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147471864" r:id="rId2"/>
    <p:sldId id="2147471865" r:id="rId3"/>
    <p:sldId id="2147471866" r:id="rId4"/>
    <p:sldId id="2147471867" r:id="rId5"/>
    <p:sldId id="2147471868" r:id="rId6"/>
    <p:sldId id="2147471869" r:id="rId7"/>
    <p:sldId id="2147471870" r:id="rId8"/>
    <p:sldId id="2147471871" r:id="rId9"/>
    <p:sldId id="2147471872" r:id="rId10"/>
    <p:sldId id="2147471873" r:id="rId11"/>
    <p:sldId id="2147471874" r:id="rId12"/>
    <p:sldId id="21474718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744E3A9-BF88-4983-AC5B-182125C40989}">
          <p14:sldIdLst>
            <p14:sldId id="2147471864"/>
            <p14:sldId id="2147471865"/>
            <p14:sldId id="2147471866"/>
            <p14:sldId id="2147471867"/>
            <p14:sldId id="2147471868"/>
            <p14:sldId id="2147471869"/>
            <p14:sldId id="2147471870"/>
            <p14:sldId id="2147471871"/>
            <p14:sldId id="2147471872"/>
            <p14:sldId id="2147471873"/>
            <p14:sldId id="2147471874"/>
            <p14:sldId id="2147471875"/>
          </p14:sldIdLst>
        </p14:section>
      </p14:sectionLst>
    </p:ext>
    <p:ext uri="{EFAFB233-063F-42B5-8137-9DF3F51BA10A}">
      <p15:sldGuideLst xmlns:p15="http://schemas.microsoft.com/office/powerpoint/2012/main">
        <p15:guide id="1" orient="horz" pos="845"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286E7C-C2CB-7D08-4D74-A2E648009D75}" name="it 24slides11" initials="i2" userId="S::24slides11@pahlawandesign.onmicrosoft.com::815a8db7-e062-4895-9980-69996332c3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5" d="100"/>
          <a:sy n="75" d="100"/>
        </p:scale>
        <p:origin x="1116" y="780"/>
      </p:cViewPr>
      <p:guideLst>
        <p:guide orient="horz" pos="845"/>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55845584182496"/>
          <c:y val="4.4613285838796465E-2"/>
          <c:w val="0.68492555002456179"/>
          <c:h val="0.60848580204122438"/>
        </c:manualLayout>
      </c:layout>
      <c:scatterChart>
        <c:scatterStyle val="lineMarker"/>
        <c:varyColors val="0"/>
        <c:ser>
          <c:idx val="0"/>
          <c:order val="0"/>
          <c:tx>
            <c:strRef>
              <c:f>Sheet1!$B$1</c:f>
              <c:strCache>
                <c:ptCount val="1"/>
                <c:pt idx="0">
                  <c:v>Y-Values</c:v>
                </c:pt>
              </c:strCache>
            </c:strRef>
          </c:tx>
          <c:spPr>
            <a:ln w="15875">
              <a:solidFill>
                <a:schemeClr val="accent1"/>
              </a:solidFill>
              <a:prstDash val="solid"/>
            </a:ln>
          </c:spPr>
          <c:marker>
            <c:symbol val="none"/>
          </c:marker>
          <c:dPt>
            <c:idx val="1"/>
            <c:bubble3D val="0"/>
            <c:spPr>
              <a:ln w="15875">
                <a:solidFill>
                  <a:schemeClr val="bg1">
                    <a:lumMod val="50000"/>
                  </a:schemeClr>
                </a:solidFill>
                <a:prstDash val="solid"/>
              </a:ln>
            </c:spPr>
            <c:extLst>
              <c:ext xmlns:c16="http://schemas.microsoft.com/office/drawing/2014/chart" uri="{C3380CC4-5D6E-409C-BE32-E72D297353CC}">
                <c16:uniqueId val="{00000001-F71F-4095-87AE-FE4D4E4750A7}"/>
              </c:ext>
            </c:extLst>
          </c:dPt>
          <c:dPt>
            <c:idx val="2"/>
            <c:bubble3D val="0"/>
            <c:spPr>
              <a:ln w="15875">
                <a:solidFill>
                  <a:schemeClr val="bg1">
                    <a:lumMod val="50000"/>
                  </a:schemeClr>
                </a:solidFill>
                <a:prstDash val="solid"/>
              </a:ln>
            </c:spPr>
            <c:extLst>
              <c:ext xmlns:c16="http://schemas.microsoft.com/office/drawing/2014/chart" uri="{C3380CC4-5D6E-409C-BE32-E72D297353CC}">
                <c16:uniqueId val="{00000003-F71F-4095-87AE-FE4D4E4750A7}"/>
              </c:ext>
            </c:extLst>
          </c:dPt>
          <c:dPt>
            <c:idx val="3"/>
            <c:bubble3D val="0"/>
            <c:spPr>
              <a:ln w="15875">
                <a:solidFill>
                  <a:schemeClr val="bg1">
                    <a:lumMod val="50000"/>
                  </a:schemeClr>
                </a:solidFill>
                <a:prstDash val="solid"/>
              </a:ln>
            </c:spPr>
            <c:extLst>
              <c:ext xmlns:c16="http://schemas.microsoft.com/office/drawing/2014/chart" uri="{C3380CC4-5D6E-409C-BE32-E72D297353CC}">
                <c16:uniqueId val="{00000005-F71F-4095-87AE-FE4D4E4750A7}"/>
              </c:ext>
            </c:extLst>
          </c:dPt>
          <c:dPt>
            <c:idx val="4"/>
            <c:bubble3D val="0"/>
            <c:extLst>
              <c:ext xmlns:c16="http://schemas.microsoft.com/office/drawing/2014/chart" uri="{C3380CC4-5D6E-409C-BE32-E72D297353CC}">
                <c16:uniqueId val="{00000006-F71F-4095-87AE-FE4D4E4750A7}"/>
              </c:ext>
            </c:extLst>
          </c:dPt>
          <c:dPt>
            <c:idx val="5"/>
            <c:bubble3D val="0"/>
            <c:spPr>
              <a:ln w="15875">
                <a:solidFill>
                  <a:schemeClr val="tx2"/>
                </a:solidFill>
                <a:prstDash val="solid"/>
              </a:ln>
            </c:spPr>
            <c:extLst>
              <c:ext xmlns:c16="http://schemas.microsoft.com/office/drawing/2014/chart" uri="{C3380CC4-5D6E-409C-BE32-E72D297353CC}">
                <c16:uniqueId val="{00000008-F71F-4095-87AE-FE4D4E4750A7}"/>
              </c:ext>
            </c:extLst>
          </c:dPt>
          <c:dPt>
            <c:idx val="6"/>
            <c:bubble3D val="0"/>
            <c:spPr>
              <a:ln w="15875">
                <a:solidFill>
                  <a:schemeClr val="bg1">
                    <a:lumMod val="50000"/>
                  </a:schemeClr>
                </a:solidFill>
                <a:prstDash val="sysDot"/>
              </a:ln>
            </c:spPr>
            <c:extLst>
              <c:ext xmlns:c16="http://schemas.microsoft.com/office/drawing/2014/chart" uri="{C3380CC4-5D6E-409C-BE32-E72D297353CC}">
                <c16:uniqueId val="{0000000A-F71F-4095-87AE-FE4D4E4750A7}"/>
              </c:ext>
            </c:extLst>
          </c:dPt>
          <c:dPt>
            <c:idx val="7"/>
            <c:bubble3D val="0"/>
            <c:spPr>
              <a:ln w="15875">
                <a:solidFill>
                  <a:schemeClr val="bg1">
                    <a:lumMod val="50000"/>
                  </a:schemeClr>
                </a:solidFill>
                <a:prstDash val="solid"/>
              </a:ln>
            </c:spPr>
            <c:extLst>
              <c:ext xmlns:c16="http://schemas.microsoft.com/office/drawing/2014/chart" uri="{C3380CC4-5D6E-409C-BE32-E72D297353CC}">
                <c16:uniqueId val="{0000000C-F71F-4095-87AE-FE4D4E4750A7}"/>
              </c:ext>
            </c:extLst>
          </c:dPt>
          <c:dPt>
            <c:idx val="8"/>
            <c:bubble3D val="0"/>
            <c:spPr>
              <a:ln w="15875">
                <a:solidFill>
                  <a:schemeClr val="bg1">
                    <a:lumMod val="50000"/>
                  </a:schemeClr>
                </a:solidFill>
                <a:prstDash val="solid"/>
              </a:ln>
            </c:spPr>
            <c:extLst>
              <c:ext xmlns:c16="http://schemas.microsoft.com/office/drawing/2014/chart" uri="{C3380CC4-5D6E-409C-BE32-E72D297353CC}">
                <c16:uniqueId val="{0000000E-F71F-4095-87AE-FE4D4E4750A7}"/>
              </c:ext>
            </c:extLst>
          </c:dPt>
          <c:dPt>
            <c:idx val="9"/>
            <c:bubble3D val="0"/>
            <c:spPr>
              <a:ln w="15875">
                <a:solidFill>
                  <a:schemeClr val="bg1">
                    <a:lumMod val="50000"/>
                  </a:schemeClr>
                </a:solidFill>
                <a:prstDash val="sysDot"/>
              </a:ln>
            </c:spPr>
            <c:extLst>
              <c:ext xmlns:c16="http://schemas.microsoft.com/office/drawing/2014/chart" uri="{C3380CC4-5D6E-409C-BE32-E72D297353CC}">
                <c16:uniqueId val="{00000010-F71F-4095-87AE-FE4D4E4750A7}"/>
              </c:ext>
            </c:extLst>
          </c:dPt>
          <c:xVal>
            <c:numRef>
              <c:f>Sheet1!$A$2:$A$11</c:f>
              <c:numCache>
                <c:formatCode>0%</c:formatCode>
                <c:ptCount val="10"/>
                <c:pt idx="0">
                  <c:v>0</c:v>
                </c:pt>
                <c:pt idx="1">
                  <c:v>1</c:v>
                </c:pt>
                <c:pt idx="2">
                  <c:v>1.6</c:v>
                </c:pt>
                <c:pt idx="3">
                  <c:v>2</c:v>
                </c:pt>
                <c:pt idx="5">
                  <c:v>0</c:v>
                </c:pt>
                <c:pt idx="6">
                  <c:v>1</c:v>
                </c:pt>
                <c:pt idx="8">
                  <c:v>1</c:v>
                </c:pt>
                <c:pt idx="9">
                  <c:v>1</c:v>
                </c:pt>
              </c:numCache>
            </c:numRef>
          </c:xVal>
          <c:yVal>
            <c:numRef>
              <c:f>Sheet1!$B$2:$B$11</c:f>
              <c:numCache>
                <c:formatCode>0%</c:formatCode>
                <c:ptCount val="10"/>
                <c:pt idx="0">
                  <c:v>0</c:v>
                </c:pt>
                <c:pt idx="1">
                  <c:v>1</c:v>
                </c:pt>
                <c:pt idx="2">
                  <c:v>2.5</c:v>
                </c:pt>
                <c:pt idx="3">
                  <c:v>3.5</c:v>
                </c:pt>
                <c:pt idx="5">
                  <c:v>1</c:v>
                </c:pt>
                <c:pt idx="6">
                  <c:v>1</c:v>
                </c:pt>
                <c:pt idx="8">
                  <c:v>0</c:v>
                </c:pt>
                <c:pt idx="9">
                  <c:v>1</c:v>
                </c:pt>
              </c:numCache>
            </c:numRef>
          </c:yVal>
          <c:smooth val="0"/>
          <c:extLst>
            <c:ext xmlns:c16="http://schemas.microsoft.com/office/drawing/2014/chart" uri="{C3380CC4-5D6E-409C-BE32-E72D297353CC}">
              <c16:uniqueId val="{00000011-F71F-4095-87AE-FE4D4E4750A7}"/>
            </c:ext>
          </c:extLst>
        </c:ser>
        <c:dLbls>
          <c:showLegendKey val="0"/>
          <c:showVal val="0"/>
          <c:showCatName val="0"/>
          <c:showSerName val="0"/>
          <c:showPercent val="0"/>
          <c:showBubbleSize val="0"/>
        </c:dLbls>
        <c:axId val="44961152"/>
        <c:axId val="45012480"/>
      </c:scatterChart>
      <c:valAx>
        <c:axId val="44961152"/>
        <c:scaling>
          <c:orientation val="minMax"/>
          <c:max val="2"/>
          <c:min val="0"/>
        </c:scaling>
        <c:delete val="0"/>
        <c:axPos val="b"/>
        <c:title>
          <c:tx>
            <c:rich>
              <a:bodyPr/>
              <a:lstStyle/>
              <a:p>
                <a:pPr algn="ctr" rtl="0">
                  <a:defRPr lang="en-US" sz="600" b="1" i="0" u="none" strike="noStrike" kern="1200" baseline="0" dirty="0">
                    <a:solidFill>
                      <a:srgbClr val="071E31"/>
                    </a:solidFill>
                    <a:latin typeface="+mn-lt"/>
                    <a:ea typeface="+mn-ea"/>
                    <a:cs typeface="+mn-cs"/>
                  </a:defRPr>
                </a:pPr>
                <a:r>
                  <a:rPr lang="en-US" sz="600" b="1" i="0" u="none" strike="noStrike" kern="1200" baseline="0" dirty="0">
                    <a:solidFill>
                      <a:srgbClr val="071E31"/>
                    </a:solidFill>
                    <a:latin typeface="+mn-lt"/>
                    <a:ea typeface="+mn-ea"/>
                    <a:cs typeface="+mn-cs"/>
                  </a:rPr>
                  <a:t>% of Quota</a:t>
                </a:r>
              </a:p>
            </c:rich>
          </c:tx>
          <c:layout>
            <c:manualLayout>
              <c:xMode val="edge"/>
              <c:yMode val="edge"/>
              <c:x val="0.38626052386000936"/>
              <c:y val="0.86989074326133942"/>
            </c:manualLayout>
          </c:layout>
          <c:overlay val="0"/>
        </c:title>
        <c:numFmt formatCode="0%" sourceLinked="1"/>
        <c:majorTickMark val="out"/>
        <c:minorTickMark val="none"/>
        <c:tickLblPos val="nextTo"/>
        <c:txPr>
          <a:bodyPr/>
          <a:lstStyle/>
          <a:p>
            <a:pPr>
              <a:defRPr sz="600"/>
            </a:pPr>
            <a:endParaRPr lang="en-US"/>
          </a:p>
        </c:txPr>
        <c:crossAx val="45012480"/>
        <c:crosses val="autoZero"/>
        <c:crossBetween val="midCat"/>
        <c:majorUnit val="0.5"/>
      </c:valAx>
      <c:valAx>
        <c:axId val="45012480"/>
        <c:scaling>
          <c:orientation val="minMax"/>
          <c:min val="0"/>
        </c:scaling>
        <c:delete val="0"/>
        <c:axPos val="l"/>
        <c:title>
          <c:tx>
            <c:rich>
              <a:bodyPr rot="-5400000" vert="horz"/>
              <a:lstStyle/>
              <a:p>
                <a:pPr algn="ctr" rtl="0">
                  <a:defRPr lang="en-US" sz="600" b="1" i="0" u="none" strike="noStrike" kern="1200" baseline="0" dirty="0">
                    <a:solidFill>
                      <a:srgbClr val="071E31"/>
                    </a:solidFill>
                    <a:latin typeface="+mn-lt"/>
                    <a:ea typeface="+mn-ea"/>
                    <a:cs typeface="+mn-cs"/>
                  </a:defRPr>
                </a:pPr>
                <a:r>
                  <a:rPr lang="en-US" sz="600" b="1" i="0" u="none" strike="noStrike" kern="1200" baseline="0" dirty="0">
                    <a:solidFill>
                      <a:srgbClr val="071E31"/>
                    </a:solidFill>
                    <a:latin typeface="+mn-lt"/>
                    <a:ea typeface="+mn-ea"/>
                    <a:cs typeface="+mn-cs"/>
                  </a:rPr>
                  <a:t>% of TI</a:t>
                </a:r>
              </a:p>
            </c:rich>
          </c:tx>
          <c:layout>
            <c:manualLayout>
              <c:xMode val="edge"/>
              <c:yMode val="edge"/>
              <c:x val="1.0790433136246174E-2"/>
              <c:y val="0.1671127310882749"/>
            </c:manualLayout>
          </c:layout>
          <c:overlay val="0"/>
        </c:title>
        <c:numFmt formatCode="0%" sourceLinked="1"/>
        <c:majorTickMark val="out"/>
        <c:minorTickMark val="none"/>
        <c:tickLblPos val="nextTo"/>
        <c:txPr>
          <a:bodyPr/>
          <a:lstStyle/>
          <a:p>
            <a:pPr>
              <a:defRPr sz="600"/>
            </a:pPr>
            <a:endParaRPr lang="en-US"/>
          </a:p>
        </c:txPr>
        <c:crossAx val="44961152"/>
        <c:crosses val="autoZero"/>
        <c:crossBetween val="midCat"/>
      </c:valAx>
      <c:spPr>
        <a:noFill/>
        <a:ln w="25400">
          <a:noFill/>
        </a:ln>
      </c:spPr>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48330765033893"/>
          <c:y val="0.12006541296041706"/>
          <c:w val="0.70905183047020237"/>
          <c:h val="0.59975322152806965"/>
        </c:manualLayout>
      </c:layout>
      <c:scatterChart>
        <c:scatterStyle val="lineMarker"/>
        <c:varyColors val="0"/>
        <c:ser>
          <c:idx val="0"/>
          <c:order val="0"/>
          <c:tx>
            <c:strRef>
              <c:f>Sheet1!$B$1</c:f>
              <c:strCache>
                <c:ptCount val="1"/>
                <c:pt idx="0">
                  <c:v>Y-Values</c:v>
                </c:pt>
              </c:strCache>
            </c:strRef>
          </c:tx>
          <c:spPr>
            <a:ln w="19050">
              <a:solidFill>
                <a:schemeClr val="accent1"/>
              </a:solidFill>
              <a:prstDash val="solid"/>
            </a:ln>
          </c:spPr>
          <c:marker>
            <c:symbol val="none"/>
          </c:marker>
          <c:dPt>
            <c:idx val="1"/>
            <c:bubble3D val="0"/>
            <c:spPr>
              <a:ln w="19050">
                <a:solidFill>
                  <a:schemeClr val="bg1">
                    <a:lumMod val="50000"/>
                  </a:schemeClr>
                </a:solidFill>
                <a:prstDash val="solid"/>
              </a:ln>
            </c:spPr>
            <c:extLst>
              <c:ext xmlns:c16="http://schemas.microsoft.com/office/drawing/2014/chart" uri="{C3380CC4-5D6E-409C-BE32-E72D297353CC}">
                <c16:uniqueId val="{00000001-52F3-4A0E-B4D4-F4D4B6B83B7D}"/>
              </c:ext>
            </c:extLst>
          </c:dPt>
          <c:dPt>
            <c:idx val="2"/>
            <c:bubble3D val="0"/>
            <c:spPr>
              <a:ln w="19050">
                <a:solidFill>
                  <a:schemeClr val="bg1">
                    <a:lumMod val="50000"/>
                  </a:schemeClr>
                </a:solidFill>
                <a:prstDash val="solid"/>
              </a:ln>
            </c:spPr>
            <c:extLst>
              <c:ext xmlns:c16="http://schemas.microsoft.com/office/drawing/2014/chart" uri="{C3380CC4-5D6E-409C-BE32-E72D297353CC}">
                <c16:uniqueId val="{00000003-52F3-4A0E-B4D4-F4D4B6B83B7D}"/>
              </c:ext>
            </c:extLst>
          </c:dPt>
          <c:dPt>
            <c:idx val="3"/>
            <c:bubble3D val="0"/>
            <c:spPr>
              <a:ln w="19050">
                <a:solidFill>
                  <a:schemeClr val="bg1">
                    <a:lumMod val="50000"/>
                  </a:schemeClr>
                </a:solidFill>
                <a:prstDash val="solid"/>
              </a:ln>
            </c:spPr>
            <c:extLst>
              <c:ext xmlns:c16="http://schemas.microsoft.com/office/drawing/2014/chart" uri="{C3380CC4-5D6E-409C-BE32-E72D297353CC}">
                <c16:uniqueId val="{00000005-52F3-4A0E-B4D4-F4D4B6B83B7D}"/>
              </c:ext>
            </c:extLst>
          </c:dPt>
          <c:dPt>
            <c:idx val="4"/>
            <c:bubble3D val="0"/>
            <c:extLst>
              <c:ext xmlns:c16="http://schemas.microsoft.com/office/drawing/2014/chart" uri="{C3380CC4-5D6E-409C-BE32-E72D297353CC}">
                <c16:uniqueId val="{00000006-52F3-4A0E-B4D4-F4D4B6B83B7D}"/>
              </c:ext>
            </c:extLst>
          </c:dPt>
          <c:dPt>
            <c:idx val="5"/>
            <c:bubble3D val="0"/>
            <c:spPr>
              <a:ln w="19050">
                <a:solidFill>
                  <a:schemeClr val="tx2"/>
                </a:solidFill>
                <a:prstDash val="solid"/>
              </a:ln>
            </c:spPr>
            <c:extLst>
              <c:ext xmlns:c16="http://schemas.microsoft.com/office/drawing/2014/chart" uri="{C3380CC4-5D6E-409C-BE32-E72D297353CC}">
                <c16:uniqueId val="{00000008-52F3-4A0E-B4D4-F4D4B6B83B7D}"/>
              </c:ext>
            </c:extLst>
          </c:dPt>
          <c:dPt>
            <c:idx val="6"/>
            <c:bubble3D val="0"/>
            <c:spPr>
              <a:ln w="19050">
                <a:solidFill>
                  <a:schemeClr val="bg1">
                    <a:lumMod val="50000"/>
                  </a:schemeClr>
                </a:solidFill>
                <a:prstDash val="sysDot"/>
              </a:ln>
            </c:spPr>
            <c:extLst>
              <c:ext xmlns:c16="http://schemas.microsoft.com/office/drawing/2014/chart" uri="{C3380CC4-5D6E-409C-BE32-E72D297353CC}">
                <c16:uniqueId val="{0000000A-52F3-4A0E-B4D4-F4D4B6B83B7D}"/>
              </c:ext>
            </c:extLst>
          </c:dPt>
          <c:dPt>
            <c:idx val="7"/>
            <c:bubble3D val="0"/>
            <c:spPr>
              <a:ln w="19050">
                <a:solidFill>
                  <a:schemeClr val="bg1">
                    <a:lumMod val="50000"/>
                  </a:schemeClr>
                </a:solidFill>
                <a:prstDash val="solid"/>
              </a:ln>
            </c:spPr>
            <c:extLst>
              <c:ext xmlns:c16="http://schemas.microsoft.com/office/drawing/2014/chart" uri="{C3380CC4-5D6E-409C-BE32-E72D297353CC}">
                <c16:uniqueId val="{0000000C-52F3-4A0E-B4D4-F4D4B6B83B7D}"/>
              </c:ext>
            </c:extLst>
          </c:dPt>
          <c:dPt>
            <c:idx val="8"/>
            <c:bubble3D val="0"/>
            <c:spPr>
              <a:ln w="19050">
                <a:solidFill>
                  <a:schemeClr val="bg1">
                    <a:lumMod val="50000"/>
                  </a:schemeClr>
                </a:solidFill>
                <a:prstDash val="solid"/>
              </a:ln>
            </c:spPr>
            <c:extLst>
              <c:ext xmlns:c16="http://schemas.microsoft.com/office/drawing/2014/chart" uri="{C3380CC4-5D6E-409C-BE32-E72D297353CC}">
                <c16:uniqueId val="{0000000E-52F3-4A0E-B4D4-F4D4B6B83B7D}"/>
              </c:ext>
            </c:extLst>
          </c:dPt>
          <c:dPt>
            <c:idx val="9"/>
            <c:bubble3D val="0"/>
            <c:spPr>
              <a:ln w="19050">
                <a:solidFill>
                  <a:schemeClr val="bg1">
                    <a:lumMod val="50000"/>
                  </a:schemeClr>
                </a:solidFill>
                <a:prstDash val="sysDot"/>
              </a:ln>
            </c:spPr>
            <c:extLst>
              <c:ext xmlns:c16="http://schemas.microsoft.com/office/drawing/2014/chart" uri="{C3380CC4-5D6E-409C-BE32-E72D297353CC}">
                <c16:uniqueId val="{00000010-52F3-4A0E-B4D4-F4D4B6B83B7D}"/>
              </c:ext>
            </c:extLst>
          </c:dPt>
          <c:xVal>
            <c:numRef>
              <c:f>Sheet1!$A$2:$A$11</c:f>
              <c:numCache>
                <c:formatCode>0%</c:formatCode>
                <c:ptCount val="10"/>
                <c:pt idx="0">
                  <c:v>0</c:v>
                </c:pt>
                <c:pt idx="1">
                  <c:v>1</c:v>
                </c:pt>
                <c:pt idx="2">
                  <c:v>1.6</c:v>
                </c:pt>
                <c:pt idx="3">
                  <c:v>2</c:v>
                </c:pt>
                <c:pt idx="5">
                  <c:v>0</c:v>
                </c:pt>
                <c:pt idx="6">
                  <c:v>1</c:v>
                </c:pt>
                <c:pt idx="8">
                  <c:v>1</c:v>
                </c:pt>
                <c:pt idx="9">
                  <c:v>1</c:v>
                </c:pt>
              </c:numCache>
            </c:numRef>
          </c:xVal>
          <c:yVal>
            <c:numRef>
              <c:f>Sheet1!$B$2:$B$11</c:f>
              <c:numCache>
                <c:formatCode>0%</c:formatCode>
                <c:ptCount val="10"/>
                <c:pt idx="0">
                  <c:v>0</c:v>
                </c:pt>
                <c:pt idx="1">
                  <c:v>1</c:v>
                </c:pt>
                <c:pt idx="2">
                  <c:v>3.4</c:v>
                </c:pt>
                <c:pt idx="3">
                  <c:v>5</c:v>
                </c:pt>
                <c:pt idx="5">
                  <c:v>1</c:v>
                </c:pt>
                <c:pt idx="6">
                  <c:v>1</c:v>
                </c:pt>
                <c:pt idx="8">
                  <c:v>0</c:v>
                </c:pt>
                <c:pt idx="9">
                  <c:v>1</c:v>
                </c:pt>
              </c:numCache>
            </c:numRef>
          </c:yVal>
          <c:smooth val="0"/>
          <c:extLst>
            <c:ext xmlns:c16="http://schemas.microsoft.com/office/drawing/2014/chart" uri="{C3380CC4-5D6E-409C-BE32-E72D297353CC}">
              <c16:uniqueId val="{00000011-52F3-4A0E-B4D4-F4D4B6B83B7D}"/>
            </c:ext>
          </c:extLst>
        </c:ser>
        <c:dLbls>
          <c:showLegendKey val="0"/>
          <c:showVal val="0"/>
          <c:showCatName val="0"/>
          <c:showSerName val="0"/>
          <c:showPercent val="0"/>
          <c:showBubbleSize val="0"/>
        </c:dLbls>
        <c:axId val="45115264"/>
        <c:axId val="45117440"/>
      </c:scatterChart>
      <c:valAx>
        <c:axId val="45115264"/>
        <c:scaling>
          <c:orientation val="minMax"/>
          <c:max val="2"/>
          <c:min val="0"/>
        </c:scaling>
        <c:delete val="0"/>
        <c:axPos val="b"/>
        <c:title>
          <c:tx>
            <c:rich>
              <a:bodyPr/>
              <a:lstStyle/>
              <a:p>
                <a:pPr>
                  <a:defRPr sz="600"/>
                </a:pPr>
                <a:r>
                  <a:rPr lang="en-US" sz="600" dirty="0"/>
                  <a:t>% of Quota</a:t>
                </a:r>
              </a:p>
            </c:rich>
          </c:tx>
          <c:layout>
            <c:manualLayout>
              <c:xMode val="edge"/>
              <c:yMode val="edge"/>
              <c:x val="0.38626042029418006"/>
              <c:y val="0.87194788299584003"/>
            </c:manualLayout>
          </c:layout>
          <c:overlay val="0"/>
        </c:title>
        <c:numFmt formatCode="0%" sourceLinked="1"/>
        <c:majorTickMark val="out"/>
        <c:minorTickMark val="none"/>
        <c:tickLblPos val="nextTo"/>
        <c:txPr>
          <a:bodyPr/>
          <a:lstStyle/>
          <a:p>
            <a:pPr>
              <a:defRPr sz="600"/>
            </a:pPr>
            <a:endParaRPr lang="en-US"/>
          </a:p>
        </c:txPr>
        <c:crossAx val="45117440"/>
        <c:crosses val="autoZero"/>
        <c:crossBetween val="midCat"/>
        <c:majorUnit val="0.5"/>
      </c:valAx>
      <c:valAx>
        <c:axId val="45117440"/>
        <c:scaling>
          <c:orientation val="minMax"/>
          <c:max val="4"/>
          <c:min val="0"/>
        </c:scaling>
        <c:delete val="0"/>
        <c:axPos val="l"/>
        <c:title>
          <c:tx>
            <c:rich>
              <a:bodyPr rot="-5400000" vert="horz"/>
              <a:lstStyle/>
              <a:p>
                <a:pPr algn="ctr" rtl="0">
                  <a:defRPr lang="en-US" sz="600" b="1" i="0" u="none" strike="noStrike" kern="1200" baseline="0" dirty="0">
                    <a:solidFill>
                      <a:srgbClr val="071E31"/>
                    </a:solidFill>
                    <a:latin typeface="+mn-lt"/>
                    <a:ea typeface="+mn-ea"/>
                    <a:cs typeface="+mn-cs"/>
                  </a:defRPr>
                </a:pPr>
                <a:r>
                  <a:rPr lang="en-US" sz="600" b="1" i="0" u="none" strike="noStrike" kern="1200" baseline="0" dirty="0">
                    <a:solidFill>
                      <a:srgbClr val="071E31"/>
                    </a:solidFill>
                    <a:latin typeface="+mn-lt"/>
                    <a:ea typeface="+mn-ea"/>
                    <a:cs typeface="+mn-cs"/>
                  </a:rPr>
                  <a:t>% of TI</a:t>
                </a:r>
              </a:p>
            </c:rich>
          </c:tx>
          <c:layout>
            <c:manualLayout>
              <c:xMode val="edge"/>
              <c:yMode val="edge"/>
              <c:x val="8.8253059805051982E-3"/>
              <c:y val="0.1349880053341837"/>
            </c:manualLayout>
          </c:layout>
          <c:overlay val="0"/>
        </c:title>
        <c:numFmt formatCode="0%" sourceLinked="1"/>
        <c:majorTickMark val="out"/>
        <c:minorTickMark val="none"/>
        <c:tickLblPos val="nextTo"/>
        <c:txPr>
          <a:bodyPr/>
          <a:lstStyle/>
          <a:p>
            <a:pPr>
              <a:defRPr sz="600"/>
            </a:pPr>
            <a:endParaRPr lang="en-US"/>
          </a:p>
        </c:txPr>
        <c:crossAx val="45115264"/>
        <c:crosses val="autoZero"/>
        <c:crossBetween val="midCat"/>
      </c:valAx>
      <c:spPr>
        <a:noFill/>
        <a:ln w="25400">
          <a:noFill/>
        </a:ln>
      </c:spPr>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46166198375113"/>
          <c:y val="4.4613285838796465E-2"/>
          <c:w val="0.67202234388263571"/>
          <c:h val="0.68397427832391045"/>
        </c:manualLayout>
      </c:layout>
      <c:scatterChart>
        <c:scatterStyle val="lineMarker"/>
        <c:varyColors val="0"/>
        <c:ser>
          <c:idx val="0"/>
          <c:order val="0"/>
          <c:tx>
            <c:strRef>
              <c:f>Sheet1!$B$1</c:f>
              <c:strCache>
                <c:ptCount val="1"/>
                <c:pt idx="0">
                  <c:v>Y-Values</c:v>
                </c:pt>
              </c:strCache>
            </c:strRef>
          </c:tx>
          <c:spPr>
            <a:ln w="15875">
              <a:solidFill>
                <a:schemeClr val="accent1"/>
              </a:solidFill>
              <a:prstDash val="solid"/>
            </a:ln>
          </c:spPr>
          <c:marker>
            <c:symbol val="none"/>
          </c:marker>
          <c:dPt>
            <c:idx val="1"/>
            <c:bubble3D val="0"/>
            <c:spPr>
              <a:ln w="15875">
                <a:solidFill>
                  <a:schemeClr val="bg1">
                    <a:lumMod val="50000"/>
                  </a:schemeClr>
                </a:solidFill>
                <a:prstDash val="solid"/>
              </a:ln>
            </c:spPr>
            <c:extLst>
              <c:ext xmlns:c16="http://schemas.microsoft.com/office/drawing/2014/chart" uri="{C3380CC4-5D6E-409C-BE32-E72D297353CC}">
                <c16:uniqueId val="{00000001-8A1E-466E-858C-2E0F89AA70E5}"/>
              </c:ext>
            </c:extLst>
          </c:dPt>
          <c:dPt>
            <c:idx val="2"/>
            <c:bubble3D val="0"/>
            <c:spPr>
              <a:ln w="15875">
                <a:solidFill>
                  <a:schemeClr val="bg1">
                    <a:lumMod val="50000"/>
                  </a:schemeClr>
                </a:solidFill>
                <a:prstDash val="solid"/>
              </a:ln>
            </c:spPr>
            <c:extLst>
              <c:ext xmlns:c16="http://schemas.microsoft.com/office/drawing/2014/chart" uri="{C3380CC4-5D6E-409C-BE32-E72D297353CC}">
                <c16:uniqueId val="{00000003-8A1E-466E-858C-2E0F89AA70E5}"/>
              </c:ext>
            </c:extLst>
          </c:dPt>
          <c:dPt>
            <c:idx val="3"/>
            <c:bubble3D val="0"/>
            <c:spPr>
              <a:ln w="15875">
                <a:solidFill>
                  <a:schemeClr val="bg1">
                    <a:lumMod val="50000"/>
                  </a:schemeClr>
                </a:solidFill>
                <a:prstDash val="solid"/>
              </a:ln>
            </c:spPr>
            <c:extLst>
              <c:ext xmlns:c16="http://schemas.microsoft.com/office/drawing/2014/chart" uri="{C3380CC4-5D6E-409C-BE32-E72D297353CC}">
                <c16:uniqueId val="{00000005-8A1E-466E-858C-2E0F89AA70E5}"/>
              </c:ext>
            </c:extLst>
          </c:dPt>
          <c:dPt>
            <c:idx val="4"/>
            <c:bubble3D val="0"/>
            <c:extLst>
              <c:ext xmlns:c16="http://schemas.microsoft.com/office/drawing/2014/chart" uri="{C3380CC4-5D6E-409C-BE32-E72D297353CC}">
                <c16:uniqueId val="{00000006-8A1E-466E-858C-2E0F89AA70E5}"/>
              </c:ext>
            </c:extLst>
          </c:dPt>
          <c:dPt>
            <c:idx val="5"/>
            <c:bubble3D val="0"/>
            <c:spPr>
              <a:ln w="15875">
                <a:solidFill>
                  <a:schemeClr val="tx2"/>
                </a:solidFill>
                <a:prstDash val="solid"/>
              </a:ln>
            </c:spPr>
            <c:extLst>
              <c:ext xmlns:c16="http://schemas.microsoft.com/office/drawing/2014/chart" uri="{C3380CC4-5D6E-409C-BE32-E72D297353CC}">
                <c16:uniqueId val="{00000008-8A1E-466E-858C-2E0F89AA70E5}"/>
              </c:ext>
            </c:extLst>
          </c:dPt>
          <c:dPt>
            <c:idx val="6"/>
            <c:bubble3D val="0"/>
            <c:spPr>
              <a:ln w="15875">
                <a:solidFill>
                  <a:schemeClr val="bg1">
                    <a:lumMod val="50000"/>
                  </a:schemeClr>
                </a:solidFill>
                <a:prstDash val="sysDot"/>
              </a:ln>
            </c:spPr>
            <c:extLst>
              <c:ext xmlns:c16="http://schemas.microsoft.com/office/drawing/2014/chart" uri="{C3380CC4-5D6E-409C-BE32-E72D297353CC}">
                <c16:uniqueId val="{0000000A-8A1E-466E-858C-2E0F89AA70E5}"/>
              </c:ext>
            </c:extLst>
          </c:dPt>
          <c:dPt>
            <c:idx val="7"/>
            <c:bubble3D val="0"/>
            <c:spPr>
              <a:ln w="15875">
                <a:solidFill>
                  <a:schemeClr val="bg1">
                    <a:lumMod val="50000"/>
                  </a:schemeClr>
                </a:solidFill>
                <a:prstDash val="solid"/>
              </a:ln>
            </c:spPr>
            <c:extLst>
              <c:ext xmlns:c16="http://schemas.microsoft.com/office/drawing/2014/chart" uri="{C3380CC4-5D6E-409C-BE32-E72D297353CC}">
                <c16:uniqueId val="{0000000C-8A1E-466E-858C-2E0F89AA70E5}"/>
              </c:ext>
            </c:extLst>
          </c:dPt>
          <c:dPt>
            <c:idx val="8"/>
            <c:bubble3D val="0"/>
            <c:spPr>
              <a:ln w="15875">
                <a:solidFill>
                  <a:schemeClr val="bg1">
                    <a:lumMod val="50000"/>
                  </a:schemeClr>
                </a:solidFill>
                <a:prstDash val="solid"/>
              </a:ln>
            </c:spPr>
            <c:extLst>
              <c:ext xmlns:c16="http://schemas.microsoft.com/office/drawing/2014/chart" uri="{C3380CC4-5D6E-409C-BE32-E72D297353CC}">
                <c16:uniqueId val="{0000000E-8A1E-466E-858C-2E0F89AA70E5}"/>
              </c:ext>
            </c:extLst>
          </c:dPt>
          <c:dPt>
            <c:idx val="9"/>
            <c:bubble3D val="0"/>
            <c:spPr>
              <a:ln w="15875">
                <a:solidFill>
                  <a:schemeClr val="bg1">
                    <a:lumMod val="50000"/>
                  </a:schemeClr>
                </a:solidFill>
                <a:prstDash val="sysDot"/>
              </a:ln>
            </c:spPr>
            <c:extLst>
              <c:ext xmlns:c16="http://schemas.microsoft.com/office/drawing/2014/chart" uri="{C3380CC4-5D6E-409C-BE32-E72D297353CC}">
                <c16:uniqueId val="{00000010-8A1E-466E-858C-2E0F89AA70E5}"/>
              </c:ext>
            </c:extLst>
          </c:dPt>
          <c:xVal>
            <c:numRef>
              <c:f>Sheet1!$A$2:$A$11</c:f>
              <c:numCache>
                <c:formatCode>0%</c:formatCode>
                <c:ptCount val="10"/>
                <c:pt idx="0">
                  <c:v>0</c:v>
                </c:pt>
                <c:pt idx="1">
                  <c:v>1</c:v>
                </c:pt>
                <c:pt idx="2">
                  <c:v>1.6</c:v>
                </c:pt>
                <c:pt idx="3">
                  <c:v>2</c:v>
                </c:pt>
                <c:pt idx="5">
                  <c:v>0</c:v>
                </c:pt>
                <c:pt idx="6">
                  <c:v>1</c:v>
                </c:pt>
                <c:pt idx="8">
                  <c:v>1</c:v>
                </c:pt>
                <c:pt idx="9">
                  <c:v>1</c:v>
                </c:pt>
              </c:numCache>
            </c:numRef>
          </c:xVal>
          <c:yVal>
            <c:numRef>
              <c:f>Sheet1!$B$2:$B$11</c:f>
              <c:numCache>
                <c:formatCode>0%</c:formatCode>
                <c:ptCount val="10"/>
                <c:pt idx="0">
                  <c:v>0</c:v>
                </c:pt>
                <c:pt idx="1">
                  <c:v>1</c:v>
                </c:pt>
                <c:pt idx="2">
                  <c:v>2.5</c:v>
                </c:pt>
                <c:pt idx="3">
                  <c:v>3.5</c:v>
                </c:pt>
                <c:pt idx="5">
                  <c:v>1</c:v>
                </c:pt>
                <c:pt idx="6">
                  <c:v>1</c:v>
                </c:pt>
                <c:pt idx="8">
                  <c:v>0</c:v>
                </c:pt>
                <c:pt idx="9">
                  <c:v>1</c:v>
                </c:pt>
              </c:numCache>
            </c:numRef>
          </c:yVal>
          <c:smooth val="0"/>
          <c:extLst>
            <c:ext xmlns:c16="http://schemas.microsoft.com/office/drawing/2014/chart" uri="{C3380CC4-5D6E-409C-BE32-E72D297353CC}">
              <c16:uniqueId val="{00000011-8A1E-466E-858C-2E0F89AA70E5}"/>
            </c:ext>
          </c:extLst>
        </c:ser>
        <c:dLbls>
          <c:showLegendKey val="0"/>
          <c:showVal val="0"/>
          <c:showCatName val="0"/>
          <c:showSerName val="0"/>
          <c:showPercent val="0"/>
          <c:showBubbleSize val="0"/>
        </c:dLbls>
        <c:axId val="45171072"/>
        <c:axId val="45172992"/>
      </c:scatterChart>
      <c:valAx>
        <c:axId val="45171072"/>
        <c:scaling>
          <c:orientation val="minMax"/>
          <c:max val="2"/>
          <c:min val="0"/>
        </c:scaling>
        <c:delete val="0"/>
        <c:axPos val="b"/>
        <c:title>
          <c:tx>
            <c:rich>
              <a:bodyPr/>
              <a:lstStyle/>
              <a:p>
                <a:pPr>
                  <a:defRPr sz="600"/>
                </a:pPr>
                <a:r>
                  <a:rPr lang="en-US" sz="600" dirty="0"/>
                  <a:t>% of Quota</a:t>
                </a:r>
              </a:p>
            </c:rich>
          </c:tx>
          <c:layout>
            <c:manualLayout>
              <c:xMode val="edge"/>
              <c:yMode val="edge"/>
              <c:x val="0.38626052386000936"/>
              <c:y val="0.85032607801898319"/>
            </c:manualLayout>
          </c:layout>
          <c:overlay val="0"/>
        </c:title>
        <c:numFmt formatCode="0%" sourceLinked="1"/>
        <c:majorTickMark val="out"/>
        <c:minorTickMark val="none"/>
        <c:tickLblPos val="nextTo"/>
        <c:txPr>
          <a:bodyPr/>
          <a:lstStyle/>
          <a:p>
            <a:pPr>
              <a:defRPr sz="600"/>
            </a:pPr>
            <a:endParaRPr lang="en-US"/>
          </a:p>
        </c:txPr>
        <c:crossAx val="45172992"/>
        <c:crosses val="autoZero"/>
        <c:crossBetween val="midCat"/>
        <c:majorUnit val="0.5"/>
      </c:valAx>
      <c:valAx>
        <c:axId val="45172992"/>
        <c:scaling>
          <c:orientation val="minMax"/>
          <c:min val="0"/>
        </c:scaling>
        <c:delete val="0"/>
        <c:axPos val="l"/>
        <c:title>
          <c:tx>
            <c:rich>
              <a:bodyPr rot="-5400000" vert="horz"/>
              <a:lstStyle/>
              <a:p>
                <a:pPr algn="ctr">
                  <a:defRPr sz="600"/>
                </a:pPr>
                <a:r>
                  <a:rPr lang="en-US" sz="600" dirty="0"/>
                  <a:t>% of TI</a:t>
                </a:r>
              </a:p>
            </c:rich>
          </c:tx>
          <c:layout>
            <c:manualLayout>
              <c:xMode val="edge"/>
              <c:yMode val="edge"/>
              <c:x val="1.1829801630985581E-2"/>
              <c:y val="0.1671132027573278"/>
            </c:manualLayout>
          </c:layout>
          <c:overlay val="0"/>
        </c:title>
        <c:numFmt formatCode="0%" sourceLinked="1"/>
        <c:majorTickMark val="out"/>
        <c:minorTickMark val="none"/>
        <c:tickLblPos val="nextTo"/>
        <c:txPr>
          <a:bodyPr/>
          <a:lstStyle/>
          <a:p>
            <a:pPr>
              <a:defRPr sz="600"/>
            </a:pPr>
            <a:endParaRPr lang="en-US"/>
          </a:p>
        </c:txPr>
        <c:crossAx val="45171072"/>
        <c:crosses val="autoZero"/>
        <c:crossBetween val="midCat"/>
      </c:valAx>
      <c:spPr>
        <a:noFill/>
        <a:ln w="25400">
          <a:noFill/>
        </a:ln>
      </c:spPr>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92876306080612"/>
          <c:y val="1.5415561321167432E-2"/>
          <c:w val="0.6911972734458004"/>
          <c:h val="0.6609487761284375"/>
        </c:manualLayout>
      </c:layout>
      <c:scatterChart>
        <c:scatterStyle val="smoothMarker"/>
        <c:varyColors val="0"/>
        <c:ser>
          <c:idx val="0"/>
          <c:order val="0"/>
          <c:tx>
            <c:strRef>
              <c:f>Sheet1!$B$1</c:f>
              <c:strCache>
                <c:ptCount val="1"/>
                <c:pt idx="0">
                  <c:v>% of TIA - Did Not Achieve Gate</c:v>
                </c:pt>
              </c:strCache>
            </c:strRef>
          </c:tx>
          <c:spPr>
            <a:ln w="12700">
              <a:solidFill>
                <a:srgbClr val="C00000"/>
              </a:solidFill>
            </a:ln>
          </c:spPr>
          <c:marker>
            <c:symbol val="none"/>
          </c:marker>
          <c:dPt>
            <c:idx val="2"/>
            <c:bubble3D val="0"/>
            <c:extLst>
              <c:ext xmlns:c16="http://schemas.microsoft.com/office/drawing/2014/chart" uri="{C3380CC4-5D6E-409C-BE32-E72D297353CC}">
                <c16:uniqueId val="{00000000-AD33-4927-AAEB-701C284EFC74}"/>
              </c:ext>
            </c:extLst>
          </c:dPt>
          <c:dPt>
            <c:idx val="3"/>
            <c:bubble3D val="0"/>
            <c:extLst>
              <c:ext xmlns:c16="http://schemas.microsoft.com/office/drawing/2014/chart" uri="{C3380CC4-5D6E-409C-BE32-E72D297353CC}">
                <c16:uniqueId val="{00000001-AD33-4927-AAEB-701C284EFC74}"/>
              </c:ext>
            </c:extLst>
          </c:dPt>
          <c:xVal>
            <c:numRef>
              <c:f>Sheet1!$A$2:$A$11</c:f>
              <c:numCache>
                <c:formatCode>0%</c:formatCode>
                <c:ptCount val="10"/>
                <c:pt idx="0">
                  <c:v>0</c:v>
                </c:pt>
                <c:pt idx="1">
                  <c:v>1</c:v>
                </c:pt>
                <c:pt idx="2">
                  <c:v>1.6</c:v>
                </c:pt>
                <c:pt idx="3">
                  <c:v>2</c:v>
                </c:pt>
                <c:pt idx="5">
                  <c:v>0</c:v>
                </c:pt>
                <c:pt idx="6">
                  <c:v>1</c:v>
                </c:pt>
                <c:pt idx="8">
                  <c:v>1</c:v>
                </c:pt>
                <c:pt idx="9">
                  <c:v>1</c:v>
                </c:pt>
              </c:numCache>
            </c:numRef>
          </c:xVal>
          <c:yVal>
            <c:numRef>
              <c:f>Sheet1!$B$2:$B$11</c:f>
              <c:numCache>
                <c:formatCode>0%</c:formatCode>
                <c:ptCount val="10"/>
                <c:pt idx="0">
                  <c:v>0</c:v>
                </c:pt>
                <c:pt idx="1">
                  <c:v>1</c:v>
                </c:pt>
                <c:pt idx="2">
                  <c:v>1.9</c:v>
                </c:pt>
                <c:pt idx="3">
                  <c:v>2.5</c:v>
                </c:pt>
              </c:numCache>
            </c:numRef>
          </c:yVal>
          <c:smooth val="0"/>
          <c:extLst>
            <c:ext xmlns:c16="http://schemas.microsoft.com/office/drawing/2014/chart" uri="{C3380CC4-5D6E-409C-BE32-E72D297353CC}">
              <c16:uniqueId val="{00000002-AD33-4927-AAEB-701C284EFC74}"/>
            </c:ext>
          </c:extLst>
        </c:ser>
        <c:dLbls>
          <c:showLegendKey val="0"/>
          <c:showVal val="0"/>
          <c:showCatName val="0"/>
          <c:showSerName val="0"/>
          <c:showPercent val="0"/>
          <c:showBubbleSize val="0"/>
        </c:dLbls>
        <c:axId val="45261184"/>
        <c:axId val="45263104"/>
      </c:scatterChart>
      <c:scatterChart>
        <c:scatterStyle val="lineMarker"/>
        <c:varyColors val="0"/>
        <c:ser>
          <c:idx val="2"/>
          <c:order val="1"/>
          <c:tx>
            <c:strRef>
              <c:f>Sheet1!$D$1</c:f>
              <c:strCache>
                <c:ptCount val="1"/>
                <c:pt idx="0">
                  <c:v>% of TIA - Achieved Gate</c:v>
                </c:pt>
              </c:strCache>
            </c:strRef>
          </c:tx>
          <c:spPr>
            <a:ln w="12700">
              <a:solidFill>
                <a:srgbClr val="355A78"/>
              </a:solidFill>
            </a:ln>
          </c:spPr>
          <c:marker>
            <c:symbol val="none"/>
          </c:marker>
          <c:dPt>
            <c:idx val="2"/>
            <c:bubble3D val="0"/>
            <c:extLst>
              <c:ext xmlns:c16="http://schemas.microsoft.com/office/drawing/2014/chart" uri="{C3380CC4-5D6E-409C-BE32-E72D297353CC}">
                <c16:uniqueId val="{00000003-AD33-4927-AAEB-701C284EFC74}"/>
              </c:ext>
            </c:extLst>
          </c:dPt>
          <c:dPt>
            <c:idx val="3"/>
            <c:bubble3D val="0"/>
            <c:extLst>
              <c:ext xmlns:c16="http://schemas.microsoft.com/office/drawing/2014/chart" uri="{C3380CC4-5D6E-409C-BE32-E72D297353CC}">
                <c16:uniqueId val="{00000004-AD33-4927-AAEB-701C284EFC74}"/>
              </c:ext>
            </c:extLst>
          </c:dPt>
          <c:xVal>
            <c:numRef>
              <c:f>Sheet1!$A$2:$A$11</c:f>
              <c:numCache>
                <c:formatCode>0%</c:formatCode>
                <c:ptCount val="10"/>
                <c:pt idx="0">
                  <c:v>0</c:v>
                </c:pt>
                <c:pt idx="1">
                  <c:v>1</c:v>
                </c:pt>
                <c:pt idx="2">
                  <c:v>1.6</c:v>
                </c:pt>
                <c:pt idx="3">
                  <c:v>2</c:v>
                </c:pt>
                <c:pt idx="5">
                  <c:v>0</c:v>
                </c:pt>
                <c:pt idx="6">
                  <c:v>1</c:v>
                </c:pt>
                <c:pt idx="8">
                  <c:v>1</c:v>
                </c:pt>
                <c:pt idx="9">
                  <c:v>1</c:v>
                </c:pt>
              </c:numCache>
            </c:numRef>
          </c:xVal>
          <c:yVal>
            <c:numRef>
              <c:f>Sheet1!$D$2:$D$11</c:f>
              <c:numCache>
                <c:formatCode>0%</c:formatCode>
                <c:ptCount val="10"/>
                <c:pt idx="0">
                  <c:v>0</c:v>
                </c:pt>
                <c:pt idx="1">
                  <c:v>1</c:v>
                </c:pt>
                <c:pt idx="2">
                  <c:v>3.1</c:v>
                </c:pt>
                <c:pt idx="3">
                  <c:v>4.5</c:v>
                </c:pt>
              </c:numCache>
            </c:numRef>
          </c:yVal>
          <c:smooth val="0"/>
          <c:extLst>
            <c:ext xmlns:c16="http://schemas.microsoft.com/office/drawing/2014/chart" uri="{C3380CC4-5D6E-409C-BE32-E72D297353CC}">
              <c16:uniqueId val="{00000005-AD33-4927-AAEB-701C284EFC74}"/>
            </c:ext>
          </c:extLst>
        </c:ser>
        <c:ser>
          <c:idx val="1"/>
          <c:order val="2"/>
          <c:tx>
            <c:strRef>
              <c:f>Sheet1!$C$1</c:f>
              <c:strCache>
                <c:ptCount val="1"/>
                <c:pt idx="0">
                  <c:v>% of TIA - Standard Curve</c:v>
                </c:pt>
              </c:strCache>
            </c:strRef>
          </c:tx>
          <c:spPr>
            <a:ln w="12700">
              <a:solidFill>
                <a:sysClr val="window" lastClr="FFFFFF">
                  <a:lumMod val="50000"/>
                </a:sysClr>
              </a:solidFill>
            </a:ln>
          </c:spPr>
          <c:marker>
            <c:symbol val="none"/>
          </c:marker>
          <c:dPt>
            <c:idx val="2"/>
            <c:bubble3D val="0"/>
            <c:extLst>
              <c:ext xmlns:c16="http://schemas.microsoft.com/office/drawing/2014/chart" uri="{C3380CC4-5D6E-409C-BE32-E72D297353CC}">
                <c16:uniqueId val="{00000006-AD33-4927-AAEB-701C284EFC74}"/>
              </c:ext>
            </c:extLst>
          </c:dPt>
          <c:dPt>
            <c:idx val="3"/>
            <c:bubble3D val="0"/>
            <c:extLst>
              <c:ext xmlns:c16="http://schemas.microsoft.com/office/drawing/2014/chart" uri="{C3380CC4-5D6E-409C-BE32-E72D297353CC}">
                <c16:uniqueId val="{00000007-AD33-4927-AAEB-701C284EFC74}"/>
              </c:ext>
            </c:extLst>
          </c:dPt>
          <c:dPt>
            <c:idx val="6"/>
            <c:bubble3D val="0"/>
            <c:spPr>
              <a:ln w="12700">
                <a:solidFill>
                  <a:sysClr val="window" lastClr="FFFFFF">
                    <a:lumMod val="50000"/>
                  </a:sysClr>
                </a:solidFill>
                <a:prstDash val="sysDot"/>
              </a:ln>
            </c:spPr>
            <c:extLst>
              <c:ext xmlns:c16="http://schemas.microsoft.com/office/drawing/2014/chart" uri="{C3380CC4-5D6E-409C-BE32-E72D297353CC}">
                <c16:uniqueId val="{00000009-AD33-4927-AAEB-701C284EFC74}"/>
              </c:ext>
            </c:extLst>
          </c:dPt>
          <c:dPt>
            <c:idx val="8"/>
            <c:bubble3D val="0"/>
            <c:spPr>
              <a:ln w="12700">
                <a:solidFill>
                  <a:sysClr val="window" lastClr="FFFFFF">
                    <a:lumMod val="50000"/>
                  </a:sysClr>
                </a:solidFill>
                <a:prstDash val="sysDot"/>
              </a:ln>
            </c:spPr>
            <c:extLst>
              <c:ext xmlns:c16="http://schemas.microsoft.com/office/drawing/2014/chart" uri="{C3380CC4-5D6E-409C-BE32-E72D297353CC}">
                <c16:uniqueId val="{0000000B-AD33-4927-AAEB-701C284EFC74}"/>
              </c:ext>
            </c:extLst>
          </c:dPt>
          <c:dPt>
            <c:idx val="9"/>
            <c:bubble3D val="0"/>
            <c:spPr>
              <a:ln w="12700">
                <a:solidFill>
                  <a:sysClr val="window" lastClr="FFFFFF">
                    <a:lumMod val="50000"/>
                  </a:sysClr>
                </a:solidFill>
                <a:prstDash val="sysDot"/>
              </a:ln>
            </c:spPr>
            <c:extLst>
              <c:ext xmlns:c16="http://schemas.microsoft.com/office/drawing/2014/chart" uri="{C3380CC4-5D6E-409C-BE32-E72D297353CC}">
                <c16:uniqueId val="{0000000D-AD33-4927-AAEB-701C284EFC74}"/>
              </c:ext>
            </c:extLst>
          </c:dPt>
          <c:xVal>
            <c:numRef>
              <c:f>Sheet1!$A$2:$A$11</c:f>
              <c:numCache>
                <c:formatCode>0%</c:formatCode>
                <c:ptCount val="10"/>
                <c:pt idx="0">
                  <c:v>0</c:v>
                </c:pt>
                <c:pt idx="1">
                  <c:v>1</c:v>
                </c:pt>
                <c:pt idx="2">
                  <c:v>1.6</c:v>
                </c:pt>
                <c:pt idx="3">
                  <c:v>2</c:v>
                </c:pt>
                <c:pt idx="5">
                  <c:v>0</c:v>
                </c:pt>
                <c:pt idx="6">
                  <c:v>1</c:v>
                </c:pt>
                <c:pt idx="8">
                  <c:v>1</c:v>
                </c:pt>
                <c:pt idx="9">
                  <c:v>1</c:v>
                </c:pt>
              </c:numCache>
            </c:numRef>
          </c:xVal>
          <c:yVal>
            <c:numRef>
              <c:f>Sheet1!$C$2:$C$11</c:f>
              <c:numCache>
                <c:formatCode>0%</c:formatCode>
                <c:ptCount val="10"/>
                <c:pt idx="0">
                  <c:v>0</c:v>
                </c:pt>
                <c:pt idx="1">
                  <c:v>1</c:v>
                </c:pt>
                <c:pt idx="2">
                  <c:v>2.5</c:v>
                </c:pt>
                <c:pt idx="3">
                  <c:v>3.5</c:v>
                </c:pt>
                <c:pt idx="5">
                  <c:v>1</c:v>
                </c:pt>
                <c:pt idx="6">
                  <c:v>1</c:v>
                </c:pt>
                <c:pt idx="8">
                  <c:v>0</c:v>
                </c:pt>
                <c:pt idx="9">
                  <c:v>1</c:v>
                </c:pt>
              </c:numCache>
            </c:numRef>
          </c:yVal>
          <c:smooth val="0"/>
          <c:extLst>
            <c:ext xmlns:c16="http://schemas.microsoft.com/office/drawing/2014/chart" uri="{C3380CC4-5D6E-409C-BE32-E72D297353CC}">
              <c16:uniqueId val="{0000000E-AD33-4927-AAEB-701C284EFC74}"/>
            </c:ext>
          </c:extLst>
        </c:ser>
        <c:dLbls>
          <c:showLegendKey val="0"/>
          <c:showVal val="0"/>
          <c:showCatName val="0"/>
          <c:showSerName val="0"/>
          <c:showPercent val="0"/>
          <c:showBubbleSize val="0"/>
        </c:dLbls>
        <c:axId val="45261184"/>
        <c:axId val="45263104"/>
      </c:scatterChart>
      <c:valAx>
        <c:axId val="45261184"/>
        <c:scaling>
          <c:orientation val="minMax"/>
          <c:max val="2"/>
          <c:min val="0"/>
        </c:scaling>
        <c:delete val="0"/>
        <c:axPos val="b"/>
        <c:title>
          <c:tx>
            <c:rich>
              <a:bodyPr/>
              <a:lstStyle/>
              <a:p>
                <a:pPr>
                  <a:defRPr sz="700"/>
                </a:pPr>
                <a:r>
                  <a:rPr lang="en-US" sz="700" dirty="0"/>
                  <a:t>% of Quota</a:t>
                </a:r>
              </a:p>
            </c:rich>
          </c:tx>
          <c:layout>
            <c:manualLayout>
              <c:xMode val="edge"/>
              <c:yMode val="edge"/>
              <c:x val="0.23696641449289996"/>
              <c:y val="0.82527751908644054"/>
            </c:manualLayout>
          </c:layout>
          <c:overlay val="0"/>
        </c:title>
        <c:numFmt formatCode="0%" sourceLinked="0"/>
        <c:majorTickMark val="out"/>
        <c:minorTickMark val="none"/>
        <c:tickLblPos val="nextTo"/>
        <c:spPr>
          <a:ln>
            <a:solidFill>
              <a:schemeClr val="bg1">
                <a:lumMod val="50000"/>
              </a:schemeClr>
            </a:solidFill>
          </a:ln>
        </c:spPr>
        <c:crossAx val="45263104"/>
        <c:crosses val="autoZero"/>
        <c:crossBetween val="midCat"/>
        <c:majorUnit val="0.5"/>
      </c:valAx>
      <c:valAx>
        <c:axId val="45263104"/>
        <c:scaling>
          <c:orientation val="minMax"/>
          <c:max val="4"/>
          <c:min val="0"/>
        </c:scaling>
        <c:delete val="0"/>
        <c:axPos val="l"/>
        <c:title>
          <c:tx>
            <c:rich>
              <a:bodyPr rot="-5400000" vert="horz"/>
              <a:lstStyle/>
              <a:p>
                <a:pPr>
                  <a:defRPr sz="700"/>
                </a:pPr>
                <a:r>
                  <a:rPr lang="en-US" sz="700"/>
                  <a:t>% TI</a:t>
                </a:r>
              </a:p>
            </c:rich>
          </c:tx>
          <c:layout>
            <c:manualLayout>
              <c:xMode val="edge"/>
              <c:yMode val="edge"/>
              <c:x val="3.0977227434774979E-2"/>
              <c:y val="0.23408716265681259"/>
            </c:manualLayout>
          </c:layout>
          <c:overlay val="0"/>
        </c:title>
        <c:numFmt formatCode="0%" sourceLinked="0"/>
        <c:majorTickMark val="out"/>
        <c:minorTickMark val="none"/>
        <c:tickLblPos val="nextTo"/>
        <c:spPr>
          <a:ln>
            <a:solidFill>
              <a:schemeClr val="bg1">
                <a:lumMod val="50000"/>
              </a:schemeClr>
            </a:solidFill>
          </a:ln>
        </c:spPr>
        <c:crossAx val="45261184"/>
        <c:crosses val="autoZero"/>
        <c:crossBetween val="midCat"/>
      </c:valAx>
    </c:plotArea>
    <c:plotVisOnly val="1"/>
    <c:dispBlanksAs val="gap"/>
    <c:showDLblsOverMax val="0"/>
  </c:chart>
  <c:spPr>
    <a:noFill/>
    <a:ln>
      <a:noFill/>
    </a:ln>
    <a:effectLst/>
  </c:spPr>
  <c:txPr>
    <a:bodyPr/>
    <a:lstStyle/>
    <a:p>
      <a:pPr>
        <a:defRPr sz="600">
          <a:solidFill>
            <a:srgbClr val="000000"/>
          </a:solidFill>
          <a:latin typeface="+mn-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3866206741236"/>
          <c:y val="4.5454059829059826E-2"/>
          <c:w val="0.79592645706878451"/>
          <c:h val="0.64398252952755908"/>
        </c:manualLayout>
      </c:layout>
      <c:scatterChart>
        <c:scatterStyle val="smoothMarker"/>
        <c:varyColors val="0"/>
        <c:ser>
          <c:idx val="0"/>
          <c:order val="0"/>
          <c:tx>
            <c:strRef>
              <c:f>Sheet1!$B$1</c:f>
              <c:strCache>
                <c:ptCount val="1"/>
                <c:pt idx="0">
                  <c:v>% of TIA - Reduced Rate</c:v>
                </c:pt>
              </c:strCache>
            </c:strRef>
          </c:tx>
          <c:spPr>
            <a:ln w="19050">
              <a:solidFill>
                <a:srgbClr val="C00000"/>
              </a:solidFill>
            </a:ln>
          </c:spPr>
          <c:marker>
            <c:symbol val="none"/>
          </c:marker>
          <c:xVal>
            <c:numRef>
              <c:f>Sheet1!$A$2:$A$11</c:f>
              <c:numCache>
                <c:formatCode>0%</c:formatCode>
                <c:ptCount val="10"/>
                <c:pt idx="0">
                  <c:v>0</c:v>
                </c:pt>
                <c:pt idx="1">
                  <c:v>1</c:v>
                </c:pt>
                <c:pt idx="2">
                  <c:v>1.5</c:v>
                </c:pt>
                <c:pt idx="3">
                  <c:v>2</c:v>
                </c:pt>
                <c:pt idx="5">
                  <c:v>0</c:v>
                </c:pt>
                <c:pt idx="6">
                  <c:v>1</c:v>
                </c:pt>
                <c:pt idx="8">
                  <c:v>1</c:v>
                </c:pt>
                <c:pt idx="9">
                  <c:v>1</c:v>
                </c:pt>
              </c:numCache>
            </c:numRef>
          </c:xVal>
          <c:yVal>
            <c:numRef>
              <c:f>Sheet1!$B$2:$B$11</c:f>
              <c:numCache>
                <c:formatCode>0%</c:formatCode>
                <c:ptCount val="10"/>
                <c:pt idx="0">
                  <c:v>0</c:v>
                </c:pt>
                <c:pt idx="1">
                  <c:v>0.8</c:v>
                </c:pt>
                <c:pt idx="2">
                  <c:v>2.4000000000000004</c:v>
                </c:pt>
                <c:pt idx="3">
                  <c:v>4</c:v>
                </c:pt>
              </c:numCache>
            </c:numRef>
          </c:yVal>
          <c:smooth val="0"/>
          <c:extLst>
            <c:ext xmlns:c16="http://schemas.microsoft.com/office/drawing/2014/chart" uri="{C3380CC4-5D6E-409C-BE32-E72D297353CC}">
              <c16:uniqueId val="{00000000-7BE6-4E5B-91EE-B5E0899F2629}"/>
            </c:ext>
          </c:extLst>
        </c:ser>
        <c:dLbls>
          <c:showLegendKey val="0"/>
          <c:showVal val="0"/>
          <c:showCatName val="0"/>
          <c:showSerName val="0"/>
          <c:showPercent val="0"/>
          <c:showBubbleSize val="0"/>
        </c:dLbls>
        <c:axId val="45288064"/>
        <c:axId val="45290240"/>
      </c:scatterChart>
      <c:scatterChart>
        <c:scatterStyle val="lineMarker"/>
        <c:varyColors val="0"/>
        <c:ser>
          <c:idx val="1"/>
          <c:order val="1"/>
          <c:tx>
            <c:strRef>
              <c:f>Sheet1!$C$1</c:f>
              <c:strCache>
                <c:ptCount val="1"/>
                <c:pt idx="0">
                  <c:v>% of TIA - Standard Rate</c:v>
                </c:pt>
              </c:strCache>
            </c:strRef>
          </c:tx>
          <c:spPr>
            <a:ln w="19050">
              <a:solidFill>
                <a:sysClr val="window" lastClr="FFFFFF">
                  <a:lumMod val="50000"/>
                </a:sysClr>
              </a:solidFill>
            </a:ln>
          </c:spPr>
          <c:marker>
            <c:symbol val="none"/>
          </c:marker>
          <c:dPt>
            <c:idx val="6"/>
            <c:bubble3D val="0"/>
            <c:spPr>
              <a:ln w="19050">
                <a:solidFill>
                  <a:sysClr val="window" lastClr="FFFFFF">
                    <a:lumMod val="50000"/>
                  </a:sysClr>
                </a:solidFill>
                <a:prstDash val="sysDot"/>
              </a:ln>
            </c:spPr>
            <c:extLst>
              <c:ext xmlns:c16="http://schemas.microsoft.com/office/drawing/2014/chart" uri="{C3380CC4-5D6E-409C-BE32-E72D297353CC}">
                <c16:uniqueId val="{00000002-7BE6-4E5B-91EE-B5E0899F2629}"/>
              </c:ext>
            </c:extLst>
          </c:dPt>
          <c:dPt>
            <c:idx val="9"/>
            <c:bubble3D val="0"/>
            <c:spPr>
              <a:ln w="19050">
                <a:solidFill>
                  <a:sysClr val="window" lastClr="FFFFFF">
                    <a:lumMod val="50000"/>
                  </a:sysClr>
                </a:solidFill>
                <a:prstDash val="sysDot"/>
              </a:ln>
            </c:spPr>
            <c:extLst>
              <c:ext xmlns:c16="http://schemas.microsoft.com/office/drawing/2014/chart" uri="{C3380CC4-5D6E-409C-BE32-E72D297353CC}">
                <c16:uniqueId val="{00000004-7BE6-4E5B-91EE-B5E0899F2629}"/>
              </c:ext>
            </c:extLst>
          </c:dPt>
          <c:xVal>
            <c:numRef>
              <c:f>Sheet1!$A$2:$A$11</c:f>
              <c:numCache>
                <c:formatCode>0%</c:formatCode>
                <c:ptCount val="10"/>
                <c:pt idx="0">
                  <c:v>0</c:v>
                </c:pt>
                <c:pt idx="1">
                  <c:v>1</c:v>
                </c:pt>
                <c:pt idx="2">
                  <c:v>1.5</c:v>
                </c:pt>
                <c:pt idx="3">
                  <c:v>2</c:v>
                </c:pt>
                <c:pt idx="5">
                  <c:v>0</c:v>
                </c:pt>
                <c:pt idx="6">
                  <c:v>1</c:v>
                </c:pt>
                <c:pt idx="8">
                  <c:v>1</c:v>
                </c:pt>
                <c:pt idx="9">
                  <c:v>1</c:v>
                </c:pt>
              </c:numCache>
            </c:numRef>
          </c:xVal>
          <c:yVal>
            <c:numRef>
              <c:f>Sheet1!$C$2:$C$11</c:f>
              <c:numCache>
                <c:formatCode>0%</c:formatCode>
                <c:ptCount val="10"/>
                <c:pt idx="0">
                  <c:v>0</c:v>
                </c:pt>
                <c:pt idx="1">
                  <c:v>1</c:v>
                </c:pt>
                <c:pt idx="2">
                  <c:v>3</c:v>
                </c:pt>
                <c:pt idx="3">
                  <c:v>5</c:v>
                </c:pt>
                <c:pt idx="5">
                  <c:v>1</c:v>
                </c:pt>
                <c:pt idx="6">
                  <c:v>1</c:v>
                </c:pt>
                <c:pt idx="8">
                  <c:v>0</c:v>
                </c:pt>
                <c:pt idx="9">
                  <c:v>1</c:v>
                </c:pt>
              </c:numCache>
            </c:numRef>
          </c:yVal>
          <c:smooth val="0"/>
          <c:extLst>
            <c:ext xmlns:c16="http://schemas.microsoft.com/office/drawing/2014/chart" uri="{C3380CC4-5D6E-409C-BE32-E72D297353CC}">
              <c16:uniqueId val="{00000005-7BE6-4E5B-91EE-B5E0899F2629}"/>
            </c:ext>
          </c:extLst>
        </c:ser>
        <c:ser>
          <c:idx val="2"/>
          <c:order val="2"/>
          <c:tx>
            <c:strRef>
              <c:f>Sheet1!$D$1</c:f>
              <c:strCache>
                <c:ptCount val="1"/>
                <c:pt idx="0">
                  <c:v>% of TIA - Increased Rate</c:v>
                </c:pt>
              </c:strCache>
            </c:strRef>
          </c:tx>
          <c:spPr>
            <a:ln w="19050">
              <a:solidFill>
                <a:srgbClr val="189F84"/>
              </a:solidFill>
            </a:ln>
          </c:spPr>
          <c:marker>
            <c:symbol val="none"/>
          </c:marker>
          <c:xVal>
            <c:numRef>
              <c:f>Sheet1!$A$2:$A$11</c:f>
              <c:numCache>
                <c:formatCode>0%</c:formatCode>
                <c:ptCount val="10"/>
                <c:pt idx="0">
                  <c:v>0</c:v>
                </c:pt>
                <c:pt idx="1">
                  <c:v>1</c:v>
                </c:pt>
                <c:pt idx="2">
                  <c:v>1.5</c:v>
                </c:pt>
                <c:pt idx="3">
                  <c:v>2</c:v>
                </c:pt>
                <c:pt idx="5">
                  <c:v>0</c:v>
                </c:pt>
                <c:pt idx="6">
                  <c:v>1</c:v>
                </c:pt>
                <c:pt idx="8">
                  <c:v>1</c:v>
                </c:pt>
                <c:pt idx="9">
                  <c:v>1</c:v>
                </c:pt>
              </c:numCache>
            </c:numRef>
          </c:xVal>
          <c:yVal>
            <c:numRef>
              <c:f>Sheet1!$D$2:$D$11</c:f>
              <c:numCache>
                <c:formatCode>0%</c:formatCode>
                <c:ptCount val="10"/>
                <c:pt idx="0">
                  <c:v>0</c:v>
                </c:pt>
                <c:pt idx="1">
                  <c:v>1.2</c:v>
                </c:pt>
                <c:pt idx="2">
                  <c:v>3.5999999999999996</c:v>
                </c:pt>
                <c:pt idx="3">
                  <c:v>6</c:v>
                </c:pt>
              </c:numCache>
            </c:numRef>
          </c:yVal>
          <c:smooth val="0"/>
          <c:extLst>
            <c:ext xmlns:c16="http://schemas.microsoft.com/office/drawing/2014/chart" uri="{C3380CC4-5D6E-409C-BE32-E72D297353CC}">
              <c16:uniqueId val="{00000006-7BE6-4E5B-91EE-B5E0899F2629}"/>
            </c:ext>
          </c:extLst>
        </c:ser>
        <c:dLbls>
          <c:showLegendKey val="0"/>
          <c:showVal val="0"/>
          <c:showCatName val="0"/>
          <c:showSerName val="0"/>
          <c:showPercent val="0"/>
          <c:showBubbleSize val="0"/>
        </c:dLbls>
        <c:axId val="45288064"/>
        <c:axId val="45290240"/>
      </c:scatterChart>
      <c:valAx>
        <c:axId val="45288064"/>
        <c:scaling>
          <c:orientation val="minMax"/>
          <c:max val="2"/>
          <c:min val="0"/>
        </c:scaling>
        <c:delete val="0"/>
        <c:axPos val="b"/>
        <c:title>
          <c:tx>
            <c:rich>
              <a:bodyPr/>
              <a:lstStyle/>
              <a:p>
                <a:pPr algn="ctr" rtl="0">
                  <a:defRPr sz="800" b="1" i="0" u="none" strike="noStrike" kern="1200" baseline="0">
                    <a:solidFill>
                      <a:srgbClr val="071E31"/>
                    </a:solidFill>
                    <a:latin typeface="+mn-lt"/>
                    <a:ea typeface="+mn-ea"/>
                    <a:cs typeface="+mn-cs"/>
                  </a:defRPr>
                </a:pPr>
                <a:r>
                  <a:rPr lang="en-US" sz="800" b="1" i="0" u="none" strike="noStrike" kern="1200" baseline="0" dirty="0">
                    <a:solidFill>
                      <a:srgbClr val="071E31"/>
                    </a:solidFill>
                    <a:latin typeface="Avenir Next LT Pro (Body)"/>
                    <a:ea typeface="+mn-ea"/>
                    <a:cs typeface="+mn-cs"/>
                  </a:rPr>
                  <a:t>% of Quota</a:t>
                </a:r>
              </a:p>
            </c:rich>
          </c:tx>
          <c:layout>
            <c:manualLayout>
              <c:xMode val="edge"/>
              <c:yMode val="edge"/>
              <c:x val="0.39416949198119672"/>
              <c:y val="0.8082809931977224"/>
            </c:manualLayout>
          </c:layout>
          <c:overlay val="0"/>
        </c:title>
        <c:numFmt formatCode="0%" sourceLinked="0"/>
        <c:majorTickMark val="out"/>
        <c:minorTickMark val="none"/>
        <c:tickLblPos val="nextTo"/>
        <c:spPr>
          <a:ln>
            <a:solidFill>
              <a:schemeClr val="bg1">
                <a:lumMod val="50000"/>
              </a:schemeClr>
            </a:solidFill>
          </a:ln>
        </c:spPr>
        <c:txPr>
          <a:bodyPr/>
          <a:lstStyle/>
          <a:p>
            <a:pPr>
              <a:defRPr sz="700"/>
            </a:pPr>
            <a:endParaRPr lang="en-US"/>
          </a:p>
        </c:txPr>
        <c:crossAx val="45290240"/>
        <c:crosses val="autoZero"/>
        <c:crossBetween val="midCat"/>
        <c:majorUnit val="0.5"/>
      </c:valAx>
      <c:valAx>
        <c:axId val="45290240"/>
        <c:scaling>
          <c:orientation val="minMax"/>
          <c:max val="4"/>
          <c:min val="0"/>
        </c:scaling>
        <c:delete val="0"/>
        <c:axPos val="l"/>
        <c:title>
          <c:tx>
            <c:rich>
              <a:bodyPr rot="-5400000" vert="horz"/>
              <a:lstStyle/>
              <a:p>
                <a:pPr>
                  <a:defRPr sz="700"/>
                </a:pPr>
                <a:r>
                  <a:rPr lang="en-US" sz="700" dirty="0">
                    <a:latin typeface="Avenir Next LT Pro (Body)"/>
                  </a:rPr>
                  <a:t>% TI</a:t>
                </a:r>
              </a:p>
            </c:rich>
          </c:tx>
          <c:layout>
            <c:manualLayout>
              <c:xMode val="edge"/>
              <c:yMode val="edge"/>
              <c:x val="0"/>
              <c:y val="0.23400616941276123"/>
            </c:manualLayout>
          </c:layout>
          <c:overlay val="0"/>
        </c:title>
        <c:numFmt formatCode="0%" sourceLinked="0"/>
        <c:majorTickMark val="out"/>
        <c:minorTickMark val="none"/>
        <c:tickLblPos val="nextTo"/>
        <c:spPr>
          <a:ln>
            <a:solidFill>
              <a:schemeClr val="bg1">
                <a:lumMod val="50000"/>
              </a:schemeClr>
            </a:solidFill>
          </a:ln>
        </c:spPr>
        <c:txPr>
          <a:bodyPr/>
          <a:lstStyle/>
          <a:p>
            <a:pPr algn="ctr" rtl="0">
              <a:defRPr lang="en-US" sz="700" b="0" i="0" u="none" strike="noStrike" kern="1200" baseline="0">
                <a:solidFill>
                  <a:srgbClr val="071E31"/>
                </a:solidFill>
                <a:latin typeface="+mj-lt"/>
                <a:ea typeface="+mn-ea"/>
                <a:cs typeface="+mn-cs"/>
              </a:defRPr>
            </a:pPr>
            <a:endParaRPr lang="en-US"/>
          </a:p>
        </c:txPr>
        <c:crossAx val="45288064"/>
        <c:crosses val="autoZero"/>
        <c:crossBetween val="midCat"/>
      </c:valAx>
    </c:plotArea>
    <c:plotVisOnly val="1"/>
    <c:dispBlanksAs val="gap"/>
    <c:showDLblsOverMax val="0"/>
  </c:chart>
  <c:spPr>
    <a:noFill/>
    <a:ln>
      <a:noFill/>
    </a:ln>
    <a:effectLst/>
  </c:spPr>
  <c:txPr>
    <a:bodyPr/>
    <a:lstStyle/>
    <a:p>
      <a:pPr>
        <a:defRPr sz="800">
          <a:solidFill>
            <a:srgbClr val="000000"/>
          </a:solidFill>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1078191630428"/>
          <c:y val="4.4613285838796465E-2"/>
          <c:w val="0.84166455330966228"/>
          <c:h val="0.63365351649897839"/>
        </c:manualLayout>
      </c:layout>
      <c:scatterChart>
        <c:scatterStyle val="lineMarker"/>
        <c:varyColors val="0"/>
        <c:ser>
          <c:idx val="0"/>
          <c:order val="0"/>
          <c:tx>
            <c:strRef>
              <c:f>Sheet1!$B$1</c:f>
              <c:strCache>
                <c:ptCount val="1"/>
                <c:pt idx="0">
                  <c:v>Y-Values</c:v>
                </c:pt>
              </c:strCache>
            </c:strRef>
          </c:tx>
          <c:spPr>
            <a:ln w="19050">
              <a:solidFill>
                <a:schemeClr val="accent1"/>
              </a:solidFill>
              <a:prstDash val="solid"/>
            </a:ln>
          </c:spPr>
          <c:marker>
            <c:symbol val="none"/>
          </c:marker>
          <c:dPt>
            <c:idx val="1"/>
            <c:bubble3D val="0"/>
            <c:spPr>
              <a:ln w="19050">
                <a:solidFill>
                  <a:schemeClr val="bg1">
                    <a:lumMod val="50000"/>
                  </a:schemeClr>
                </a:solidFill>
                <a:prstDash val="solid"/>
              </a:ln>
            </c:spPr>
            <c:extLst>
              <c:ext xmlns:c16="http://schemas.microsoft.com/office/drawing/2014/chart" uri="{C3380CC4-5D6E-409C-BE32-E72D297353CC}">
                <c16:uniqueId val="{00000001-BC27-40CA-8351-436C5A322D53}"/>
              </c:ext>
            </c:extLst>
          </c:dPt>
          <c:dPt>
            <c:idx val="2"/>
            <c:bubble3D val="0"/>
            <c:spPr>
              <a:ln w="19050">
                <a:solidFill>
                  <a:schemeClr val="bg1">
                    <a:lumMod val="50000"/>
                  </a:schemeClr>
                </a:solidFill>
                <a:prstDash val="solid"/>
              </a:ln>
            </c:spPr>
            <c:extLst>
              <c:ext xmlns:c16="http://schemas.microsoft.com/office/drawing/2014/chart" uri="{C3380CC4-5D6E-409C-BE32-E72D297353CC}">
                <c16:uniqueId val="{00000003-BC27-40CA-8351-436C5A322D53}"/>
              </c:ext>
            </c:extLst>
          </c:dPt>
          <c:dPt>
            <c:idx val="3"/>
            <c:bubble3D val="0"/>
            <c:spPr>
              <a:ln w="19050">
                <a:solidFill>
                  <a:schemeClr val="bg1">
                    <a:lumMod val="50000"/>
                  </a:schemeClr>
                </a:solidFill>
                <a:prstDash val="solid"/>
              </a:ln>
            </c:spPr>
            <c:extLst>
              <c:ext xmlns:c16="http://schemas.microsoft.com/office/drawing/2014/chart" uri="{C3380CC4-5D6E-409C-BE32-E72D297353CC}">
                <c16:uniqueId val="{00000005-BC27-40CA-8351-436C5A322D53}"/>
              </c:ext>
            </c:extLst>
          </c:dPt>
          <c:dPt>
            <c:idx val="4"/>
            <c:bubble3D val="0"/>
            <c:extLst>
              <c:ext xmlns:c16="http://schemas.microsoft.com/office/drawing/2014/chart" uri="{C3380CC4-5D6E-409C-BE32-E72D297353CC}">
                <c16:uniqueId val="{00000006-BC27-40CA-8351-436C5A322D53}"/>
              </c:ext>
            </c:extLst>
          </c:dPt>
          <c:dPt>
            <c:idx val="5"/>
            <c:bubble3D val="0"/>
            <c:spPr>
              <a:ln w="19050">
                <a:solidFill>
                  <a:schemeClr val="tx2"/>
                </a:solidFill>
                <a:prstDash val="solid"/>
              </a:ln>
            </c:spPr>
            <c:extLst>
              <c:ext xmlns:c16="http://schemas.microsoft.com/office/drawing/2014/chart" uri="{C3380CC4-5D6E-409C-BE32-E72D297353CC}">
                <c16:uniqueId val="{00000008-BC27-40CA-8351-436C5A322D53}"/>
              </c:ext>
            </c:extLst>
          </c:dPt>
          <c:dPt>
            <c:idx val="6"/>
            <c:bubble3D val="0"/>
            <c:spPr>
              <a:ln w="19050">
                <a:solidFill>
                  <a:schemeClr val="bg1">
                    <a:lumMod val="50000"/>
                  </a:schemeClr>
                </a:solidFill>
                <a:prstDash val="sysDot"/>
              </a:ln>
            </c:spPr>
            <c:extLst>
              <c:ext xmlns:c16="http://schemas.microsoft.com/office/drawing/2014/chart" uri="{C3380CC4-5D6E-409C-BE32-E72D297353CC}">
                <c16:uniqueId val="{0000000A-BC27-40CA-8351-436C5A322D53}"/>
              </c:ext>
            </c:extLst>
          </c:dPt>
          <c:dPt>
            <c:idx val="7"/>
            <c:bubble3D val="0"/>
            <c:spPr>
              <a:ln w="19050">
                <a:solidFill>
                  <a:schemeClr val="bg1">
                    <a:lumMod val="50000"/>
                  </a:schemeClr>
                </a:solidFill>
                <a:prstDash val="solid"/>
              </a:ln>
            </c:spPr>
            <c:extLst>
              <c:ext xmlns:c16="http://schemas.microsoft.com/office/drawing/2014/chart" uri="{C3380CC4-5D6E-409C-BE32-E72D297353CC}">
                <c16:uniqueId val="{0000000C-BC27-40CA-8351-436C5A322D53}"/>
              </c:ext>
            </c:extLst>
          </c:dPt>
          <c:dPt>
            <c:idx val="8"/>
            <c:bubble3D val="0"/>
            <c:spPr>
              <a:ln w="19050">
                <a:solidFill>
                  <a:schemeClr val="bg1">
                    <a:lumMod val="50000"/>
                  </a:schemeClr>
                </a:solidFill>
                <a:prstDash val="solid"/>
              </a:ln>
            </c:spPr>
            <c:extLst>
              <c:ext xmlns:c16="http://schemas.microsoft.com/office/drawing/2014/chart" uri="{C3380CC4-5D6E-409C-BE32-E72D297353CC}">
                <c16:uniqueId val="{0000000E-BC27-40CA-8351-436C5A322D53}"/>
              </c:ext>
            </c:extLst>
          </c:dPt>
          <c:dPt>
            <c:idx val="9"/>
            <c:bubble3D val="0"/>
            <c:spPr>
              <a:ln w="19050">
                <a:solidFill>
                  <a:schemeClr val="bg1">
                    <a:lumMod val="50000"/>
                  </a:schemeClr>
                </a:solidFill>
                <a:prstDash val="sysDot"/>
              </a:ln>
            </c:spPr>
            <c:extLst>
              <c:ext xmlns:c16="http://schemas.microsoft.com/office/drawing/2014/chart" uri="{C3380CC4-5D6E-409C-BE32-E72D297353CC}">
                <c16:uniqueId val="{00000010-BC27-40CA-8351-436C5A322D53}"/>
              </c:ext>
            </c:extLst>
          </c:dPt>
          <c:xVal>
            <c:numRef>
              <c:f>Sheet1!$A$2:$A$11</c:f>
              <c:numCache>
                <c:formatCode>0%</c:formatCode>
                <c:ptCount val="10"/>
                <c:pt idx="0">
                  <c:v>0</c:v>
                </c:pt>
                <c:pt idx="1">
                  <c:v>1</c:v>
                </c:pt>
                <c:pt idx="2">
                  <c:v>1.6</c:v>
                </c:pt>
                <c:pt idx="3">
                  <c:v>2</c:v>
                </c:pt>
                <c:pt idx="5">
                  <c:v>0</c:v>
                </c:pt>
                <c:pt idx="6">
                  <c:v>1</c:v>
                </c:pt>
                <c:pt idx="8">
                  <c:v>1</c:v>
                </c:pt>
                <c:pt idx="9">
                  <c:v>1</c:v>
                </c:pt>
              </c:numCache>
            </c:numRef>
          </c:xVal>
          <c:yVal>
            <c:numRef>
              <c:f>Sheet1!$B$2:$B$11</c:f>
              <c:numCache>
                <c:formatCode>0%</c:formatCode>
                <c:ptCount val="10"/>
                <c:pt idx="0">
                  <c:v>0</c:v>
                </c:pt>
                <c:pt idx="1">
                  <c:v>1</c:v>
                </c:pt>
                <c:pt idx="2">
                  <c:v>2.5</c:v>
                </c:pt>
                <c:pt idx="3">
                  <c:v>3.5</c:v>
                </c:pt>
                <c:pt idx="5">
                  <c:v>1</c:v>
                </c:pt>
                <c:pt idx="6">
                  <c:v>1</c:v>
                </c:pt>
                <c:pt idx="8">
                  <c:v>0</c:v>
                </c:pt>
                <c:pt idx="9">
                  <c:v>1</c:v>
                </c:pt>
              </c:numCache>
            </c:numRef>
          </c:yVal>
          <c:smooth val="0"/>
          <c:extLst>
            <c:ext xmlns:c16="http://schemas.microsoft.com/office/drawing/2014/chart" uri="{C3380CC4-5D6E-409C-BE32-E72D297353CC}">
              <c16:uniqueId val="{00000011-BC27-40CA-8351-436C5A322D53}"/>
            </c:ext>
          </c:extLst>
        </c:ser>
        <c:dLbls>
          <c:showLegendKey val="0"/>
          <c:showVal val="0"/>
          <c:showCatName val="0"/>
          <c:showSerName val="0"/>
          <c:showPercent val="0"/>
          <c:showBubbleSize val="0"/>
        </c:dLbls>
        <c:axId val="45384832"/>
        <c:axId val="45386752"/>
      </c:scatterChart>
      <c:valAx>
        <c:axId val="45384832"/>
        <c:scaling>
          <c:orientation val="minMax"/>
          <c:max val="2"/>
          <c:min val="0"/>
        </c:scaling>
        <c:delete val="0"/>
        <c:axPos val="b"/>
        <c:title>
          <c:tx>
            <c:rich>
              <a:bodyPr/>
              <a:lstStyle/>
              <a:p>
                <a:pPr>
                  <a:defRPr sz="800"/>
                </a:pPr>
                <a:r>
                  <a:rPr lang="en-US" sz="800" dirty="0"/>
                  <a:t>% of Quota</a:t>
                </a:r>
              </a:p>
            </c:rich>
          </c:tx>
          <c:layout>
            <c:manualLayout>
              <c:xMode val="edge"/>
              <c:yMode val="edge"/>
              <c:x val="0.38626042646030712"/>
              <c:y val="0.80000051926337301"/>
            </c:manualLayout>
          </c:layout>
          <c:overlay val="0"/>
        </c:title>
        <c:numFmt formatCode="0%" sourceLinked="1"/>
        <c:majorTickMark val="out"/>
        <c:minorTickMark val="none"/>
        <c:tickLblPos val="nextTo"/>
        <c:txPr>
          <a:bodyPr/>
          <a:lstStyle/>
          <a:p>
            <a:pPr>
              <a:defRPr sz="600"/>
            </a:pPr>
            <a:endParaRPr lang="en-US"/>
          </a:p>
        </c:txPr>
        <c:crossAx val="45386752"/>
        <c:crosses val="autoZero"/>
        <c:crossBetween val="midCat"/>
        <c:majorUnit val="0.5"/>
      </c:valAx>
      <c:valAx>
        <c:axId val="45386752"/>
        <c:scaling>
          <c:orientation val="minMax"/>
          <c:min val="0"/>
        </c:scaling>
        <c:delete val="0"/>
        <c:axPos val="l"/>
        <c:title>
          <c:tx>
            <c:rich>
              <a:bodyPr rot="-5400000" vert="horz"/>
              <a:lstStyle/>
              <a:p>
                <a:pPr algn="ctr">
                  <a:defRPr sz="800"/>
                </a:pPr>
                <a:r>
                  <a:rPr lang="en-US" sz="800" dirty="0"/>
                  <a:t>% of TI</a:t>
                </a:r>
              </a:p>
            </c:rich>
          </c:tx>
          <c:layout>
            <c:manualLayout>
              <c:xMode val="edge"/>
              <c:yMode val="edge"/>
              <c:x val="1.0217484421182366E-3"/>
              <c:y val="0.16711281215658039"/>
            </c:manualLayout>
          </c:layout>
          <c:overlay val="0"/>
        </c:title>
        <c:numFmt formatCode="0%" sourceLinked="1"/>
        <c:majorTickMark val="out"/>
        <c:minorTickMark val="none"/>
        <c:tickLblPos val="nextTo"/>
        <c:txPr>
          <a:bodyPr/>
          <a:lstStyle/>
          <a:p>
            <a:pPr>
              <a:defRPr sz="600"/>
            </a:pPr>
            <a:endParaRPr lang="en-US"/>
          </a:p>
        </c:txPr>
        <c:crossAx val="45384832"/>
        <c:crosses val="autoZero"/>
        <c:crossBetween val="midCat"/>
      </c:valAx>
      <c:spPr>
        <a:noFill/>
        <a:ln w="25400">
          <a:noFill/>
        </a:ln>
      </c:spPr>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1961283138504"/>
          <c:y val="4.4613285838796465E-2"/>
          <c:w val="0.84455572239458121"/>
          <c:h val="0.64348053713466946"/>
        </c:manualLayout>
      </c:layout>
      <c:scatterChart>
        <c:scatterStyle val="lineMarker"/>
        <c:varyColors val="0"/>
        <c:ser>
          <c:idx val="0"/>
          <c:order val="0"/>
          <c:tx>
            <c:strRef>
              <c:f>Sheet1!$B$1</c:f>
              <c:strCache>
                <c:ptCount val="1"/>
                <c:pt idx="0">
                  <c:v>Y-Values</c:v>
                </c:pt>
              </c:strCache>
            </c:strRef>
          </c:tx>
          <c:spPr>
            <a:ln w="19050">
              <a:solidFill>
                <a:schemeClr val="accent1"/>
              </a:solidFill>
              <a:prstDash val="solid"/>
            </a:ln>
          </c:spPr>
          <c:marker>
            <c:symbol val="none"/>
          </c:marker>
          <c:dPt>
            <c:idx val="1"/>
            <c:bubble3D val="0"/>
            <c:spPr>
              <a:ln w="19050">
                <a:solidFill>
                  <a:schemeClr val="bg1">
                    <a:lumMod val="50000"/>
                  </a:schemeClr>
                </a:solidFill>
                <a:prstDash val="solid"/>
              </a:ln>
            </c:spPr>
            <c:extLst>
              <c:ext xmlns:c16="http://schemas.microsoft.com/office/drawing/2014/chart" uri="{C3380CC4-5D6E-409C-BE32-E72D297353CC}">
                <c16:uniqueId val="{00000001-45B0-4F3F-8EFD-1731DD729F37}"/>
              </c:ext>
            </c:extLst>
          </c:dPt>
          <c:dPt>
            <c:idx val="2"/>
            <c:bubble3D val="0"/>
            <c:spPr>
              <a:ln w="19050">
                <a:solidFill>
                  <a:schemeClr val="bg1">
                    <a:lumMod val="50000"/>
                  </a:schemeClr>
                </a:solidFill>
                <a:prstDash val="solid"/>
              </a:ln>
            </c:spPr>
            <c:extLst>
              <c:ext xmlns:c16="http://schemas.microsoft.com/office/drawing/2014/chart" uri="{C3380CC4-5D6E-409C-BE32-E72D297353CC}">
                <c16:uniqueId val="{00000003-45B0-4F3F-8EFD-1731DD729F37}"/>
              </c:ext>
            </c:extLst>
          </c:dPt>
          <c:dPt>
            <c:idx val="3"/>
            <c:bubble3D val="0"/>
            <c:spPr>
              <a:ln w="19050">
                <a:solidFill>
                  <a:schemeClr val="bg1">
                    <a:lumMod val="50000"/>
                  </a:schemeClr>
                </a:solidFill>
                <a:prstDash val="solid"/>
              </a:ln>
            </c:spPr>
            <c:extLst>
              <c:ext xmlns:c16="http://schemas.microsoft.com/office/drawing/2014/chart" uri="{C3380CC4-5D6E-409C-BE32-E72D297353CC}">
                <c16:uniqueId val="{00000005-45B0-4F3F-8EFD-1731DD729F37}"/>
              </c:ext>
            </c:extLst>
          </c:dPt>
          <c:dPt>
            <c:idx val="4"/>
            <c:bubble3D val="0"/>
            <c:extLst>
              <c:ext xmlns:c16="http://schemas.microsoft.com/office/drawing/2014/chart" uri="{C3380CC4-5D6E-409C-BE32-E72D297353CC}">
                <c16:uniqueId val="{00000006-45B0-4F3F-8EFD-1731DD729F37}"/>
              </c:ext>
            </c:extLst>
          </c:dPt>
          <c:dPt>
            <c:idx val="5"/>
            <c:bubble3D val="0"/>
            <c:spPr>
              <a:ln w="19050">
                <a:solidFill>
                  <a:schemeClr val="tx2"/>
                </a:solidFill>
                <a:prstDash val="solid"/>
              </a:ln>
            </c:spPr>
            <c:extLst>
              <c:ext xmlns:c16="http://schemas.microsoft.com/office/drawing/2014/chart" uri="{C3380CC4-5D6E-409C-BE32-E72D297353CC}">
                <c16:uniqueId val="{00000008-45B0-4F3F-8EFD-1731DD729F37}"/>
              </c:ext>
            </c:extLst>
          </c:dPt>
          <c:dPt>
            <c:idx val="6"/>
            <c:bubble3D val="0"/>
            <c:spPr>
              <a:ln w="19050">
                <a:solidFill>
                  <a:schemeClr val="bg1">
                    <a:lumMod val="50000"/>
                  </a:schemeClr>
                </a:solidFill>
                <a:prstDash val="sysDot"/>
              </a:ln>
            </c:spPr>
            <c:extLst>
              <c:ext xmlns:c16="http://schemas.microsoft.com/office/drawing/2014/chart" uri="{C3380CC4-5D6E-409C-BE32-E72D297353CC}">
                <c16:uniqueId val="{0000000A-45B0-4F3F-8EFD-1731DD729F37}"/>
              </c:ext>
            </c:extLst>
          </c:dPt>
          <c:dPt>
            <c:idx val="7"/>
            <c:bubble3D val="0"/>
            <c:spPr>
              <a:ln w="19050">
                <a:solidFill>
                  <a:schemeClr val="bg1">
                    <a:lumMod val="50000"/>
                  </a:schemeClr>
                </a:solidFill>
                <a:prstDash val="solid"/>
              </a:ln>
            </c:spPr>
            <c:extLst>
              <c:ext xmlns:c16="http://schemas.microsoft.com/office/drawing/2014/chart" uri="{C3380CC4-5D6E-409C-BE32-E72D297353CC}">
                <c16:uniqueId val="{0000000C-45B0-4F3F-8EFD-1731DD729F37}"/>
              </c:ext>
            </c:extLst>
          </c:dPt>
          <c:dPt>
            <c:idx val="8"/>
            <c:bubble3D val="0"/>
            <c:spPr>
              <a:ln w="19050">
                <a:solidFill>
                  <a:schemeClr val="bg1">
                    <a:lumMod val="50000"/>
                  </a:schemeClr>
                </a:solidFill>
                <a:prstDash val="solid"/>
              </a:ln>
            </c:spPr>
            <c:extLst>
              <c:ext xmlns:c16="http://schemas.microsoft.com/office/drawing/2014/chart" uri="{C3380CC4-5D6E-409C-BE32-E72D297353CC}">
                <c16:uniqueId val="{0000000E-45B0-4F3F-8EFD-1731DD729F37}"/>
              </c:ext>
            </c:extLst>
          </c:dPt>
          <c:dPt>
            <c:idx val="9"/>
            <c:bubble3D val="0"/>
            <c:spPr>
              <a:ln w="19050">
                <a:solidFill>
                  <a:schemeClr val="bg1">
                    <a:lumMod val="50000"/>
                  </a:schemeClr>
                </a:solidFill>
                <a:prstDash val="sysDot"/>
              </a:ln>
            </c:spPr>
            <c:extLst>
              <c:ext xmlns:c16="http://schemas.microsoft.com/office/drawing/2014/chart" uri="{C3380CC4-5D6E-409C-BE32-E72D297353CC}">
                <c16:uniqueId val="{00000010-45B0-4F3F-8EFD-1731DD729F37}"/>
              </c:ext>
            </c:extLst>
          </c:dPt>
          <c:xVal>
            <c:numRef>
              <c:f>Sheet1!$A$2:$A$11</c:f>
              <c:numCache>
                <c:formatCode>0%</c:formatCode>
                <c:ptCount val="10"/>
                <c:pt idx="0">
                  <c:v>0</c:v>
                </c:pt>
                <c:pt idx="1">
                  <c:v>1</c:v>
                </c:pt>
                <c:pt idx="2">
                  <c:v>1.6</c:v>
                </c:pt>
                <c:pt idx="3">
                  <c:v>2</c:v>
                </c:pt>
                <c:pt idx="5">
                  <c:v>0</c:v>
                </c:pt>
                <c:pt idx="6">
                  <c:v>1</c:v>
                </c:pt>
                <c:pt idx="8">
                  <c:v>1</c:v>
                </c:pt>
                <c:pt idx="9">
                  <c:v>1</c:v>
                </c:pt>
              </c:numCache>
            </c:numRef>
          </c:xVal>
          <c:yVal>
            <c:numRef>
              <c:f>Sheet1!$B$2:$B$11</c:f>
              <c:numCache>
                <c:formatCode>0%</c:formatCode>
                <c:ptCount val="10"/>
                <c:pt idx="0">
                  <c:v>0</c:v>
                </c:pt>
                <c:pt idx="1">
                  <c:v>1</c:v>
                </c:pt>
                <c:pt idx="2">
                  <c:v>2.5</c:v>
                </c:pt>
                <c:pt idx="3">
                  <c:v>3.5</c:v>
                </c:pt>
                <c:pt idx="5">
                  <c:v>1</c:v>
                </c:pt>
                <c:pt idx="6">
                  <c:v>1</c:v>
                </c:pt>
                <c:pt idx="8">
                  <c:v>0</c:v>
                </c:pt>
                <c:pt idx="9">
                  <c:v>1</c:v>
                </c:pt>
              </c:numCache>
            </c:numRef>
          </c:yVal>
          <c:smooth val="0"/>
          <c:extLst>
            <c:ext xmlns:c16="http://schemas.microsoft.com/office/drawing/2014/chart" uri="{C3380CC4-5D6E-409C-BE32-E72D297353CC}">
              <c16:uniqueId val="{00000011-45B0-4F3F-8EFD-1731DD729F37}"/>
            </c:ext>
          </c:extLst>
        </c:ser>
        <c:dLbls>
          <c:showLegendKey val="0"/>
          <c:showVal val="0"/>
          <c:showCatName val="0"/>
          <c:showSerName val="0"/>
          <c:showPercent val="0"/>
          <c:showBubbleSize val="0"/>
        </c:dLbls>
        <c:axId val="45432192"/>
        <c:axId val="45446656"/>
      </c:scatterChart>
      <c:valAx>
        <c:axId val="45432192"/>
        <c:scaling>
          <c:orientation val="minMax"/>
          <c:max val="2"/>
          <c:min val="0"/>
        </c:scaling>
        <c:delete val="0"/>
        <c:axPos val="b"/>
        <c:title>
          <c:tx>
            <c:rich>
              <a:bodyPr/>
              <a:lstStyle/>
              <a:p>
                <a:pPr>
                  <a:defRPr sz="800"/>
                </a:pPr>
                <a:r>
                  <a:rPr lang="en-US" sz="800" dirty="0"/>
                  <a:t>% of Quota</a:t>
                </a:r>
              </a:p>
            </c:rich>
          </c:tx>
          <c:layout>
            <c:manualLayout>
              <c:xMode val="edge"/>
              <c:yMode val="edge"/>
              <c:x val="0.38626033479926575"/>
              <c:y val="0.83499549938460971"/>
            </c:manualLayout>
          </c:layout>
          <c:overlay val="0"/>
        </c:title>
        <c:numFmt formatCode="0%" sourceLinked="1"/>
        <c:majorTickMark val="out"/>
        <c:minorTickMark val="none"/>
        <c:tickLblPos val="nextTo"/>
        <c:txPr>
          <a:bodyPr/>
          <a:lstStyle/>
          <a:p>
            <a:pPr>
              <a:defRPr sz="600"/>
            </a:pPr>
            <a:endParaRPr lang="en-US"/>
          </a:p>
        </c:txPr>
        <c:crossAx val="45446656"/>
        <c:crosses val="autoZero"/>
        <c:crossBetween val="midCat"/>
        <c:majorUnit val="0.5"/>
      </c:valAx>
      <c:valAx>
        <c:axId val="45446656"/>
        <c:scaling>
          <c:orientation val="minMax"/>
          <c:min val="0"/>
        </c:scaling>
        <c:delete val="0"/>
        <c:axPos val="l"/>
        <c:title>
          <c:tx>
            <c:rich>
              <a:bodyPr rot="-5400000" vert="horz"/>
              <a:lstStyle/>
              <a:p>
                <a:pPr algn="ctr">
                  <a:defRPr sz="800"/>
                </a:pPr>
                <a:r>
                  <a:rPr lang="en-US" sz="800" dirty="0"/>
                  <a:t>% of TI</a:t>
                </a:r>
              </a:p>
            </c:rich>
          </c:tx>
          <c:layout>
            <c:manualLayout>
              <c:xMode val="edge"/>
              <c:yMode val="edge"/>
              <c:x val="1.0217484421182366E-3"/>
              <c:y val="0.16711281215658039"/>
            </c:manualLayout>
          </c:layout>
          <c:overlay val="0"/>
        </c:title>
        <c:numFmt formatCode="0%" sourceLinked="1"/>
        <c:majorTickMark val="out"/>
        <c:minorTickMark val="none"/>
        <c:tickLblPos val="nextTo"/>
        <c:txPr>
          <a:bodyPr/>
          <a:lstStyle/>
          <a:p>
            <a:pPr>
              <a:defRPr sz="600"/>
            </a:pPr>
            <a:endParaRPr lang="en-US"/>
          </a:p>
        </c:txPr>
        <c:crossAx val="45432192"/>
        <c:crosses val="autoZero"/>
        <c:crossBetween val="midCat"/>
      </c:valAx>
      <c:spPr>
        <a:noFill/>
        <a:ln w="25400">
          <a:noFill/>
        </a:ln>
      </c:spPr>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A549A-F577-4AF0-AEC7-46D9D046E16C}" type="datetimeFigureOut">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20CAD-C417-4FC1-B808-0A68B4D67C6D}" type="slidenum">
              <a:t>‹#›</a:t>
            </a:fld>
            <a:endParaRPr lang="en-US"/>
          </a:p>
        </p:txBody>
      </p:sp>
    </p:spTree>
    <p:extLst>
      <p:ext uri="{BB962C8B-B14F-4D97-AF65-F5344CB8AC3E}">
        <p14:creationId xmlns:p14="http://schemas.microsoft.com/office/powerpoint/2010/main" val="58005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SBI assesses and designs compensation plans across 10 design principles to ensure an organization’s ability to attract and retain top sales talent</a:t>
            </a:r>
          </a:p>
          <a:p>
            <a:pPr marL="171450" indent="-171450">
              <a:buFont typeface="Arial" panose="020B0604020202020204" pitchFamily="34" charset="0"/>
              <a:buChar char="•"/>
            </a:pPr>
            <a:r>
              <a:rPr lang="en-US" dirty="0"/>
              <a:t>This is your story board</a:t>
            </a:r>
          </a:p>
          <a:p>
            <a:pPr marL="171450" indent="-171450">
              <a:buFont typeface="Arial" panose="020B0604020202020204" pitchFamily="34" charset="0"/>
              <a:buChar char="•"/>
            </a:pPr>
            <a:r>
              <a:rPr lang="en-US" dirty="0"/>
              <a:t>Following this framework will inform the data you need and the analysis to conduct to determine alignment to market</a:t>
            </a:r>
          </a:p>
          <a:p>
            <a:pPr marL="171450" indent="-171450">
              <a:buFont typeface="Arial" panose="020B0604020202020204" pitchFamily="34" charset="0"/>
              <a:buChar char="•"/>
            </a:pPr>
            <a:r>
              <a:rPr lang="en-US" dirty="0"/>
              <a:t>A common mistake that organizations &amp; consultants make is not following this framework; we jump into selecting performance measures without understanding the strategic imperatives</a:t>
            </a:r>
          </a:p>
          <a:p>
            <a:pPr marL="171450" indent="-171450">
              <a:buFont typeface="Arial" panose="020B0604020202020204" pitchFamily="34" charset="0"/>
              <a:buChar char="•"/>
            </a:pPr>
            <a:r>
              <a:rPr lang="en-US" dirty="0"/>
              <a:t>You can have the best compensation plan in the world, but if it is not aligned to the sales strategy and corporate objectives it will not work </a:t>
            </a:r>
          </a:p>
          <a:p>
            <a:pPr marL="171450" indent="-171450">
              <a:buFont typeface="Arial" panose="020B0604020202020204" pitchFamily="34" charset="0"/>
              <a:buChar char="•"/>
            </a:pPr>
            <a:r>
              <a:rPr lang="en-US" dirty="0"/>
              <a:t>Call on Alex &amp; Julie</a:t>
            </a:r>
          </a:p>
        </p:txBody>
      </p:sp>
      <p:sp>
        <p:nvSpPr>
          <p:cNvPr id="4" name="Slide Number Placeholder 3"/>
          <p:cNvSpPr>
            <a:spLocks noGrp="1"/>
          </p:cNvSpPr>
          <p:nvPr>
            <p:ph type="sldNum" sz="quarter" idx="5"/>
          </p:nvPr>
        </p:nvSpPr>
        <p:spPr/>
        <p:txBody>
          <a:bodyPr/>
          <a:lstStyle/>
          <a:p>
            <a:fld id="{AED20CAD-C417-4FC1-B808-0A68B4D67C6D}" type="slidenum">
              <a:rPr lang="en-US" smtClean="0"/>
              <a:t>2</a:t>
            </a:fld>
            <a:endParaRPr lang="en-US"/>
          </a:p>
        </p:txBody>
      </p:sp>
    </p:spTree>
    <p:extLst>
      <p:ext uri="{BB962C8B-B14F-4D97-AF65-F5344CB8AC3E}">
        <p14:creationId xmlns:p14="http://schemas.microsoft.com/office/powerpoint/2010/main" val="58064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objective of compensation design is to develop compensation plans that drive greater strategic alignment between corporate and sales objectives, enable organizations to attract and retain top sales talent and reward the field for delivering results</a:t>
            </a:r>
          </a:p>
          <a:p>
            <a:pPr marL="171450" indent="-171450">
              <a:buFont typeface="Arial" panose="020B0604020202020204" pitchFamily="34" charset="0"/>
              <a:buChar char="•"/>
            </a:pPr>
            <a:r>
              <a:rPr lang="en-US" dirty="0"/>
              <a:t>So what does an end deliverable look like?</a:t>
            </a:r>
          </a:p>
          <a:p>
            <a:pPr marL="171450" indent="-171450">
              <a:buFont typeface="Arial" panose="020B0604020202020204" pitchFamily="34" charset="0"/>
              <a:buChar char="•"/>
            </a:pPr>
            <a:r>
              <a:rPr lang="en-US" dirty="0"/>
              <a:t>For each role in scope, we are delivering a one-page overview called a “Plan Abstract”</a:t>
            </a:r>
          </a:p>
          <a:p>
            <a:pPr marL="171450" indent="-171450">
              <a:buFont typeface="Arial" panose="020B0604020202020204" pitchFamily="34" charset="0"/>
              <a:buChar char="•"/>
            </a:pPr>
            <a:r>
              <a:rPr lang="en-US" dirty="0"/>
              <a:t>Plan Abstracts define the 10 design principles, such as On-Target Earnings, Pay Mix, Target Performance, etc.</a:t>
            </a:r>
          </a:p>
        </p:txBody>
      </p:sp>
      <p:sp>
        <p:nvSpPr>
          <p:cNvPr id="4" name="Slide Number Placeholder 3"/>
          <p:cNvSpPr>
            <a:spLocks noGrp="1"/>
          </p:cNvSpPr>
          <p:nvPr>
            <p:ph type="sldNum" sz="quarter" idx="5"/>
          </p:nvPr>
        </p:nvSpPr>
        <p:spPr/>
        <p:txBody>
          <a:bodyPr/>
          <a:lstStyle/>
          <a:p>
            <a:fld id="{AED20CAD-C417-4FC1-B808-0A68B4D67C6D}" type="slidenum">
              <a:rPr lang="en-US" smtClean="0"/>
              <a:t>4</a:t>
            </a:fld>
            <a:endParaRPr lang="en-US"/>
          </a:p>
        </p:txBody>
      </p:sp>
    </p:spTree>
    <p:extLst>
      <p:ext uri="{BB962C8B-B14F-4D97-AF65-F5344CB8AC3E}">
        <p14:creationId xmlns:p14="http://schemas.microsoft.com/office/powerpoint/2010/main" val="330289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design principle is Strategic Alignment</a:t>
            </a:r>
          </a:p>
          <a:p>
            <a:pPr marL="171450" indent="-171450">
              <a:buFont typeface="Arial" panose="020B0604020202020204" pitchFamily="34" charset="0"/>
              <a:buChar char="•"/>
            </a:pPr>
            <a:r>
              <a:rPr lang="en-US" dirty="0"/>
              <a:t>The objective here is to align the Corporate &amp; Sales Objectives and drive the desired behavior</a:t>
            </a:r>
          </a:p>
          <a:p>
            <a:pPr marL="171450" indent="-171450">
              <a:buFont typeface="Arial" panose="020B0604020202020204" pitchFamily="34" charset="0"/>
              <a:buChar char="•"/>
            </a:pPr>
            <a:r>
              <a:rPr lang="en-US" dirty="0"/>
              <a:t>Effective compensation design balances the following: </a:t>
            </a:r>
          </a:p>
          <a:p>
            <a:pPr marL="628650" lvl="1" indent="-171450">
              <a:buFont typeface="Arial" panose="020B0604020202020204" pitchFamily="34" charset="0"/>
              <a:buChar char="•"/>
            </a:pPr>
            <a:r>
              <a:rPr lang="en-US" dirty="0"/>
              <a:t>#1: You want plans that are simple (fewer measures) but support the financial targets, product mix targets and other strategic imperatives</a:t>
            </a:r>
          </a:p>
          <a:p>
            <a:pPr marL="628650" lvl="1" indent="-171450">
              <a:buFont typeface="Arial" panose="020B0604020202020204" pitchFamily="34" charset="0"/>
              <a:buChar char="•"/>
            </a:pPr>
            <a:r>
              <a:rPr lang="en-US" dirty="0"/>
              <a:t>#2: You want to drive a strong pay and performance culture and reward top performers but need to adhere to cost targets</a:t>
            </a:r>
          </a:p>
          <a:p>
            <a:pPr marL="628650" lvl="1" indent="-171450">
              <a:buFont typeface="Arial" panose="020B0604020202020204" pitchFamily="34" charset="0"/>
              <a:buChar char="•"/>
            </a:pPr>
            <a:r>
              <a:rPr lang="en-US" dirty="0"/>
              <a:t>#3: You want to create equitable earnings opportunity, but reward for performance</a:t>
            </a:r>
          </a:p>
          <a:p>
            <a:pPr marL="628650" lvl="1" indent="-171450">
              <a:buFont typeface="Arial" panose="020B0604020202020204" pitchFamily="34" charset="0"/>
              <a:buChar char="•"/>
            </a:pPr>
            <a:r>
              <a:rPr lang="en-US" dirty="0"/>
              <a:t>#4: You want to create standardized plans, but provide local flexibility</a:t>
            </a:r>
          </a:p>
        </p:txBody>
      </p:sp>
      <p:sp>
        <p:nvSpPr>
          <p:cNvPr id="4" name="Slide Number Placeholder 3"/>
          <p:cNvSpPr>
            <a:spLocks noGrp="1"/>
          </p:cNvSpPr>
          <p:nvPr>
            <p:ph type="sldNum" sz="quarter" idx="5"/>
          </p:nvPr>
        </p:nvSpPr>
        <p:spPr/>
        <p:txBody>
          <a:bodyPr/>
          <a:lstStyle/>
          <a:p>
            <a:fld id="{AED20CAD-C417-4FC1-B808-0A68B4D67C6D}" type="slidenum">
              <a:rPr lang="en-US" smtClean="0"/>
              <a:t>5</a:t>
            </a:fld>
            <a:endParaRPr lang="en-US"/>
          </a:p>
        </p:txBody>
      </p:sp>
    </p:spTree>
    <p:extLst>
      <p:ext uri="{BB962C8B-B14F-4D97-AF65-F5344CB8AC3E}">
        <p14:creationId xmlns:p14="http://schemas.microsoft.com/office/powerpoint/2010/main" val="277576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fifth design principle is measures &amp; weightings</a:t>
            </a:r>
          </a:p>
          <a:p>
            <a:pPr marL="171450" indent="-171450">
              <a:buFont typeface="Arial" panose="020B0604020202020204" pitchFamily="34" charset="0"/>
              <a:buChar char="•"/>
            </a:pPr>
            <a:r>
              <a:rPr lang="en-US" dirty="0"/>
              <a:t>As a rule of thumb, organizations should limit the number of measures to 3 with each measure representing 20% of target incentive opportunity. </a:t>
            </a:r>
          </a:p>
          <a:p>
            <a:pPr marL="171450" indent="-171450">
              <a:buFont typeface="Arial" panose="020B0604020202020204" pitchFamily="34" charset="0"/>
              <a:buChar char="•"/>
            </a:pPr>
            <a:r>
              <a:rPr lang="en-US" dirty="0"/>
              <a:t>Too many measures dilutes focus, while too low of a weighting results in not enough incentive dollars to drive the desired behaviors</a:t>
            </a:r>
          </a:p>
          <a:p>
            <a:pPr marL="171450" indent="-171450">
              <a:buFont typeface="Arial" panose="020B0604020202020204" pitchFamily="34" charset="0"/>
              <a:buChar char="•"/>
            </a:pPr>
            <a:r>
              <a:rPr lang="en-US" dirty="0"/>
              <a:t>Performance measures should meet the S.M.A.R.T criteria</a:t>
            </a:r>
          </a:p>
          <a:p>
            <a:pPr marL="628650" lvl="1" indent="-171450">
              <a:buFont typeface="Arial" panose="020B0604020202020204" pitchFamily="34" charset="0"/>
              <a:buChar char="•"/>
            </a:pPr>
            <a:r>
              <a:rPr lang="en-US" dirty="0"/>
              <a:t>S: Specific – clearly defined </a:t>
            </a:r>
          </a:p>
          <a:p>
            <a:pPr marL="628650" lvl="1" indent="-171450">
              <a:buFont typeface="Arial" panose="020B0604020202020204" pitchFamily="34" charset="0"/>
              <a:buChar char="•"/>
            </a:pPr>
            <a:r>
              <a:rPr lang="en-US" dirty="0"/>
              <a:t>M: Measurable – ability to measure performance</a:t>
            </a:r>
          </a:p>
          <a:p>
            <a:pPr marL="628650" lvl="1" indent="-171450">
              <a:buFont typeface="Arial" panose="020B0604020202020204" pitchFamily="34" charset="0"/>
              <a:buChar char="•"/>
            </a:pPr>
            <a:r>
              <a:rPr lang="en-US" dirty="0"/>
              <a:t>A: Attainable – strive for 50 – 60% of your reps being able to achieve</a:t>
            </a:r>
          </a:p>
          <a:p>
            <a:pPr marL="628650" lvl="1" indent="-171450">
              <a:buFont typeface="Arial" panose="020B0604020202020204" pitchFamily="34" charset="0"/>
              <a:buChar char="•"/>
            </a:pPr>
            <a:r>
              <a:rPr lang="en-US" dirty="0"/>
              <a:t>R: Relevant – do they align with the corporate objectives &amp; sales strategy</a:t>
            </a:r>
          </a:p>
          <a:p>
            <a:pPr marL="628650" lvl="1" indent="-171450">
              <a:buFont typeface="Arial" panose="020B0604020202020204" pitchFamily="34" charset="0"/>
              <a:buChar char="•"/>
            </a:pPr>
            <a:r>
              <a:rPr lang="en-US" dirty="0"/>
              <a:t>T: Timely – can the reps influence the results in the period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ED20CAD-C417-4FC1-B808-0A68B4D67C6D}" type="slidenum">
              <a:rPr lang="en-US" smtClean="0"/>
              <a:t>6</a:t>
            </a:fld>
            <a:endParaRPr lang="en-US"/>
          </a:p>
        </p:txBody>
      </p:sp>
    </p:spTree>
    <p:extLst>
      <p:ext uri="{BB962C8B-B14F-4D97-AF65-F5344CB8AC3E}">
        <p14:creationId xmlns:p14="http://schemas.microsoft.com/office/powerpoint/2010/main" val="423536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mn-lt"/>
                <a:ea typeface="+mn-ea"/>
                <a:cs typeface="+mn-cs"/>
              </a:rPr>
              <a:t>Best-in-class organizations anticipate that 50% to 60% of their sales reps will meet and/or exceed target achievement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mn-lt"/>
                <a:ea typeface="+mn-ea"/>
                <a:cs typeface="+mn-cs"/>
              </a:rPr>
              <a:t>No more than 10% of your sales reps should be at or below threshold – this can be demotivating to the sales force and result in rep attrition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mn-lt"/>
                <a:ea typeface="+mn-ea"/>
                <a:cs typeface="+mn-cs"/>
              </a:rPr>
              <a:t>No more than 10% of your sales reps should be at or above excellence – this would be a cost prohibitive model and suggest quota setting challenges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ED20CAD-C417-4FC1-B808-0A68B4D67C6D}" type="slidenum">
              <a:rPr lang="en-US" smtClean="0"/>
              <a:t>8</a:t>
            </a:fld>
            <a:endParaRPr lang="en-US"/>
          </a:p>
        </p:txBody>
      </p:sp>
    </p:spTree>
    <p:extLst>
      <p:ext uri="{BB962C8B-B14F-4D97-AF65-F5344CB8AC3E}">
        <p14:creationId xmlns:p14="http://schemas.microsoft.com/office/powerpoint/2010/main" val="63716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Avenir Next LT Pro" panose="020B0504020202020204" pitchFamily="34" charset="0"/>
                <a:sym typeface="Avenir Next LT Pro" panose="020B0504020202020204" pitchFamily="34" charset="0"/>
              </a:defRPr>
            </a:lvl1pPr>
          </a:lstStyle>
          <a:p>
            <a:r>
              <a:rPr lang="en-US"/>
              <a:t>Source:</a:t>
            </a:r>
          </a:p>
          <a:p>
            <a:r>
              <a:rPr lang="en-US"/>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latin typeface="Avenir Next LT Pro" panose="020B0504020202020204" pitchFamily="34" charset="0"/>
                <a:sym typeface="Avenir Next LT Pro" panose="020B0504020202020204" pitchFamily="34" charset="0"/>
              </a:defRPr>
            </a:lvl1pPr>
            <a:lvl2pPr>
              <a:defRPr>
                <a:solidFill>
                  <a:schemeClr val="tx1"/>
                </a:solidFill>
                <a:latin typeface="Avenir Next LT Pro" panose="020B0504020202020204" pitchFamily="34" charset="0"/>
                <a:sym typeface="Avenir Next LT Pro" panose="020B0504020202020204" pitchFamily="34" charset="0"/>
              </a:defRPr>
            </a:lvl2pPr>
            <a:lvl3pPr>
              <a:defRPr>
                <a:solidFill>
                  <a:schemeClr val="tx1"/>
                </a:solidFill>
                <a:latin typeface="Avenir Next LT Pro" panose="020B0504020202020204" pitchFamily="34" charset="0"/>
                <a:sym typeface="Avenir Next LT Pro" panose="020B0504020202020204" pitchFamily="34" charset="0"/>
              </a:defRPr>
            </a:lvl3pPr>
            <a:lvl4pPr>
              <a:defRPr>
                <a:solidFill>
                  <a:schemeClr val="tx1"/>
                </a:solidFill>
                <a:latin typeface="Avenir Next LT Pro" panose="020B0504020202020204" pitchFamily="34" charset="0"/>
                <a:sym typeface="Avenir Next LT Pro" panose="020B0504020202020204" pitchFamily="34" charset="0"/>
              </a:defRPr>
            </a:lvl4pPr>
            <a:lvl5pPr>
              <a:defRPr>
                <a:solidFill>
                  <a:schemeClr val="tx1"/>
                </a:solidFill>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Avenir Next LT Pro" panose="020B0504020202020204" pitchFamily="34" charset="0"/>
                <a:sym typeface="Avenir Next LT Pro" panose="020B0504020202020204" pitchFamily="34" charset="0"/>
              </a:rPr>
              <a:t>Includes content supplied by Sales Benchmark Index; Copyright © Sales Benchmark Index, 2024</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1pPr>
          </a:lstStyle>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latin typeface="Avenir Next LT Pro" panose="020B0504020202020204" pitchFamily="34" charset="0"/>
                <a:sym typeface="Avenir Next LT Pro" panose="020B0504020202020204" pitchFamily="34" charset="0"/>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a:p>
            <a:pPr lvl="0"/>
            <a:endParaRPr lang="en-US"/>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latin typeface="Avenir Next LT Pro" panose="020B0504020202020204" pitchFamily="34" charset="0"/>
                <a:sym typeface="Avenir Next LT Pro" panose="020B0504020202020204" pitchFamily="34" charset="0"/>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latin typeface="Avenir Next LT Pro" panose="020B0504020202020204" pitchFamily="34" charset="0"/>
                <a:sym typeface="Avenir Next LT Pro" panose="020B0504020202020204" pitchFamily="34" charset="0"/>
              </a:defRPr>
            </a:lvl1pPr>
            <a:lvl4pPr marL="461962"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atin typeface="Avenir Next LT Pro" panose="020B0504020202020204" pitchFamily="34" charset="0"/>
                <a:sym typeface="Avenir Next LT Pro" panose="020B0504020202020204" pitchFamily="34" charset="0"/>
              </a:defRPr>
            </a:lvl1pPr>
            <a:lvl5pPr marL="682625" indent="0">
              <a:buNone/>
              <a:defRPr/>
            </a:lvl5pPr>
          </a:lstStyle>
          <a:p>
            <a:pPr lvl="0"/>
            <a:r>
              <a:rPr lang="en-US"/>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Avenir Next LT Pro" panose="020B0504020202020204" pitchFamily="34" charset="0"/>
                <a:sym typeface="Avenir Next LT Pro" panose="020B0504020202020204" pitchFamily="34" charset="0"/>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Avenir Next LT Pro" panose="020B0504020202020204" pitchFamily="34" charset="0"/>
                <a:sym typeface="Avenir Next LT Pro" panose="020B0504020202020204" pitchFamily="34" charset="0"/>
              </a:defRPr>
            </a:lvl1pPr>
          </a:lstStyle>
          <a:p>
            <a:pPr lvl="0"/>
            <a:r>
              <a:rPr lang="en-US"/>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Avenir Next LT Pro" panose="020B0504020202020204" pitchFamily="34" charset="0"/>
                <a:sym typeface="Avenir Next LT Pro" panose="020B0504020202020204" pitchFamily="34" charset="0"/>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Avenir Next LT Pro" panose="020B0504020202020204" pitchFamily="34" charset="0"/>
                <a:sym typeface="Avenir Next LT Pro" panose="020B0504020202020204" pitchFamily="34" charset="0"/>
              </a:defRPr>
            </a:lvl1pPr>
          </a:lstStyle>
          <a:p>
            <a:pPr lvl="0"/>
            <a:r>
              <a:rPr lang="en-US"/>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Avenir Next LT Pro" panose="020B0504020202020204" pitchFamily="34" charset="0"/>
                <a:sym typeface="Avenir Next LT Pro" panose="020B0504020202020204" pitchFamily="34" charset="0"/>
              </a:defRPr>
            </a:lvl1pPr>
          </a:lstStyle>
          <a:p>
            <a:r>
              <a:rPr lang="en-US"/>
              <a:t>Source:</a:t>
            </a:r>
          </a:p>
          <a:p>
            <a:r>
              <a:rPr lang="en-US"/>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Avenir Next LT Pro" panose="020B0504020202020204" pitchFamily="34" charset="0"/>
                <a:sym typeface="Avenir Next LT Pro" panose="020B0504020202020204" pitchFamily="34" charset="0"/>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Avenir Next LT Pro" panose="020B0504020202020204" pitchFamily="34" charset="0"/>
                <a:sym typeface="Avenir Next LT Pro" panose="020B0504020202020204" pitchFamily="34" charset="0"/>
              </a:defRPr>
            </a:lvl1pPr>
          </a:lstStyle>
          <a:p>
            <a:pPr lvl="0"/>
            <a:r>
              <a:rPr lang="en-US"/>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sym typeface="Avenir Next LT Pro" panose="020B0504020202020204" pitchFamily="34"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latin typeface="Avenir Next LT Pro" panose="020B0504020202020204" pitchFamily="34" charset="0"/>
                <a:sym typeface="Avenir Next LT Pro" panose="020B05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latin typeface="Avenir Next LT Pro" panose="020B0504020202020204" pitchFamily="34" charset="0"/>
                <a:sym typeface="Avenir Next LT Pro" panose="020B0504020202020204" pitchFamily="34"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Avenir Next LT Pro" panose="020B0504020202020204" pitchFamily="34" charset="0"/>
                <a:sym typeface="Avenir Next LT Pro" panose="020B0504020202020204" pitchFamily="34" charset="0"/>
              </a:rPr>
              <a:pPr algn="r"/>
              <a:t>‹#›</a:t>
            </a:fld>
            <a:endParaRPr lang="en-US" sz="1100">
              <a:solidFill>
                <a:schemeClr val="bg1"/>
              </a:solidFill>
              <a:latin typeface="Avenir Next LT Pro" panose="020B0504020202020204" pitchFamily="34" charset="0"/>
              <a:sym typeface="Avenir Next LT Pro" panose="020B0504020202020204" pitchFamily="34" charset="0"/>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sym typeface="Avenir Next LT Pro" panose="020B0504020202020204" pitchFamily="34"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latin typeface="Avenir Next LT Pro" panose="020B0504020202020204" pitchFamily="34" charset="0"/>
                <a:sym typeface="Avenir Next LT Pro" panose="020B05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latin typeface="Avenir Next LT Pro" panose="020B0504020202020204" pitchFamily="34" charset="0"/>
                <a:sym typeface="Avenir Next LT Pro" panose="020B0504020202020204" pitchFamily="34"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Avenir Next LT Pro" panose="020B0504020202020204" pitchFamily="34" charset="0"/>
                <a:sym typeface="Avenir Next LT Pro" panose="020B0504020202020204" pitchFamily="34" charset="0"/>
              </a:rPr>
              <a:pPr algn="r"/>
              <a:t>‹#›</a:t>
            </a:fld>
            <a:endParaRPr lang="en-US" sz="1100">
              <a:solidFill>
                <a:schemeClr val="bg1"/>
              </a:solidFill>
              <a:latin typeface="Avenir Next LT Pro" panose="020B0504020202020204" pitchFamily="34" charset="0"/>
              <a:sym typeface="Avenir Next LT Pro" panose="020B0504020202020204" pitchFamily="34" charset="0"/>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sym typeface="Avenir Next LT Pro" panose="020B0504020202020204" pitchFamily="34"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latin typeface="Avenir Next LT Pro" panose="020B0504020202020204" pitchFamily="34" charset="0"/>
                <a:sym typeface="Avenir Next LT Pro" panose="020B05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latin typeface="Avenir Next LT Pro" panose="020B0504020202020204" pitchFamily="34" charset="0"/>
                <a:sym typeface="Avenir Next LT Pro" panose="020B0504020202020204" pitchFamily="34"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Avenir Next LT Pro" panose="020B0504020202020204" pitchFamily="34" charset="0"/>
                <a:sym typeface="Avenir Next LT Pro" panose="020B0504020202020204" pitchFamily="34" charset="0"/>
              </a:rPr>
              <a:pPr algn="r"/>
              <a:t>‹#›</a:t>
            </a:fld>
            <a:endParaRPr lang="en-US" sz="1100">
              <a:solidFill>
                <a:schemeClr val="tx1"/>
              </a:solidFill>
              <a:latin typeface="Avenir Next LT Pro" panose="020B0504020202020204" pitchFamily="34" charset="0"/>
              <a:sym typeface="Avenir Next LT Pro" panose="020B0504020202020204" pitchFamily="34" charset="0"/>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sym typeface="Avenir Next LT Pro" panose="020B0504020202020204" pitchFamily="34"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latin typeface="Avenir Next LT Pro" panose="020B0504020202020204" pitchFamily="34" charset="0"/>
                <a:sym typeface="Avenir Next LT Pro" panose="020B05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latin typeface="Avenir Next LT Pro" panose="020B0504020202020204" pitchFamily="34" charset="0"/>
                <a:sym typeface="Avenir Next LT Pro" panose="020B0504020202020204" pitchFamily="34"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Avenir Next LT Pro" panose="020B0504020202020204" pitchFamily="34" charset="0"/>
                <a:sym typeface="Avenir Next LT Pro" panose="020B0504020202020204" pitchFamily="34" charset="0"/>
              </a:rPr>
              <a:pPr algn="r"/>
              <a:t>‹#›</a:t>
            </a:fld>
            <a:endParaRPr lang="en-US" sz="1100">
              <a:solidFill>
                <a:schemeClr val="tx1"/>
              </a:solidFill>
              <a:latin typeface="Avenir Next LT Pro" panose="020B0504020202020204" pitchFamily="34" charset="0"/>
              <a:sym typeface="Avenir Next LT Pro" panose="020B0504020202020204" pitchFamily="34" charset="0"/>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sym typeface="Avenir Next LT Pro" panose="020B0504020202020204" pitchFamily="34"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latin typeface="Avenir Next LT Pro" panose="020B0504020202020204" pitchFamily="34" charset="0"/>
                <a:sym typeface="Avenir Next LT Pro" panose="020B05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latin typeface="Avenir Next LT Pro" panose="020B0504020202020204" pitchFamily="34" charset="0"/>
                <a:sym typeface="Avenir Next LT Pro" panose="020B0504020202020204" pitchFamily="34"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Avenir Next LT Pro" panose="020B0504020202020204" pitchFamily="34" charset="0"/>
                <a:sym typeface="Avenir Next LT Pro" panose="020B0504020202020204" pitchFamily="34" charset="0"/>
              </a:rPr>
              <a:pPr algn="r"/>
              <a:t>‹#›</a:t>
            </a:fld>
            <a:endParaRPr lang="en-US" sz="1100">
              <a:solidFill>
                <a:schemeClr val="bg1"/>
              </a:solidFill>
              <a:latin typeface="Avenir Next LT Pro" panose="020B0504020202020204" pitchFamily="34" charset="0"/>
              <a:sym typeface="Avenir Next LT Pro" panose="020B0504020202020204" pitchFamily="34" charset="0"/>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a:solidFill>
                  <a:srgbClr val="A0A0A0"/>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Only no bkgd">
  <p:cSld name="Title Only no bkgd">
    <p:spTree>
      <p:nvGrpSpPr>
        <p:cNvPr id="1" name="Shape 96"/>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8A6A4FA-2DB2-BA0E-3155-4BAEE053527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8A6A4FA-2DB2-BA0E-3155-4BAEE05352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7" name="Google Shape;97;p36"/>
          <p:cNvSpPr txBox="1">
            <a:spLocks noGrp="1"/>
          </p:cNvSpPr>
          <p:nvPr>
            <p:ph type="title"/>
          </p:nvPr>
        </p:nvSpPr>
        <p:spPr>
          <a:xfrm>
            <a:off x="609600" y="37589"/>
            <a:ext cx="10962290" cy="767853"/>
          </a:xfrm>
          <a:prstGeom prst="rect">
            <a:avLst/>
          </a:prstGeom>
          <a:noFill/>
          <a:ln>
            <a:noFill/>
          </a:ln>
        </p:spPr>
        <p:txBody>
          <a:bodyPr spcFirstLastPara="1" wrap="square" lIns="91425" tIns="0" rIns="91425" bIns="0" anchor="b" anchorCtr="0">
            <a:normAutofit/>
          </a:bodyPr>
          <a:lstStyle>
            <a:lvl1pPr lvl="0" algn="l">
              <a:lnSpc>
                <a:spcPct val="90000"/>
              </a:lnSpc>
              <a:spcBef>
                <a:spcPts val="0"/>
              </a:spcBef>
              <a:spcAft>
                <a:spcPts val="0"/>
              </a:spcAft>
              <a:buClr>
                <a:schemeClr val="dk1"/>
              </a:buClr>
              <a:buSzPts val="2400"/>
              <a:buFont typeface="Avenir"/>
              <a:buNone/>
              <a:defRPr>
                <a:latin typeface="Avenir Next LT Pro" panose="020B0504020202020204" pitchFamily="34" charset="0"/>
                <a:ea typeface="Avenir Next LT Pro" panose="020B0504020202020204" pitchFamily="34" charset="0"/>
                <a:cs typeface="Avenir Next LT Pro" panose="020B0504020202020204" pitchFamily="34" charset="0"/>
                <a:sym typeface="Avenir Next LT Pro" panose="020B05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venir Next LT Pro" panose="020B0504020202020204" pitchFamily="34" charset="0"/>
                <a:ea typeface="Avenir Next LT Pro" panose="020B0504020202020204" pitchFamily="34" charset="0"/>
                <a:cs typeface="Avenir Next LT Pro" panose="020B0504020202020204" pitchFamily="34" charset="0"/>
                <a:sym typeface="Avenir Next LT Pro" panose="020B0504020202020204" pitchFamily="34" charset="0"/>
              </a:defRPr>
            </a:lvl1pPr>
            <a:lvl2pPr marL="0" marR="0" lvl="1" indent="0" algn="l" rtl="0">
              <a:spcBef>
                <a:spcPts val="0"/>
              </a:spcBef>
              <a:buNone/>
              <a:defRPr sz="1800">
                <a:solidFill>
                  <a:schemeClr val="dk1"/>
                </a:solidFill>
                <a:latin typeface="Avenir"/>
                <a:ea typeface="Avenir"/>
                <a:cs typeface="Avenir"/>
                <a:sym typeface="Avenir"/>
              </a:defRPr>
            </a:lvl2pPr>
            <a:lvl3pPr marL="0" marR="0" lvl="2" indent="0" algn="l" rtl="0">
              <a:spcBef>
                <a:spcPts val="0"/>
              </a:spcBef>
              <a:buNone/>
              <a:defRPr sz="1800">
                <a:solidFill>
                  <a:schemeClr val="dk1"/>
                </a:solidFill>
                <a:latin typeface="Avenir"/>
                <a:ea typeface="Avenir"/>
                <a:cs typeface="Avenir"/>
                <a:sym typeface="Avenir"/>
              </a:defRPr>
            </a:lvl3pPr>
            <a:lvl4pPr marL="0" marR="0" lvl="3" indent="0" algn="l" rtl="0">
              <a:spcBef>
                <a:spcPts val="0"/>
              </a:spcBef>
              <a:buNone/>
              <a:defRPr sz="1800">
                <a:solidFill>
                  <a:schemeClr val="dk1"/>
                </a:solidFill>
                <a:latin typeface="Avenir"/>
                <a:ea typeface="Avenir"/>
                <a:cs typeface="Avenir"/>
                <a:sym typeface="Avenir"/>
              </a:defRPr>
            </a:lvl4pPr>
            <a:lvl5pPr marL="0" marR="0" lvl="4" indent="0" algn="l" rtl="0">
              <a:spcBef>
                <a:spcPts val="0"/>
              </a:spcBef>
              <a:buNone/>
              <a:defRPr sz="1800">
                <a:solidFill>
                  <a:schemeClr val="dk1"/>
                </a:solidFill>
                <a:latin typeface="Avenir"/>
                <a:ea typeface="Avenir"/>
                <a:cs typeface="Avenir"/>
                <a:sym typeface="Avenir"/>
              </a:defRPr>
            </a:lvl5pPr>
            <a:lvl6pPr marL="0" marR="0" lvl="5" indent="0" algn="l" rtl="0">
              <a:spcBef>
                <a:spcPts val="0"/>
              </a:spcBef>
              <a:buNone/>
              <a:defRPr sz="1800">
                <a:solidFill>
                  <a:schemeClr val="dk1"/>
                </a:solidFill>
                <a:latin typeface="Avenir"/>
                <a:ea typeface="Avenir"/>
                <a:cs typeface="Avenir"/>
                <a:sym typeface="Avenir"/>
              </a:defRPr>
            </a:lvl6pPr>
            <a:lvl7pPr marL="0" marR="0" lvl="6" indent="0" algn="l" rtl="0">
              <a:spcBef>
                <a:spcPts val="0"/>
              </a:spcBef>
              <a:buNone/>
              <a:defRPr sz="1800">
                <a:solidFill>
                  <a:schemeClr val="dk1"/>
                </a:solidFill>
                <a:latin typeface="Avenir"/>
                <a:ea typeface="Avenir"/>
                <a:cs typeface="Avenir"/>
                <a:sym typeface="Avenir"/>
              </a:defRPr>
            </a:lvl7pPr>
            <a:lvl8pPr marL="0" marR="0" lvl="7" indent="0" algn="l" rtl="0">
              <a:spcBef>
                <a:spcPts val="0"/>
              </a:spcBef>
              <a:buNone/>
              <a:defRPr sz="1800">
                <a:solidFill>
                  <a:schemeClr val="dk1"/>
                </a:solidFill>
                <a:latin typeface="Avenir"/>
                <a:ea typeface="Avenir"/>
                <a:cs typeface="Avenir"/>
                <a:sym typeface="Avenir"/>
              </a:defRPr>
            </a:lvl8pPr>
            <a:lvl9pPr marL="0" marR="0" lvl="8" indent="0" algn="l" rtl="0">
              <a:spcBef>
                <a:spcPts val="0"/>
              </a:spcBef>
              <a:buNone/>
              <a:defRPr sz="1800">
                <a:solidFill>
                  <a:schemeClr val="dk1"/>
                </a:solidFill>
                <a:latin typeface="Avenir"/>
                <a:ea typeface="Avenir"/>
                <a:cs typeface="Avenir"/>
                <a:sym typeface="Avenir"/>
              </a:defRPr>
            </a:lvl9pPr>
          </a:lstStyle>
          <a:p>
            <a:fld id="{00000000-1234-1234-1234-123412341234}" type="slidenum">
              <a:rPr lang="en-US" smtClean="0"/>
              <a:pPr/>
              <a:t>‹#›</a:t>
            </a:fld>
            <a:endParaRPr lang="en-US"/>
          </a:p>
        </p:txBody>
      </p:sp>
      <p:cxnSp>
        <p:nvCxnSpPr>
          <p:cNvPr id="100" name="Google Shape;100;p36"/>
          <p:cNvCxnSpPr/>
          <p:nvPr/>
        </p:nvCxnSpPr>
        <p:spPr>
          <a:xfrm>
            <a:off x="450273" y="-1905"/>
            <a:ext cx="0" cy="925829"/>
          </a:xfrm>
          <a:prstGeom prst="straightConnector1">
            <a:avLst/>
          </a:prstGeom>
          <a:noFill/>
          <a:ln w="63500" cap="flat" cmpd="sng">
            <a:solidFill>
              <a:schemeClr val="accent1"/>
            </a:solidFill>
            <a:prstDash val="solid"/>
            <a:miter lim="800000"/>
            <a:headEnd type="none" w="sm" len="sm"/>
            <a:tailEnd type="none" w="sm" len="sm"/>
          </a:ln>
        </p:spPr>
      </p:cxnSp>
      <p:grpSp>
        <p:nvGrpSpPr>
          <p:cNvPr id="101" name="Google Shape;101;p36"/>
          <p:cNvGrpSpPr/>
          <p:nvPr/>
        </p:nvGrpSpPr>
        <p:grpSpPr>
          <a:xfrm>
            <a:off x="637193" y="6137611"/>
            <a:ext cx="831561" cy="351496"/>
            <a:chOff x="479425" y="5372100"/>
            <a:chExt cx="1273175" cy="538163"/>
          </a:xfrm>
        </p:grpSpPr>
        <p:sp>
          <p:nvSpPr>
            <p:cNvPr id="102" name="Google Shape;102;p36"/>
            <p:cNvSpPr/>
            <p:nvPr/>
          </p:nvSpPr>
          <p:spPr>
            <a:xfrm>
              <a:off x="604838" y="5380038"/>
              <a:ext cx="234950" cy="236538"/>
            </a:xfrm>
            <a:custGeom>
              <a:avLst/>
              <a:gdLst/>
              <a:ahLst/>
              <a:cxnLst/>
              <a:rect l="l" t="t" r="r" b="b"/>
              <a:pathLst>
                <a:path w="863" h="866" extrusionOk="0">
                  <a:moveTo>
                    <a:pt x="164" y="0"/>
                  </a:moveTo>
                  <a:cubicBezTo>
                    <a:pt x="255" y="0"/>
                    <a:pt x="328" y="73"/>
                    <a:pt x="328" y="164"/>
                  </a:cubicBezTo>
                  <a:cubicBezTo>
                    <a:pt x="328" y="254"/>
                    <a:pt x="255" y="328"/>
                    <a:pt x="164" y="328"/>
                  </a:cubicBezTo>
                  <a:cubicBezTo>
                    <a:pt x="74" y="328"/>
                    <a:pt x="0" y="254"/>
                    <a:pt x="0" y="164"/>
                  </a:cubicBezTo>
                  <a:cubicBezTo>
                    <a:pt x="0" y="73"/>
                    <a:pt x="74" y="0"/>
                    <a:pt x="164" y="0"/>
                  </a:cubicBezTo>
                  <a:close/>
                  <a:moveTo>
                    <a:pt x="536" y="702"/>
                  </a:moveTo>
                  <a:cubicBezTo>
                    <a:pt x="536" y="793"/>
                    <a:pt x="609" y="866"/>
                    <a:pt x="699" y="866"/>
                  </a:cubicBezTo>
                  <a:cubicBezTo>
                    <a:pt x="790" y="866"/>
                    <a:pt x="863" y="793"/>
                    <a:pt x="863" y="702"/>
                  </a:cubicBezTo>
                  <a:cubicBezTo>
                    <a:pt x="863" y="612"/>
                    <a:pt x="790" y="538"/>
                    <a:pt x="699" y="538"/>
                  </a:cubicBezTo>
                  <a:cubicBezTo>
                    <a:pt x="609" y="538"/>
                    <a:pt x="536" y="612"/>
                    <a:pt x="536" y="702"/>
                  </a:cubicBezTo>
                  <a:close/>
                </a:path>
              </a:pathLst>
            </a:custGeom>
            <a:solidFill>
              <a:srgbClr val="2193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Next LT Pro" panose="020B0504020202020204" pitchFamily="34" charset="0"/>
                <a:ea typeface="Avenir"/>
                <a:cs typeface="Avenir"/>
                <a:sym typeface="Avenir Next LT Pro" panose="020B0504020202020204" pitchFamily="34" charset="0"/>
              </a:endParaRPr>
            </a:p>
          </p:txBody>
        </p:sp>
        <p:sp>
          <p:nvSpPr>
            <p:cNvPr id="103" name="Google Shape;103;p36"/>
            <p:cNvSpPr/>
            <p:nvPr/>
          </p:nvSpPr>
          <p:spPr>
            <a:xfrm>
              <a:off x="479425" y="5386388"/>
              <a:ext cx="354013" cy="355600"/>
            </a:xfrm>
            <a:custGeom>
              <a:avLst/>
              <a:gdLst/>
              <a:ahLst/>
              <a:cxnLst/>
              <a:rect l="l" t="t" r="r" b="b"/>
              <a:pathLst>
                <a:path w="1297" h="1299" extrusionOk="0">
                  <a:moveTo>
                    <a:pt x="1157" y="1020"/>
                  </a:moveTo>
                  <a:cubicBezTo>
                    <a:pt x="1234" y="1020"/>
                    <a:pt x="1297" y="1082"/>
                    <a:pt x="1297" y="1159"/>
                  </a:cubicBezTo>
                  <a:cubicBezTo>
                    <a:pt x="1297" y="1236"/>
                    <a:pt x="1234" y="1299"/>
                    <a:pt x="1157" y="1299"/>
                  </a:cubicBezTo>
                  <a:cubicBezTo>
                    <a:pt x="1080" y="1299"/>
                    <a:pt x="1018" y="1236"/>
                    <a:pt x="1018" y="1159"/>
                  </a:cubicBezTo>
                  <a:cubicBezTo>
                    <a:pt x="1018" y="1082"/>
                    <a:pt x="1080" y="1020"/>
                    <a:pt x="1157" y="1020"/>
                  </a:cubicBezTo>
                  <a:close/>
                  <a:moveTo>
                    <a:pt x="483" y="676"/>
                  </a:moveTo>
                  <a:cubicBezTo>
                    <a:pt x="483" y="753"/>
                    <a:pt x="545" y="816"/>
                    <a:pt x="622" y="816"/>
                  </a:cubicBezTo>
                  <a:cubicBezTo>
                    <a:pt x="699" y="816"/>
                    <a:pt x="762" y="753"/>
                    <a:pt x="762" y="676"/>
                  </a:cubicBezTo>
                  <a:cubicBezTo>
                    <a:pt x="762" y="599"/>
                    <a:pt x="699" y="537"/>
                    <a:pt x="622" y="537"/>
                  </a:cubicBezTo>
                  <a:cubicBezTo>
                    <a:pt x="545" y="537"/>
                    <a:pt x="483" y="599"/>
                    <a:pt x="483" y="676"/>
                  </a:cubicBezTo>
                  <a:close/>
                  <a:moveTo>
                    <a:pt x="0" y="139"/>
                  </a:moveTo>
                  <a:cubicBezTo>
                    <a:pt x="0" y="216"/>
                    <a:pt x="62" y="279"/>
                    <a:pt x="139" y="279"/>
                  </a:cubicBezTo>
                  <a:cubicBezTo>
                    <a:pt x="216" y="279"/>
                    <a:pt x="279" y="216"/>
                    <a:pt x="279" y="139"/>
                  </a:cubicBezTo>
                  <a:cubicBezTo>
                    <a:pt x="279" y="62"/>
                    <a:pt x="216" y="0"/>
                    <a:pt x="139" y="0"/>
                  </a:cubicBezTo>
                  <a:cubicBezTo>
                    <a:pt x="62" y="0"/>
                    <a:pt x="0" y="62"/>
                    <a:pt x="0" y="139"/>
                  </a:cubicBezTo>
                  <a:close/>
                </a:path>
              </a:pathLst>
            </a:custGeom>
            <a:solidFill>
              <a:srgbClr val="7AC3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Next LT Pro" panose="020B0504020202020204" pitchFamily="34" charset="0"/>
                <a:ea typeface="Avenir"/>
                <a:cs typeface="Avenir"/>
                <a:sym typeface="Avenir Next LT Pro" panose="020B0504020202020204" pitchFamily="34" charset="0"/>
              </a:endParaRPr>
            </a:p>
          </p:txBody>
        </p:sp>
        <p:sp>
          <p:nvSpPr>
            <p:cNvPr id="104" name="Google Shape;104;p36"/>
            <p:cNvSpPr/>
            <p:nvPr/>
          </p:nvSpPr>
          <p:spPr>
            <a:xfrm>
              <a:off x="742950" y="5372100"/>
              <a:ext cx="1009650" cy="538163"/>
            </a:xfrm>
            <a:custGeom>
              <a:avLst/>
              <a:gdLst/>
              <a:ahLst/>
              <a:cxnLst/>
              <a:rect l="l" t="t" r="r" b="b"/>
              <a:pathLst>
                <a:path w="3695" h="1973" extrusionOk="0">
                  <a:moveTo>
                    <a:pt x="897" y="1535"/>
                  </a:moveTo>
                  <a:cubicBezTo>
                    <a:pt x="993" y="1635"/>
                    <a:pt x="1141" y="1718"/>
                    <a:pt x="1329" y="1718"/>
                  </a:cubicBezTo>
                  <a:cubicBezTo>
                    <a:pt x="1488" y="1718"/>
                    <a:pt x="1567" y="1643"/>
                    <a:pt x="1567" y="1565"/>
                  </a:cubicBezTo>
                  <a:cubicBezTo>
                    <a:pt x="1567" y="1464"/>
                    <a:pt x="1448" y="1429"/>
                    <a:pt x="1291" y="1392"/>
                  </a:cubicBezTo>
                  <a:cubicBezTo>
                    <a:pt x="1070" y="1342"/>
                    <a:pt x="784" y="1281"/>
                    <a:pt x="784" y="978"/>
                  </a:cubicBezTo>
                  <a:cubicBezTo>
                    <a:pt x="784" y="751"/>
                    <a:pt x="979" y="568"/>
                    <a:pt x="1300" y="568"/>
                  </a:cubicBezTo>
                  <a:cubicBezTo>
                    <a:pt x="1516" y="568"/>
                    <a:pt x="1695" y="633"/>
                    <a:pt x="1830" y="758"/>
                  </a:cubicBezTo>
                  <a:cubicBezTo>
                    <a:pt x="1669" y="971"/>
                    <a:pt x="1669" y="971"/>
                    <a:pt x="1669" y="971"/>
                  </a:cubicBezTo>
                  <a:cubicBezTo>
                    <a:pt x="1560" y="870"/>
                    <a:pt x="1413" y="822"/>
                    <a:pt x="1281" y="822"/>
                  </a:cubicBezTo>
                  <a:cubicBezTo>
                    <a:pt x="1150" y="822"/>
                    <a:pt x="1080" y="880"/>
                    <a:pt x="1080" y="960"/>
                  </a:cubicBezTo>
                  <a:cubicBezTo>
                    <a:pt x="1080" y="1053"/>
                    <a:pt x="1194" y="1080"/>
                    <a:pt x="1350" y="1117"/>
                  </a:cubicBezTo>
                  <a:cubicBezTo>
                    <a:pt x="1575" y="1168"/>
                    <a:pt x="1859" y="1236"/>
                    <a:pt x="1859" y="1537"/>
                  </a:cubicBezTo>
                  <a:cubicBezTo>
                    <a:pt x="1859" y="1786"/>
                    <a:pt x="1682" y="1973"/>
                    <a:pt x="1316" y="1973"/>
                  </a:cubicBezTo>
                  <a:cubicBezTo>
                    <a:pt x="1054" y="1973"/>
                    <a:pt x="868" y="1886"/>
                    <a:pt x="739" y="1757"/>
                  </a:cubicBezTo>
                  <a:lnTo>
                    <a:pt x="897" y="1535"/>
                  </a:lnTo>
                  <a:close/>
                  <a:moveTo>
                    <a:pt x="3187" y="1581"/>
                  </a:moveTo>
                  <a:cubicBezTo>
                    <a:pt x="3187" y="1785"/>
                    <a:pt x="3051" y="1947"/>
                    <a:pt x="2792" y="1947"/>
                  </a:cubicBezTo>
                  <a:cubicBezTo>
                    <a:pt x="2055" y="1947"/>
                    <a:pt x="2055" y="1947"/>
                    <a:pt x="2055" y="1947"/>
                  </a:cubicBezTo>
                  <a:cubicBezTo>
                    <a:pt x="2055" y="587"/>
                    <a:pt x="2055" y="587"/>
                    <a:pt x="2055" y="587"/>
                  </a:cubicBezTo>
                  <a:cubicBezTo>
                    <a:pt x="2769" y="587"/>
                    <a:pt x="2769" y="587"/>
                    <a:pt x="2769" y="587"/>
                  </a:cubicBezTo>
                  <a:cubicBezTo>
                    <a:pt x="3027" y="587"/>
                    <a:pt x="3160" y="753"/>
                    <a:pt x="3160" y="934"/>
                  </a:cubicBezTo>
                  <a:cubicBezTo>
                    <a:pt x="3160" y="1105"/>
                    <a:pt x="3053" y="1220"/>
                    <a:pt x="2926" y="1246"/>
                  </a:cubicBezTo>
                  <a:cubicBezTo>
                    <a:pt x="3071" y="1269"/>
                    <a:pt x="3187" y="1410"/>
                    <a:pt x="3187" y="1581"/>
                  </a:cubicBezTo>
                  <a:close/>
                  <a:moveTo>
                    <a:pt x="2344" y="1133"/>
                  </a:moveTo>
                  <a:cubicBezTo>
                    <a:pt x="2706" y="1133"/>
                    <a:pt x="2706" y="1133"/>
                    <a:pt x="2706" y="1133"/>
                  </a:cubicBezTo>
                  <a:cubicBezTo>
                    <a:pt x="2804" y="1133"/>
                    <a:pt x="2865" y="1070"/>
                    <a:pt x="2865" y="981"/>
                  </a:cubicBezTo>
                  <a:cubicBezTo>
                    <a:pt x="2865" y="897"/>
                    <a:pt x="2804" y="833"/>
                    <a:pt x="2706" y="833"/>
                  </a:cubicBezTo>
                  <a:cubicBezTo>
                    <a:pt x="2344" y="833"/>
                    <a:pt x="2344" y="833"/>
                    <a:pt x="2344" y="833"/>
                  </a:cubicBezTo>
                  <a:lnTo>
                    <a:pt x="2344" y="1133"/>
                  </a:lnTo>
                  <a:close/>
                  <a:moveTo>
                    <a:pt x="2893" y="1539"/>
                  </a:moveTo>
                  <a:cubicBezTo>
                    <a:pt x="2893" y="1453"/>
                    <a:pt x="2832" y="1380"/>
                    <a:pt x="2717" y="1380"/>
                  </a:cubicBezTo>
                  <a:cubicBezTo>
                    <a:pt x="2344" y="1380"/>
                    <a:pt x="2344" y="1380"/>
                    <a:pt x="2344" y="1380"/>
                  </a:cubicBezTo>
                  <a:cubicBezTo>
                    <a:pt x="2344" y="1701"/>
                    <a:pt x="2344" y="1701"/>
                    <a:pt x="2344" y="1701"/>
                  </a:cubicBezTo>
                  <a:cubicBezTo>
                    <a:pt x="2717" y="1701"/>
                    <a:pt x="2717" y="1701"/>
                    <a:pt x="2717" y="1701"/>
                  </a:cubicBezTo>
                  <a:cubicBezTo>
                    <a:pt x="2717" y="1699"/>
                    <a:pt x="2717" y="1699"/>
                    <a:pt x="2717" y="1699"/>
                  </a:cubicBezTo>
                  <a:cubicBezTo>
                    <a:pt x="2827" y="1699"/>
                    <a:pt x="2893" y="1636"/>
                    <a:pt x="2893" y="1539"/>
                  </a:cubicBezTo>
                  <a:close/>
                  <a:moveTo>
                    <a:pt x="3405" y="1947"/>
                  </a:moveTo>
                  <a:cubicBezTo>
                    <a:pt x="3695" y="1947"/>
                    <a:pt x="3695" y="1947"/>
                    <a:pt x="3695" y="1947"/>
                  </a:cubicBezTo>
                  <a:cubicBezTo>
                    <a:pt x="3695" y="587"/>
                    <a:pt x="3695" y="587"/>
                    <a:pt x="3695" y="587"/>
                  </a:cubicBezTo>
                  <a:cubicBezTo>
                    <a:pt x="3405" y="587"/>
                    <a:pt x="3405" y="587"/>
                    <a:pt x="3405" y="587"/>
                  </a:cubicBezTo>
                  <a:lnTo>
                    <a:pt x="3405" y="1947"/>
                  </a:lnTo>
                  <a:close/>
                  <a:moveTo>
                    <a:pt x="0" y="194"/>
                  </a:moveTo>
                  <a:cubicBezTo>
                    <a:pt x="0" y="301"/>
                    <a:pt x="86" y="387"/>
                    <a:pt x="193" y="387"/>
                  </a:cubicBezTo>
                  <a:cubicBezTo>
                    <a:pt x="300" y="387"/>
                    <a:pt x="387" y="301"/>
                    <a:pt x="387" y="194"/>
                  </a:cubicBezTo>
                  <a:cubicBezTo>
                    <a:pt x="387" y="87"/>
                    <a:pt x="300" y="0"/>
                    <a:pt x="193" y="0"/>
                  </a:cubicBezTo>
                  <a:cubicBezTo>
                    <a:pt x="86" y="0"/>
                    <a:pt x="0" y="87"/>
                    <a:pt x="0" y="1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venir Next LT Pro" panose="020B0504020202020204" pitchFamily="34" charset="0"/>
                <a:ea typeface="Avenir"/>
                <a:cs typeface="Avenir"/>
                <a:sym typeface="Avenir Next LT Pro" panose="020B0504020202020204" pitchFamily="34" charset="0"/>
              </a:endParaRPr>
            </a:p>
          </p:txBody>
        </p:sp>
      </p:grpSp>
      <p:sp>
        <p:nvSpPr>
          <p:cNvPr id="2" name="TextBox 1">
            <a:extLst>
              <a:ext uri="{FF2B5EF4-FFF2-40B4-BE49-F238E27FC236}">
                <a16:creationId xmlns:a16="http://schemas.microsoft.com/office/drawing/2014/main" id="{212A1E8D-0468-4978-F087-53D3209DC094}"/>
              </a:ext>
            </a:extLst>
          </p:cNvPr>
          <p:cNvSpPr txBox="1"/>
          <p:nvPr userDrawn="1"/>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Avenir Next LT Pro" panose="020B0504020202020204" pitchFamily="34" charset="0"/>
                <a:ea typeface="+mn-ea"/>
                <a:cs typeface="+mn-cs"/>
                <a:sym typeface="Avenir Next LT Pro" panose="020B0504020202020204" pitchFamily="34" charset="0"/>
              </a:rPr>
              <a:pPr algn="r"/>
              <a:t>‹#›</a:t>
            </a:fld>
            <a:endParaRPr lang="en-US" sz="1100">
              <a:solidFill>
                <a:schemeClr val="tx1"/>
              </a:solidFill>
              <a:latin typeface="Avenir Next LT Pro" panose="020B0504020202020204" pitchFamily="34" charset="0"/>
              <a:ea typeface="+mn-ea"/>
              <a:cs typeface="+mn-cs"/>
              <a:sym typeface="Avenir Next LT Pro" panose="020B0504020202020204" pitchFamily="34" charset="0"/>
            </a:endParaRPr>
          </a:p>
        </p:txBody>
      </p:sp>
      <p:sp>
        <p:nvSpPr>
          <p:cNvPr id="3" name="TextBox 2">
            <a:extLst>
              <a:ext uri="{FF2B5EF4-FFF2-40B4-BE49-F238E27FC236}">
                <a16:creationId xmlns:a16="http://schemas.microsoft.com/office/drawing/2014/main" id="{93F1D2A2-80EB-4065-C574-71365A30C607}"/>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a:solidFill>
                  <a:srgbClr val="A0A0A0"/>
                </a:solidFill>
                <a:latin typeface="Avenir Next LT Pro" panose="020B0504020202020204" pitchFamily="34" charset="0"/>
                <a:ea typeface="+mn-ea"/>
                <a:cs typeface="+mn-cs"/>
                <a:sym typeface="Avenir Next LT Pro" panose="020B0504020202020204" pitchFamily="34" charset="0"/>
              </a:rPr>
              <a:t>Includes content supplied by Sales Benchmark Index; Copyright © Sales Benchmark Index, 2023</a:t>
            </a:r>
          </a:p>
        </p:txBody>
      </p:sp>
    </p:spTree>
    <p:extLst>
      <p:ext uri="{BB962C8B-B14F-4D97-AF65-F5344CB8AC3E}">
        <p14:creationId xmlns:p14="http://schemas.microsoft.com/office/powerpoint/2010/main" val="237372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atin typeface="Avenir Next LT Pro" panose="020B0504020202020204" pitchFamily="34" charset="0"/>
                <a:sym typeface="Avenir Next LT Pro" panose="020B0504020202020204" pitchFamily="34" charset="0"/>
              </a:defRPr>
            </a:lvl1pPr>
            <a:lvl2pPr>
              <a:defRPr sz="1100">
                <a:latin typeface="Avenir Next LT Pro" panose="020B0504020202020204" pitchFamily="34" charset="0"/>
                <a:sym typeface="Avenir Next LT Pro" panose="020B0504020202020204" pitchFamily="34" charset="0"/>
              </a:defRPr>
            </a:lvl2pPr>
            <a:lvl3pPr>
              <a:defRPr sz="1050">
                <a:latin typeface="Avenir Next LT Pro" panose="020B0504020202020204" pitchFamily="34" charset="0"/>
                <a:sym typeface="Avenir Next LT Pro" panose="020B0504020202020204" pitchFamily="34" charset="0"/>
              </a:defRPr>
            </a:lvl3pPr>
            <a:lvl4pPr>
              <a:defRPr sz="1000">
                <a:latin typeface="Avenir Next LT Pro" panose="020B0504020202020204" pitchFamily="34" charset="0"/>
                <a:sym typeface="Avenir Next LT Pro" panose="020B0504020202020204" pitchFamily="34" charset="0"/>
              </a:defRPr>
            </a:lvl4pPr>
            <a:lvl5pPr>
              <a:defRPr sz="1000">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Avenir Next LT Pro" panose="020B0504020202020204" pitchFamily="34" charset="0"/>
                <a:sym typeface="Avenir Next LT Pro" panose="020B0504020202020204" pitchFamily="34" charset="0"/>
              </a:defRPr>
            </a:lvl1pPr>
          </a:lstStyle>
          <a:p>
            <a:r>
              <a:rPr lang="en-US"/>
              <a:t>Source:</a:t>
            </a:r>
          </a:p>
          <a:p>
            <a:r>
              <a:rPr lang="en-US"/>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atin typeface="Avenir Next LT Pro" panose="020B0504020202020204" pitchFamily="34" charset="0"/>
                <a:sym typeface="Avenir Next LT Pro" panose="020B0504020202020204" pitchFamily="34" charset="0"/>
              </a:defRPr>
            </a:lvl1pPr>
            <a:lvl2pPr>
              <a:defRPr sz="1100">
                <a:latin typeface="Avenir Next LT Pro" panose="020B0504020202020204" pitchFamily="34" charset="0"/>
                <a:sym typeface="Avenir Next LT Pro" panose="020B0504020202020204" pitchFamily="34" charset="0"/>
              </a:defRPr>
            </a:lvl2pPr>
            <a:lvl3pPr>
              <a:defRPr sz="1050">
                <a:latin typeface="Avenir Next LT Pro" panose="020B0504020202020204" pitchFamily="34" charset="0"/>
                <a:sym typeface="Avenir Next LT Pro" panose="020B0504020202020204" pitchFamily="34" charset="0"/>
              </a:defRPr>
            </a:lvl3pPr>
            <a:lvl4pPr>
              <a:defRPr sz="1000">
                <a:latin typeface="Avenir Next LT Pro" panose="020B0504020202020204" pitchFamily="34" charset="0"/>
                <a:sym typeface="Avenir Next LT Pro" panose="020B0504020202020204" pitchFamily="34" charset="0"/>
              </a:defRPr>
            </a:lvl4pPr>
            <a:lvl5pPr>
              <a:defRPr sz="1000">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lvl1pPr>
              <a:defRPr>
                <a:latin typeface="Avenir Next LT Pro" panose="020B0504020202020204" pitchFamily="34" charset="0"/>
                <a:sym typeface="Avenir Next LT Pro" panose="020B0504020202020204" pitchFamily="34" charset="0"/>
              </a:defRPr>
            </a:lvl1pPr>
            <a:lvl2pPr>
              <a:defRPr>
                <a:latin typeface="Avenir Next LT Pro" panose="020B0504020202020204" pitchFamily="34" charset="0"/>
                <a:sym typeface="Avenir Next LT Pro" panose="020B0504020202020204" pitchFamily="34" charset="0"/>
              </a:defRPr>
            </a:lvl2pPr>
            <a:lvl3pPr>
              <a:defRPr>
                <a:latin typeface="Avenir Next LT Pro" panose="020B0504020202020204" pitchFamily="34" charset="0"/>
                <a:sym typeface="Avenir Next LT Pro" panose="020B0504020202020204" pitchFamily="34" charset="0"/>
              </a:defRPr>
            </a:lvl3pPr>
            <a:lvl4pPr>
              <a:defRPr>
                <a:latin typeface="Avenir Next LT Pro" panose="020B0504020202020204" pitchFamily="34" charset="0"/>
                <a:sym typeface="Avenir Next LT Pro" panose="020B0504020202020204" pitchFamily="34" charset="0"/>
              </a:defRPr>
            </a:lvl4pPr>
            <a:lvl5pPr>
              <a:defRPr>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lvl1pPr>
              <a:defRPr>
                <a:latin typeface="Avenir Next LT Pro" panose="020B0504020202020204" pitchFamily="34" charset="0"/>
                <a:sym typeface="Avenir Next LT Pro" panose="020B0504020202020204" pitchFamily="34" charset="0"/>
              </a:defRPr>
            </a:lvl1pPr>
            <a:lvl2pPr>
              <a:defRPr>
                <a:latin typeface="Avenir Next LT Pro" panose="020B0504020202020204" pitchFamily="34" charset="0"/>
                <a:sym typeface="Avenir Next LT Pro" panose="020B0504020202020204" pitchFamily="34" charset="0"/>
              </a:defRPr>
            </a:lvl2pPr>
            <a:lvl3pPr>
              <a:defRPr>
                <a:latin typeface="Avenir Next LT Pro" panose="020B0504020202020204" pitchFamily="34" charset="0"/>
                <a:sym typeface="Avenir Next LT Pro" panose="020B0504020202020204" pitchFamily="34" charset="0"/>
              </a:defRPr>
            </a:lvl3pPr>
            <a:lvl4pPr>
              <a:defRPr>
                <a:latin typeface="Avenir Next LT Pro" panose="020B0504020202020204" pitchFamily="34" charset="0"/>
                <a:sym typeface="Avenir Next LT Pro" panose="020B0504020202020204" pitchFamily="34" charset="0"/>
              </a:defRPr>
            </a:lvl4pPr>
            <a:lvl5pPr>
              <a:defRPr>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Avenir Next LT Pro" panose="020B0504020202020204" pitchFamily="34" charset="0"/>
                <a:sym typeface="Avenir Next LT Pro" panose="020B0504020202020204" pitchFamily="34" charset="0"/>
              </a:defRPr>
            </a:lvl1pPr>
          </a:lstStyle>
          <a:p>
            <a:r>
              <a:rPr lang="en-US"/>
              <a:t>Source:</a:t>
            </a:r>
          </a:p>
          <a:p>
            <a:r>
              <a:rPr lang="en-US"/>
              <a:t>Notes:</a:t>
            </a:r>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atin typeface="Avenir Next LT Pro" panose="020B0504020202020204" pitchFamily="34" charset="0"/>
                <a:sym typeface="Avenir Next LT Pro" panose="020B0504020202020204" pitchFamily="34" charset="0"/>
              </a:defRPr>
            </a:lvl1pPr>
            <a:lvl2pPr>
              <a:defRPr sz="1100">
                <a:latin typeface="Avenir Next LT Pro" panose="020B0504020202020204" pitchFamily="34" charset="0"/>
                <a:sym typeface="Avenir Next LT Pro" panose="020B0504020202020204" pitchFamily="34" charset="0"/>
              </a:defRPr>
            </a:lvl2pPr>
            <a:lvl3pPr>
              <a:defRPr sz="1050">
                <a:latin typeface="Avenir Next LT Pro" panose="020B0504020202020204" pitchFamily="34" charset="0"/>
                <a:sym typeface="Avenir Next LT Pro" panose="020B0504020202020204" pitchFamily="34" charset="0"/>
              </a:defRPr>
            </a:lvl3pPr>
            <a:lvl4pPr>
              <a:defRPr sz="1000">
                <a:latin typeface="Avenir Next LT Pro" panose="020B0504020202020204" pitchFamily="34" charset="0"/>
                <a:sym typeface="Avenir Next LT Pro" panose="020B0504020202020204" pitchFamily="34" charset="0"/>
              </a:defRPr>
            </a:lvl4pPr>
            <a:lvl5pPr>
              <a:defRPr sz="1000">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Avenir Next LT Pro" panose="020B0504020202020204" pitchFamily="34" charset="0"/>
                <a:sym typeface="Avenir Next LT Pro" panose="020B0504020202020204" pitchFamily="34" charset="0"/>
              </a:defRPr>
            </a:lvl1pPr>
          </a:lstStyle>
          <a:p>
            <a:r>
              <a:rPr lang="en-US"/>
              <a:t>Source:</a:t>
            </a:r>
          </a:p>
          <a:p>
            <a:r>
              <a:rPr lang="en-US"/>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atin typeface="Avenir Next LT Pro" panose="020B0504020202020204" pitchFamily="34" charset="0"/>
                <a:sym typeface="Avenir Next LT Pro" panose="020B0504020202020204" pitchFamily="34" charset="0"/>
              </a:defRPr>
            </a:lvl1pPr>
            <a:lvl2pPr>
              <a:defRPr sz="1100">
                <a:latin typeface="Avenir Next LT Pro" panose="020B0504020202020204" pitchFamily="34" charset="0"/>
                <a:sym typeface="Avenir Next LT Pro" panose="020B0504020202020204" pitchFamily="34" charset="0"/>
              </a:defRPr>
            </a:lvl2pPr>
            <a:lvl3pPr>
              <a:defRPr sz="1050">
                <a:latin typeface="Avenir Next LT Pro" panose="020B0504020202020204" pitchFamily="34" charset="0"/>
                <a:sym typeface="Avenir Next LT Pro" panose="020B0504020202020204" pitchFamily="34" charset="0"/>
              </a:defRPr>
            </a:lvl3pPr>
            <a:lvl4pPr>
              <a:defRPr sz="1000">
                <a:latin typeface="Avenir Next LT Pro" panose="020B0504020202020204" pitchFamily="34" charset="0"/>
                <a:sym typeface="Avenir Next LT Pro" panose="020B0504020202020204" pitchFamily="34" charset="0"/>
              </a:defRPr>
            </a:lvl4pPr>
            <a:lvl5pPr>
              <a:defRPr sz="1000">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atin typeface="Avenir Next LT Pro" panose="020B0504020202020204" pitchFamily="34" charset="0"/>
                <a:sym typeface="Avenir Next LT Pro" panose="020B0504020202020204" pitchFamily="34" charset="0"/>
              </a:defRPr>
            </a:lvl1pPr>
            <a:lvl2pPr>
              <a:defRPr sz="1100">
                <a:latin typeface="Avenir Next LT Pro" panose="020B0504020202020204" pitchFamily="34" charset="0"/>
                <a:sym typeface="Avenir Next LT Pro" panose="020B0504020202020204" pitchFamily="34" charset="0"/>
              </a:defRPr>
            </a:lvl2pPr>
            <a:lvl3pPr>
              <a:defRPr sz="1050">
                <a:latin typeface="Avenir Next LT Pro" panose="020B0504020202020204" pitchFamily="34" charset="0"/>
                <a:sym typeface="Avenir Next LT Pro" panose="020B0504020202020204" pitchFamily="34" charset="0"/>
              </a:defRPr>
            </a:lvl3pPr>
            <a:lvl4pPr>
              <a:defRPr sz="1000">
                <a:latin typeface="Avenir Next LT Pro" panose="020B0504020202020204" pitchFamily="34" charset="0"/>
                <a:sym typeface="Avenir Next LT Pro" panose="020B0504020202020204" pitchFamily="34" charset="0"/>
              </a:defRPr>
            </a:lvl4pPr>
            <a:lvl5pPr>
              <a:defRPr sz="1000">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atin typeface="Avenir Next LT Pro" panose="020B0504020202020204" pitchFamily="34" charset="0"/>
                <a:sym typeface="Avenir Next LT Pro" panose="020B0504020202020204" pitchFamily="34" charset="0"/>
              </a:defRPr>
            </a:lvl1pPr>
            <a:lvl2pPr>
              <a:defRPr sz="1200">
                <a:latin typeface="Avenir Next LT Pro" panose="020B0504020202020204" pitchFamily="34" charset="0"/>
                <a:sym typeface="Avenir Next LT Pro" panose="020B0504020202020204" pitchFamily="34" charset="0"/>
              </a:defRPr>
            </a:lvl2pPr>
            <a:lvl3pPr>
              <a:defRPr sz="1100">
                <a:latin typeface="Avenir Next LT Pro" panose="020B0504020202020204" pitchFamily="34" charset="0"/>
                <a:sym typeface="Avenir Next LT Pro" panose="020B0504020202020204" pitchFamily="34" charset="0"/>
              </a:defRPr>
            </a:lvl3pPr>
            <a:lvl4pPr>
              <a:defRPr sz="1050">
                <a:latin typeface="Avenir Next LT Pro" panose="020B0504020202020204" pitchFamily="34" charset="0"/>
                <a:sym typeface="Avenir Next LT Pro" panose="020B0504020202020204" pitchFamily="34" charset="0"/>
              </a:defRPr>
            </a:lvl4pPr>
            <a:lvl5pPr>
              <a:defRPr sz="1050">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Avenir Next LT Pro" panose="020B0504020202020204" pitchFamily="34" charset="0"/>
                <a:sym typeface="Avenir Next LT Pro" panose="020B0504020202020204" pitchFamily="34" charset="0"/>
              </a:defRPr>
            </a:lvl1pPr>
          </a:lstStyle>
          <a:p>
            <a:r>
              <a:rPr lang="en-US"/>
              <a:t>Source:</a:t>
            </a:r>
          </a:p>
          <a:p>
            <a:r>
              <a:rPr lang="en-US"/>
              <a:t>Notes:</a:t>
            </a:r>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atin typeface="Avenir Next LT Pro" panose="020B0504020202020204" pitchFamily="34" charset="0"/>
                <a:sym typeface="Avenir Next LT Pro" panose="020B0504020202020204" pitchFamily="34" charset="0"/>
              </a:defRPr>
            </a:lvl1pPr>
            <a:lvl2pPr>
              <a:defRPr sz="1200">
                <a:latin typeface="Avenir Next LT Pro" panose="020B0504020202020204" pitchFamily="34" charset="0"/>
                <a:sym typeface="Avenir Next LT Pro" panose="020B0504020202020204" pitchFamily="34" charset="0"/>
              </a:defRPr>
            </a:lvl2pPr>
            <a:lvl3pPr>
              <a:defRPr sz="1100">
                <a:latin typeface="Avenir Next LT Pro" panose="020B0504020202020204" pitchFamily="34" charset="0"/>
                <a:sym typeface="Avenir Next LT Pro" panose="020B0504020202020204" pitchFamily="34" charset="0"/>
              </a:defRPr>
            </a:lvl3pPr>
            <a:lvl4pPr>
              <a:defRPr sz="1050">
                <a:latin typeface="Avenir Next LT Pro" panose="020B0504020202020204" pitchFamily="34" charset="0"/>
                <a:sym typeface="Avenir Next LT Pro" panose="020B0504020202020204" pitchFamily="34" charset="0"/>
              </a:defRPr>
            </a:lvl4pPr>
            <a:lvl5pPr>
              <a:defRPr sz="1050">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atin typeface="Avenir Next LT Pro" panose="020B0504020202020204" pitchFamily="34" charset="0"/>
                <a:sym typeface="Avenir Next LT Pro" panose="020B0504020202020204" pitchFamily="34" charset="0"/>
              </a:defRPr>
            </a:lvl1pPr>
            <a:lvl2pPr>
              <a:defRPr sz="1200">
                <a:latin typeface="Avenir Next LT Pro" panose="020B0504020202020204" pitchFamily="34" charset="0"/>
                <a:sym typeface="Avenir Next LT Pro" panose="020B0504020202020204" pitchFamily="34" charset="0"/>
              </a:defRPr>
            </a:lvl2pPr>
            <a:lvl3pPr>
              <a:defRPr sz="1100">
                <a:latin typeface="Avenir Next LT Pro" panose="020B0504020202020204" pitchFamily="34" charset="0"/>
                <a:sym typeface="Avenir Next LT Pro" panose="020B0504020202020204" pitchFamily="34" charset="0"/>
              </a:defRPr>
            </a:lvl3pPr>
            <a:lvl4pPr>
              <a:defRPr sz="1050">
                <a:latin typeface="Avenir Next LT Pro" panose="020B0504020202020204" pitchFamily="34" charset="0"/>
                <a:sym typeface="Avenir Next LT Pro" panose="020B0504020202020204" pitchFamily="34" charset="0"/>
              </a:defRPr>
            </a:lvl4pPr>
            <a:lvl5pPr>
              <a:defRPr sz="1050">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atin typeface="Avenir Next LT Pro" panose="020B0504020202020204" pitchFamily="34" charset="0"/>
                <a:sym typeface="Avenir Next LT Pro" panose="020B0504020202020204" pitchFamily="34" charset="0"/>
              </a:defRPr>
            </a:lvl1pPr>
            <a:lvl2pPr>
              <a:defRPr sz="1200">
                <a:latin typeface="Avenir Next LT Pro" panose="020B0504020202020204" pitchFamily="34" charset="0"/>
                <a:sym typeface="Avenir Next LT Pro" panose="020B0504020202020204" pitchFamily="34" charset="0"/>
              </a:defRPr>
            </a:lvl2pPr>
            <a:lvl3pPr>
              <a:defRPr sz="1100">
                <a:latin typeface="Avenir Next LT Pro" panose="020B0504020202020204" pitchFamily="34" charset="0"/>
                <a:sym typeface="Avenir Next LT Pro" panose="020B0504020202020204" pitchFamily="34" charset="0"/>
              </a:defRPr>
            </a:lvl3pPr>
            <a:lvl4pPr>
              <a:defRPr sz="1050">
                <a:latin typeface="Avenir Next LT Pro" panose="020B0504020202020204" pitchFamily="34" charset="0"/>
                <a:sym typeface="Avenir Next LT Pro" panose="020B0504020202020204" pitchFamily="34" charset="0"/>
              </a:defRPr>
            </a:lvl4pPr>
            <a:lvl5pPr>
              <a:defRPr sz="1050">
                <a:latin typeface="Avenir Next LT Pro" panose="020B0504020202020204" pitchFamily="34" charset="0"/>
                <a:sym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latin typeface="Avenir Next LT Pro" panose="020B0504020202020204" pitchFamily="34" charset="0"/>
                <a:sym typeface="Avenir Next LT Pro" panose="020B0504020202020204" pitchFamily="34" charset="0"/>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latin typeface="Avenir Next LT Pro" panose="020B0504020202020204" pitchFamily="34" charset="0"/>
                <a:sym typeface="Avenir Next LT Pro" panose="020B0504020202020204" pitchFamily="34" charset="0"/>
              </a:defRPr>
            </a:lvl1pPr>
          </a:lstStyle>
          <a:p>
            <a:pPr lvl="0"/>
            <a:r>
              <a:rPr lang="en-US"/>
              <a:t>Click to edit Master subtitle style</a:t>
            </a:r>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tx1"/>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Avenir Next LT Pro" panose="020B0504020202020204" pitchFamily="34" charset="0"/>
                <a:sym typeface="Avenir Next LT Pro" panose="020B0504020202020204" pitchFamily="34" charset="0"/>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Avenir Next LT Pro" panose="020B0504020202020204" pitchFamily="34" charset="0"/>
                <a:sym typeface="Avenir Next LT Pro" panose="020B0504020202020204" pitchFamily="34" charset="0"/>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venir Next LT Pro" panose="020B0504020202020204" pitchFamily="34" charset="0"/>
                <a:sym typeface="Avenir Next LT Pro" panose="020B0504020202020204" pitchFamily="34" charset="0"/>
              </a:endParaRPr>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a:solidFill>
                  <a:schemeClr val="bg1"/>
                </a:solidFill>
                <a:latin typeface="Avenir Next LT Pro" panose="020B0504020202020204" pitchFamily="34" charset="0"/>
                <a:sym typeface="Avenir Next LT Pro" panose="020B0504020202020204" pitchFamily="34" charset="0"/>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0" imgH="409" progId="TCLayout.ActiveDocument.1">
                  <p:embed/>
                </p:oleObj>
              </mc:Choice>
              <mc:Fallback>
                <p:oleObj name="think-cell Slide" r:id="rId29"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Avenir Next LT Pro" panose="020B0504020202020204" pitchFamily="34" charset="0"/>
                <a:sym typeface="Avenir Next LT Pro" panose="020B0504020202020204" pitchFamily="34" charset="0"/>
              </a:rPr>
              <a:pPr algn="r"/>
              <a:t>‹#›</a:t>
            </a:fld>
            <a:endParaRPr lang="en-US" sz="1100">
              <a:solidFill>
                <a:schemeClr val="tx1"/>
              </a:solidFill>
              <a:latin typeface="Avenir Next LT Pro" panose="020B0504020202020204" pitchFamily="34" charset="0"/>
              <a:sym typeface="Avenir Next LT Pro" panose="020B0504020202020204" pitchFamily="34" charset="0"/>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Avenir Next LT Pro" panose="020B0504020202020204" pitchFamily="34" charset="0"/>
                <a:sym typeface="Avenir Next LT Pro" panose="020B0504020202020204" pitchFamily="34" charset="0"/>
              </a:defRPr>
            </a:lvl1pPr>
          </a:lstStyle>
          <a:p>
            <a:r>
              <a:rPr lang="en-US"/>
              <a:t>Source:</a:t>
            </a:r>
          </a:p>
          <a:p>
            <a:r>
              <a:rPr lang="en-US"/>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Avenir Next LT Pro" panose="020B0504020202020204" pitchFamily="34" charset="0"/>
                <a:sym typeface="Avenir Next LT Pro" panose="020B0504020202020204" pitchFamily="34" charset="0"/>
              </a:rPr>
              <a:t>Includes content supplied by Sales Benchmark Index; Copyright © Sales Benchmark Index, 2024</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 id="2147483728" r:id="rId26"/>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Avenir Next LT Pro" panose="020B0504020202020204" pitchFamily="34" charset="0"/>
          <a:ea typeface="+mj-ea"/>
          <a:cs typeface="+mj-cs"/>
          <a:sym typeface="Avenir Next LT Pro" panose="020B05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venir Next LT Pro" panose="020B0504020202020204" pitchFamily="34" charset="0"/>
          <a:ea typeface="+mn-ea"/>
          <a:cs typeface="+mn-cs"/>
          <a:sym typeface="Avenir Next LT Pro" panose="020B0504020202020204" pitchFamily="34" charset="0"/>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Next LT Pro" panose="020B0504020202020204" pitchFamily="34" charset="0"/>
          <a:ea typeface="+mn-ea"/>
          <a:cs typeface="+mn-cs"/>
          <a:sym typeface="Avenir Next LT Pro" panose="020B0504020202020204" pitchFamily="34" charset="0"/>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Avenir Next LT Pro" panose="020B0504020202020204" pitchFamily="34" charset="0"/>
          <a:ea typeface="+mn-ea"/>
          <a:cs typeface="+mn-cs"/>
          <a:sym typeface="Avenir Next LT Pro" panose="020B0504020202020204" pitchFamily="34" charset="0"/>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Avenir Next LT Pro" panose="020B0504020202020204" pitchFamily="34" charset="0"/>
          <a:ea typeface="+mn-ea"/>
          <a:cs typeface="+mn-cs"/>
          <a:sym typeface="Avenir Next LT Pro" panose="020B0504020202020204" pitchFamily="34" charset="0"/>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Next LT Pro" panose="020B0504020202020204" pitchFamily="34" charset="0"/>
          <a:ea typeface="+mn-ea"/>
          <a:cs typeface="+mn-cs"/>
          <a:sym typeface="Avenir Next LT Pro"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022C3-2899-BA9B-FC07-8541292B990F}"/>
              </a:ext>
            </a:extLst>
          </p:cNvPr>
          <p:cNvSpPr>
            <a:spLocks noGrp="1"/>
          </p:cNvSpPr>
          <p:nvPr>
            <p:ph type="ctrTitle"/>
          </p:nvPr>
        </p:nvSpPr>
        <p:spPr/>
        <p:txBody>
          <a:bodyPr/>
          <a:lstStyle/>
          <a:p>
            <a:r>
              <a:rPr lang="en-US" dirty="0"/>
              <a:t>Compensation Design Best Practices</a:t>
            </a:r>
          </a:p>
        </p:txBody>
      </p:sp>
      <p:sp>
        <p:nvSpPr>
          <p:cNvPr id="8" name="Text Placeholder 7">
            <a:extLst>
              <a:ext uri="{FF2B5EF4-FFF2-40B4-BE49-F238E27FC236}">
                <a16:creationId xmlns:a16="http://schemas.microsoft.com/office/drawing/2014/main" id="{14AA090E-EE34-01E2-BECC-933C4DB70F7B}"/>
              </a:ext>
            </a:extLst>
          </p:cNvPr>
          <p:cNvSpPr>
            <a:spLocks noGrp="1"/>
          </p:cNvSpPr>
          <p:nvPr>
            <p:ph type="body" sz="quarter" idx="13"/>
          </p:nvPr>
        </p:nvSpPr>
        <p:spPr/>
        <p:txBody>
          <a:bodyPr>
            <a:normAutofit fontScale="77500" lnSpcReduction="20000"/>
          </a:bodyPr>
          <a:lstStyle/>
          <a:p>
            <a:endParaRPr lang="en-US"/>
          </a:p>
        </p:txBody>
      </p:sp>
      <p:sp>
        <p:nvSpPr>
          <p:cNvPr id="7" name="Subtitle 6">
            <a:extLst>
              <a:ext uri="{FF2B5EF4-FFF2-40B4-BE49-F238E27FC236}">
                <a16:creationId xmlns:a16="http://schemas.microsoft.com/office/drawing/2014/main" id="{6097CF1D-397C-1BCE-BE81-ED756B726BE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9778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D1F5-55D7-08DF-91D8-1C3CC4AF400B}"/>
              </a:ext>
            </a:extLst>
          </p:cNvPr>
          <p:cNvSpPr>
            <a:spLocks noGrp="1"/>
          </p:cNvSpPr>
          <p:nvPr>
            <p:ph type="title"/>
          </p:nvPr>
        </p:nvSpPr>
        <p:spPr>
          <a:xfrm>
            <a:off x="609600" y="37589"/>
            <a:ext cx="10962290" cy="767853"/>
          </a:xfrm>
        </p:spPr>
        <p:txBody>
          <a:bodyPr anchor="ctr">
            <a:normAutofit/>
          </a:bodyPr>
          <a:lstStyle/>
          <a:p>
            <a:r>
              <a:rPr lang="en-US" sz="2200"/>
              <a:t>Recurring Revenue Sales Measures</a:t>
            </a:r>
            <a:endParaRPr lang="en-US" sz="2200" dirty="0"/>
          </a:p>
        </p:txBody>
      </p:sp>
      <p:sp>
        <p:nvSpPr>
          <p:cNvPr id="22" name="Rectangle 21">
            <a:extLst>
              <a:ext uri="{FF2B5EF4-FFF2-40B4-BE49-F238E27FC236}">
                <a16:creationId xmlns:a16="http://schemas.microsoft.com/office/drawing/2014/main" id="{6FEFAA2D-0DA5-1CC6-E44E-9F02F5DE5823}"/>
              </a:ext>
            </a:extLst>
          </p:cNvPr>
          <p:cNvSpPr/>
          <p:nvPr/>
        </p:nvSpPr>
        <p:spPr>
          <a:xfrm>
            <a:off x="8148839" y="1801999"/>
            <a:ext cx="3423048" cy="15889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TextBox 6">
            <a:extLst>
              <a:ext uri="{FF2B5EF4-FFF2-40B4-BE49-F238E27FC236}">
                <a16:creationId xmlns:a16="http://schemas.microsoft.com/office/drawing/2014/main" id="{3AA9F00D-6B2D-C61C-9E9D-3CF5CBB94746}"/>
              </a:ext>
            </a:extLst>
          </p:cNvPr>
          <p:cNvSpPr txBox="1"/>
          <p:nvPr/>
        </p:nvSpPr>
        <p:spPr>
          <a:xfrm>
            <a:off x="8347849" y="1983627"/>
            <a:ext cx="3025026" cy="1277273"/>
          </a:xfrm>
          <a:prstGeom prst="rect">
            <a:avLst/>
          </a:prstGeom>
          <a:noFill/>
        </p:spPr>
        <p:txBody>
          <a:bodyPr wrap="square" lIns="0" tIns="0" rIns="0" bIns="0" rtlCol="0">
            <a:spAutoFit/>
          </a:bodyPr>
          <a:lstStyle/>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Total Billed Revenue (TBR)</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Total Billings</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Total Portfolio Net Revenue</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Total Revenue</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Net Revenue</a:t>
            </a:r>
          </a:p>
        </p:txBody>
      </p:sp>
      <p:sp>
        <p:nvSpPr>
          <p:cNvPr id="12" name="Rectangle: Single Corner Rounded 2">
            <a:extLst>
              <a:ext uri="{FF2B5EF4-FFF2-40B4-BE49-F238E27FC236}">
                <a16:creationId xmlns:a16="http://schemas.microsoft.com/office/drawing/2014/main" id="{8ED503CF-FED0-1211-78F6-C47A5A3B299A}"/>
              </a:ext>
            </a:extLst>
          </p:cNvPr>
          <p:cNvSpPr/>
          <p:nvPr/>
        </p:nvSpPr>
        <p:spPr bwMode="auto">
          <a:xfrm>
            <a:off x="8148839" y="1341200"/>
            <a:ext cx="3423048" cy="460799"/>
          </a:xfrm>
          <a:prstGeom prst="rect">
            <a:avLst/>
          </a:prstGeom>
          <a:solidFill>
            <a:schemeClr val="accent3"/>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bg1"/>
                </a:solidFill>
              </a:rPr>
              <a:t>Billed Revenue</a:t>
            </a:r>
          </a:p>
        </p:txBody>
      </p:sp>
      <p:sp>
        <p:nvSpPr>
          <p:cNvPr id="20" name="Rectangle 19">
            <a:extLst>
              <a:ext uri="{FF2B5EF4-FFF2-40B4-BE49-F238E27FC236}">
                <a16:creationId xmlns:a16="http://schemas.microsoft.com/office/drawing/2014/main" id="{876E7EEC-57AB-0E00-39AD-7212DB04AA62}"/>
              </a:ext>
            </a:extLst>
          </p:cNvPr>
          <p:cNvSpPr/>
          <p:nvPr/>
        </p:nvSpPr>
        <p:spPr>
          <a:xfrm>
            <a:off x="609598" y="1801999"/>
            <a:ext cx="3423048" cy="15889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Single Corner Rounded 2">
            <a:extLst>
              <a:ext uri="{FF2B5EF4-FFF2-40B4-BE49-F238E27FC236}">
                <a16:creationId xmlns:a16="http://schemas.microsoft.com/office/drawing/2014/main" id="{0E36D882-2230-F027-FB79-FB1E68B5F76B}"/>
              </a:ext>
            </a:extLst>
          </p:cNvPr>
          <p:cNvSpPr/>
          <p:nvPr/>
        </p:nvSpPr>
        <p:spPr bwMode="auto">
          <a:xfrm>
            <a:off x="609598" y="1341200"/>
            <a:ext cx="3423048" cy="460799"/>
          </a:xfrm>
          <a:prstGeom prst="rect">
            <a:avLst/>
          </a:prstGeom>
          <a:solidFill>
            <a:schemeClr val="accent3"/>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bg1"/>
                </a:solidFill>
              </a:rPr>
              <a:t>Contract Value</a:t>
            </a:r>
          </a:p>
        </p:txBody>
      </p:sp>
      <p:sp>
        <p:nvSpPr>
          <p:cNvPr id="72" name="TextBox 71">
            <a:extLst>
              <a:ext uri="{FF2B5EF4-FFF2-40B4-BE49-F238E27FC236}">
                <a16:creationId xmlns:a16="http://schemas.microsoft.com/office/drawing/2014/main" id="{8F183C4C-8922-D90E-25F5-2DA4F1AAE873}"/>
              </a:ext>
            </a:extLst>
          </p:cNvPr>
          <p:cNvSpPr txBox="1"/>
          <p:nvPr/>
        </p:nvSpPr>
        <p:spPr>
          <a:xfrm>
            <a:off x="808611" y="1983627"/>
            <a:ext cx="3025027" cy="735586"/>
          </a:xfrm>
          <a:prstGeom prst="rect">
            <a:avLst/>
          </a:prstGeom>
          <a:noFill/>
        </p:spPr>
        <p:txBody>
          <a:bodyPr wrap="square" lIns="0" tIns="0" rIns="0" bIns="0" rtlCol="0">
            <a:spAutoFit/>
          </a:bodyPr>
          <a:lstStyle/>
          <a:p>
            <a:pPr marL="171450" lvl="1" indent="-171450" defTabSz="533400">
              <a:lnSpc>
                <a:spcPct val="90000"/>
              </a:lnSpc>
              <a:spcBef>
                <a:spcPct val="0"/>
              </a:spcBef>
              <a:spcAft>
                <a:spcPts val="600"/>
              </a:spcAft>
              <a:buFont typeface="Arial" panose="020B0604020202020204" pitchFamily="34" charset="0"/>
              <a:buChar char="•"/>
            </a:pPr>
            <a:r>
              <a:rPr lang="en-US" sz="1400" dirty="0"/>
              <a:t>Total Contract Value (TCV)</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Annual Contract Value (ACV)</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Net New Bookings (NNB)</a:t>
            </a:r>
          </a:p>
        </p:txBody>
      </p:sp>
      <p:sp>
        <p:nvSpPr>
          <p:cNvPr id="23" name="Rectangle 22">
            <a:extLst>
              <a:ext uri="{FF2B5EF4-FFF2-40B4-BE49-F238E27FC236}">
                <a16:creationId xmlns:a16="http://schemas.microsoft.com/office/drawing/2014/main" id="{0375014F-C44F-DBDC-D0A7-FF17C7A02D31}"/>
              </a:ext>
            </a:extLst>
          </p:cNvPr>
          <p:cNvSpPr/>
          <p:nvPr/>
        </p:nvSpPr>
        <p:spPr>
          <a:xfrm>
            <a:off x="609598" y="4068270"/>
            <a:ext cx="3423048" cy="158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a:extLst>
              <a:ext uri="{FF2B5EF4-FFF2-40B4-BE49-F238E27FC236}">
                <a16:creationId xmlns:a16="http://schemas.microsoft.com/office/drawing/2014/main" id="{B25F4F04-239F-A3B6-64E4-9CBFDB3432EA}"/>
              </a:ext>
            </a:extLst>
          </p:cNvPr>
          <p:cNvSpPr txBox="1"/>
          <p:nvPr/>
        </p:nvSpPr>
        <p:spPr>
          <a:xfrm>
            <a:off x="808611" y="4249899"/>
            <a:ext cx="3025027" cy="1006429"/>
          </a:xfrm>
          <a:prstGeom prst="rect">
            <a:avLst/>
          </a:prstGeom>
          <a:noFill/>
        </p:spPr>
        <p:txBody>
          <a:bodyPr wrap="square" lIns="0" tIns="0" rIns="0" bIns="0" rtlCol="0">
            <a:spAutoFit/>
          </a:bodyPr>
          <a:lstStyle/>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Renewals</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Churn</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Renewal Rate</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Sales to Existing Customers</a:t>
            </a:r>
          </a:p>
        </p:txBody>
      </p:sp>
      <p:sp>
        <p:nvSpPr>
          <p:cNvPr id="13" name="Rectangle: Single Corner Rounded 2">
            <a:extLst>
              <a:ext uri="{FF2B5EF4-FFF2-40B4-BE49-F238E27FC236}">
                <a16:creationId xmlns:a16="http://schemas.microsoft.com/office/drawing/2014/main" id="{B8934E15-31A0-E918-7204-951938D1154C}"/>
              </a:ext>
            </a:extLst>
          </p:cNvPr>
          <p:cNvSpPr/>
          <p:nvPr/>
        </p:nvSpPr>
        <p:spPr bwMode="auto">
          <a:xfrm>
            <a:off x="609604" y="3607472"/>
            <a:ext cx="3423048" cy="460799"/>
          </a:xfrm>
          <a:prstGeom prst="rect">
            <a:avLst/>
          </a:prstGeom>
          <a:solidFill>
            <a:schemeClr val="accent3"/>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bg1"/>
                </a:solidFill>
              </a:rPr>
              <a:t>Existing Business / Renewals</a:t>
            </a:r>
          </a:p>
        </p:txBody>
      </p:sp>
      <p:sp>
        <p:nvSpPr>
          <p:cNvPr id="21" name="Rectangle 20">
            <a:extLst>
              <a:ext uri="{FF2B5EF4-FFF2-40B4-BE49-F238E27FC236}">
                <a16:creationId xmlns:a16="http://schemas.microsoft.com/office/drawing/2014/main" id="{FA41B9BB-0191-9D0E-9245-CD05E911DE63}"/>
              </a:ext>
            </a:extLst>
          </p:cNvPr>
          <p:cNvSpPr/>
          <p:nvPr/>
        </p:nvSpPr>
        <p:spPr>
          <a:xfrm>
            <a:off x="4379219" y="1801999"/>
            <a:ext cx="3423049" cy="15889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Box 4">
            <a:extLst>
              <a:ext uri="{FF2B5EF4-FFF2-40B4-BE49-F238E27FC236}">
                <a16:creationId xmlns:a16="http://schemas.microsoft.com/office/drawing/2014/main" id="{2E240E7A-D212-2FE2-A2EF-257DD68B74D8}"/>
              </a:ext>
            </a:extLst>
          </p:cNvPr>
          <p:cNvSpPr txBox="1"/>
          <p:nvPr/>
        </p:nvSpPr>
        <p:spPr>
          <a:xfrm>
            <a:off x="4578230" y="1983627"/>
            <a:ext cx="3025027" cy="735586"/>
          </a:xfrm>
          <a:prstGeom prst="rect">
            <a:avLst/>
          </a:prstGeom>
          <a:noFill/>
        </p:spPr>
        <p:txBody>
          <a:bodyPr wrap="square" lIns="0" tIns="0" rIns="0" bIns="0" rtlCol="0">
            <a:spAutoFit/>
          </a:bodyPr>
          <a:lstStyle/>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Annual Recurring Revenue (ARR)</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Monthly Recurring Revenue (MRR)</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Net Recurring Revenue (NRR)</a:t>
            </a:r>
          </a:p>
        </p:txBody>
      </p:sp>
      <p:sp>
        <p:nvSpPr>
          <p:cNvPr id="11" name="Rectangle: Single Corner Rounded 2">
            <a:extLst>
              <a:ext uri="{FF2B5EF4-FFF2-40B4-BE49-F238E27FC236}">
                <a16:creationId xmlns:a16="http://schemas.microsoft.com/office/drawing/2014/main" id="{46AF2C0A-C386-4EB7-1C75-FDD71A5AC435}"/>
              </a:ext>
            </a:extLst>
          </p:cNvPr>
          <p:cNvSpPr/>
          <p:nvPr/>
        </p:nvSpPr>
        <p:spPr bwMode="auto">
          <a:xfrm>
            <a:off x="4379219" y="1341200"/>
            <a:ext cx="3423049" cy="460799"/>
          </a:xfrm>
          <a:prstGeom prst="rect">
            <a:avLst/>
          </a:prstGeom>
          <a:solidFill>
            <a:schemeClr val="accent2"/>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bg1"/>
                </a:solidFill>
              </a:rPr>
              <a:t>Recurring Revenue</a:t>
            </a:r>
          </a:p>
        </p:txBody>
      </p:sp>
      <p:sp>
        <p:nvSpPr>
          <p:cNvPr id="25" name="Rectangle 24">
            <a:extLst>
              <a:ext uri="{FF2B5EF4-FFF2-40B4-BE49-F238E27FC236}">
                <a16:creationId xmlns:a16="http://schemas.microsoft.com/office/drawing/2014/main" id="{3FA9274A-00B8-69A1-DF09-BBEEAD041213}"/>
              </a:ext>
            </a:extLst>
          </p:cNvPr>
          <p:cNvSpPr/>
          <p:nvPr/>
        </p:nvSpPr>
        <p:spPr>
          <a:xfrm>
            <a:off x="4379219" y="4068270"/>
            <a:ext cx="3423049" cy="158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Box 8">
            <a:extLst>
              <a:ext uri="{FF2B5EF4-FFF2-40B4-BE49-F238E27FC236}">
                <a16:creationId xmlns:a16="http://schemas.microsoft.com/office/drawing/2014/main" id="{DC0D39C4-5020-C7FE-A8E9-9EDACC46ACFC}"/>
              </a:ext>
            </a:extLst>
          </p:cNvPr>
          <p:cNvSpPr txBox="1"/>
          <p:nvPr/>
        </p:nvSpPr>
        <p:spPr>
          <a:xfrm>
            <a:off x="4578234" y="4249899"/>
            <a:ext cx="3025027" cy="1006429"/>
          </a:xfrm>
          <a:prstGeom prst="rect">
            <a:avLst/>
          </a:prstGeom>
          <a:noFill/>
        </p:spPr>
        <p:txBody>
          <a:bodyPr wrap="square" lIns="0" tIns="0" rIns="0" bIns="0" rtlCol="0">
            <a:spAutoFit/>
          </a:bodyPr>
          <a:lstStyle/>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New Logo</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New Deal Bonus</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Number of Logos</a:t>
            </a:r>
          </a:p>
          <a:p>
            <a:pPr marL="171450" lvl="1" indent="-171450" algn="l" defTabSz="533400">
              <a:lnSpc>
                <a:spcPct val="90000"/>
              </a:lnSpc>
              <a:spcBef>
                <a:spcPct val="0"/>
              </a:spcBef>
              <a:spcAft>
                <a:spcPts val="600"/>
              </a:spcAft>
              <a:buFont typeface="Arial" panose="020B0604020202020204" pitchFamily="34" charset="0"/>
              <a:buChar char="•"/>
            </a:pPr>
            <a:r>
              <a:rPr lang="en-US" sz="1400" kern="1200" dirty="0"/>
              <a:t>Contract Signing Bonus</a:t>
            </a:r>
          </a:p>
        </p:txBody>
      </p:sp>
      <p:sp>
        <p:nvSpPr>
          <p:cNvPr id="14" name="Rectangle: Single Corner Rounded 2">
            <a:extLst>
              <a:ext uri="{FF2B5EF4-FFF2-40B4-BE49-F238E27FC236}">
                <a16:creationId xmlns:a16="http://schemas.microsoft.com/office/drawing/2014/main" id="{133B84B4-90DD-2826-CAF4-69CA0227DF4F}"/>
              </a:ext>
            </a:extLst>
          </p:cNvPr>
          <p:cNvSpPr/>
          <p:nvPr/>
        </p:nvSpPr>
        <p:spPr bwMode="auto">
          <a:xfrm>
            <a:off x="4379223" y="3607472"/>
            <a:ext cx="3423049" cy="460799"/>
          </a:xfrm>
          <a:prstGeom prst="rect">
            <a:avLst/>
          </a:prstGeom>
          <a:solidFill>
            <a:schemeClr val="accent2"/>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bg1"/>
                </a:solidFill>
              </a:rPr>
              <a:t># of Deals</a:t>
            </a:r>
          </a:p>
        </p:txBody>
      </p:sp>
    </p:spTree>
    <p:extLst>
      <p:ext uri="{BB962C8B-B14F-4D97-AF65-F5344CB8AC3E}">
        <p14:creationId xmlns:p14="http://schemas.microsoft.com/office/powerpoint/2010/main" val="146808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D1F5-55D7-08DF-91D8-1C3CC4AF400B}"/>
              </a:ext>
            </a:extLst>
          </p:cNvPr>
          <p:cNvSpPr>
            <a:spLocks noGrp="1"/>
          </p:cNvSpPr>
          <p:nvPr>
            <p:ph type="title"/>
          </p:nvPr>
        </p:nvSpPr>
        <p:spPr>
          <a:xfrm>
            <a:off x="609600" y="37589"/>
            <a:ext cx="10962290" cy="767853"/>
          </a:xfrm>
        </p:spPr>
        <p:txBody>
          <a:bodyPr vert="horz" lIns="91440" tIns="0" rIns="91440" bIns="0" rtlCol="0" anchor="ctr">
            <a:normAutofit/>
          </a:bodyPr>
          <a:lstStyle/>
          <a:p>
            <a:r>
              <a:rPr lang="en-US" sz="2200" dirty="0"/>
              <a:t>Product Focus Compensation Options </a:t>
            </a:r>
          </a:p>
        </p:txBody>
      </p:sp>
      <p:graphicFrame>
        <p:nvGraphicFramePr>
          <p:cNvPr id="4" name="Table 10">
            <a:extLst>
              <a:ext uri="{FF2B5EF4-FFF2-40B4-BE49-F238E27FC236}">
                <a16:creationId xmlns:a16="http://schemas.microsoft.com/office/drawing/2014/main" id="{33E6C489-BC29-84A6-5345-DD230E56D325}"/>
              </a:ext>
            </a:extLst>
          </p:cNvPr>
          <p:cNvGraphicFramePr>
            <a:graphicFrameLocks noGrp="1"/>
          </p:cNvGraphicFramePr>
          <p:nvPr>
            <p:extLst>
              <p:ext uri="{D42A27DB-BD31-4B8C-83A1-F6EECF244321}">
                <p14:modId xmlns:p14="http://schemas.microsoft.com/office/powerpoint/2010/main" val="470485843"/>
              </p:ext>
            </p:extLst>
          </p:nvPr>
        </p:nvGraphicFramePr>
        <p:xfrm>
          <a:off x="6096001" y="1341438"/>
          <a:ext cx="5475891" cy="4827541"/>
        </p:xfrm>
        <a:graphic>
          <a:graphicData uri="http://schemas.openxmlformats.org/drawingml/2006/table">
            <a:tbl>
              <a:tblPr firstRow="1" bandRow="1">
                <a:tableStyleId>{5940675A-B579-460E-94D1-54222C63F5DA}</a:tableStyleId>
              </a:tblPr>
              <a:tblGrid>
                <a:gridCol w="1825297">
                  <a:extLst>
                    <a:ext uri="{9D8B030D-6E8A-4147-A177-3AD203B41FA5}">
                      <a16:colId xmlns:a16="http://schemas.microsoft.com/office/drawing/2014/main" val="813454016"/>
                    </a:ext>
                  </a:extLst>
                </a:gridCol>
                <a:gridCol w="1825297">
                  <a:extLst>
                    <a:ext uri="{9D8B030D-6E8A-4147-A177-3AD203B41FA5}">
                      <a16:colId xmlns:a16="http://schemas.microsoft.com/office/drawing/2014/main" val="1728677085"/>
                    </a:ext>
                  </a:extLst>
                </a:gridCol>
                <a:gridCol w="1825297">
                  <a:extLst>
                    <a:ext uri="{9D8B030D-6E8A-4147-A177-3AD203B41FA5}">
                      <a16:colId xmlns:a16="http://schemas.microsoft.com/office/drawing/2014/main" val="1928626808"/>
                    </a:ext>
                  </a:extLst>
                </a:gridCol>
              </a:tblGrid>
              <a:tr h="323941">
                <a:tc>
                  <a:txBody>
                    <a:bodyPr/>
                    <a:lstStyle/>
                    <a:p>
                      <a:pPr marL="180000" indent="-180000" algn="ctr">
                        <a:spcBef>
                          <a:spcPts val="0"/>
                        </a:spcBef>
                        <a:spcAft>
                          <a:spcPts val="200"/>
                        </a:spcAft>
                      </a:pPr>
                      <a:r>
                        <a:rPr lang="en-US" sz="1050" b="1" dirty="0">
                          <a:solidFill>
                            <a:schemeClr val="bg1"/>
                          </a:solidFill>
                          <a:latin typeface="+mn-lt"/>
                        </a:rPr>
                        <a:t>Description</a:t>
                      </a:r>
                    </a:p>
                  </a:txBody>
                  <a:tcPr marT="36000" marB="36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0" indent="-180000" algn="ctr">
                        <a:lnSpc>
                          <a:spcPct val="80000"/>
                        </a:lnSpc>
                        <a:spcBef>
                          <a:spcPts val="0"/>
                        </a:spcBef>
                        <a:spcAft>
                          <a:spcPts val="200"/>
                        </a:spcAft>
                      </a:pPr>
                      <a:r>
                        <a:rPr lang="en-US" sz="1050" b="1" dirty="0">
                          <a:solidFill>
                            <a:schemeClr val="bg1"/>
                          </a:solidFill>
                          <a:latin typeface="+mn-lt"/>
                        </a:rPr>
                        <a:t>Pro’s</a:t>
                      </a:r>
                    </a:p>
                  </a:txBody>
                  <a:tcPr marT="36000" marB="36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0" indent="-180000" algn="ctr">
                        <a:lnSpc>
                          <a:spcPct val="80000"/>
                        </a:lnSpc>
                        <a:spcBef>
                          <a:spcPts val="0"/>
                        </a:spcBef>
                        <a:spcAft>
                          <a:spcPts val="200"/>
                        </a:spcAft>
                      </a:pPr>
                      <a:r>
                        <a:rPr lang="en-US" sz="1050" b="1" dirty="0">
                          <a:solidFill>
                            <a:schemeClr val="bg1"/>
                          </a:solidFill>
                          <a:latin typeface="+mn-lt"/>
                        </a:rPr>
                        <a:t>Con’s</a:t>
                      </a:r>
                    </a:p>
                  </a:txBody>
                  <a:tcPr marT="36000" marB="36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40855828"/>
                  </a:ext>
                </a:extLst>
              </a:tr>
              <a:tr h="1501200">
                <a:tc>
                  <a:txBody>
                    <a:bodyPr/>
                    <a:lstStyle/>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Primary metric is total or core product sales (e.g. bookings, orders, revenue)</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Use second separate weighted metric to measure and reward performance on one or more product lines (product focus)</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Typically need links or thresholds to ensure employees do not “shop the plan” and sell what is easiest</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Strong message on specific product focus goals – impacts both target incentive and upside payouts</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Difficult for sales representative to achieve total target incentive without achievement of product focus goal</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Requires separate product focus quota</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Treats all products in the product focus quota equally (i.e., values $1 equal to $1) unless value-adjusted</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defRPr/>
                      </a:pPr>
                      <a:r>
                        <a:rPr kumimoji="0" lang="en-US" sz="700" b="0" i="0" u="none" strike="noStrike" cap="none" normalizeH="0" baseline="0" dirty="0">
                          <a:ln>
                            <a:noFill/>
                          </a:ln>
                          <a:solidFill>
                            <a:schemeClr val="tx1"/>
                          </a:solidFill>
                          <a:effectLst/>
                          <a:latin typeface="+mn-lt"/>
                        </a:rPr>
                        <a:t>Salesperson can “shop the plan”</a:t>
                      </a:r>
                      <a:r>
                        <a:rPr kumimoji="0" lang="en-US" sz="700" b="0" i="0" u="none" strike="noStrike" cap="none" normalizeH="0" baseline="30000" dirty="0">
                          <a:ln>
                            <a:noFill/>
                          </a:ln>
                          <a:solidFill>
                            <a:schemeClr val="tx1"/>
                          </a:solidFill>
                          <a:effectLst/>
                          <a:latin typeface="+mn-lt"/>
                        </a:rPr>
                        <a:t>1 </a:t>
                      </a:r>
                      <a:r>
                        <a:rPr kumimoji="0" lang="en-US" sz="700" b="0" i="0" u="none" strike="noStrike" cap="none" normalizeH="0" baseline="0" dirty="0">
                          <a:ln>
                            <a:noFill/>
                          </a:ln>
                          <a:solidFill>
                            <a:schemeClr val="tx1"/>
                          </a:solidFill>
                          <a:effectLst/>
                          <a:latin typeface="+mn-lt"/>
                        </a:rPr>
                        <a:t>unless a hurdle, threshold, or other mechanic is applied</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704076"/>
                  </a:ext>
                </a:extLst>
              </a:tr>
              <a:tr h="1501200">
                <a:tc>
                  <a:txBody>
                    <a:bodyPr/>
                    <a:lstStyle/>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defRPr/>
                      </a:pPr>
                      <a:r>
                        <a:rPr kumimoji="0" lang="en-US" sz="700" b="0" i="0" u="none" strike="noStrike" cap="none" normalizeH="0" baseline="0" dirty="0">
                          <a:ln>
                            <a:noFill/>
                          </a:ln>
                          <a:solidFill>
                            <a:schemeClr val="tx1"/>
                          </a:solidFill>
                          <a:effectLst/>
                          <a:latin typeface="+mn-lt"/>
                        </a:rPr>
                        <a:t>Primary metric is total or core product sales (e.g. bookings, orders, revenue)</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Separate weighted performance measure in compensation plan that incrementally rewards based on number of product categories above quota</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Measure weight communicates importance of balanced selling across product categories</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Flexibility to change product categories each performance period to drive appropriate focus from BUs</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Direct linkage to BU goals</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Requires multiple separate product category quotas</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Binary measurement for each product category –  does not provide upside pay for individual product categories</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Treats all product categories equally</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3663667"/>
                  </a:ext>
                </a:extLst>
              </a:tr>
              <a:tr h="1501200">
                <a:tc>
                  <a:txBody>
                    <a:bodyPr/>
                    <a:lstStyle/>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defRPr/>
                      </a:pPr>
                      <a:r>
                        <a:rPr kumimoji="0" lang="en-US" sz="700" b="0" i="0" u="none" strike="noStrike" cap="none" normalizeH="0" baseline="0" dirty="0">
                          <a:ln>
                            <a:noFill/>
                          </a:ln>
                          <a:solidFill>
                            <a:schemeClr val="tx1"/>
                          </a:solidFill>
                          <a:effectLst/>
                          <a:latin typeface="+mn-lt"/>
                        </a:rPr>
                        <a:t>Use achievement of product category quota(s) to drive tiered accelerator rates on total or core product sales (e.g. bookings, orders, revenue)</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defRPr/>
                      </a:pPr>
                      <a:r>
                        <a:rPr kumimoji="0" lang="en-US" sz="700" b="0" i="0" u="none" strike="noStrike" cap="none" normalizeH="0" baseline="0" dirty="0">
                          <a:ln>
                            <a:noFill/>
                          </a:ln>
                          <a:solidFill>
                            <a:schemeClr val="tx1"/>
                          </a:solidFill>
                          <a:effectLst/>
                          <a:latin typeface="+mn-lt"/>
                        </a:rPr>
                        <a:t>Reduces sales representative’s ability to “shop the plan”</a:t>
                      </a:r>
                      <a:r>
                        <a:rPr kumimoji="0" lang="en-US" sz="700" b="0" i="0" u="none" strike="noStrike" cap="none" normalizeH="0" baseline="30000" dirty="0">
                          <a:ln>
                            <a:noFill/>
                          </a:ln>
                          <a:solidFill>
                            <a:schemeClr val="tx1"/>
                          </a:solidFill>
                          <a:effectLst/>
                          <a:latin typeface="+mn-lt"/>
                        </a:rPr>
                        <a:t>1</a:t>
                      </a:r>
                      <a:r>
                        <a:rPr kumimoji="0" lang="en-US" sz="700" b="0" i="0" u="none" strike="noStrike" cap="none" normalizeH="0" baseline="0" dirty="0">
                          <a:ln>
                            <a:noFill/>
                          </a:ln>
                          <a:solidFill>
                            <a:schemeClr val="tx1"/>
                          </a:solidFill>
                          <a:effectLst/>
                          <a:latin typeface="+mn-lt"/>
                        </a:rPr>
                        <a:t> by linking product sales performance to primary sales metric </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defRPr/>
                      </a:pPr>
                      <a:r>
                        <a:rPr kumimoji="0" lang="en-US" sz="700" b="0" i="0" u="none" strike="noStrike" cap="none" normalizeH="0" baseline="0" dirty="0">
                          <a:ln>
                            <a:noFill/>
                          </a:ln>
                          <a:solidFill>
                            <a:schemeClr val="tx1"/>
                          </a:solidFill>
                          <a:effectLst/>
                          <a:latin typeface="+mn-lt"/>
                        </a:rPr>
                        <a:t>Can be used as both a carrot and a stick</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endParaRPr kumimoji="0" lang="en-US" sz="700" b="0" i="0" u="none" strike="noStrike" cap="none" normalizeH="0" baseline="0" dirty="0">
                        <a:ln>
                          <a:noFill/>
                        </a:ln>
                        <a:solidFill>
                          <a:schemeClr val="tx1"/>
                        </a:solidFill>
                        <a:effectLst/>
                        <a:latin typeface="+mn-lt"/>
                      </a:endParaRP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Requires product category quota(s)</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Only impacts total sales upside pay and therefore may not drive desired product focus for sales below 100%</a:t>
                      </a:r>
                    </a:p>
                    <a:p>
                      <a:pPr marL="180000" marR="0" lvl="0" indent="-180000" algn="l" defTabSz="914400" rtl="0" eaLnBrk="1" fontAlgn="base" latinLnBrk="0" hangingPunct="1">
                        <a:lnSpc>
                          <a:spcPct val="100000"/>
                        </a:lnSpc>
                        <a:spcBef>
                          <a:spcPts val="0"/>
                        </a:spcBef>
                        <a:spcAft>
                          <a:spcPts val="20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Binary “on/off” nature of hurdles does not reward incremental achievement levels</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7676982"/>
                  </a:ext>
                </a:extLst>
              </a:tr>
            </a:tbl>
          </a:graphicData>
        </a:graphic>
      </p:graphicFrame>
      <p:sp>
        <p:nvSpPr>
          <p:cNvPr id="19" name="Rectangle: Single Corner Rounded 2">
            <a:extLst>
              <a:ext uri="{FF2B5EF4-FFF2-40B4-BE49-F238E27FC236}">
                <a16:creationId xmlns:a16="http://schemas.microsoft.com/office/drawing/2014/main" id="{EEED9B4C-2603-D6C1-CBA8-B4FC72993174}"/>
              </a:ext>
            </a:extLst>
          </p:cNvPr>
          <p:cNvSpPr/>
          <p:nvPr/>
        </p:nvSpPr>
        <p:spPr bwMode="auto">
          <a:xfrm>
            <a:off x="609599" y="1341438"/>
            <a:ext cx="1190626" cy="324000"/>
          </a:xfrm>
          <a:prstGeom prst="round2SameRect">
            <a:avLst>
              <a:gd name="adj1" fmla="val 0"/>
              <a:gd name="adj2" fmla="val 0"/>
            </a:avLst>
          </a:prstGeom>
          <a:solidFill>
            <a:schemeClr val="accent4"/>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Lst>
            </a:pPr>
            <a:r>
              <a:rPr lang="es-PE" sz="1050" b="1" dirty="0" err="1">
                <a:solidFill>
                  <a:schemeClr val="accent1"/>
                </a:solidFill>
                <a:latin typeface="+mj-lt"/>
                <a:ea typeface="Calibri" charset="0"/>
                <a:cs typeface="Calibri" charset="0"/>
              </a:rPr>
              <a:t>Option</a:t>
            </a:r>
            <a:endParaRPr lang="es-PE" sz="1050" b="1" dirty="0">
              <a:solidFill>
                <a:schemeClr val="accent1"/>
              </a:solidFill>
              <a:latin typeface="+mj-lt"/>
              <a:ea typeface="Calibri" charset="0"/>
              <a:cs typeface="Calibri" charset="0"/>
            </a:endParaRPr>
          </a:p>
        </p:txBody>
      </p:sp>
      <p:graphicFrame>
        <p:nvGraphicFramePr>
          <p:cNvPr id="24" name="Group 61">
            <a:extLst>
              <a:ext uri="{FF2B5EF4-FFF2-40B4-BE49-F238E27FC236}">
                <a16:creationId xmlns:a16="http://schemas.microsoft.com/office/drawing/2014/main" id="{2C70554D-9218-9A23-9B10-AA0A6333A840}"/>
              </a:ext>
            </a:extLst>
          </p:cNvPr>
          <p:cNvGraphicFramePr>
            <a:graphicFrameLocks noGrp="1"/>
          </p:cNvGraphicFramePr>
          <p:nvPr>
            <p:extLst>
              <p:ext uri="{D42A27DB-BD31-4B8C-83A1-F6EECF244321}">
                <p14:modId xmlns:p14="http://schemas.microsoft.com/office/powerpoint/2010/main" val="3043773836"/>
              </p:ext>
            </p:extLst>
          </p:nvPr>
        </p:nvGraphicFramePr>
        <p:xfrm>
          <a:off x="609600" y="1657349"/>
          <a:ext cx="5475890" cy="4514853"/>
        </p:xfrm>
        <a:graphic>
          <a:graphicData uri="http://schemas.openxmlformats.org/drawingml/2006/table">
            <a:tbl>
              <a:tblPr/>
              <a:tblGrid>
                <a:gridCol w="1188366">
                  <a:extLst>
                    <a:ext uri="{9D8B030D-6E8A-4147-A177-3AD203B41FA5}">
                      <a16:colId xmlns:a16="http://schemas.microsoft.com/office/drawing/2014/main" val="20000"/>
                    </a:ext>
                  </a:extLst>
                </a:gridCol>
                <a:gridCol w="4287524">
                  <a:extLst>
                    <a:ext uri="{9D8B030D-6E8A-4147-A177-3AD203B41FA5}">
                      <a16:colId xmlns:a16="http://schemas.microsoft.com/office/drawing/2014/main" val="20002"/>
                    </a:ext>
                  </a:extLst>
                </a:gridCol>
              </a:tblGrid>
              <a:tr h="1504951">
                <a:tc>
                  <a:txBody>
                    <a:bodyPr/>
                    <a:lstStyle/>
                    <a:p>
                      <a:pPr algn="l" fontAlgn="b">
                        <a:buClr>
                          <a:srgbClr val="000000"/>
                        </a:buClr>
                        <a:buSzPts val="1100"/>
                        <a:buFont typeface="Calibri"/>
                        <a:buNone/>
                      </a:pPr>
                      <a:r>
                        <a:rPr lang="en-US" sz="1600" b="1" i="0" u="none" strike="noStrike" dirty="0">
                          <a:solidFill>
                            <a:schemeClr val="accent1"/>
                          </a:solidFill>
                          <a:latin typeface="+mn-lt"/>
                        </a:rPr>
                        <a:t>01</a:t>
                      </a:r>
                    </a:p>
                    <a:p>
                      <a:pPr algn="l" fontAlgn="b">
                        <a:buClr>
                          <a:srgbClr val="000000"/>
                        </a:buClr>
                        <a:buSzPts val="1100"/>
                        <a:buFont typeface="Calibri"/>
                        <a:buNone/>
                      </a:pPr>
                      <a:r>
                        <a:rPr lang="en-US" sz="1100" b="1" i="0" u="none" strike="noStrike" dirty="0">
                          <a:solidFill>
                            <a:schemeClr val="accent3"/>
                          </a:solidFill>
                          <a:latin typeface="+mn-lt"/>
                        </a:rPr>
                        <a:t>Separate Product </a:t>
                      </a:r>
                      <a:br>
                        <a:rPr lang="en-US" sz="1100" b="1" i="0" u="none" strike="noStrike" dirty="0">
                          <a:solidFill>
                            <a:schemeClr val="accent3"/>
                          </a:solidFill>
                          <a:latin typeface="+mn-lt"/>
                        </a:rPr>
                      </a:br>
                      <a:r>
                        <a:rPr lang="en-US" sz="1100" b="1" i="0" u="none" strike="noStrike" dirty="0">
                          <a:solidFill>
                            <a:schemeClr val="accent3"/>
                          </a:solidFill>
                          <a:latin typeface="+mn-lt"/>
                        </a:rPr>
                        <a:t>Focus Metric</a:t>
                      </a:r>
                    </a:p>
                  </a:txBody>
                  <a:tcPr marL="91464" marR="91464" marT="91440" marB="9144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80000"/>
                        </a:lnSpc>
                        <a:spcBef>
                          <a:spcPts val="600"/>
                        </a:spcBef>
                        <a:spcAft>
                          <a:spcPts val="0"/>
                        </a:spcAft>
                        <a:buClr>
                          <a:schemeClr val="accent1"/>
                        </a:buClr>
                        <a:buSzPct val="80000"/>
                        <a:buFont typeface="Tipo de letra del sistema normal"/>
                        <a:buChar char="&gt;"/>
                        <a:tabLst/>
                        <a:defRPr/>
                      </a:pPr>
                      <a:endParaRPr lang="en-US" sz="1000" dirty="0">
                        <a:solidFill>
                          <a:schemeClr val="tx1"/>
                        </a:solidFill>
                        <a:latin typeface="+mn-lt"/>
                        <a:cs typeface="Arial" panose="020B0604020202020204" pitchFamily="34" charset="0"/>
                      </a:endParaRPr>
                    </a:p>
                  </a:txBody>
                  <a:tcPr marL="72000" marR="72000" marT="3429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4951">
                <a:tc>
                  <a:txBody>
                    <a:bodyPr/>
                    <a:lstStyle/>
                    <a:p>
                      <a:pPr marL="0" marR="0" lvl="0" indent="0" algn="l" defTabSz="914400" rtl="0" eaLnBrk="1" fontAlgn="b" latinLnBrk="0" hangingPunct="1">
                        <a:lnSpc>
                          <a:spcPct val="100000"/>
                        </a:lnSpc>
                        <a:spcBef>
                          <a:spcPts val="0"/>
                        </a:spcBef>
                        <a:spcAft>
                          <a:spcPts val="0"/>
                        </a:spcAft>
                        <a:buClr>
                          <a:srgbClr val="000000"/>
                        </a:buClr>
                        <a:buSzPts val="1100"/>
                        <a:buFont typeface="Calibri"/>
                        <a:buNone/>
                        <a:tabLst/>
                        <a:defRPr/>
                      </a:pPr>
                      <a:r>
                        <a:rPr lang="en-US" sz="1600" b="1" i="0" u="none" strike="noStrike" dirty="0">
                          <a:solidFill>
                            <a:schemeClr val="accent1"/>
                          </a:solidFill>
                          <a:latin typeface="+mn-lt"/>
                        </a:rPr>
                        <a:t>02</a:t>
                      </a:r>
                      <a:endParaRPr lang="en-US" sz="1600" b="1" i="0" u="none" strike="noStrike" dirty="0">
                        <a:solidFill>
                          <a:schemeClr val="accent3"/>
                        </a:solidFill>
                        <a:latin typeface="+mn-lt"/>
                      </a:endParaRPr>
                    </a:p>
                    <a:p>
                      <a:pPr algn="l" fontAlgn="b">
                        <a:buClr>
                          <a:srgbClr val="000000"/>
                        </a:buClr>
                        <a:buSzPts val="1100"/>
                        <a:buFont typeface="Calibri"/>
                        <a:buNone/>
                      </a:pPr>
                      <a:r>
                        <a:rPr lang="en-US" sz="1100" b="1" i="0" u="none" strike="noStrike" dirty="0">
                          <a:solidFill>
                            <a:schemeClr val="accent3"/>
                          </a:solidFill>
                          <a:latin typeface="+mn-lt"/>
                        </a:rPr>
                        <a:t>Balanced Product Performance</a:t>
                      </a:r>
                    </a:p>
                  </a:txBody>
                  <a:tcPr marL="91464" marR="91464" marT="91440" marB="9144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171450" marR="0" indent="-171450" algn="l" defTabSz="457200" rtl="0" eaLnBrk="1" fontAlgn="auto" latinLnBrk="0" hangingPunct="1">
                        <a:lnSpc>
                          <a:spcPct val="80000"/>
                        </a:lnSpc>
                        <a:spcBef>
                          <a:spcPts val="600"/>
                        </a:spcBef>
                        <a:spcAft>
                          <a:spcPts val="0"/>
                        </a:spcAft>
                        <a:buClr>
                          <a:schemeClr val="accent1"/>
                        </a:buClr>
                        <a:buSzPct val="80000"/>
                        <a:buFont typeface="Tipo de letra del sistema normal"/>
                        <a:buChar char="&gt;"/>
                        <a:tabLst/>
                        <a:defRPr/>
                      </a:pPr>
                      <a:endParaRPr lang="en-US" sz="1000" dirty="0">
                        <a:solidFill>
                          <a:schemeClr val="tx1"/>
                        </a:solidFill>
                        <a:latin typeface="+mn-lt"/>
                        <a:cs typeface="Arial" panose="020B0604020202020204" pitchFamily="34" charset="0"/>
                      </a:endParaRPr>
                    </a:p>
                  </a:txBody>
                  <a:tcPr marL="72000" marR="72000" marT="3429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6390799"/>
                  </a:ext>
                </a:extLst>
              </a:tr>
              <a:tr h="1504951">
                <a:tc>
                  <a:txBody>
                    <a:bodyPr/>
                    <a:lstStyle/>
                    <a:p>
                      <a:pPr marL="0" marR="0" lvl="0" indent="0" algn="l" defTabSz="914400" rtl="0" eaLnBrk="1" fontAlgn="b" latinLnBrk="0" hangingPunct="1">
                        <a:lnSpc>
                          <a:spcPct val="100000"/>
                        </a:lnSpc>
                        <a:spcBef>
                          <a:spcPts val="0"/>
                        </a:spcBef>
                        <a:spcAft>
                          <a:spcPts val="0"/>
                        </a:spcAft>
                        <a:buClr>
                          <a:srgbClr val="000000"/>
                        </a:buClr>
                        <a:buSzPts val="1100"/>
                        <a:buFont typeface="Calibri"/>
                        <a:buNone/>
                        <a:tabLst/>
                        <a:defRPr/>
                      </a:pPr>
                      <a:r>
                        <a:rPr lang="en-US" sz="1600" b="1" i="0" u="none" strike="noStrike" dirty="0">
                          <a:solidFill>
                            <a:schemeClr val="accent1"/>
                          </a:solidFill>
                          <a:latin typeface="+mn-lt"/>
                        </a:rPr>
                        <a:t>03</a:t>
                      </a:r>
                    </a:p>
                    <a:p>
                      <a:pPr algn="l" fontAlgn="b">
                        <a:buClr>
                          <a:srgbClr val="000000"/>
                        </a:buClr>
                        <a:buSzPts val="1100"/>
                        <a:buFont typeface="Calibri"/>
                        <a:buNone/>
                      </a:pPr>
                      <a:r>
                        <a:rPr lang="en-US" sz="1100" b="1" i="0" u="none" strike="noStrike" dirty="0">
                          <a:solidFill>
                            <a:schemeClr val="accent3"/>
                          </a:solidFill>
                          <a:latin typeface="+mn-lt"/>
                        </a:rPr>
                        <a:t>Gate/Hurdle</a:t>
                      </a:r>
                    </a:p>
                  </a:txBody>
                  <a:tcPr marL="91464" marR="91464" marT="91440" marB="9144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171450" marR="0" indent="-171450" algn="l" defTabSz="457200" rtl="0" eaLnBrk="1" fontAlgn="auto" latinLnBrk="0" hangingPunct="1">
                        <a:lnSpc>
                          <a:spcPct val="80000"/>
                        </a:lnSpc>
                        <a:spcBef>
                          <a:spcPts val="600"/>
                        </a:spcBef>
                        <a:spcAft>
                          <a:spcPts val="0"/>
                        </a:spcAft>
                        <a:buClr>
                          <a:schemeClr val="accent1"/>
                        </a:buClr>
                        <a:buSzPct val="80000"/>
                        <a:buFont typeface="Tipo de letra del sistema normal"/>
                        <a:buChar char="&gt;"/>
                        <a:tabLst/>
                        <a:defRPr/>
                      </a:pPr>
                      <a:endParaRPr lang="en-US" sz="1000" dirty="0">
                        <a:solidFill>
                          <a:schemeClr val="tx1"/>
                        </a:solidFill>
                        <a:latin typeface="+mn-lt"/>
                        <a:cs typeface="Arial" panose="020B0604020202020204" pitchFamily="34" charset="0"/>
                      </a:endParaRPr>
                    </a:p>
                  </a:txBody>
                  <a:tcPr marL="72000" marR="72000" marT="3429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1003165"/>
                  </a:ext>
                </a:extLst>
              </a:tr>
            </a:tbl>
          </a:graphicData>
        </a:graphic>
      </p:graphicFrame>
      <p:sp>
        <p:nvSpPr>
          <p:cNvPr id="43" name="Rectangle: Single Corner Rounded 2">
            <a:extLst>
              <a:ext uri="{FF2B5EF4-FFF2-40B4-BE49-F238E27FC236}">
                <a16:creationId xmlns:a16="http://schemas.microsoft.com/office/drawing/2014/main" id="{56E62F63-8665-052E-8F05-9A6B43E17D48}"/>
              </a:ext>
            </a:extLst>
          </p:cNvPr>
          <p:cNvSpPr/>
          <p:nvPr/>
        </p:nvSpPr>
        <p:spPr bwMode="auto">
          <a:xfrm>
            <a:off x="1800225" y="1341438"/>
            <a:ext cx="4285265" cy="324000"/>
          </a:xfrm>
          <a:prstGeom prst="round2SameRect">
            <a:avLst>
              <a:gd name="adj1" fmla="val 0"/>
              <a:gd name="adj2" fmla="val 0"/>
            </a:avLst>
          </a:prstGeom>
          <a:solidFill>
            <a:schemeClr val="accent3"/>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Lst>
            </a:pPr>
            <a:r>
              <a:rPr lang="es-PE" sz="1050" b="1" dirty="0" err="1">
                <a:solidFill>
                  <a:schemeClr val="bg1"/>
                </a:solidFill>
                <a:latin typeface="+mj-lt"/>
                <a:ea typeface="Calibri" charset="0"/>
                <a:cs typeface="Calibri" charset="0"/>
              </a:rPr>
              <a:t>Example</a:t>
            </a:r>
            <a:endParaRPr lang="es-PE" sz="1050" b="1" dirty="0">
              <a:solidFill>
                <a:schemeClr val="bg1"/>
              </a:solidFill>
              <a:latin typeface="+mj-lt"/>
              <a:ea typeface="Calibri" charset="0"/>
              <a:cs typeface="Calibri" charset="0"/>
            </a:endParaRPr>
          </a:p>
        </p:txBody>
      </p:sp>
      <p:grpSp>
        <p:nvGrpSpPr>
          <p:cNvPr id="44" name="Group 43">
            <a:extLst>
              <a:ext uri="{FF2B5EF4-FFF2-40B4-BE49-F238E27FC236}">
                <a16:creationId xmlns:a16="http://schemas.microsoft.com/office/drawing/2014/main" id="{32B706F7-23A3-2811-08E6-9B2D04A93829}"/>
              </a:ext>
            </a:extLst>
          </p:cNvPr>
          <p:cNvGrpSpPr/>
          <p:nvPr/>
        </p:nvGrpSpPr>
        <p:grpSpPr>
          <a:xfrm>
            <a:off x="1854265" y="1699664"/>
            <a:ext cx="4160773" cy="3215236"/>
            <a:chOff x="1642437" y="2171235"/>
            <a:chExt cx="4231225" cy="2718319"/>
          </a:xfrm>
        </p:grpSpPr>
        <p:sp>
          <p:nvSpPr>
            <p:cNvPr id="45" name="Rectangle 20">
              <a:extLst>
                <a:ext uri="{FF2B5EF4-FFF2-40B4-BE49-F238E27FC236}">
                  <a16:creationId xmlns:a16="http://schemas.microsoft.com/office/drawing/2014/main" id="{4E776DCD-D3E8-545B-4509-0C2EF112A32A}"/>
                </a:ext>
              </a:extLst>
            </p:cNvPr>
            <p:cNvSpPr>
              <a:spLocks noChangeArrowheads="1"/>
            </p:cNvSpPr>
            <p:nvPr/>
          </p:nvSpPr>
          <p:spPr bwMode="auto">
            <a:xfrm>
              <a:off x="1642437" y="2171235"/>
              <a:ext cx="2001835" cy="173427"/>
            </a:xfrm>
            <a:prstGeom prst="rect">
              <a:avLst/>
            </a:prstGeom>
            <a:solidFill>
              <a:schemeClr val="bg1">
                <a:lumMod val="95000"/>
              </a:schemeClr>
            </a:solidFill>
            <a:ln w="9525">
              <a:noFill/>
              <a:miter lim="800000"/>
              <a:headEnd/>
              <a:tailEnd/>
            </a:ln>
            <a:effectLst/>
          </p:spPr>
          <p:txBody>
            <a:bodyPr wrap="square" anchor="ctr">
              <a:spAutoFit/>
            </a:bodyPr>
            <a:lstStyle/>
            <a:p>
              <a:pPr marL="380990" indent="-380990" defTabSz="609585">
                <a:spcBef>
                  <a:spcPct val="20000"/>
                </a:spcBef>
              </a:pPr>
              <a:r>
                <a:rPr lang="en-US" sz="900" b="1" dirty="0">
                  <a:solidFill>
                    <a:schemeClr val="tx2"/>
                  </a:solidFill>
                </a:rPr>
                <a:t>I.  Total Sales – 60%</a:t>
              </a:r>
              <a:endParaRPr lang="en-US" sz="900" dirty="0">
                <a:solidFill>
                  <a:schemeClr val="tx2"/>
                </a:solidFill>
              </a:endParaRPr>
            </a:p>
          </p:txBody>
        </p:sp>
        <p:sp>
          <p:nvSpPr>
            <p:cNvPr id="46" name="Rectangle 20">
              <a:extLst>
                <a:ext uri="{FF2B5EF4-FFF2-40B4-BE49-F238E27FC236}">
                  <a16:creationId xmlns:a16="http://schemas.microsoft.com/office/drawing/2014/main" id="{E5271A4C-1C27-8D3C-202E-BA2C5946E1E7}"/>
                </a:ext>
              </a:extLst>
            </p:cNvPr>
            <p:cNvSpPr>
              <a:spLocks noChangeArrowheads="1"/>
            </p:cNvSpPr>
            <p:nvPr/>
          </p:nvSpPr>
          <p:spPr bwMode="auto">
            <a:xfrm>
              <a:off x="3750680" y="2171236"/>
              <a:ext cx="2122982" cy="173427"/>
            </a:xfrm>
            <a:prstGeom prst="rect">
              <a:avLst/>
            </a:prstGeom>
            <a:solidFill>
              <a:schemeClr val="bg1">
                <a:lumMod val="95000"/>
              </a:schemeClr>
            </a:solidFill>
            <a:ln w="9525">
              <a:noFill/>
              <a:miter lim="800000"/>
              <a:headEnd/>
              <a:tailEnd/>
            </a:ln>
            <a:effectLst/>
          </p:spPr>
          <p:txBody>
            <a:bodyPr wrap="square" anchor="ctr">
              <a:spAutoFit/>
            </a:bodyPr>
            <a:lstStyle/>
            <a:p>
              <a:pPr marL="380990" indent="-380990" defTabSz="609585">
                <a:spcBef>
                  <a:spcPct val="20000"/>
                </a:spcBef>
              </a:pPr>
              <a:r>
                <a:rPr lang="en-US" sz="900" b="1" dirty="0">
                  <a:solidFill>
                    <a:schemeClr val="tx2"/>
                  </a:solidFill>
                </a:rPr>
                <a:t>II. Product Focus  – 40%</a:t>
              </a:r>
              <a:endParaRPr lang="en-US" sz="900" dirty="0">
                <a:solidFill>
                  <a:schemeClr val="tx2"/>
                </a:solidFill>
              </a:endParaRPr>
            </a:p>
          </p:txBody>
        </p:sp>
        <p:sp>
          <p:nvSpPr>
            <p:cNvPr id="47" name="Rectangle 20">
              <a:extLst>
                <a:ext uri="{FF2B5EF4-FFF2-40B4-BE49-F238E27FC236}">
                  <a16:creationId xmlns:a16="http://schemas.microsoft.com/office/drawing/2014/main" id="{B8AF4E5E-2653-D58C-912F-89243C18172D}"/>
                </a:ext>
              </a:extLst>
            </p:cNvPr>
            <p:cNvSpPr>
              <a:spLocks noChangeArrowheads="1"/>
            </p:cNvSpPr>
            <p:nvPr/>
          </p:nvSpPr>
          <p:spPr bwMode="auto">
            <a:xfrm>
              <a:off x="1642437" y="3454503"/>
              <a:ext cx="2001835" cy="173427"/>
            </a:xfrm>
            <a:prstGeom prst="rect">
              <a:avLst/>
            </a:prstGeom>
            <a:solidFill>
              <a:schemeClr val="bg1">
                <a:lumMod val="95000"/>
              </a:schemeClr>
            </a:solidFill>
            <a:ln w="9525">
              <a:noFill/>
              <a:miter lim="800000"/>
              <a:headEnd/>
              <a:tailEnd/>
            </a:ln>
            <a:effectLst/>
          </p:spPr>
          <p:txBody>
            <a:bodyPr wrap="square" anchor="ctr">
              <a:spAutoFit/>
            </a:bodyPr>
            <a:lstStyle/>
            <a:p>
              <a:pPr marL="380990" indent="-380990" defTabSz="609585">
                <a:spcBef>
                  <a:spcPct val="20000"/>
                </a:spcBef>
              </a:pPr>
              <a:r>
                <a:rPr lang="en-US" sz="900" b="1" dirty="0">
                  <a:solidFill>
                    <a:schemeClr val="tx2"/>
                  </a:solidFill>
                </a:rPr>
                <a:t>I.  Total Sales – 60%</a:t>
              </a:r>
              <a:endParaRPr lang="en-US" sz="900" dirty="0">
                <a:solidFill>
                  <a:schemeClr val="tx2"/>
                </a:solidFill>
              </a:endParaRPr>
            </a:p>
          </p:txBody>
        </p:sp>
        <p:sp>
          <p:nvSpPr>
            <p:cNvPr id="48" name="Rectangle 20">
              <a:extLst>
                <a:ext uri="{FF2B5EF4-FFF2-40B4-BE49-F238E27FC236}">
                  <a16:creationId xmlns:a16="http://schemas.microsoft.com/office/drawing/2014/main" id="{CE93E2B3-8C17-7E89-23D7-4DDED138CDBC}"/>
                </a:ext>
              </a:extLst>
            </p:cNvPr>
            <p:cNvSpPr>
              <a:spLocks noChangeArrowheads="1"/>
            </p:cNvSpPr>
            <p:nvPr/>
          </p:nvSpPr>
          <p:spPr bwMode="auto">
            <a:xfrm>
              <a:off x="3750680" y="3454505"/>
              <a:ext cx="2104363" cy="173427"/>
            </a:xfrm>
            <a:prstGeom prst="rect">
              <a:avLst/>
            </a:prstGeom>
            <a:solidFill>
              <a:schemeClr val="bg1">
                <a:lumMod val="95000"/>
              </a:schemeClr>
            </a:solidFill>
            <a:ln w="9525">
              <a:noFill/>
              <a:miter lim="800000"/>
              <a:headEnd/>
              <a:tailEnd/>
            </a:ln>
            <a:effectLst/>
          </p:spPr>
          <p:txBody>
            <a:bodyPr wrap="square" anchor="ctr">
              <a:spAutoFit/>
            </a:bodyPr>
            <a:lstStyle/>
            <a:p>
              <a:pPr marL="380990" indent="-380990" defTabSz="609585">
                <a:spcBef>
                  <a:spcPct val="20000"/>
                </a:spcBef>
              </a:pPr>
              <a:r>
                <a:rPr lang="en-US" sz="900" b="1" dirty="0">
                  <a:solidFill>
                    <a:schemeClr val="tx2"/>
                  </a:solidFill>
                </a:rPr>
                <a:t>II. Balanced </a:t>
              </a:r>
              <a:r>
                <a:rPr lang="en-US" sz="900" b="1" dirty="0" err="1">
                  <a:solidFill>
                    <a:schemeClr val="tx2"/>
                  </a:solidFill>
                </a:rPr>
                <a:t>Perf</a:t>
              </a:r>
              <a:r>
                <a:rPr lang="en-US" sz="900" b="1" dirty="0">
                  <a:solidFill>
                    <a:schemeClr val="tx2"/>
                  </a:solidFill>
                </a:rPr>
                <a:t>. – 40%</a:t>
              </a:r>
              <a:endParaRPr lang="en-US" sz="900" dirty="0">
                <a:solidFill>
                  <a:schemeClr val="tx2"/>
                </a:solidFill>
              </a:endParaRPr>
            </a:p>
          </p:txBody>
        </p:sp>
        <p:sp>
          <p:nvSpPr>
            <p:cNvPr id="49" name="Rectangle 20">
              <a:extLst>
                <a:ext uri="{FF2B5EF4-FFF2-40B4-BE49-F238E27FC236}">
                  <a16:creationId xmlns:a16="http://schemas.microsoft.com/office/drawing/2014/main" id="{DED2894B-861D-496C-A6BC-DD416C778749}"/>
                </a:ext>
              </a:extLst>
            </p:cNvPr>
            <p:cNvSpPr>
              <a:spLocks noChangeArrowheads="1"/>
            </p:cNvSpPr>
            <p:nvPr/>
          </p:nvSpPr>
          <p:spPr bwMode="auto">
            <a:xfrm>
              <a:off x="1642437" y="4716127"/>
              <a:ext cx="4206428" cy="173427"/>
            </a:xfrm>
            <a:prstGeom prst="rect">
              <a:avLst/>
            </a:prstGeom>
            <a:solidFill>
              <a:schemeClr val="bg1">
                <a:lumMod val="95000"/>
              </a:schemeClr>
            </a:solidFill>
            <a:ln w="9525">
              <a:noFill/>
              <a:miter lim="800000"/>
              <a:headEnd/>
              <a:tailEnd/>
            </a:ln>
            <a:effectLst/>
          </p:spPr>
          <p:txBody>
            <a:bodyPr wrap="square" anchor="ctr">
              <a:spAutoFit/>
            </a:bodyPr>
            <a:lstStyle/>
            <a:p>
              <a:pPr marL="380990" indent="-380990" defTabSz="609585">
                <a:spcBef>
                  <a:spcPct val="20000"/>
                </a:spcBef>
              </a:pPr>
              <a:r>
                <a:rPr lang="en-US" sz="900" b="1" dirty="0">
                  <a:solidFill>
                    <a:schemeClr val="tx2"/>
                  </a:solidFill>
                </a:rPr>
                <a:t>I.  Total Sales – 100%</a:t>
              </a:r>
              <a:endParaRPr lang="en-US" sz="900" dirty="0">
                <a:solidFill>
                  <a:schemeClr val="tx2"/>
                </a:solidFill>
              </a:endParaRPr>
            </a:p>
          </p:txBody>
        </p:sp>
      </p:grpSp>
      <p:graphicFrame>
        <p:nvGraphicFramePr>
          <p:cNvPr id="50" name="Group 66">
            <a:extLst>
              <a:ext uri="{FF2B5EF4-FFF2-40B4-BE49-F238E27FC236}">
                <a16:creationId xmlns:a16="http://schemas.microsoft.com/office/drawing/2014/main" id="{BEB0AD2B-9CA4-9267-845E-0AED5FFB52ED}"/>
              </a:ext>
            </a:extLst>
          </p:cNvPr>
          <p:cNvGraphicFramePr>
            <a:graphicFrameLocks noGrp="1"/>
          </p:cNvGraphicFramePr>
          <p:nvPr/>
        </p:nvGraphicFramePr>
        <p:xfrm>
          <a:off x="3927405" y="3467095"/>
          <a:ext cx="2063250" cy="1103824"/>
        </p:xfrm>
        <a:graphic>
          <a:graphicData uri="http://schemas.openxmlformats.org/drawingml/2006/table">
            <a:tbl>
              <a:tblPr/>
              <a:tblGrid>
                <a:gridCol w="1031625">
                  <a:extLst>
                    <a:ext uri="{9D8B030D-6E8A-4147-A177-3AD203B41FA5}">
                      <a16:colId xmlns:a16="http://schemas.microsoft.com/office/drawing/2014/main" val="20000"/>
                    </a:ext>
                  </a:extLst>
                </a:gridCol>
                <a:gridCol w="1031625">
                  <a:extLst>
                    <a:ext uri="{9D8B030D-6E8A-4147-A177-3AD203B41FA5}">
                      <a16:colId xmlns:a16="http://schemas.microsoft.com/office/drawing/2014/main" val="20001"/>
                    </a:ext>
                  </a:extLst>
                </a:gridCol>
              </a:tblGrid>
              <a:tr h="345792">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600" b="1" i="0" u="none" strike="noStrike" cap="none" normalizeH="0" baseline="0" dirty="0">
                          <a:ln>
                            <a:noFill/>
                          </a:ln>
                          <a:solidFill>
                            <a:schemeClr val="accent1"/>
                          </a:solidFill>
                          <a:effectLst/>
                          <a:latin typeface="+mn-lt"/>
                          <a:ea typeface="Times New Roman" pitchFamily="18" charset="0"/>
                          <a:cs typeface="Arial" charset="0"/>
                        </a:rPr>
                        <a:t># of Product Category Quotas &gt;= Target</a:t>
                      </a:r>
                    </a:p>
                  </a:txBody>
                  <a:tcPr marL="108000" marR="0" marT="0" marB="0" anchor="ctr" horzOverflow="overflow">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600" b="1" i="0" u="none" strike="noStrike" cap="none" normalizeH="0" baseline="0" dirty="0">
                          <a:ln>
                            <a:noFill/>
                          </a:ln>
                          <a:solidFill>
                            <a:schemeClr val="accent1"/>
                          </a:solidFill>
                          <a:effectLst/>
                          <a:latin typeface="+mn-lt"/>
                          <a:ea typeface="Times New Roman" pitchFamily="18" charset="0"/>
                          <a:cs typeface="Arial" charset="0"/>
                        </a:rPr>
                        <a:t>% of Target Incentive</a:t>
                      </a:r>
                    </a:p>
                  </a:txBody>
                  <a:tcPr marL="7200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50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700" b="0" i="0" u="none" strike="noStrike" cap="none" normalizeH="0" baseline="0" dirty="0">
                          <a:ln>
                            <a:noFill/>
                          </a:ln>
                          <a:solidFill>
                            <a:schemeClr val="tx1"/>
                          </a:solidFill>
                          <a:effectLst/>
                          <a:latin typeface="+mn-lt"/>
                          <a:cs typeface="Times New Roman" pitchFamily="18" charset="0"/>
                        </a:rPr>
                        <a:t>5 of 5</a:t>
                      </a:r>
                    </a:p>
                  </a:txBody>
                  <a:tcPr marL="108000" marR="0" marT="0" marB="0" anchor="ctr" horzOverflow="overflow">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700" b="0" i="0" u="none" strike="noStrike" cap="none" normalizeH="0" baseline="0" dirty="0">
                          <a:ln>
                            <a:noFill/>
                          </a:ln>
                          <a:solidFill>
                            <a:schemeClr val="tx1"/>
                          </a:solidFill>
                          <a:effectLst/>
                          <a:latin typeface="+mn-lt"/>
                          <a:cs typeface="Times New Roman" pitchFamily="18" charset="0"/>
                        </a:rPr>
                        <a:t>200%</a:t>
                      </a:r>
                    </a:p>
                  </a:txBody>
                  <a:tcPr marL="7200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950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700" b="0" i="0" u="none" strike="noStrike" cap="none" normalizeH="0" baseline="0" dirty="0">
                          <a:ln>
                            <a:noFill/>
                          </a:ln>
                          <a:solidFill>
                            <a:schemeClr val="tx1"/>
                          </a:solidFill>
                          <a:effectLst/>
                          <a:latin typeface="+mn-lt"/>
                          <a:cs typeface="Times New Roman" pitchFamily="18" charset="0"/>
                        </a:rPr>
                        <a:t>4 of 5</a:t>
                      </a:r>
                    </a:p>
                  </a:txBody>
                  <a:tcPr marL="108000" marR="0" marT="0" marB="0" anchor="ctr" horzOverflow="overflow">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700" b="0" i="0" u="none" strike="noStrike" cap="none" normalizeH="0" baseline="0" dirty="0">
                          <a:ln>
                            <a:noFill/>
                          </a:ln>
                          <a:solidFill>
                            <a:schemeClr val="tx1"/>
                          </a:solidFill>
                          <a:effectLst/>
                          <a:latin typeface="+mn-lt"/>
                          <a:cs typeface="Times New Roman" pitchFamily="18" charset="0"/>
                        </a:rPr>
                        <a:t>150%</a:t>
                      </a:r>
                    </a:p>
                  </a:txBody>
                  <a:tcPr marL="7200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950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700" b="0" i="0" u="none" strike="noStrike" cap="none" normalizeH="0" baseline="0" dirty="0">
                          <a:ln>
                            <a:noFill/>
                          </a:ln>
                          <a:solidFill>
                            <a:schemeClr val="tx1"/>
                          </a:solidFill>
                          <a:effectLst/>
                          <a:latin typeface="+mn-lt"/>
                          <a:cs typeface="Times New Roman" pitchFamily="18" charset="0"/>
                        </a:rPr>
                        <a:t>3 of 5</a:t>
                      </a:r>
                    </a:p>
                  </a:txBody>
                  <a:tcPr marL="108000" marR="0" marT="0" marB="0" anchor="ctr" horzOverflow="overflow">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700" b="0" i="0" u="none" strike="noStrike" cap="none" normalizeH="0" baseline="0" dirty="0">
                          <a:ln>
                            <a:noFill/>
                          </a:ln>
                          <a:solidFill>
                            <a:schemeClr val="tx1"/>
                          </a:solidFill>
                          <a:effectLst/>
                          <a:latin typeface="+mn-lt"/>
                          <a:cs typeface="Times New Roman" pitchFamily="18" charset="0"/>
                        </a:rPr>
                        <a:t>100%</a:t>
                      </a:r>
                    </a:p>
                  </a:txBody>
                  <a:tcPr marL="7200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950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700" b="0" i="0" u="none" strike="noStrike" cap="none" normalizeH="0" baseline="0" dirty="0">
                          <a:ln>
                            <a:noFill/>
                          </a:ln>
                          <a:solidFill>
                            <a:schemeClr val="tx1"/>
                          </a:solidFill>
                          <a:effectLst/>
                          <a:latin typeface="+mn-lt"/>
                          <a:cs typeface="Times New Roman" pitchFamily="18" charset="0"/>
                        </a:rPr>
                        <a:t>2 of 5</a:t>
                      </a:r>
                      <a:r>
                        <a:rPr kumimoji="0" lang="en-US" sz="700" b="0" i="0" u="none" strike="noStrike" cap="none" normalizeH="0" baseline="0" dirty="0">
                          <a:ln>
                            <a:noFill/>
                          </a:ln>
                          <a:solidFill>
                            <a:schemeClr val="tx1"/>
                          </a:solidFill>
                          <a:effectLst/>
                          <a:latin typeface="+mn-lt"/>
                          <a:ea typeface="Times New Roman" pitchFamily="18" charset="0"/>
                          <a:cs typeface="Arial" charset="0"/>
                        </a:rPr>
                        <a:t> </a:t>
                      </a:r>
                    </a:p>
                  </a:txBody>
                  <a:tcPr marL="108000" marR="0" marT="0" marB="0" anchor="ctr" horzOverflow="overflow">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700" b="0" i="0" u="none" strike="noStrike" cap="none" normalizeH="0" baseline="0" dirty="0">
                          <a:ln>
                            <a:noFill/>
                          </a:ln>
                          <a:solidFill>
                            <a:schemeClr val="tx1"/>
                          </a:solidFill>
                          <a:effectLst/>
                          <a:latin typeface="+mn-lt"/>
                          <a:cs typeface="Times New Roman" pitchFamily="18" charset="0"/>
                        </a:rPr>
                        <a:t>50%</a:t>
                      </a:r>
                      <a:r>
                        <a:rPr kumimoji="0" lang="en-US" sz="700" b="0" i="0" u="none" strike="noStrike" cap="none" normalizeH="0" baseline="0" dirty="0">
                          <a:ln>
                            <a:noFill/>
                          </a:ln>
                          <a:solidFill>
                            <a:schemeClr val="tx1"/>
                          </a:solidFill>
                          <a:effectLst/>
                          <a:latin typeface="+mn-lt"/>
                          <a:ea typeface="Times New Roman" pitchFamily="18" charset="0"/>
                          <a:cs typeface="Arial" charset="0"/>
                        </a:rPr>
                        <a:t> </a:t>
                      </a:r>
                    </a:p>
                  </a:txBody>
                  <a:tcPr marL="72000" marR="0" marT="0" marB="0" anchor="ctr" horzOverflow="overflow">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51" name="Chart 39">
            <a:extLst>
              <a:ext uri="{FF2B5EF4-FFF2-40B4-BE49-F238E27FC236}">
                <a16:creationId xmlns:a16="http://schemas.microsoft.com/office/drawing/2014/main" id="{AA95262E-D389-D3FB-D115-DA36F64EEDFD}"/>
              </a:ext>
            </a:extLst>
          </p:cNvPr>
          <p:cNvGraphicFramePr/>
          <p:nvPr/>
        </p:nvGraphicFramePr>
        <p:xfrm>
          <a:off x="1854265" y="1971031"/>
          <a:ext cx="1968503" cy="1090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4" name="Chart 44">
            <a:extLst>
              <a:ext uri="{FF2B5EF4-FFF2-40B4-BE49-F238E27FC236}">
                <a16:creationId xmlns:a16="http://schemas.microsoft.com/office/drawing/2014/main" id="{88C50D2A-0C3E-9FBA-2CD3-395B619A104C}"/>
              </a:ext>
            </a:extLst>
          </p:cNvPr>
          <p:cNvGraphicFramePr/>
          <p:nvPr/>
        </p:nvGraphicFramePr>
        <p:xfrm>
          <a:off x="3922458" y="1972015"/>
          <a:ext cx="2087633" cy="11038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Chart 55">
            <a:extLst>
              <a:ext uri="{FF2B5EF4-FFF2-40B4-BE49-F238E27FC236}">
                <a16:creationId xmlns:a16="http://schemas.microsoft.com/office/drawing/2014/main" id="{23265C21-1D93-DB67-F8F6-A5A1A93F3504}"/>
              </a:ext>
            </a:extLst>
          </p:cNvPr>
          <p:cNvGraphicFramePr/>
          <p:nvPr/>
        </p:nvGraphicFramePr>
        <p:xfrm>
          <a:off x="1854265" y="3561498"/>
          <a:ext cx="1968503" cy="1009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61">
            <a:extLst>
              <a:ext uri="{FF2B5EF4-FFF2-40B4-BE49-F238E27FC236}">
                <a16:creationId xmlns:a16="http://schemas.microsoft.com/office/drawing/2014/main" id="{B9E4302A-36AC-2909-D9B5-E4DD8DD11888}"/>
              </a:ext>
            </a:extLst>
          </p:cNvPr>
          <p:cNvGraphicFramePr/>
          <p:nvPr/>
        </p:nvGraphicFramePr>
        <p:xfrm>
          <a:off x="1854265" y="5086892"/>
          <a:ext cx="4206428" cy="10167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004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D1F5-55D7-08DF-91D8-1C3CC4AF400B}"/>
              </a:ext>
            </a:extLst>
          </p:cNvPr>
          <p:cNvSpPr>
            <a:spLocks noGrp="1"/>
          </p:cNvSpPr>
          <p:nvPr>
            <p:ph type="title"/>
          </p:nvPr>
        </p:nvSpPr>
        <p:spPr>
          <a:xfrm>
            <a:off x="609600" y="37589"/>
            <a:ext cx="10962290" cy="767853"/>
          </a:xfrm>
        </p:spPr>
        <p:txBody>
          <a:bodyPr vert="horz" lIns="91440" tIns="0" rIns="91440" bIns="0" rtlCol="0" anchor="ctr">
            <a:normAutofit/>
          </a:bodyPr>
          <a:lstStyle/>
          <a:p>
            <a:r>
              <a:rPr lang="fr-FR" sz="2200" dirty="0"/>
              <a:t>Product Focus Compensation Options (</a:t>
            </a:r>
            <a:r>
              <a:rPr lang="fr-FR" sz="2200" dirty="0" err="1"/>
              <a:t>cont</a:t>
            </a:r>
            <a:r>
              <a:rPr lang="fr-FR" sz="2200" dirty="0"/>
              <a:t>.)</a:t>
            </a:r>
            <a:endParaRPr lang="en-US" sz="2200" dirty="0"/>
          </a:p>
        </p:txBody>
      </p:sp>
      <p:graphicFrame>
        <p:nvGraphicFramePr>
          <p:cNvPr id="4" name="Table 10">
            <a:extLst>
              <a:ext uri="{FF2B5EF4-FFF2-40B4-BE49-F238E27FC236}">
                <a16:creationId xmlns:a16="http://schemas.microsoft.com/office/drawing/2014/main" id="{33E6C489-BC29-84A6-5345-DD230E56D325}"/>
              </a:ext>
            </a:extLst>
          </p:cNvPr>
          <p:cNvGraphicFramePr>
            <a:graphicFrameLocks noGrp="1"/>
          </p:cNvGraphicFramePr>
          <p:nvPr>
            <p:extLst>
              <p:ext uri="{D42A27DB-BD31-4B8C-83A1-F6EECF244321}">
                <p14:modId xmlns:p14="http://schemas.microsoft.com/office/powerpoint/2010/main" val="89929559"/>
              </p:ext>
            </p:extLst>
          </p:nvPr>
        </p:nvGraphicFramePr>
        <p:xfrm>
          <a:off x="6096001" y="1341438"/>
          <a:ext cx="5475891" cy="4827541"/>
        </p:xfrm>
        <a:graphic>
          <a:graphicData uri="http://schemas.openxmlformats.org/drawingml/2006/table">
            <a:tbl>
              <a:tblPr firstRow="1" bandRow="1">
                <a:tableStyleId>{5940675A-B579-460E-94D1-54222C63F5DA}</a:tableStyleId>
              </a:tblPr>
              <a:tblGrid>
                <a:gridCol w="1825297">
                  <a:extLst>
                    <a:ext uri="{9D8B030D-6E8A-4147-A177-3AD203B41FA5}">
                      <a16:colId xmlns:a16="http://schemas.microsoft.com/office/drawing/2014/main" val="813454016"/>
                    </a:ext>
                  </a:extLst>
                </a:gridCol>
                <a:gridCol w="1825297">
                  <a:extLst>
                    <a:ext uri="{9D8B030D-6E8A-4147-A177-3AD203B41FA5}">
                      <a16:colId xmlns:a16="http://schemas.microsoft.com/office/drawing/2014/main" val="1728677085"/>
                    </a:ext>
                  </a:extLst>
                </a:gridCol>
                <a:gridCol w="1825297">
                  <a:extLst>
                    <a:ext uri="{9D8B030D-6E8A-4147-A177-3AD203B41FA5}">
                      <a16:colId xmlns:a16="http://schemas.microsoft.com/office/drawing/2014/main" val="1928626808"/>
                    </a:ext>
                  </a:extLst>
                </a:gridCol>
              </a:tblGrid>
              <a:tr h="323941">
                <a:tc>
                  <a:txBody>
                    <a:bodyPr/>
                    <a:lstStyle/>
                    <a:p>
                      <a:pPr marL="180000" indent="-180000" algn="ctr">
                        <a:spcBef>
                          <a:spcPts val="0"/>
                        </a:spcBef>
                        <a:spcAft>
                          <a:spcPts val="200"/>
                        </a:spcAft>
                      </a:pPr>
                      <a:r>
                        <a:rPr lang="en-US" sz="1050" b="1" dirty="0">
                          <a:solidFill>
                            <a:schemeClr val="bg1"/>
                          </a:solidFill>
                          <a:latin typeface="+mn-lt"/>
                        </a:rPr>
                        <a:t>Description</a:t>
                      </a:r>
                    </a:p>
                  </a:txBody>
                  <a:tcPr marT="36000" marB="36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0" indent="-180000" algn="ctr">
                        <a:lnSpc>
                          <a:spcPct val="80000"/>
                        </a:lnSpc>
                        <a:spcBef>
                          <a:spcPts val="0"/>
                        </a:spcBef>
                        <a:spcAft>
                          <a:spcPts val="200"/>
                        </a:spcAft>
                      </a:pPr>
                      <a:r>
                        <a:rPr lang="en-US" sz="1050" b="1" dirty="0">
                          <a:solidFill>
                            <a:schemeClr val="bg1"/>
                          </a:solidFill>
                          <a:latin typeface="+mn-lt"/>
                        </a:rPr>
                        <a:t>Pro’s</a:t>
                      </a:r>
                    </a:p>
                  </a:txBody>
                  <a:tcPr marT="36000" marB="36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0" indent="-180000" algn="ctr">
                        <a:lnSpc>
                          <a:spcPct val="80000"/>
                        </a:lnSpc>
                        <a:spcBef>
                          <a:spcPts val="0"/>
                        </a:spcBef>
                        <a:spcAft>
                          <a:spcPts val="200"/>
                        </a:spcAft>
                      </a:pPr>
                      <a:r>
                        <a:rPr lang="en-US" sz="1050" b="1" dirty="0">
                          <a:solidFill>
                            <a:schemeClr val="bg1"/>
                          </a:solidFill>
                          <a:latin typeface="+mn-lt"/>
                        </a:rPr>
                        <a:t>Con’s</a:t>
                      </a:r>
                    </a:p>
                  </a:txBody>
                  <a:tcPr marT="36000" marB="36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40855828"/>
                  </a:ext>
                </a:extLst>
              </a:tr>
              <a:tr h="1501200">
                <a:tc>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kumimoji="0" lang="en-US" sz="700" b="0" i="0" u="none" strike="noStrike" cap="none" normalizeH="0" baseline="0" dirty="0">
                          <a:ln>
                            <a:noFill/>
                          </a:ln>
                          <a:solidFill>
                            <a:schemeClr val="tx1"/>
                          </a:solidFill>
                          <a:effectLst/>
                          <a:latin typeface="+mn-lt"/>
                        </a:rPr>
                        <a:t>Modify total or core sales payouts by a factor to increase or reduce payout based on product performance</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kumimoji="0" lang="en-US" sz="700" b="0" i="0" u="none" strike="noStrike" cap="none" normalizeH="0" baseline="0" dirty="0">
                          <a:ln>
                            <a:noFill/>
                          </a:ln>
                          <a:solidFill>
                            <a:schemeClr val="tx1"/>
                          </a:solidFill>
                          <a:effectLst/>
                          <a:latin typeface="+mn-lt"/>
                        </a:rPr>
                        <a:t>Reduces sales representative’s ability to “shop the plan”</a:t>
                      </a:r>
                      <a:r>
                        <a:rPr kumimoji="0" lang="en-US" sz="700" b="0" i="0" u="none" strike="noStrike" cap="none" normalizeH="0" baseline="30000" dirty="0">
                          <a:ln>
                            <a:noFill/>
                          </a:ln>
                          <a:solidFill>
                            <a:schemeClr val="tx1"/>
                          </a:solidFill>
                          <a:effectLst/>
                          <a:latin typeface="+mn-lt"/>
                        </a:rPr>
                        <a:t>1</a:t>
                      </a:r>
                      <a:r>
                        <a:rPr kumimoji="0" lang="en-US" sz="700" b="0" i="0" u="none" strike="noStrike" cap="none" normalizeH="0" baseline="0" dirty="0">
                          <a:ln>
                            <a:noFill/>
                          </a:ln>
                          <a:solidFill>
                            <a:schemeClr val="tx1"/>
                          </a:solidFill>
                          <a:effectLst/>
                          <a:latin typeface="+mn-lt"/>
                        </a:rPr>
                        <a:t> by linking product sales performance to primary sales metric </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kumimoji="0" lang="en-US" sz="700" b="0" i="0" u="none" strike="noStrike" cap="none" normalizeH="0" baseline="0" dirty="0">
                          <a:ln>
                            <a:noFill/>
                          </a:ln>
                          <a:solidFill>
                            <a:schemeClr val="tx1"/>
                          </a:solidFill>
                          <a:effectLst/>
                          <a:latin typeface="+mn-lt"/>
                        </a:rPr>
                        <a:t>Can be used as both a carrot and a stick</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kumimoji="0" lang="en-US" sz="700" b="0" i="0" u="none" strike="noStrike" cap="none" normalizeH="0" baseline="0" dirty="0">
                          <a:ln>
                            <a:noFill/>
                          </a:ln>
                          <a:solidFill>
                            <a:schemeClr val="tx1"/>
                          </a:solidFill>
                          <a:effectLst/>
                          <a:latin typeface="+mn-lt"/>
                          <a:cs typeface="Times New Roman" pitchFamily="18" charset="0"/>
                        </a:rPr>
                        <a:t>Provides &gt; 100% target incentive on total sales when achieve 100% of total sales quota</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cs typeface="Times New Roman" pitchFamily="18" charset="0"/>
                        </a:rPr>
                        <a:t>Slightly more complex to administer than separate measures</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704076"/>
                  </a:ext>
                </a:extLst>
              </a:tr>
              <a:tr h="1501200">
                <a:tc>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Increase or decrease product category quota credit based on desired emphasis (e.g. Prod A credit = 80% of $ sold, Prod C credit = 120% of $ sold, etc.)</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kumimoji="0" lang="en-US" sz="700" b="0" i="0" u="none" strike="noStrike" kern="1200" cap="none" spc="0" normalizeH="0" baseline="0" dirty="0">
                          <a:ln>
                            <a:noFill/>
                          </a:ln>
                          <a:solidFill>
                            <a:schemeClr val="tx1"/>
                          </a:solidFill>
                          <a:effectLst/>
                          <a:uLnTx/>
                          <a:uFillTx/>
                          <a:latin typeface="+mn-lt"/>
                          <a:ea typeface="+mn-ea"/>
                          <a:cs typeface="+mn-cs"/>
                        </a:rPr>
                        <a:t>To maintain costs, generally used for a small % of business, unless coupled with quota uplifts and/or value reductions</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Provide separate emphasis on specific product line categories</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Does not require separate quotas </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Enables the sales representative to sell product mix that matches customer requirement</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Simple, directive, easy to understand</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Allows assignment of specific relative value for each product or product line</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Plan design complexity of having various credit “values” by product; can also be inaccurate</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Tracking complexity - creates two “sets of books” – actual sales and sales for incentive purposes</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Sales rep can “shop the plan”</a:t>
                      </a:r>
                      <a:r>
                        <a:rPr kumimoji="0" lang="en-US" sz="700" b="0" i="0" u="none" strike="noStrike" cap="none" normalizeH="0" baseline="30000" dirty="0">
                          <a:ln>
                            <a:noFill/>
                          </a:ln>
                          <a:solidFill>
                            <a:schemeClr val="tx1"/>
                          </a:solidFill>
                          <a:effectLst/>
                          <a:latin typeface="+mn-lt"/>
                        </a:rPr>
                        <a:t>1</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3663667"/>
                  </a:ext>
                </a:extLst>
              </a:tr>
              <a:tr h="1501200">
                <a:tc>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Increase or decrease product category payments (or commission rates used to calculate payouts) based on desired emphasis (e.g. Prod A payment = 80% of $1 payment, Prod C credit = 120% of $1k payment, etc.)</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kumimoji="0" lang="en-US" sz="700" b="0" i="0" u="none" strike="noStrike" kern="1200" cap="none" spc="0" normalizeH="0" baseline="0" dirty="0">
                          <a:ln>
                            <a:noFill/>
                          </a:ln>
                          <a:solidFill>
                            <a:schemeClr val="tx1"/>
                          </a:solidFill>
                          <a:effectLst/>
                          <a:uLnTx/>
                          <a:uFillTx/>
                          <a:latin typeface="+mn-lt"/>
                          <a:ea typeface="+mn-ea"/>
                          <a:cs typeface="+mn-cs"/>
                        </a:rPr>
                        <a:t>To maintain costs, generally used for a small % of business</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Provide separate emphasis on specific product line categories</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Does not require separate quotas </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Enables the sales representative to sell product mix that matches customer requirement</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Simple, directive, easy to understand</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Allows assignment of specific relative value for each product or product line</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Plan design complexity of having various payment/rate “values” by product; can also be inaccurate</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Sales rep can “shop the plan”</a:t>
                      </a:r>
                      <a:r>
                        <a:rPr kumimoji="0" lang="en-US" sz="700" b="0" i="0" u="none" strike="noStrike" cap="none" normalizeH="0" baseline="30000" dirty="0">
                          <a:ln>
                            <a:noFill/>
                          </a:ln>
                          <a:solidFill>
                            <a:schemeClr val="tx1"/>
                          </a:solidFill>
                          <a:effectLst/>
                          <a:latin typeface="+mn-lt"/>
                        </a:rPr>
                        <a:t>1</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pPr>
                      <a:r>
                        <a:rPr kumimoji="0" lang="en-US" sz="700" b="0" i="0" u="none" strike="noStrike" cap="none" normalizeH="0" baseline="0" dirty="0">
                          <a:ln>
                            <a:noFill/>
                          </a:ln>
                          <a:solidFill>
                            <a:schemeClr val="tx1"/>
                          </a:solidFill>
                          <a:effectLst/>
                          <a:latin typeface="+mn-lt"/>
                        </a:rPr>
                        <a:t>Difficult to communicate with quota-based incentive mechanics that do not calculate payments for each deal</a:t>
                      </a:r>
                    </a:p>
                  </a:txBody>
                  <a:tcPr marL="108000" marR="108000" marT="72000" marB="3600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7676982"/>
                  </a:ext>
                </a:extLst>
              </a:tr>
            </a:tbl>
          </a:graphicData>
        </a:graphic>
      </p:graphicFrame>
      <p:sp>
        <p:nvSpPr>
          <p:cNvPr id="19" name="Rectangle: Single Corner Rounded 2">
            <a:extLst>
              <a:ext uri="{FF2B5EF4-FFF2-40B4-BE49-F238E27FC236}">
                <a16:creationId xmlns:a16="http://schemas.microsoft.com/office/drawing/2014/main" id="{EEED9B4C-2603-D6C1-CBA8-B4FC72993174}"/>
              </a:ext>
            </a:extLst>
          </p:cNvPr>
          <p:cNvSpPr/>
          <p:nvPr/>
        </p:nvSpPr>
        <p:spPr bwMode="auto">
          <a:xfrm>
            <a:off x="609599" y="1341438"/>
            <a:ext cx="1190626" cy="324000"/>
          </a:xfrm>
          <a:prstGeom prst="round2SameRect">
            <a:avLst>
              <a:gd name="adj1" fmla="val 0"/>
              <a:gd name="adj2" fmla="val 0"/>
            </a:avLst>
          </a:prstGeom>
          <a:solidFill>
            <a:schemeClr val="accent4"/>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Lst>
            </a:pPr>
            <a:r>
              <a:rPr lang="es-PE" sz="1050" b="1">
                <a:solidFill>
                  <a:schemeClr val="accent1"/>
                </a:solidFill>
                <a:latin typeface="+mj-lt"/>
                <a:cs typeface="Calibri" charset="0"/>
              </a:rPr>
              <a:t>Option</a:t>
            </a:r>
            <a:endParaRPr lang="es-PE" sz="1050" b="1" dirty="0">
              <a:solidFill>
                <a:schemeClr val="accent1"/>
              </a:solidFill>
              <a:latin typeface="+mj-lt"/>
              <a:cs typeface="Calibri" charset="0"/>
            </a:endParaRPr>
          </a:p>
        </p:txBody>
      </p:sp>
      <p:graphicFrame>
        <p:nvGraphicFramePr>
          <p:cNvPr id="24" name="Group 61">
            <a:extLst>
              <a:ext uri="{FF2B5EF4-FFF2-40B4-BE49-F238E27FC236}">
                <a16:creationId xmlns:a16="http://schemas.microsoft.com/office/drawing/2014/main" id="{2C70554D-9218-9A23-9B10-AA0A6333A840}"/>
              </a:ext>
            </a:extLst>
          </p:cNvPr>
          <p:cNvGraphicFramePr>
            <a:graphicFrameLocks noGrp="1"/>
          </p:cNvGraphicFramePr>
          <p:nvPr>
            <p:extLst>
              <p:ext uri="{D42A27DB-BD31-4B8C-83A1-F6EECF244321}">
                <p14:modId xmlns:p14="http://schemas.microsoft.com/office/powerpoint/2010/main" val="3436409602"/>
              </p:ext>
            </p:extLst>
          </p:nvPr>
        </p:nvGraphicFramePr>
        <p:xfrm>
          <a:off x="609600" y="1657349"/>
          <a:ext cx="5475890" cy="4514853"/>
        </p:xfrm>
        <a:graphic>
          <a:graphicData uri="http://schemas.openxmlformats.org/drawingml/2006/table">
            <a:tbl>
              <a:tblPr/>
              <a:tblGrid>
                <a:gridCol w="1188366">
                  <a:extLst>
                    <a:ext uri="{9D8B030D-6E8A-4147-A177-3AD203B41FA5}">
                      <a16:colId xmlns:a16="http://schemas.microsoft.com/office/drawing/2014/main" val="20000"/>
                    </a:ext>
                  </a:extLst>
                </a:gridCol>
                <a:gridCol w="4287524">
                  <a:extLst>
                    <a:ext uri="{9D8B030D-6E8A-4147-A177-3AD203B41FA5}">
                      <a16:colId xmlns:a16="http://schemas.microsoft.com/office/drawing/2014/main" val="20002"/>
                    </a:ext>
                  </a:extLst>
                </a:gridCol>
              </a:tblGrid>
              <a:tr h="1504951">
                <a:tc>
                  <a:txBody>
                    <a:bodyPr/>
                    <a:lstStyle/>
                    <a:p>
                      <a:pPr algn="l" fontAlgn="b">
                        <a:buClr>
                          <a:srgbClr val="000000"/>
                        </a:buClr>
                        <a:buSzPts val="1100"/>
                        <a:buFont typeface="Calibri"/>
                        <a:buNone/>
                      </a:pPr>
                      <a:r>
                        <a:rPr lang="en-US" sz="1600" b="1" i="0" u="none" strike="noStrike" kern="1200" dirty="0">
                          <a:solidFill>
                            <a:schemeClr val="accent1"/>
                          </a:solidFill>
                          <a:latin typeface="+mn-lt"/>
                          <a:ea typeface="+mn-ea"/>
                          <a:cs typeface="+mn-cs"/>
                        </a:rPr>
                        <a:t>04</a:t>
                      </a:r>
                    </a:p>
                    <a:p>
                      <a:pPr algn="l" fontAlgn="b">
                        <a:buClr>
                          <a:srgbClr val="000000"/>
                        </a:buClr>
                        <a:buSzPts val="1100"/>
                        <a:buFont typeface="Calibri"/>
                        <a:buNone/>
                      </a:pPr>
                      <a:r>
                        <a:rPr lang="en-US" sz="1100" b="1" i="0" u="none" strike="noStrike" kern="1200" dirty="0">
                          <a:solidFill>
                            <a:schemeClr val="accent3"/>
                          </a:solidFill>
                          <a:latin typeface="+mn-lt"/>
                          <a:ea typeface="+mn-ea"/>
                          <a:cs typeface="+mn-cs"/>
                        </a:rPr>
                        <a:t>Modifier</a:t>
                      </a:r>
                    </a:p>
                  </a:txBody>
                  <a:tcPr marL="91464" marR="91464" marT="91440" marB="9144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80000"/>
                        </a:lnSpc>
                        <a:spcBef>
                          <a:spcPts val="600"/>
                        </a:spcBef>
                        <a:spcAft>
                          <a:spcPts val="0"/>
                        </a:spcAft>
                        <a:buClr>
                          <a:schemeClr val="accent1"/>
                        </a:buClr>
                        <a:buSzPct val="80000"/>
                        <a:buFont typeface="Tipo de letra del sistema normal"/>
                        <a:buChar char="&gt;"/>
                        <a:tabLst/>
                        <a:defRPr/>
                      </a:pPr>
                      <a:endParaRPr lang="en-US" sz="1000" dirty="0">
                        <a:solidFill>
                          <a:schemeClr val="tx1"/>
                        </a:solidFill>
                        <a:latin typeface="+mn-lt"/>
                        <a:cs typeface="Arial" panose="020B0604020202020204" pitchFamily="34" charset="0"/>
                      </a:endParaRPr>
                    </a:p>
                  </a:txBody>
                  <a:tcPr marL="72000" marR="72000" marT="3429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4951">
                <a:tc>
                  <a:txBody>
                    <a:bodyPr/>
                    <a:lstStyle/>
                    <a:p>
                      <a:pPr marL="0" marR="0" lvl="0" indent="0" algn="l" defTabSz="914400" rtl="0" eaLnBrk="1" fontAlgn="b" latinLnBrk="0" hangingPunct="1">
                        <a:lnSpc>
                          <a:spcPct val="100000"/>
                        </a:lnSpc>
                        <a:spcBef>
                          <a:spcPts val="0"/>
                        </a:spcBef>
                        <a:spcAft>
                          <a:spcPts val="0"/>
                        </a:spcAft>
                        <a:buClr>
                          <a:srgbClr val="000000"/>
                        </a:buClr>
                        <a:buSzPts val="1100"/>
                        <a:buFont typeface="Calibri"/>
                        <a:buNone/>
                        <a:tabLst/>
                        <a:defRPr/>
                      </a:pPr>
                      <a:r>
                        <a:rPr lang="en-US" sz="1600" b="1" i="0" u="none" strike="noStrike" kern="1200" dirty="0">
                          <a:solidFill>
                            <a:schemeClr val="accent1"/>
                          </a:solidFill>
                          <a:latin typeface="+mn-lt"/>
                          <a:ea typeface="+mn-ea"/>
                          <a:cs typeface="+mn-cs"/>
                        </a:rPr>
                        <a:t>05</a:t>
                      </a:r>
                    </a:p>
                    <a:p>
                      <a:pPr marL="0" algn="l" defTabSz="914400" rtl="0" eaLnBrk="1" fontAlgn="b" latinLnBrk="0" hangingPunct="1">
                        <a:buClr>
                          <a:srgbClr val="000000"/>
                        </a:buClr>
                        <a:buSzPts val="1100"/>
                        <a:buFont typeface="Calibri"/>
                        <a:buNone/>
                      </a:pPr>
                      <a:r>
                        <a:rPr lang="en-US" sz="1100" b="1" i="0" u="none" strike="noStrike" kern="1200" dirty="0">
                          <a:solidFill>
                            <a:schemeClr val="accent3"/>
                          </a:solidFill>
                          <a:latin typeface="+mn-lt"/>
                          <a:ea typeface="+mn-ea"/>
                          <a:cs typeface="+mn-cs"/>
                        </a:rPr>
                        <a:t>Quota Credit Value Adjustment</a:t>
                      </a:r>
                    </a:p>
                  </a:txBody>
                  <a:tcPr marL="91464" marR="91464" marT="91440" marB="9144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171450" marR="0" indent="-171450" algn="l" defTabSz="457200" rtl="0" eaLnBrk="1" fontAlgn="auto" latinLnBrk="0" hangingPunct="1">
                        <a:lnSpc>
                          <a:spcPct val="80000"/>
                        </a:lnSpc>
                        <a:spcBef>
                          <a:spcPts val="600"/>
                        </a:spcBef>
                        <a:spcAft>
                          <a:spcPts val="0"/>
                        </a:spcAft>
                        <a:buClr>
                          <a:schemeClr val="accent1"/>
                        </a:buClr>
                        <a:buSzPct val="80000"/>
                        <a:buFont typeface="Tipo de letra del sistema normal"/>
                        <a:buChar char="&gt;"/>
                        <a:tabLst/>
                        <a:defRPr/>
                      </a:pPr>
                      <a:endParaRPr lang="en-US" sz="1000" dirty="0">
                        <a:solidFill>
                          <a:schemeClr val="tx1"/>
                        </a:solidFill>
                        <a:latin typeface="+mn-lt"/>
                        <a:cs typeface="Arial" panose="020B0604020202020204" pitchFamily="34" charset="0"/>
                      </a:endParaRPr>
                    </a:p>
                  </a:txBody>
                  <a:tcPr marL="72000" marR="72000" marT="3429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6390799"/>
                  </a:ext>
                </a:extLst>
              </a:tr>
              <a:tr h="1504951">
                <a:tc>
                  <a:txBody>
                    <a:bodyPr/>
                    <a:lstStyle/>
                    <a:p>
                      <a:pPr marL="0" marR="0" lvl="0" indent="0" algn="l" defTabSz="914400" rtl="0" eaLnBrk="1" fontAlgn="b" latinLnBrk="0" hangingPunct="1">
                        <a:lnSpc>
                          <a:spcPct val="100000"/>
                        </a:lnSpc>
                        <a:spcBef>
                          <a:spcPts val="0"/>
                        </a:spcBef>
                        <a:spcAft>
                          <a:spcPts val="0"/>
                        </a:spcAft>
                        <a:buClr>
                          <a:srgbClr val="000000"/>
                        </a:buClr>
                        <a:buSzPts val="1100"/>
                        <a:buFont typeface="Calibri"/>
                        <a:buNone/>
                        <a:tabLst/>
                        <a:defRPr/>
                      </a:pPr>
                      <a:r>
                        <a:rPr lang="en-US" sz="1600" b="1" i="0" u="none" strike="noStrike" kern="1200" dirty="0">
                          <a:solidFill>
                            <a:schemeClr val="accent1"/>
                          </a:solidFill>
                          <a:latin typeface="+mn-lt"/>
                          <a:ea typeface="+mn-ea"/>
                          <a:cs typeface="+mn-cs"/>
                        </a:rPr>
                        <a:t>06</a:t>
                      </a:r>
                    </a:p>
                    <a:p>
                      <a:pPr marL="0" algn="l" defTabSz="914400" rtl="0" eaLnBrk="1" fontAlgn="b" latinLnBrk="0" hangingPunct="1">
                        <a:buClr>
                          <a:srgbClr val="000000"/>
                        </a:buClr>
                        <a:buSzPts val="1100"/>
                        <a:buFont typeface="Calibri"/>
                        <a:buNone/>
                      </a:pPr>
                      <a:r>
                        <a:rPr lang="en-US" sz="1100" b="1" i="0" u="none" strike="noStrike" kern="1200" dirty="0">
                          <a:solidFill>
                            <a:schemeClr val="accent3"/>
                          </a:solidFill>
                          <a:latin typeface="+mn-lt"/>
                          <a:ea typeface="+mn-ea"/>
                          <a:cs typeface="+mn-cs"/>
                        </a:rPr>
                        <a:t>Payment (Rate) Value Adjustment</a:t>
                      </a:r>
                    </a:p>
                  </a:txBody>
                  <a:tcPr marL="91464" marR="91464" marT="91440" marB="9144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171450" marR="0" indent="-171450" algn="l" defTabSz="457200" rtl="0" eaLnBrk="1" fontAlgn="auto" latinLnBrk="0" hangingPunct="1">
                        <a:lnSpc>
                          <a:spcPct val="80000"/>
                        </a:lnSpc>
                        <a:spcBef>
                          <a:spcPts val="600"/>
                        </a:spcBef>
                        <a:spcAft>
                          <a:spcPts val="0"/>
                        </a:spcAft>
                        <a:buClr>
                          <a:schemeClr val="accent1"/>
                        </a:buClr>
                        <a:buSzPct val="80000"/>
                        <a:buFont typeface="Tipo de letra del sistema normal"/>
                        <a:buChar char="&gt;"/>
                        <a:tabLst/>
                        <a:defRPr/>
                      </a:pPr>
                      <a:endParaRPr lang="en-US" sz="1000" dirty="0">
                        <a:solidFill>
                          <a:schemeClr val="tx1"/>
                        </a:solidFill>
                        <a:latin typeface="+mn-lt"/>
                        <a:cs typeface="Arial" panose="020B0604020202020204" pitchFamily="34" charset="0"/>
                      </a:endParaRPr>
                    </a:p>
                  </a:txBody>
                  <a:tcPr marL="72000" marR="72000" marT="3429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1003165"/>
                  </a:ext>
                </a:extLst>
              </a:tr>
            </a:tbl>
          </a:graphicData>
        </a:graphic>
      </p:graphicFrame>
      <p:sp>
        <p:nvSpPr>
          <p:cNvPr id="5" name="Rectangle: Single Corner Rounded 2">
            <a:extLst>
              <a:ext uri="{FF2B5EF4-FFF2-40B4-BE49-F238E27FC236}">
                <a16:creationId xmlns:a16="http://schemas.microsoft.com/office/drawing/2014/main" id="{4639BD20-2038-57CA-FCC9-BFE95EB8B730}"/>
              </a:ext>
            </a:extLst>
          </p:cNvPr>
          <p:cNvSpPr/>
          <p:nvPr/>
        </p:nvSpPr>
        <p:spPr bwMode="auto">
          <a:xfrm>
            <a:off x="1800225" y="1341438"/>
            <a:ext cx="4285265" cy="324000"/>
          </a:xfrm>
          <a:prstGeom prst="round2SameRect">
            <a:avLst>
              <a:gd name="adj1" fmla="val 0"/>
              <a:gd name="adj2" fmla="val 0"/>
            </a:avLst>
          </a:prstGeom>
          <a:solidFill>
            <a:schemeClr val="accent3"/>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Lst>
            </a:pPr>
            <a:r>
              <a:rPr lang="es-PE" sz="1050" b="1" dirty="0" err="1">
                <a:solidFill>
                  <a:schemeClr val="bg1"/>
                </a:solidFill>
                <a:latin typeface="+mj-lt"/>
                <a:ea typeface="Calibri" charset="0"/>
                <a:cs typeface="Calibri" charset="0"/>
              </a:rPr>
              <a:t>Example</a:t>
            </a:r>
            <a:endParaRPr lang="es-PE" sz="1050" b="1" dirty="0">
              <a:solidFill>
                <a:schemeClr val="bg1"/>
              </a:solidFill>
              <a:latin typeface="+mj-lt"/>
              <a:ea typeface="Calibri" charset="0"/>
              <a:cs typeface="Calibri" charset="0"/>
            </a:endParaRPr>
          </a:p>
        </p:txBody>
      </p:sp>
      <p:grpSp>
        <p:nvGrpSpPr>
          <p:cNvPr id="6" name="Group 5">
            <a:extLst>
              <a:ext uri="{FF2B5EF4-FFF2-40B4-BE49-F238E27FC236}">
                <a16:creationId xmlns:a16="http://schemas.microsoft.com/office/drawing/2014/main" id="{7AF8C66E-7F44-2653-AFBB-92DB222F8E7A}"/>
              </a:ext>
            </a:extLst>
          </p:cNvPr>
          <p:cNvGrpSpPr/>
          <p:nvPr/>
        </p:nvGrpSpPr>
        <p:grpSpPr>
          <a:xfrm>
            <a:off x="1854264" y="1686813"/>
            <a:ext cx="4136390" cy="3240938"/>
            <a:chOff x="1642436" y="2160370"/>
            <a:chExt cx="4206429" cy="2740049"/>
          </a:xfrm>
        </p:grpSpPr>
        <p:sp>
          <p:nvSpPr>
            <p:cNvPr id="7" name="Rectangle 20">
              <a:extLst>
                <a:ext uri="{FF2B5EF4-FFF2-40B4-BE49-F238E27FC236}">
                  <a16:creationId xmlns:a16="http://schemas.microsoft.com/office/drawing/2014/main" id="{93DFBC1E-32BB-8B2D-E806-EBA3641172BC}"/>
                </a:ext>
              </a:extLst>
            </p:cNvPr>
            <p:cNvSpPr>
              <a:spLocks noChangeArrowheads="1"/>
            </p:cNvSpPr>
            <p:nvPr/>
          </p:nvSpPr>
          <p:spPr bwMode="auto">
            <a:xfrm>
              <a:off x="1642436" y="2160370"/>
              <a:ext cx="4206428" cy="195157"/>
            </a:xfrm>
            <a:prstGeom prst="rect">
              <a:avLst/>
            </a:prstGeom>
            <a:solidFill>
              <a:schemeClr val="bg1">
                <a:lumMod val="95000"/>
              </a:schemeClr>
            </a:solidFill>
            <a:ln w="9525">
              <a:noFill/>
              <a:miter lim="800000"/>
              <a:headEnd/>
              <a:tailEnd/>
            </a:ln>
            <a:effectLst/>
          </p:spPr>
          <p:txBody>
            <a:bodyPr wrap="square" anchor="ctr">
              <a:spAutoFit/>
            </a:bodyPr>
            <a:lstStyle/>
            <a:p>
              <a:pPr marL="380990" indent="-380990" defTabSz="609585">
                <a:spcBef>
                  <a:spcPct val="20000"/>
                </a:spcBef>
              </a:pPr>
              <a:r>
                <a:rPr lang="en-US" sz="900" b="1" dirty="0">
                  <a:solidFill>
                    <a:schemeClr val="tx2"/>
                  </a:solidFill>
                </a:rPr>
                <a:t>I.  Total Sales – 100%</a:t>
              </a:r>
              <a:endParaRPr lang="en-US" sz="900" dirty="0">
                <a:solidFill>
                  <a:schemeClr val="tx2"/>
                </a:solidFill>
              </a:endParaRPr>
            </a:p>
          </p:txBody>
        </p:sp>
        <p:sp>
          <p:nvSpPr>
            <p:cNvPr id="8" name="Rectangle 20">
              <a:extLst>
                <a:ext uri="{FF2B5EF4-FFF2-40B4-BE49-F238E27FC236}">
                  <a16:creationId xmlns:a16="http://schemas.microsoft.com/office/drawing/2014/main" id="{6314BBD9-1BB7-3129-C1F5-AFF5691CDC33}"/>
                </a:ext>
              </a:extLst>
            </p:cNvPr>
            <p:cNvSpPr>
              <a:spLocks noChangeArrowheads="1"/>
            </p:cNvSpPr>
            <p:nvPr/>
          </p:nvSpPr>
          <p:spPr bwMode="auto">
            <a:xfrm>
              <a:off x="1642436" y="3443638"/>
              <a:ext cx="4206428" cy="195157"/>
            </a:xfrm>
            <a:prstGeom prst="rect">
              <a:avLst/>
            </a:prstGeom>
            <a:solidFill>
              <a:schemeClr val="bg1">
                <a:lumMod val="95000"/>
              </a:schemeClr>
            </a:solidFill>
            <a:ln w="9525">
              <a:noFill/>
              <a:miter lim="800000"/>
              <a:headEnd/>
              <a:tailEnd/>
            </a:ln>
            <a:effectLst/>
          </p:spPr>
          <p:txBody>
            <a:bodyPr wrap="square" anchor="ctr">
              <a:spAutoFit/>
            </a:bodyPr>
            <a:lstStyle/>
            <a:p>
              <a:pPr marL="380990" indent="-380990" defTabSz="609585">
                <a:spcBef>
                  <a:spcPct val="20000"/>
                </a:spcBef>
              </a:pPr>
              <a:r>
                <a:rPr lang="en-US" sz="900" b="1" dirty="0">
                  <a:solidFill>
                    <a:schemeClr val="tx2"/>
                  </a:solidFill>
                </a:rPr>
                <a:t>I.  Total Sales – 100%</a:t>
              </a:r>
              <a:endParaRPr lang="en-US" sz="900" dirty="0">
                <a:solidFill>
                  <a:schemeClr val="tx2"/>
                </a:solidFill>
              </a:endParaRPr>
            </a:p>
          </p:txBody>
        </p:sp>
        <p:sp>
          <p:nvSpPr>
            <p:cNvPr id="9" name="Rectangle 20">
              <a:extLst>
                <a:ext uri="{FF2B5EF4-FFF2-40B4-BE49-F238E27FC236}">
                  <a16:creationId xmlns:a16="http://schemas.microsoft.com/office/drawing/2014/main" id="{E73A707A-65CF-06A2-0657-F4AFEAAFB4F0}"/>
                </a:ext>
              </a:extLst>
            </p:cNvPr>
            <p:cNvSpPr>
              <a:spLocks noChangeArrowheads="1"/>
            </p:cNvSpPr>
            <p:nvPr/>
          </p:nvSpPr>
          <p:spPr bwMode="auto">
            <a:xfrm>
              <a:off x="1642437" y="4705262"/>
              <a:ext cx="4206428" cy="195157"/>
            </a:xfrm>
            <a:prstGeom prst="rect">
              <a:avLst/>
            </a:prstGeom>
            <a:solidFill>
              <a:schemeClr val="bg1">
                <a:lumMod val="95000"/>
              </a:schemeClr>
            </a:solidFill>
            <a:ln w="9525">
              <a:noFill/>
              <a:miter lim="800000"/>
              <a:headEnd/>
              <a:tailEnd/>
            </a:ln>
            <a:effectLst/>
          </p:spPr>
          <p:txBody>
            <a:bodyPr wrap="square" anchor="ctr">
              <a:spAutoFit/>
            </a:bodyPr>
            <a:lstStyle/>
            <a:p>
              <a:pPr marL="380990" indent="-380990" defTabSz="609585">
                <a:spcBef>
                  <a:spcPct val="20000"/>
                </a:spcBef>
              </a:pPr>
              <a:r>
                <a:rPr lang="en-US" sz="900" b="1" dirty="0">
                  <a:solidFill>
                    <a:schemeClr val="tx2"/>
                  </a:solidFill>
                </a:rPr>
                <a:t>I.  Total Sales – 100%</a:t>
              </a:r>
              <a:endParaRPr lang="en-US" sz="900" dirty="0">
                <a:solidFill>
                  <a:schemeClr val="tx2"/>
                </a:solidFill>
              </a:endParaRPr>
            </a:p>
          </p:txBody>
        </p:sp>
      </p:grpSp>
      <p:graphicFrame>
        <p:nvGraphicFramePr>
          <p:cNvPr id="10" name="Chart 68">
            <a:extLst>
              <a:ext uri="{FF2B5EF4-FFF2-40B4-BE49-F238E27FC236}">
                <a16:creationId xmlns:a16="http://schemas.microsoft.com/office/drawing/2014/main" id="{CFBA52C2-7ECE-F5FF-9D45-85A087C62EE6}"/>
              </a:ext>
            </a:extLst>
          </p:cNvPr>
          <p:cNvGraphicFramePr/>
          <p:nvPr/>
        </p:nvGraphicFramePr>
        <p:xfrm>
          <a:off x="1825630" y="2016458"/>
          <a:ext cx="4165023" cy="10739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50">
            <a:extLst>
              <a:ext uri="{FF2B5EF4-FFF2-40B4-BE49-F238E27FC236}">
                <a16:creationId xmlns:a16="http://schemas.microsoft.com/office/drawing/2014/main" id="{1571F4D3-38AF-3D61-819D-49D826E00D17}"/>
              </a:ext>
            </a:extLst>
          </p:cNvPr>
          <p:cNvGraphicFramePr/>
          <p:nvPr/>
        </p:nvGraphicFramePr>
        <p:xfrm>
          <a:off x="1854264" y="3587281"/>
          <a:ext cx="4136389" cy="1009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51">
            <a:extLst>
              <a:ext uri="{FF2B5EF4-FFF2-40B4-BE49-F238E27FC236}">
                <a16:creationId xmlns:a16="http://schemas.microsoft.com/office/drawing/2014/main" id="{927808DF-2B6D-4147-F85E-79F2B556F92A}"/>
              </a:ext>
            </a:extLst>
          </p:cNvPr>
          <p:cNvGraphicFramePr/>
          <p:nvPr/>
        </p:nvGraphicFramePr>
        <p:xfrm>
          <a:off x="1854264" y="5021700"/>
          <a:ext cx="4136389" cy="10887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619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7006EE8-1EBD-BDF2-7B88-F9941D194178}"/>
              </a:ext>
            </a:extLst>
          </p:cNvPr>
          <p:cNvPicPr>
            <a:picLocks/>
          </p:cNvPicPr>
          <p:nvPr/>
        </p:nvPicPr>
        <p:blipFill rotWithShape="1">
          <a:blip r:embed="rId3">
            <a:extLst>
              <a:ext uri="{28A0092B-C50C-407E-A947-70E740481C1C}">
                <a14:useLocalDpi xmlns:a14="http://schemas.microsoft.com/office/drawing/2010/main" val="0"/>
              </a:ext>
            </a:extLst>
          </a:blip>
          <a:srcRect l="15977" r="40892" b="198"/>
          <a:stretch/>
        </p:blipFill>
        <p:spPr>
          <a:xfrm>
            <a:off x="8095940" y="1967075"/>
            <a:ext cx="3477600" cy="4204800"/>
          </a:xfrm>
          <a:prstGeom prst="rect">
            <a:avLst/>
          </a:prstGeom>
        </p:spPr>
      </p:pic>
      <p:pic>
        <p:nvPicPr>
          <p:cNvPr id="48" name="Picture 47">
            <a:extLst>
              <a:ext uri="{FF2B5EF4-FFF2-40B4-BE49-F238E27FC236}">
                <a16:creationId xmlns:a16="http://schemas.microsoft.com/office/drawing/2014/main" id="{B7CE88EB-5B02-AF64-7B5B-8011C69B4151}"/>
              </a:ext>
            </a:extLst>
          </p:cNvPr>
          <p:cNvPicPr>
            <a:picLocks/>
          </p:cNvPicPr>
          <p:nvPr/>
        </p:nvPicPr>
        <p:blipFill rotWithShape="1">
          <a:blip r:embed="rId4">
            <a:extLst>
              <a:ext uri="{28A0092B-C50C-407E-A947-70E740481C1C}">
                <a14:useLocalDpi xmlns:a14="http://schemas.microsoft.com/office/drawing/2010/main" val="0"/>
              </a:ext>
            </a:extLst>
          </a:blip>
          <a:srcRect l="17180" t="1" r="34773" b="979"/>
          <a:stretch/>
        </p:blipFill>
        <p:spPr>
          <a:xfrm>
            <a:off x="4352770" y="1967075"/>
            <a:ext cx="3477600" cy="4204983"/>
          </a:xfrm>
          <a:prstGeom prst="rect">
            <a:avLst/>
          </a:prstGeom>
        </p:spPr>
      </p:pic>
      <p:pic>
        <p:nvPicPr>
          <p:cNvPr id="49" name="Picture 48">
            <a:extLst>
              <a:ext uri="{FF2B5EF4-FFF2-40B4-BE49-F238E27FC236}">
                <a16:creationId xmlns:a16="http://schemas.microsoft.com/office/drawing/2014/main" id="{89186A03-47C6-6756-7944-35DA0E94EB0B}"/>
              </a:ext>
            </a:extLst>
          </p:cNvPr>
          <p:cNvPicPr>
            <a:picLocks/>
          </p:cNvPicPr>
          <p:nvPr/>
        </p:nvPicPr>
        <p:blipFill rotWithShape="1">
          <a:blip r:embed="rId5">
            <a:extLst>
              <a:ext uri="{28A0092B-C50C-407E-A947-70E740481C1C}">
                <a14:useLocalDpi xmlns:a14="http://schemas.microsoft.com/office/drawing/2010/main" val="0"/>
              </a:ext>
            </a:extLst>
          </a:blip>
          <a:srcRect l="12997" r="17787" b="980"/>
          <a:stretch/>
        </p:blipFill>
        <p:spPr>
          <a:xfrm>
            <a:off x="609600" y="1967075"/>
            <a:ext cx="3477600" cy="4204800"/>
          </a:xfrm>
          <a:prstGeom prst="rect">
            <a:avLst/>
          </a:prstGeom>
        </p:spPr>
      </p:pic>
      <p:sp>
        <p:nvSpPr>
          <p:cNvPr id="6" name="Title 5">
            <a:extLst>
              <a:ext uri="{FF2B5EF4-FFF2-40B4-BE49-F238E27FC236}">
                <a16:creationId xmlns:a16="http://schemas.microsoft.com/office/drawing/2014/main" id="{B1906CB0-78C9-F758-7157-BD8E1B27B3E2}"/>
              </a:ext>
            </a:extLst>
          </p:cNvPr>
          <p:cNvSpPr>
            <a:spLocks noGrp="1"/>
          </p:cNvSpPr>
          <p:nvPr>
            <p:ph type="title"/>
          </p:nvPr>
        </p:nvSpPr>
        <p:spPr/>
        <p:txBody>
          <a:bodyPr>
            <a:normAutofit fontScale="90000"/>
          </a:bodyPr>
          <a:lstStyle/>
          <a:p>
            <a:r>
              <a:rPr lang="en-US" dirty="0"/>
              <a:t>SBI assesses and designs compensation plans across 10 design principles to ensure an organization’s ability to attract and retain top sales talent</a:t>
            </a:r>
          </a:p>
        </p:txBody>
      </p:sp>
      <p:sp>
        <p:nvSpPr>
          <p:cNvPr id="11" name="Rectangle 10">
            <a:extLst>
              <a:ext uri="{FF2B5EF4-FFF2-40B4-BE49-F238E27FC236}">
                <a16:creationId xmlns:a16="http://schemas.microsoft.com/office/drawing/2014/main" id="{BDE4AB45-9BA8-4903-966C-B2B2760C0637}"/>
              </a:ext>
            </a:extLst>
          </p:cNvPr>
          <p:cNvSpPr/>
          <p:nvPr/>
        </p:nvSpPr>
        <p:spPr bwMode="auto">
          <a:xfrm>
            <a:off x="609600" y="1373317"/>
            <a:ext cx="10972800" cy="434715"/>
          </a:xfrm>
          <a:prstGeom prst="rect">
            <a:avLst/>
          </a:prstGeom>
          <a:solidFill>
            <a:schemeClr val="accent1"/>
          </a:solidFill>
          <a:ln>
            <a:noFill/>
          </a:ln>
          <a:effectLst>
            <a:outerShdw blurRad="76200" dist="50800" dir="5400000" algn="tl" rotWithShape="0">
              <a:schemeClr val="tx2">
                <a:alpha val="4000"/>
              </a:schemeClr>
            </a:outerShdw>
          </a:effectLst>
        </p:spPr>
        <p:txBody>
          <a:bodyPr rot="0" spcFirstLastPara="0" vert="horz" wrap="square" lIns="57600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600" b="1" dirty="0">
                <a:solidFill>
                  <a:schemeClr val="bg1"/>
                </a:solidFill>
              </a:rPr>
              <a:t>Sales Compensation Strategy  </a:t>
            </a:r>
            <a:endParaRPr lang="en-US" sz="1200" b="1" dirty="0">
              <a:solidFill>
                <a:schemeClr val="bg1"/>
              </a:solidFill>
            </a:endParaRPr>
          </a:p>
        </p:txBody>
      </p:sp>
      <p:sp>
        <p:nvSpPr>
          <p:cNvPr id="12" name="Rectangle 11">
            <a:extLst>
              <a:ext uri="{FF2B5EF4-FFF2-40B4-BE49-F238E27FC236}">
                <a16:creationId xmlns:a16="http://schemas.microsoft.com/office/drawing/2014/main" id="{ACE6FF5E-565B-4B28-8198-85C5A54A20F4}"/>
              </a:ext>
            </a:extLst>
          </p:cNvPr>
          <p:cNvSpPr>
            <a:spLocks noChangeAspect="1"/>
          </p:cNvSpPr>
          <p:nvPr/>
        </p:nvSpPr>
        <p:spPr bwMode="auto">
          <a:xfrm>
            <a:off x="609600" y="1967075"/>
            <a:ext cx="3475950" cy="4205125"/>
          </a:xfrm>
          <a:prstGeom prst="rect">
            <a:avLst/>
          </a:prstGeom>
          <a:solidFill>
            <a:srgbClr val="2F414E">
              <a:alpha val="96000"/>
            </a:srgbClr>
          </a:solidFill>
          <a:ln>
            <a:noFill/>
          </a:ln>
          <a:effectLst>
            <a:outerShdw blurRad="76200" dist="50800" dir="5400000" algn="tl" rotWithShape="0">
              <a:schemeClr val="tx2">
                <a:alpha val="4000"/>
              </a:schemeClr>
            </a:outerShdw>
          </a:effectLst>
        </p:spPr>
        <p:txBody>
          <a:bodyPr rot="0" spcFirstLastPara="0" vert="horz" wrap="square" lIns="182880" tIns="182880" rIns="182880" bIns="18288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endParaRPr>
          </a:p>
        </p:txBody>
      </p:sp>
      <p:sp>
        <p:nvSpPr>
          <p:cNvPr id="13" name="Rectangle 12">
            <a:extLst>
              <a:ext uri="{FF2B5EF4-FFF2-40B4-BE49-F238E27FC236}">
                <a16:creationId xmlns:a16="http://schemas.microsoft.com/office/drawing/2014/main" id="{6EC0B57C-DD01-4A90-AA29-C172F2D146D1}"/>
              </a:ext>
            </a:extLst>
          </p:cNvPr>
          <p:cNvSpPr/>
          <p:nvPr/>
        </p:nvSpPr>
        <p:spPr bwMode="auto">
          <a:xfrm>
            <a:off x="4352770" y="1967075"/>
            <a:ext cx="3475950" cy="4205125"/>
          </a:xfrm>
          <a:prstGeom prst="rect">
            <a:avLst/>
          </a:prstGeom>
          <a:solidFill>
            <a:srgbClr val="2F414E">
              <a:alpha val="96000"/>
            </a:srgbClr>
          </a:solidFill>
          <a:ln>
            <a:noFill/>
          </a:ln>
          <a:effectLst>
            <a:outerShdw blurRad="76200" dist="50800" dir="5400000" algn="tl" rotWithShape="0">
              <a:schemeClr val="tx2">
                <a:alpha val="4000"/>
              </a:schemeClr>
            </a:outerShdw>
          </a:effectLst>
        </p:spPr>
        <p:txBody>
          <a:bodyPr rot="0" spcFirstLastPara="0" vert="horz" wrap="square" lIns="182880" tIns="182880" rIns="182880" bIns="18288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endParaRPr>
          </a:p>
        </p:txBody>
      </p:sp>
      <p:sp>
        <p:nvSpPr>
          <p:cNvPr id="14" name="Rectangle 13">
            <a:extLst>
              <a:ext uri="{FF2B5EF4-FFF2-40B4-BE49-F238E27FC236}">
                <a16:creationId xmlns:a16="http://schemas.microsoft.com/office/drawing/2014/main" id="{F69D3F03-87D2-4B78-8A81-D9832EC5A78C}"/>
              </a:ext>
            </a:extLst>
          </p:cNvPr>
          <p:cNvSpPr/>
          <p:nvPr/>
        </p:nvSpPr>
        <p:spPr bwMode="auto">
          <a:xfrm>
            <a:off x="8097590" y="1967075"/>
            <a:ext cx="3475950" cy="4205125"/>
          </a:xfrm>
          <a:prstGeom prst="rect">
            <a:avLst/>
          </a:prstGeom>
          <a:solidFill>
            <a:srgbClr val="2F414E">
              <a:alpha val="96000"/>
            </a:srgbClr>
          </a:solidFill>
          <a:ln>
            <a:noFill/>
          </a:ln>
          <a:effectLst>
            <a:outerShdw blurRad="76200" dist="50800" dir="5400000" algn="tl" rotWithShape="0">
              <a:schemeClr val="tx2">
                <a:alpha val="4000"/>
              </a:schemeClr>
            </a:outerShdw>
          </a:effectLst>
        </p:spPr>
        <p:txBody>
          <a:bodyPr rot="0" spcFirstLastPara="0" vert="horz" wrap="square" lIns="182880" tIns="182880" rIns="182880" bIns="18288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endParaRPr>
          </a:p>
        </p:txBody>
      </p:sp>
      <p:graphicFrame>
        <p:nvGraphicFramePr>
          <p:cNvPr id="31" name="Table 30">
            <a:extLst>
              <a:ext uri="{FF2B5EF4-FFF2-40B4-BE49-F238E27FC236}">
                <a16:creationId xmlns:a16="http://schemas.microsoft.com/office/drawing/2014/main" id="{38B2A488-2877-04F9-1ABD-23753A2FA6D7}"/>
              </a:ext>
            </a:extLst>
          </p:cNvPr>
          <p:cNvGraphicFramePr>
            <a:graphicFrameLocks noGrp="1"/>
          </p:cNvGraphicFramePr>
          <p:nvPr>
            <p:extLst>
              <p:ext uri="{D42A27DB-BD31-4B8C-83A1-F6EECF244321}">
                <p14:modId xmlns:p14="http://schemas.microsoft.com/office/powerpoint/2010/main" val="1886421453"/>
              </p:ext>
            </p:extLst>
          </p:nvPr>
        </p:nvGraphicFramePr>
        <p:xfrm>
          <a:off x="759975" y="3186333"/>
          <a:ext cx="3175200" cy="2830780"/>
        </p:xfrm>
        <a:graphic>
          <a:graphicData uri="http://schemas.openxmlformats.org/drawingml/2006/table">
            <a:tbl>
              <a:tblPr firstRow="1" bandRow="1">
                <a:tableStyleId>{073A0DAA-6AF3-43AB-8588-CEC1D06C72B9}</a:tableStyleId>
              </a:tblPr>
              <a:tblGrid>
                <a:gridCol w="306825">
                  <a:extLst>
                    <a:ext uri="{9D8B030D-6E8A-4147-A177-3AD203B41FA5}">
                      <a16:colId xmlns:a16="http://schemas.microsoft.com/office/drawing/2014/main" val="1088469058"/>
                    </a:ext>
                  </a:extLst>
                </a:gridCol>
                <a:gridCol w="998220">
                  <a:extLst>
                    <a:ext uri="{9D8B030D-6E8A-4147-A177-3AD203B41FA5}">
                      <a16:colId xmlns:a16="http://schemas.microsoft.com/office/drawing/2014/main" val="255755420"/>
                    </a:ext>
                  </a:extLst>
                </a:gridCol>
                <a:gridCol w="1870155">
                  <a:extLst>
                    <a:ext uri="{9D8B030D-6E8A-4147-A177-3AD203B41FA5}">
                      <a16:colId xmlns:a16="http://schemas.microsoft.com/office/drawing/2014/main" val="2887065713"/>
                    </a:ext>
                  </a:extLst>
                </a:gridCol>
              </a:tblGrid>
              <a:tr h="634997">
                <a:tc>
                  <a:txBody>
                    <a:bodyPr/>
                    <a:lstStyle/>
                    <a:p>
                      <a:pPr algn="ctr"/>
                      <a:r>
                        <a:rPr lang="en-US" sz="1050" b="1" dirty="0">
                          <a:solidFill>
                            <a:schemeClr val="bg1"/>
                          </a:solidFill>
                        </a:rPr>
                        <a:t>2</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1" dirty="0">
                          <a:solidFill>
                            <a:schemeClr val="bg1"/>
                          </a:solidFill>
                        </a:rPr>
                        <a:t>Eligibility</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0" dirty="0">
                          <a:solidFill>
                            <a:schemeClr val="bg1"/>
                          </a:solidFill>
                        </a:rPr>
                        <a:t>Who should be eligible for sales compensation (versus other forms of variable pay)</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466665"/>
                  </a:ext>
                </a:extLst>
              </a:tr>
              <a:tr h="1190470">
                <a:tc>
                  <a:txBody>
                    <a:bodyPr/>
                    <a:lstStyle/>
                    <a:p>
                      <a:pPr algn="ctr"/>
                      <a:r>
                        <a:rPr lang="en-US" sz="1050" b="1" dirty="0">
                          <a:solidFill>
                            <a:schemeClr val="bg1"/>
                          </a:solidFill>
                        </a:rPr>
                        <a:t>3</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1" dirty="0">
                          <a:solidFill>
                            <a:schemeClr val="bg1"/>
                          </a:solidFill>
                        </a:rPr>
                        <a:t>Target Pay </a:t>
                      </a:r>
                      <a:br>
                        <a:rPr lang="en-US" sz="1000" b="1" dirty="0">
                          <a:solidFill>
                            <a:schemeClr val="bg1"/>
                          </a:solidFill>
                        </a:rPr>
                      </a:br>
                      <a:r>
                        <a:rPr lang="en-US" sz="1000" b="1" dirty="0">
                          <a:solidFill>
                            <a:schemeClr val="bg1"/>
                          </a:solidFill>
                        </a:rPr>
                        <a:t>Levels</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dirty="0">
                          <a:solidFill>
                            <a:schemeClr val="bg1"/>
                          </a:solidFill>
                        </a:rPr>
                        <a:t>How do base salary and target variable incentive (e.g. on-target earnings) earned at target performance compare to market</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3100839"/>
                  </a:ext>
                </a:extLst>
              </a:tr>
              <a:tr h="1005313">
                <a:tc>
                  <a:txBody>
                    <a:bodyPr/>
                    <a:lstStyle/>
                    <a:p>
                      <a:pPr algn="ctr"/>
                      <a:r>
                        <a:rPr lang="en-US" sz="1050" b="1" dirty="0">
                          <a:solidFill>
                            <a:schemeClr val="bg1"/>
                          </a:solidFill>
                        </a:rPr>
                        <a:t>4</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1" dirty="0">
                          <a:solidFill>
                            <a:schemeClr val="bg1"/>
                          </a:solidFill>
                        </a:rPr>
                        <a:t>Pay Mix</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dirty="0">
                          <a:solidFill>
                            <a:schemeClr val="bg1"/>
                          </a:solidFill>
                        </a:rPr>
                        <a:t>Is the allocation of on-target earnings between fixed salary (e.g. base salary) and variable pay aligned with </a:t>
                      </a:r>
                      <a:br>
                        <a:rPr lang="en-US" sz="1000" dirty="0">
                          <a:solidFill>
                            <a:schemeClr val="bg1"/>
                          </a:solidFill>
                        </a:rPr>
                      </a:br>
                      <a:r>
                        <a:rPr lang="en-US" sz="1000" dirty="0">
                          <a:solidFill>
                            <a:schemeClr val="bg1"/>
                          </a:solidFill>
                        </a:rPr>
                        <a:t>the selling role?</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303947"/>
                  </a:ext>
                </a:extLst>
              </a:tr>
            </a:tbl>
          </a:graphicData>
        </a:graphic>
      </p:graphicFrame>
      <p:graphicFrame>
        <p:nvGraphicFramePr>
          <p:cNvPr id="33" name="Table 32">
            <a:extLst>
              <a:ext uri="{FF2B5EF4-FFF2-40B4-BE49-F238E27FC236}">
                <a16:creationId xmlns:a16="http://schemas.microsoft.com/office/drawing/2014/main" id="{84CC77C3-8A0A-B977-4C42-EAA1D2453408}"/>
              </a:ext>
            </a:extLst>
          </p:cNvPr>
          <p:cNvGraphicFramePr>
            <a:graphicFrameLocks noGrp="1"/>
          </p:cNvGraphicFramePr>
          <p:nvPr>
            <p:extLst>
              <p:ext uri="{D42A27DB-BD31-4B8C-83A1-F6EECF244321}">
                <p14:modId xmlns:p14="http://schemas.microsoft.com/office/powerpoint/2010/main" val="413081886"/>
              </p:ext>
            </p:extLst>
          </p:nvPr>
        </p:nvGraphicFramePr>
        <p:xfrm>
          <a:off x="4503145" y="3186331"/>
          <a:ext cx="3150825" cy="2830783"/>
        </p:xfrm>
        <a:graphic>
          <a:graphicData uri="http://schemas.openxmlformats.org/drawingml/2006/table">
            <a:tbl>
              <a:tblPr firstRow="1" bandRow="1">
                <a:tableStyleId>{073A0DAA-6AF3-43AB-8588-CEC1D06C72B9}</a:tableStyleId>
              </a:tblPr>
              <a:tblGrid>
                <a:gridCol w="306825">
                  <a:extLst>
                    <a:ext uri="{9D8B030D-6E8A-4147-A177-3AD203B41FA5}">
                      <a16:colId xmlns:a16="http://schemas.microsoft.com/office/drawing/2014/main" val="1088469058"/>
                    </a:ext>
                  </a:extLst>
                </a:gridCol>
                <a:gridCol w="1044000">
                  <a:extLst>
                    <a:ext uri="{9D8B030D-6E8A-4147-A177-3AD203B41FA5}">
                      <a16:colId xmlns:a16="http://schemas.microsoft.com/office/drawing/2014/main" val="255755420"/>
                    </a:ext>
                  </a:extLst>
                </a:gridCol>
                <a:gridCol w="1800000">
                  <a:extLst>
                    <a:ext uri="{9D8B030D-6E8A-4147-A177-3AD203B41FA5}">
                      <a16:colId xmlns:a16="http://schemas.microsoft.com/office/drawing/2014/main" val="2887065713"/>
                    </a:ext>
                  </a:extLst>
                </a:gridCol>
              </a:tblGrid>
              <a:tr h="991943">
                <a:tc>
                  <a:txBody>
                    <a:bodyPr/>
                    <a:lstStyle/>
                    <a:p>
                      <a:pPr algn="ctr"/>
                      <a:r>
                        <a:rPr lang="en-US" sz="1050" b="1" dirty="0">
                          <a:solidFill>
                            <a:schemeClr val="bg1"/>
                          </a:solidFill>
                        </a:rPr>
                        <a:t>5</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1" dirty="0">
                          <a:solidFill>
                            <a:schemeClr val="bg1"/>
                          </a:solidFill>
                        </a:rPr>
                        <a:t>Measures &amp; Weights</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0" kern="1200" dirty="0">
                          <a:solidFill>
                            <a:schemeClr val="bg1"/>
                          </a:solidFill>
                          <a:latin typeface="+mn-lt"/>
                          <a:ea typeface="+mn-ea"/>
                          <a:cs typeface="+mn-cs"/>
                        </a:rPr>
                        <a:t>Have the right performance measures been selected to align with the overall corporate strategy? Are they controllable </a:t>
                      </a:r>
                      <a:br>
                        <a:rPr lang="en-US" sz="1000" b="0" kern="1200" dirty="0">
                          <a:solidFill>
                            <a:schemeClr val="bg1"/>
                          </a:solidFill>
                          <a:latin typeface="+mn-lt"/>
                          <a:ea typeface="+mn-ea"/>
                          <a:cs typeface="+mn-cs"/>
                        </a:rPr>
                      </a:br>
                      <a:r>
                        <a:rPr lang="en-US" sz="1000" b="0" kern="1200" dirty="0">
                          <a:solidFill>
                            <a:schemeClr val="bg1"/>
                          </a:solidFill>
                          <a:latin typeface="+mn-lt"/>
                          <a:ea typeface="+mn-ea"/>
                          <a:cs typeface="+mn-cs"/>
                        </a:rPr>
                        <a:t>by reps?</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466665"/>
                  </a:ext>
                </a:extLst>
              </a:tr>
              <a:tr h="819103">
                <a:tc>
                  <a:txBody>
                    <a:bodyPr/>
                    <a:lstStyle/>
                    <a:p>
                      <a:pPr algn="ctr"/>
                      <a:r>
                        <a:rPr lang="en-US" sz="1050" b="1" dirty="0">
                          <a:solidFill>
                            <a:schemeClr val="bg1"/>
                          </a:solidFill>
                        </a:rPr>
                        <a:t>6</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1" dirty="0">
                          <a:solidFill>
                            <a:schemeClr val="bg1"/>
                          </a:solidFill>
                        </a:rPr>
                        <a:t>Upside Opportunity</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0" kern="1200" dirty="0">
                          <a:solidFill>
                            <a:schemeClr val="bg1"/>
                          </a:solidFill>
                          <a:latin typeface="+mn-lt"/>
                          <a:ea typeface="+mn-ea"/>
                          <a:cs typeface="+mn-cs"/>
                        </a:rPr>
                        <a:t>Are top performers adequately rewarded compared to average and bottom performers?</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3100839"/>
                  </a:ext>
                </a:extLst>
              </a:tr>
              <a:tr h="991943">
                <a:tc>
                  <a:txBody>
                    <a:bodyPr/>
                    <a:lstStyle/>
                    <a:p>
                      <a:pPr algn="ctr"/>
                      <a:r>
                        <a:rPr lang="en-US" sz="1050" b="1" dirty="0">
                          <a:solidFill>
                            <a:schemeClr val="bg1"/>
                          </a:solidFill>
                        </a:rPr>
                        <a:t>7</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1" dirty="0">
                          <a:solidFill>
                            <a:schemeClr val="bg1"/>
                          </a:solidFill>
                        </a:rPr>
                        <a:t>Plan Mechanics</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0" kern="1200" dirty="0">
                          <a:solidFill>
                            <a:schemeClr val="bg1"/>
                          </a:solidFill>
                          <a:latin typeface="+mn-lt"/>
                          <a:ea typeface="+mn-ea"/>
                          <a:cs typeface="+mn-cs"/>
                        </a:rPr>
                        <a:t>Do the payout tables (e.g. thresholds &amp; excellence), links, and incentive caps create a plan that drives a pay for performance culture?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303947"/>
                  </a:ext>
                </a:extLst>
              </a:tr>
            </a:tbl>
          </a:graphicData>
        </a:graphic>
      </p:graphicFrame>
      <p:graphicFrame>
        <p:nvGraphicFramePr>
          <p:cNvPr id="34" name="Table 33">
            <a:extLst>
              <a:ext uri="{FF2B5EF4-FFF2-40B4-BE49-F238E27FC236}">
                <a16:creationId xmlns:a16="http://schemas.microsoft.com/office/drawing/2014/main" id="{DA459EE5-DACC-D50F-CD09-BF7F24BA3CDC}"/>
              </a:ext>
            </a:extLst>
          </p:cNvPr>
          <p:cNvGraphicFramePr>
            <a:graphicFrameLocks noGrp="1"/>
          </p:cNvGraphicFramePr>
          <p:nvPr>
            <p:extLst>
              <p:ext uri="{D42A27DB-BD31-4B8C-83A1-F6EECF244321}">
                <p14:modId xmlns:p14="http://schemas.microsoft.com/office/powerpoint/2010/main" val="1940921371"/>
              </p:ext>
            </p:extLst>
          </p:nvPr>
        </p:nvGraphicFramePr>
        <p:xfrm>
          <a:off x="8246315" y="3186331"/>
          <a:ext cx="3175200" cy="2830782"/>
        </p:xfrm>
        <a:graphic>
          <a:graphicData uri="http://schemas.openxmlformats.org/drawingml/2006/table">
            <a:tbl>
              <a:tblPr firstRow="1" bandRow="1">
                <a:tableStyleId>{073A0DAA-6AF3-43AB-8588-CEC1D06C72B9}</a:tableStyleId>
              </a:tblPr>
              <a:tblGrid>
                <a:gridCol w="354760">
                  <a:extLst>
                    <a:ext uri="{9D8B030D-6E8A-4147-A177-3AD203B41FA5}">
                      <a16:colId xmlns:a16="http://schemas.microsoft.com/office/drawing/2014/main" val="1088469058"/>
                    </a:ext>
                  </a:extLst>
                </a:gridCol>
                <a:gridCol w="1095375">
                  <a:extLst>
                    <a:ext uri="{9D8B030D-6E8A-4147-A177-3AD203B41FA5}">
                      <a16:colId xmlns:a16="http://schemas.microsoft.com/office/drawing/2014/main" val="255755420"/>
                    </a:ext>
                  </a:extLst>
                </a:gridCol>
                <a:gridCol w="1725065">
                  <a:extLst>
                    <a:ext uri="{9D8B030D-6E8A-4147-A177-3AD203B41FA5}">
                      <a16:colId xmlns:a16="http://schemas.microsoft.com/office/drawing/2014/main" val="2887065713"/>
                    </a:ext>
                  </a:extLst>
                </a:gridCol>
              </a:tblGrid>
              <a:tr h="876173">
                <a:tc>
                  <a:txBody>
                    <a:bodyPr/>
                    <a:lstStyle/>
                    <a:p>
                      <a:pPr algn="ctr"/>
                      <a:r>
                        <a:rPr lang="en-US" sz="1050" b="1" dirty="0">
                          <a:solidFill>
                            <a:schemeClr val="bg1"/>
                          </a:solidFill>
                        </a:rPr>
                        <a:t>8</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1" dirty="0">
                          <a:solidFill>
                            <a:schemeClr val="bg1"/>
                          </a:solidFill>
                        </a:rPr>
                        <a:t>Quotas &amp; Crediting</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0" dirty="0">
                          <a:solidFill>
                            <a:schemeClr val="bg1"/>
                          </a:solidFill>
                        </a:rPr>
                        <a:t>Are the rules determining </a:t>
                      </a:r>
                      <a:br>
                        <a:rPr lang="en-US" sz="1000" b="0" dirty="0">
                          <a:solidFill>
                            <a:schemeClr val="bg1"/>
                          </a:solidFill>
                        </a:rPr>
                      </a:br>
                      <a:r>
                        <a:rPr lang="en-US" sz="1000" b="0" dirty="0">
                          <a:solidFill>
                            <a:schemeClr val="bg1"/>
                          </a:solidFill>
                        </a:rPr>
                        <a:t>which sales individuals receive quota credit for certain sales and allocation of those goals aligned?</a:t>
                      </a:r>
                    </a:p>
                  </a:txBody>
                  <a:tcPr marL="10800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466665"/>
                  </a:ext>
                </a:extLst>
              </a:tr>
              <a:tr h="932407">
                <a:tc>
                  <a:txBody>
                    <a:bodyPr/>
                    <a:lstStyle/>
                    <a:p>
                      <a:pPr algn="ctr"/>
                      <a:r>
                        <a:rPr lang="en-US" sz="1050" b="1" dirty="0">
                          <a:solidFill>
                            <a:schemeClr val="bg1"/>
                          </a:solidFill>
                        </a:rPr>
                        <a:t>9</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1" dirty="0">
                          <a:solidFill>
                            <a:schemeClr val="bg1"/>
                          </a:solidFill>
                        </a:rPr>
                        <a:t>Payout Timing &amp; Performance Period</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dirty="0">
                          <a:solidFill>
                            <a:schemeClr val="bg1"/>
                          </a:solidFill>
                        </a:rPr>
                        <a:t>Does the payout timing </a:t>
                      </a:r>
                      <a:br>
                        <a:rPr lang="en-US" sz="1000" dirty="0">
                          <a:solidFill>
                            <a:schemeClr val="bg1"/>
                          </a:solidFill>
                        </a:rPr>
                      </a:br>
                      <a:r>
                        <a:rPr lang="en-US" sz="1000" dirty="0">
                          <a:solidFill>
                            <a:schemeClr val="bg1"/>
                          </a:solidFill>
                        </a:rPr>
                        <a:t>provide adequate cash flow? Does it align with the pay levels, pay mix, and </a:t>
                      </a:r>
                      <a:br>
                        <a:rPr lang="en-US" sz="1000" dirty="0">
                          <a:solidFill>
                            <a:schemeClr val="bg1"/>
                          </a:solidFill>
                        </a:rPr>
                      </a:br>
                      <a:r>
                        <a:rPr lang="en-US" sz="1000" dirty="0">
                          <a:solidFill>
                            <a:schemeClr val="bg1"/>
                          </a:solidFill>
                        </a:rPr>
                        <a:t>performance measures?</a:t>
                      </a:r>
                    </a:p>
                  </a:txBody>
                  <a:tcPr marL="10800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3100839"/>
                  </a:ext>
                </a:extLst>
              </a:tr>
              <a:tr h="1022202">
                <a:tc>
                  <a:txBody>
                    <a:bodyPr/>
                    <a:lstStyle/>
                    <a:p>
                      <a:pPr algn="ctr"/>
                      <a:r>
                        <a:rPr lang="en-US" sz="1050" b="1" dirty="0">
                          <a:solidFill>
                            <a:schemeClr val="bg1"/>
                          </a:solidFill>
                        </a:rPr>
                        <a:t>10</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b="1" dirty="0">
                          <a:solidFill>
                            <a:schemeClr val="bg1"/>
                          </a:solidFill>
                        </a:rPr>
                        <a:t>Administration</a:t>
                      </a:r>
                    </a:p>
                  </a:txBody>
                  <a:tcPr marL="72000" marR="72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000" dirty="0">
                          <a:solidFill>
                            <a:schemeClr val="bg1"/>
                          </a:solidFill>
                        </a:rPr>
                        <a:t>Are the plans simple and easy to understand? Is plan </a:t>
                      </a:r>
                      <a:br>
                        <a:rPr lang="en-US" sz="1000" dirty="0">
                          <a:solidFill>
                            <a:schemeClr val="bg1"/>
                          </a:solidFill>
                        </a:rPr>
                      </a:br>
                      <a:r>
                        <a:rPr lang="en-US" sz="1000" dirty="0">
                          <a:solidFill>
                            <a:schemeClr val="bg1"/>
                          </a:solidFill>
                        </a:rPr>
                        <a:t>execution (e.g. processes, systems, measurement, etc.) effective and efficient? </a:t>
                      </a:r>
                    </a:p>
                  </a:txBody>
                  <a:tcPr marL="10800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303947"/>
                  </a:ext>
                </a:extLst>
              </a:tr>
            </a:tbl>
          </a:graphicData>
        </a:graphic>
      </p:graphicFrame>
      <p:sp>
        <p:nvSpPr>
          <p:cNvPr id="35" name="Rectangle 34">
            <a:extLst>
              <a:ext uri="{FF2B5EF4-FFF2-40B4-BE49-F238E27FC236}">
                <a16:creationId xmlns:a16="http://schemas.microsoft.com/office/drawing/2014/main" id="{06FF8E6C-6E24-F460-59FE-118EA87E9003}"/>
              </a:ext>
            </a:extLst>
          </p:cNvPr>
          <p:cNvSpPr/>
          <p:nvPr/>
        </p:nvSpPr>
        <p:spPr>
          <a:xfrm>
            <a:off x="1738883" y="2139289"/>
            <a:ext cx="1217385" cy="246221"/>
          </a:xfrm>
          <a:prstGeom prst="rect">
            <a:avLst/>
          </a:prstGeom>
        </p:spPr>
        <p:txBody>
          <a:bodyPr wrap="none" lIns="0" tIns="0" rIns="0" bIns="0" anchor="ctr">
            <a:spAutoFit/>
          </a:bodyPr>
          <a:lstStyle/>
          <a:p>
            <a:pPr algn="ctr"/>
            <a:r>
              <a:rPr lang="en-ID" sz="1600" b="1" i="1" dirty="0">
                <a:solidFill>
                  <a:schemeClr val="bg1"/>
                </a:solidFill>
              </a:rPr>
              <a:t>Competitive</a:t>
            </a:r>
          </a:p>
        </p:txBody>
      </p:sp>
      <p:sp>
        <p:nvSpPr>
          <p:cNvPr id="36" name="Rectangle 35">
            <a:extLst>
              <a:ext uri="{FF2B5EF4-FFF2-40B4-BE49-F238E27FC236}">
                <a16:creationId xmlns:a16="http://schemas.microsoft.com/office/drawing/2014/main" id="{CDA234AC-C020-B263-5A5F-AA8371A7D7D7}"/>
              </a:ext>
            </a:extLst>
          </p:cNvPr>
          <p:cNvSpPr/>
          <p:nvPr/>
        </p:nvSpPr>
        <p:spPr>
          <a:xfrm>
            <a:off x="5068286" y="2139289"/>
            <a:ext cx="2044919" cy="246221"/>
          </a:xfrm>
          <a:prstGeom prst="rect">
            <a:avLst/>
          </a:prstGeom>
        </p:spPr>
        <p:txBody>
          <a:bodyPr wrap="none" lIns="0" tIns="0" rIns="0" bIns="0" anchor="ctr">
            <a:spAutoFit/>
          </a:bodyPr>
          <a:lstStyle/>
          <a:p>
            <a:pPr algn="ctr"/>
            <a:r>
              <a:rPr lang="en-ID" sz="1600" b="1" i="1" dirty="0">
                <a:solidFill>
                  <a:schemeClr val="bg1"/>
                </a:solidFill>
              </a:rPr>
              <a:t>Alignment to Market</a:t>
            </a:r>
          </a:p>
        </p:txBody>
      </p:sp>
      <p:sp>
        <p:nvSpPr>
          <p:cNvPr id="37" name="Rectangle 36">
            <a:extLst>
              <a:ext uri="{FF2B5EF4-FFF2-40B4-BE49-F238E27FC236}">
                <a16:creationId xmlns:a16="http://schemas.microsoft.com/office/drawing/2014/main" id="{BC317B18-544B-28EA-B3B1-77F7F9FD3287}"/>
              </a:ext>
            </a:extLst>
          </p:cNvPr>
          <p:cNvSpPr/>
          <p:nvPr/>
        </p:nvSpPr>
        <p:spPr>
          <a:xfrm>
            <a:off x="8944504" y="2139289"/>
            <a:ext cx="1778820" cy="246221"/>
          </a:xfrm>
          <a:prstGeom prst="rect">
            <a:avLst/>
          </a:prstGeom>
        </p:spPr>
        <p:txBody>
          <a:bodyPr wrap="none" lIns="0" tIns="0" rIns="0" bIns="0" anchor="ctr">
            <a:spAutoFit/>
          </a:bodyPr>
          <a:lstStyle/>
          <a:p>
            <a:pPr algn="ctr"/>
            <a:r>
              <a:rPr lang="en-ID" sz="1600" b="1" i="1" dirty="0">
                <a:solidFill>
                  <a:schemeClr val="bg1"/>
                </a:solidFill>
              </a:rPr>
              <a:t>Plan Effectiveness</a:t>
            </a:r>
          </a:p>
        </p:txBody>
      </p:sp>
      <p:sp>
        <p:nvSpPr>
          <p:cNvPr id="38" name="Rectangle 37">
            <a:extLst>
              <a:ext uri="{FF2B5EF4-FFF2-40B4-BE49-F238E27FC236}">
                <a16:creationId xmlns:a16="http://schemas.microsoft.com/office/drawing/2014/main" id="{4C5FA84F-251E-402B-AA9E-60C6ADFD0888}"/>
              </a:ext>
            </a:extLst>
          </p:cNvPr>
          <p:cNvSpPr/>
          <p:nvPr/>
        </p:nvSpPr>
        <p:spPr bwMode="auto">
          <a:xfrm>
            <a:off x="760439" y="2808626"/>
            <a:ext cx="1559786" cy="304800"/>
          </a:xfrm>
          <a:prstGeom prst="rect">
            <a:avLst/>
          </a:prstGeom>
          <a:solidFill>
            <a:schemeClr val="accent3"/>
          </a:solidFill>
          <a:ln w="6350">
            <a:noFill/>
          </a:ln>
          <a:effec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00" b="1" dirty="0">
                <a:solidFill>
                  <a:schemeClr val="bg1"/>
                </a:solidFill>
              </a:rPr>
              <a:t>3. Target Pay Levels</a:t>
            </a:r>
          </a:p>
        </p:txBody>
      </p:sp>
      <p:sp>
        <p:nvSpPr>
          <p:cNvPr id="39" name="Rectangle 38">
            <a:extLst>
              <a:ext uri="{FF2B5EF4-FFF2-40B4-BE49-F238E27FC236}">
                <a16:creationId xmlns:a16="http://schemas.microsoft.com/office/drawing/2014/main" id="{43D410ED-28AC-AC63-6881-585C4DBD55E6}"/>
              </a:ext>
            </a:extLst>
          </p:cNvPr>
          <p:cNvSpPr/>
          <p:nvPr/>
        </p:nvSpPr>
        <p:spPr bwMode="auto">
          <a:xfrm>
            <a:off x="2374926" y="2808626"/>
            <a:ext cx="1559786" cy="304800"/>
          </a:xfrm>
          <a:prstGeom prst="rect">
            <a:avLst/>
          </a:prstGeom>
          <a:solidFill>
            <a:schemeClr val="accent3"/>
          </a:solidFill>
          <a:ln w="6350">
            <a:noFill/>
          </a:ln>
          <a:effec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00" b="1" dirty="0">
                <a:solidFill>
                  <a:schemeClr val="bg1"/>
                </a:solidFill>
              </a:rPr>
              <a:t>4. Pay Mix</a:t>
            </a:r>
          </a:p>
        </p:txBody>
      </p:sp>
      <p:sp>
        <p:nvSpPr>
          <p:cNvPr id="40" name="Rectangle 39">
            <a:extLst>
              <a:ext uri="{FF2B5EF4-FFF2-40B4-BE49-F238E27FC236}">
                <a16:creationId xmlns:a16="http://schemas.microsoft.com/office/drawing/2014/main" id="{53693EEB-7666-1F87-CCB9-7AD03728E494}"/>
              </a:ext>
            </a:extLst>
          </p:cNvPr>
          <p:cNvSpPr/>
          <p:nvPr/>
        </p:nvSpPr>
        <p:spPr bwMode="auto">
          <a:xfrm>
            <a:off x="760439" y="2458415"/>
            <a:ext cx="3174273" cy="304800"/>
          </a:xfrm>
          <a:prstGeom prst="rect">
            <a:avLst/>
          </a:prstGeom>
          <a:solidFill>
            <a:schemeClr val="accent3"/>
          </a:solidFill>
          <a:ln w="6350">
            <a:noFill/>
          </a:ln>
          <a:effec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100" b="1" dirty="0">
                <a:solidFill>
                  <a:schemeClr val="bg1"/>
                </a:solidFill>
              </a:rPr>
              <a:t>2. Eligibility</a:t>
            </a:r>
          </a:p>
        </p:txBody>
      </p:sp>
      <p:sp>
        <p:nvSpPr>
          <p:cNvPr id="41" name="Rectangle 40">
            <a:extLst>
              <a:ext uri="{FF2B5EF4-FFF2-40B4-BE49-F238E27FC236}">
                <a16:creationId xmlns:a16="http://schemas.microsoft.com/office/drawing/2014/main" id="{29889446-C821-79C5-EAA8-7F02AD7CBF88}"/>
              </a:ext>
            </a:extLst>
          </p:cNvPr>
          <p:cNvSpPr/>
          <p:nvPr/>
        </p:nvSpPr>
        <p:spPr bwMode="auto">
          <a:xfrm>
            <a:off x="4503609" y="2808626"/>
            <a:ext cx="1559786" cy="304800"/>
          </a:xfrm>
          <a:prstGeom prst="rect">
            <a:avLst/>
          </a:prstGeom>
          <a:solidFill>
            <a:schemeClr val="accent3"/>
          </a:solidFill>
          <a:ln w="19050">
            <a:noFill/>
          </a:ln>
          <a:effec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00" b="1" dirty="0">
                <a:solidFill>
                  <a:schemeClr val="bg1"/>
                </a:solidFill>
              </a:rPr>
              <a:t>6. Upside Opportunity</a:t>
            </a:r>
          </a:p>
        </p:txBody>
      </p:sp>
      <p:sp>
        <p:nvSpPr>
          <p:cNvPr id="42" name="Rectangle 41">
            <a:extLst>
              <a:ext uri="{FF2B5EF4-FFF2-40B4-BE49-F238E27FC236}">
                <a16:creationId xmlns:a16="http://schemas.microsoft.com/office/drawing/2014/main" id="{C8CBAED8-33E4-A1F0-BE4A-B29E169FB7BC}"/>
              </a:ext>
            </a:extLst>
          </p:cNvPr>
          <p:cNvSpPr/>
          <p:nvPr/>
        </p:nvSpPr>
        <p:spPr bwMode="auto">
          <a:xfrm>
            <a:off x="6118096" y="2808626"/>
            <a:ext cx="1559786" cy="304800"/>
          </a:xfrm>
          <a:prstGeom prst="rect">
            <a:avLst/>
          </a:prstGeom>
          <a:solidFill>
            <a:schemeClr val="accent3"/>
          </a:solidFill>
          <a:ln w="19050">
            <a:noFill/>
          </a:ln>
          <a:effec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00" b="1" dirty="0">
                <a:solidFill>
                  <a:schemeClr val="bg1"/>
                </a:solidFill>
              </a:rPr>
              <a:t>7. Plan Mechanics</a:t>
            </a:r>
          </a:p>
        </p:txBody>
      </p:sp>
      <p:sp>
        <p:nvSpPr>
          <p:cNvPr id="43" name="Rectangle 42">
            <a:extLst>
              <a:ext uri="{FF2B5EF4-FFF2-40B4-BE49-F238E27FC236}">
                <a16:creationId xmlns:a16="http://schemas.microsoft.com/office/drawing/2014/main" id="{A7850692-9A48-4A2A-208A-60F4BB483D44}"/>
              </a:ext>
            </a:extLst>
          </p:cNvPr>
          <p:cNvSpPr/>
          <p:nvPr/>
        </p:nvSpPr>
        <p:spPr bwMode="auto">
          <a:xfrm>
            <a:off x="4503609" y="2458415"/>
            <a:ext cx="3174273" cy="304800"/>
          </a:xfrm>
          <a:prstGeom prst="rect">
            <a:avLst/>
          </a:prstGeom>
          <a:solidFill>
            <a:schemeClr val="accent3"/>
          </a:solidFill>
          <a:ln w="6350">
            <a:noFill/>
          </a:ln>
          <a:effec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100" b="1" dirty="0">
                <a:solidFill>
                  <a:schemeClr val="bg1"/>
                </a:solidFill>
              </a:rPr>
              <a:t>5. Measures &amp; Weights</a:t>
            </a:r>
          </a:p>
        </p:txBody>
      </p:sp>
      <p:sp>
        <p:nvSpPr>
          <p:cNvPr id="44" name="Rectangle 43">
            <a:extLst>
              <a:ext uri="{FF2B5EF4-FFF2-40B4-BE49-F238E27FC236}">
                <a16:creationId xmlns:a16="http://schemas.microsoft.com/office/drawing/2014/main" id="{BC4AC334-9396-5F85-3A41-D208FF26D5B0}"/>
              </a:ext>
            </a:extLst>
          </p:cNvPr>
          <p:cNvSpPr/>
          <p:nvPr/>
        </p:nvSpPr>
        <p:spPr bwMode="auto">
          <a:xfrm>
            <a:off x="8246779" y="2808626"/>
            <a:ext cx="1559786" cy="304800"/>
          </a:xfrm>
          <a:prstGeom prst="rect">
            <a:avLst/>
          </a:prstGeom>
          <a:solidFill>
            <a:schemeClr val="accent3"/>
          </a:solidFill>
          <a:ln w="19050">
            <a:noFill/>
          </a:ln>
          <a:effec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00" b="1" dirty="0">
                <a:solidFill>
                  <a:schemeClr val="bg1"/>
                </a:solidFill>
              </a:rPr>
              <a:t>9. Timing</a:t>
            </a:r>
          </a:p>
        </p:txBody>
      </p:sp>
      <p:sp>
        <p:nvSpPr>
          <p:cNvPr id="45" name="Rectangle 44">
            <a:extLst>
              <a:ext uri="{FF2B5EF4-FFF2-40B4-BE49-F238E27FC236}">
                <a16:creationId xmlns:a16="http://schemas.microsoft.com/office/drawing/2014/main" id="{F809A3B3-037A-C626-19BA-33375B39B643}"/>
              </a:ext>
            </a:extLst>
          </p:cNvPr>
          <p:cNvSpPr/>
          <p:nvPr/>
        </p:nvSpPr>
        <p:spPr bwMode="auto">
          <a:xfrm>
            <a:off x="9861266" y="2808626"/>
            <a:ext cx="1559786" cy="304800"/>
          </a:xfrm>
          <a:prstGeom prst="rect">
            <a:avLst/>
          </a:prstGeom>
          <a:solidFill>
            <a:schemeClr val="accent3"/>
          </a:solidFill>
          <a:ln w="19050">
            <a:noFill/>
          </a:ln>
          <a:effec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00" b="1" dirty="0">
                <a:solidFill>
                  <a:schemeClr val="bg1"/>
                </a:solidFill>
              </a:rPr>
              <a:t>10. Administration</a:t>
            </a:r>
          </a:p>
        </p:txBody>
      </p:sp>
      <p:sp>
        <p:nvSpPr>
          <p:cNvPr id="46" name="Rectangle 45">
            <a:extLst>
              <a:ext uri="{FF2B5EF4-FFF2-40B4-BE49-F238E27FC236}">
                <a16:creationId xmlns:a16="http://schemas.microsoft.com/office/drawing/2014/main" id="{DFF41088-C483-0ED1-099C-F1FC4B1272DF}"/>
              </a:ext>
            </a:extLst>
          </p:cNvPr>
          <p:cNvSpPr/>
          <p:nvPr/>
        </p:nvSpPr>
        <p:spPr bwMode="auto">
          <a:xfrm>
            <a:off x="8246779" y="2458415"/>
            <a:ext cx="3174273" cy="304800"/>
          </a:xfrm>
          <a:prstGeom prst="rect">
            <a:avLst/>
          </a:prstGeom>
          <a:solidFill>
            <a:schemeClr val="accent3"/>
          </a:solidFill>
          <a:ln w="19050">
            <a:noFill/>
          </a:ln>
          <a:effec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100" b="1" dirty="0">
                <a:solidFill>
                  <a:schemeClr val="bg1"/>
                </a:solidFill>
              </a:rPr>
              <a:t>8. Quotas &amp; Crediting</a:t>
            </a:r>
          </a:p>
        </p:txBody>
      </p:sp>
      <p:sp>
        <p:nvSpPr>
          <p:cNvPr id="2" name="Rectangle 1">
            <a:extLst>
              <a:ext uri="{FF2B5EF4-FFF2-40B4-BE49-F238E27FC236}">
                <a16:creationId xmlns:a16="http://schemas.microsoft.com/office/drawing/2014/main" id="{D33F6D5B-B2EB-FCCD-525F-C4B6B95B7982}"/>
              </a:ext>
            </a:extLst>
          </p:cNvPr>
          <p:cNvSpPr/>
          <p:nvPr/>
        </p:nvSpPr>
        <p:spPr>
          <a:xfrm>
            <a:off x="609600" y="1373317"/>
            <a:ext cx="434715" cy="4347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1</a:t>
            </a:r>
            <a:endParaRPr lang="en-ID" b="1" dirty="0"/>
          </a:p>
        </p:txBody>
      </p:sp>
    </p:spTree>
    <p:extLst>
      <p:ext uri="{BB962C8B-B14F-4D97-AF65-F5344CB8AC3E}">
        <p14:creationId xmlns:p14="http://schemas.microsoft.com/office/powerpoint/2010/main" val="108928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BFFE786-883E-F6B1-56CD-0A373CC26DD4}"/>
              </a:ext>
            </a:extLst>
          </p:cNvPr>
          <p:cNvSpPr/>
          <p:nvPr/>
        </p:nvSpPr>
        <p:spPr>
          <a:xfrm>
            <a:off x="609600" y="1362397"/>
            <a:ext cx="398334" cy="206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DBE09D1-FF1F-8374-1482-CE092C02D601}"/>
              </a:ext>
            </a:extLst>
          </p:cNvPr>
          <p:cNvSpPr/>
          <p:nvPr/>
        </p:nvSpPr>
        <p:spPr>
          <a:xfrm>
            <a:off x="609600" y="3985955"/>
            <a:ext cx="398334" cy="13117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1906CB0-78C9-F758-7157-BD8E1B27B3E2}"/>
              </a:ext>
            </a:extLst>
          </p:cNvPr>
          <p:cNvSpPr>
            <a:spLocks noGrp="1"/>
          </p:cNvSpPr>
          <p:nvPr>
            <p:ph type="title"/>
          </p:nvPr>
        </p:nvSpPr>
        <p:spPr>
          <a:xfrm>
            <a:off x="609600" y="37589"/>
            <a:ext cx="10962290" cy="767853"/>
          </a:xfrm>
        </p:spPr>
        <p:txBody>
          <a:bodyPr vert="horz" lIns="91440" tIns="0" rIns="91440" bIns="0" rtlCol="0" anchor="b">
            <a:normAutofit/>
          </a:bodyPr>
          <a:lstStyle/>
          <a:p>
            <a:r>
              <a:rPr lang="en-US" sz="2200" dirty="0"/>
              <a:t>SBI follows a four-step process in assessing, designing and rolling out compensation plans</a:t>
            </a:r>
          </a:p>
        </p:txBody>
      </p:sp>
      <p:sp>
        <p:nvSpPr>
          <p:cNvPr id="2" name="Text Box 18">
            <a:extLst>
              <a:ext uri="{FF2B5EF4-FFF2-40B4-BE49-F238E27FC236}">
                <a16:creationId xmlns:a16="http://schemas.microsoft.com/office/drawing/2014/main" id="{352DF6EE-608A-DF4A-2BA5-8F5543581C28}"/>
              </a:ext>
            </a:extLst>
          </p:cNvPr>
          <p:cNvSpPr txBox="1">
            <a:spLocks noChangeArrowheads="1"/>
          </p:cNvSpPr>
          <p:nvPr/>
        </p:nvSpPr>
        <p:spPr bwMode="auto">
          <a:xfrm rot="16200000">
            <a:off x="376598" y="2257199"/>
            <a:ext cx="864339" cy="276999"/>
          </a:xfrm>
          <a:prstGeom prst="rect">
            <a:avLst/>
          </a:prstGeom>
          <a:noFill/>
          <a:ln>
            <a:noFill/>
          </a:ln>
          <a:effectLst/>
        </p:spPr>
        <p:txBody>
          <a:bodyPr wrap="none">
            <a:spAutoFit/>
          </a:bodyPr>
          <a:lstStyle>
            <a:defPPr>
              <a:defRPr lang="en-US"/>
            </a:defPPr>
            <a:lvl1pPr fontAlgn="base">
              <a:spcBef>
                <a:spcPct val="0"/>
              </a:spcBef>
              <a:spcAft>
                <a:spcPct val="0"/>
              </a:spcAft>
              <a:defRPr sz="1200" b="1" i="1">
                <a:solidFill>
                  <a:schemeClr val="accent3"/>
                </a:solidFill>
                <a:cs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chemeClr val="bg1"/>
                </a:solidFill>
                <a:effectLst/>
                <a:uLnTx/>
                <a:uFillTx/>
                <a:latin typeface="+mj-lt"/>
                <a:ea typeface="+mn-ea"/>
                <a:cs typeface="Times New Roman" pitchFamily="18" charset="0"/>
              </a:rPr>
              <a:t>Activities</a:t>
            </a:r>
          </a:p>
        </p:txBody>
      </p:sp>
      <p:sp>
        <p:nvSpPr>
          <p:cNvPr id="3" name="Text Box 19">
            <a:extLst>
              <a:ext uri="{FF2B5EF4-FFF2-40B4-BE49-F238E27FC236}">
                <a16:creationId xmlns:a16="http://schemas.microsoft.com/office/drawing/2014/main" id="{E5E0DBA8-21A9-F474-C6A2-E429039538BF}"/>
              </a:ext>
            </a:extLst>
          </p:cNvPr>
          <p:cNvSpPr txBox="1">
            <a:spLocks noChangeArrowheads="1"/>
          </p:cNvSpPr>
          <p:nvPr/>
        </p:nvSpPr>
        <p:spPr bwMode="auto">
          <a:xfrm rot="16200000">
            <a:off x="338126" y="4503354"/>
            <a:ext cx="9412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chemeClr val="bg1"/>
                </a:solidFill>
                <a:effectLst/>
                <a:uLnTx/>
                <a:uFillTx/>
                <a:latin typeface="+mj-lt"/>
                <a:ea typeface="+mn-ea"/>
                <a:cs typeface="Times New Roman" pitchFamily="18" charset="0"/>
              </a:rPr>
              <a:t>Outcomes</a:t>
            </a:r>
          </a:p>
        </p:txBody>
      </p:sp>
      <p:sp>
        <p:nvSpPr>
          <p:cNvPr id="5" name="Pentagon 14">
            <a:extLst>
              <a:ext uri="{FF2B5EF4-FFF2-40B4-BE49-F238E27FC236}">
                <a16:creationId xmlns:a16="http://schemas.microsoft.com/office/drawing/2014/main" id="{2475A3FA-37E8-4F9E-983E-51E732EA9A83}"/>
              </a:ext>
            </a:extLst>
          </p:cNvPr>
          <p:cNvSpPr/>
          <p:nvPr/>
        </p:nvSpPr>
        <p:spPr>
          <a:xfrm>
            <a:off x="1119900" y="2010106"/>
            <a:ext cx="2397600" cy="1461939"/>
          </a:xfrm>
          <a:prstGeom prst="rect">
            <a:avLst/>
          </a:prstGeom>
          <a:noFill/>
          <a:ln w="28575">
            <a:noFill/>
          </a:ln>
          <a:effectLst/>
        </p:spPr>
        <p:txBody>
          <a:bodyPr wrap="square" lIns="0" tIns="0" rIns="0" bIns="0">
            <a:spAutoFit/>
          </a:bodyPr>
          <a:lstStyle/>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Project Planning </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Executive Interviews (7-10)</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Current Plan Assessment</a:t>
            </a:r>
          </a:p>
          <a:p>
            <a:pPr marL="216000" indent="-108000" fontAlgn="base">
              <a:spcAft>
                <a:spcPts val="200"/>
              </a:spcAft>
              <a:buClr>
                <a:srgbClr val="2D3B44"/>
              </a:buClr>
              <a:buSzPct val="80000"/>
              <a:buFont typeface="Avenir Next LT Pro" panose="020B0504020202020204" pitchFamily="34" charset="0"/>
              <a:buChar char="–"/>
            </a:pPr>
            <a:r>
              <a:rPr lang="en-US" sz="800" dirty="0">
                <a:solidFill>
                  <a:schemeClr val="tx2"/>
                </a:solidFill>
                <a:latin typeface="+mj-lt"/>
              </a:rPr>
              <a:t>Pay Level Benchmarking</a:t>
            </a:r>
          </a:p>
          <a:p>
            <a:pPr marL="216000" indent="-108000" fontAlgn="base">
              <a:spcAft>
                <a:spcPts val="200"/>
              </a:spcAft>
              <a:buClr>
                <a:srgbClr val="2D3B44"/>
              </a:buClr>
              <a:buSzPct val="80000"/>
              <a:buFont typeface="Avenir Next LT Pro" panose="020B0504020202020204" pitchFamily="34" charset="0"/>
              <a:buChar char="–"/>
            </a:pPr>
            <a:r>
              <a:rPr lang="en-US" sz="800" dirty="0">
                <a:solidFill>
                  <a:schemeClr val="tx2"/>
                </a:solidFill>
                <a:latin typeface="+mj-lt"/>
              </a:rPr>
              <a:t>Pay &amp; Performance Analysis</a:t>
            </a:r>
          </a:p>
          <a:p>
            <a:pPr marL="216000" indent="-108000" fontAlgn="base">
              <a:spcAft>
                <a:spcPts val="200"/>
              </a:spcAft>
              <a:buClr>
                <a:srgbClr val="2D3B44"/>
              </a:buClr>
              <a:buSzPct val="80000"/>
              <a:buFont typeface="Avenir Next LT Pro" panose="020B0504020202020204" pitchFamily="34" charset="0"/>
              <a:buChar char="–"/>
            </a:pPr>
            <a:r>
              <a:rPr lang="en-US" sz="800" dirty="0">
                <a:solidFill>
                  <a:schemeClr val="tx2"/>
                </a:solidFill>
                <a:latin typeface="+mj-lt"/>
              </a:rPr>
              <a:t>Pay Differentiation</a:t>
            </a:r>
          </a:p>
          <a:p>
            <a:pPr marL="216000" indent="-108000" fontAlgn="base">
              <a:spcAft>
                <a:spcPts val="200"/>
              </a:spcAft>
              <a:buClr>
                <a:srgbClr val="2D3B44"/>
              </a:buClr>
              <a:buSzPct val="80000"/>
              <a:buFont typeface="Avenir Next LT Pro" panose="020B0504020202020204" pitchFamily="34" charset="0"/>
              <a:buChar char="–"/>
            </a:pPr>
            <a:r>
              <a:rPr lang="en-US" sz="800" dirty="0">
                <a:solidFill>
                  <a:schemeClr val="tx2"/>
                </a:solidFill>
                <a:latin typeface="+mj-lt"/>
              </a:rPr>
              <a:t>Quota Achievement</a:t>
            </a:r>
          </a:p>
          <a:p>
            <a:pPr marL="216000" indent="-108000" fontAlgn="base">
              <a:spcAft>
                <a:spcPts val="200"/>
              </a:spcAft>
              <a:buClr>
                <a:srgbClr val="2D3B44"/>
              </a:buClr>
              <a:buSzPct val="80000"/>
              <a:buFont typeface="Avenir Next LT Pro" panose="020B0504020202020204" pitchFamily="34" charset="0"/>
              <a:buChar char="–"/>
            </a:pPr>
            <a:r>
              <a:rPr lang="en-US" sz="800" dirty="0">
                <a:solidFill>
                  <a:schemeClr val="tx2"/>
                </a:solidFill>
                <a:latin typeface="+mj-lt"/>
              </a:rPr>
              <a:t>Tenure &amp; Turnover Analysis</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Sales Rep Survey</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Rep Focus Groups (3-5)</a:t>
            </a:r>
          </a:p>
        </p:txBody>
      </p:sp>
      <p:sp>
        <p:nvSpPr>
          <p:cNvPr id="7" name="AutoShape 36">
            <a:extLst>
              <a:ext uri="{FF2B5EF4-FFF2-40B4-BE49-F238E27FC236}">
                <a16:creationId xmlns:a16="http://schemas.microsoft.com/office/drawing/2014/main" id="{F9B61A47-7C8C-A204-F5F5-13D9B5A341F9}"/>
              </a:ext>
            </a:extLst>
          </p:cNvPr>
          <p:cNvSpPr>
            <a:spLocks noChangeArrowheads="1"/>
          </p:cNvSpPr>
          <p:nvPr/>
        </p:nvSpPr>
        <p:spPr bwMode="auto">
          <a:xfrm>
            <a:off x="620873" y="5582653"/>
            <a:ext cx="10979051" cy="589547"/>
          </a:xfrm>
          <a:prstGeom prst="rect">
            <a:avLst/>
          </a:prstGeom>
          <a:solidFill>
            <a:schemeClr val="accent4"/>
          </a:solidFill>
          <a:ln w="9525">
            <a:noFill/>
            <a:miter lim="800000"/>
            <a:headEnd/>
            <a:tailEnd/>
          </a:ln>
          <a:effectLst/>
        </p:spPr>
        <p:txBody>
          <a:bodyPr wrap="square" anchor="ctr">
            <a:noAutofit/>
          </a:bodyPr>
          <a:lstStyle/>
          <a:p>
            <a:pPr marL="112712" algn="ctr" fontAlgn="base">
              <a:spcBef>
                <a:spcPct val="0"/>
              </a:spcBef>
              <a:spcAft>
                <a:spcPct val="0"/>
              </a:spcAft>
              <a:defRPr/>
            </a:pPr>
            <a:r>
              <a:rPr lang="en-US" sz="1200" b="1" dirty="0">
                <a:solidFill>
                  <a:schemeClr val="accent1"/>
                </a:solidFill>
                <a:latin typeface="+mj-lt"/>
                <a:cs typeface="Times New Roman" pitchFamily="18" charset="0"/>
              </a:rPr>
              <a:t>Overall objective is to develop sales compensation plans that align to the business objectives and sales strategy, are competitive with industry </a:t>
            </a:r>
          </a:p>
          <a:p>
            <a:pPr marL="112712" algn="ctr" fontAlgn="base">
              <a:spcBef>
                <a:spcPct val="0"/>
              </a:spcBef>
              <a:spcAft>
                <a:spcPct val="0"/>
              </a:spcAft>
              <a:defRPr/>
            </a:pPr>
            <a:r>
              <a:rPr lang="en-US" sz="1200" b="1" dirty="0">
                <a:solidFill>
                  <a:schemeClr val="accent1"/>
                </a:solidFill>
                <a:latin typeface="+mj-lt"/>
                <a:cs typeface="Times New Roman" pitchFamily="18" charset="0"/>
              </a:rPr>
              <a:t>and best-practice, are simple and easy to understand and administer, and deliver financial results</a:t>
            </a:r>
          </a:p>
        </p:txBody>
      </p:sp>
      <p:sp>
        <p:nvSpPr>
          <p:cNvPr id="9" name="Pentagon 14">
            <a:extLst>
              <a:ext uri="{FF2B5EF4-FFF2-40B4-BE49-F238E27FC236}">
                <a16:creationId xmlns:a16="http://schemas.microsoft.com/office/drawing/2014/main" id="{D9779F74-2DB3-A193-68A1-1E2072B65032}"/>
              </a:ext>
            </a:extLst>
          </p:cNvPr>
          <p:cNvSpPr/>
          <p:nvPr/>
        </p:nvSpPr>
        <p:spPr>
          <a:xfrm>
            <a:off x="3805239" y="2010106"/>
            <a:ext cx="2397600" cy="1164421"/>
          </a:xfrm>
          <a:prstGeom prst="rect">
            <a:avLst/>
          </a:prstGeom>
          <a:noFill/>
          <a:ln w="28575">
            <a:noFill/>
          </a:ln>
          <a:effectLst/>
        </p:spPr>
        <p:txBody>
          <a:bodyPr wrap="square" lIns="0" tIns="0" rIns="0" bIns="0">
            <a:spAutoFit/>
          </a:bodyPr>
          <a:lstStyle/>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Design Team Meetings</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Compensation Philosophy</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Incentive Plan “Straw Models”</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Financial Modeling</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Plan Finalization</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Global Governance Framework</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Legal Review</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Executive Approval</a:t>
            </a:r>
          </a:p>
        </p:txBody>
      </p:sp>
      <p:sp>
        <p:nvSpPr>
          <p:cNvPr id="15" name="Pentagon 14">
            <a:extLst>
              <a:ext uri="{FF2B5EF4-FFF2-40B4-BE49-F238E27FC236}">
                <a16:creationId xmlns:a16="http://schemas.microsoft.com/office/drawing/2014/main" id="{56177E34-A83E-05F0-84FF-1D2A2B43BB8B}"/>
              </a:ext>
            </a:extLst>
          </p:cNvPr>
          <p:cNvSpPr/>
          <p:nvPr/>
        </p:nvSpPr>
        <p:spPr>
          <a:xfrm>
            <a:off x="6490578" y="2010106"/>
            <a:ext cx="2397600" cy="866904"/>
          </a:xfrm>
          <a:prstGeom prst="rect">
            <a:avLst/>
          </a:prstGeom>
          <a:noFill/>
          <a:ln w="28575">
            <a:noFill/>
          </a:ln>
          <a:effectLst/>
        </p:spPr>
        <p:txBody>
          <a:bodyPr wrap="square" lIns="0" tIns="0" rIns="0" bIns="0">
            <a:spAutoFit/>
          </a:bodyPr>
          <a:lstStyle/>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Account &amp; Territory Potential</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Rep Production Capacity Models</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Quota Setting Principles &amp; Process</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Quota Assignment Methodology</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Quota Stress Testing</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Sensitivity Models (as needed)</a:t>
            </a:r>
          </a:p>
        </p:txBody>
      </p:sp>
      <p:sp>
        <p:nvSpPr>
          <p:cNvPr id="17" name="Pentagon 14">
            <a:extLst>
              <a:ext uri="{FF2B5EF4-FFF2-40B4-BE49-F238E27FC236}">
                <a16:creationId xmlns:a16="http://schemas.microsoft.com/office/drawing/2014/main" id="{F4BE1A4B-CEEA-95B2-329B-910D07AB3BF3}"/>
              </a:ext>
            </a:extLst>
          </p:cNvPr>
          <p:cNvSpPr/>
          <p:nvPr/>
        </p:nvSpPr>
        <p:spPr>
          <a:xfrm>
            <a:off x="9175918" y="2010106"/>
            <a:ext cx="2397600" cy="1164421"/>
          </a:xfrm>
          <a:prstGeom prst="rect">
            <a:avLst/>
          </a:prstGeom>
          <a:noFill/>
          <a:ln w="28575">
            <a:noFill/>
          </a:ln>
          <a:effectLst/>
        </p:spPr>
        <p:txBody>
          <a:bodyPr wrap="square" lIns="0" tIns="0" rIns="0" bIns="0">
            <a:spAutoFit/>
          </a:bodyPr>
          <a:lstStyle/>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Implementation planning</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Roll-out strategy and transition roadmap</a:t>
            </a:r>
          </a:p>
          <a:p>
            <a:pPr marL="108000" indent="-108000" fontAlgn="base">
              <a:spcAft>
                <a:spcPts val="200"/>
              </a:spcAft>
              <a:buClr>
                <a:srgbClr val="2D3B44"/>
              </a:buClr>
              <a:buSzPct val="80000"/>
              <a:buFont typeface="Arial" panose="020B0604020202020204" pitchFamily="34" charset="0"/>
              <a:buChar char="•"/>
            </a:pPr>
            <a:r>
              <a:rPr lang="en-US" sz="800" dirty="0">
                <a:solidFill>
                  <a:schemeClr val="tx2"/>
                </a:solidFill>
                <a:latin typeface="+mj-lt"/>
              </a:rPr>
              <a:t>Communication Material Development</a:t>
            </a:r>
          </a:p>
          <a:p>
            <a:pPr marL="216000" indent="-108000" fontAlgn="base">
              <a:spcAft>
                <a:spcPts val="200"/>
              </a:spcAft>
              <a:buClr>
                <a:srgbClr val="2D3B44"/>
              </a:buClr>
              <a:buSzPct val="80000"/>
              <a:buFont typeface="Avenir Next LT Pro" panose="020B0504020202020204" pitchFamily="34" charset="0"/>
              <a:buChar char="–"/>
            </a:pPr>
            <a:r>
              <a:rPr lang="en-US" sz="800" dirty="0">
                <a:solidFill>
                  <a:schemeClr val="tx2"/>
                </a:solidFill>
                <a:latin typeface="+mj-lt"/>
              </a:rPr>
              <a:t>Train-the-Trainer Materials</a:t>
            </a:r>
          </a:p>
          <a:p>
            <a:pPr marL="216000" indent="-108000" fontAlgn="base">
              <a:spcAft>
                <a:spcPts val="200"/>
              </a:spcAft>
              <a:buClr>
                <a:srgbClr val="2D3B44"/>
              </a:buClr>
              <a:buSzPct val="80000"/>
              <a:buFont typeface="Avenir Next LT Pro" panose="020B0504020202020204" pitchFamily="34" charset="0"/>
              <a:buChar char="–"/>
            </a:pPr>
            <a:r>
              <a:rPr lang="en-US" sz="800" dirty="0">
                <a:solidFill>
                  <a:schemeClr val="tx2"/>
                </a:solidFill>
                <a:latin typeface="+mj-lt"/>
              </a:rPr>
              <a:t>Plan Documents</a:t>
            </a:r>
          </a:p>
          <a:p>
            <a:pPr marL="216000" indent="-108000" fontAlgn="base">
              <a:spcAft>
                <a:spcPts val="200"/>
              </a:spcAft>
              <a:buClr>
                <a:srgbClr val="2D3B44"/>
              </a:buClr>
              <a:buSzPct val="80000"/>
              <a:buFont typeface="Avenir Next LT Pro" panose="020B0504020202020204" pitchFamily="34" charset="0"/>
              <a:buChar char="–"/>
            </a:pPr>
            <a:r>
              <a:rPr lang="en-US" sz="800" dirty="0">
                <a:solidFill>
                  <a:schemeClr val="tx2"/>
                </a:solidFill>
                <a:latin typeface="+mj-lt"/>
              </a:rPr>
              <a:t>Compensation Calculators</a:t>
            </a:r>
          </a:p>
          <a:p>
            <a:pPr marL="216000" indent="-108000" fontAlgn="base">
              <a:spcAft>
                <a:spcPts val="200"/>
              </a:spcAft>
              <a:buClr>
                <a:srgbClr val="2D3B44"/>
              </a:buClr>
              <a:buSzPct val="80000"/>
              <a:buFont typeface="Avenir Next LT Pro" panose="020B0504020202020204" pitchFamily="34" charset="0"/>
              <a:buChar char="–"/>
            </a:pPr>
            <a:r>
              <a:rPr lang="en-US" sz="800" dirty="0">
                <a:solidFill>
                  <a:schemeClr val="tx2"/>
                </a:solidFill>
                <a:latin typeface="+mj-lt"/>
              </a:rPr>
              <a:t>FAQ Sheets</a:t>
            </a:r>
          </a:p>
          <a:p>
            <a:pPr marL="216000" indent="-108000" fontAlgn="base">
              <a:spcAft>
                <a:spcPts val="200"/>
              </a:spcAft>
              <a:buClr>
                <a:srgbClr val="2D3B44"/>
              </a:buClr>
              <a:buSzPct val="80000"/>
              <a:buFont typeface="Avenir Next LT Pro" panose="020B0504020202020204" pitchFamily="34" charset="0"/>
              <a:buChar char="–"/>
            </a:pPr>
            <a:r>
              <a:rPr lang="en-US" sz="800" dirty="0">
                <a:solidFill>
                  <a:schemeClr val="tx2"/>
                </a:solidFill>
                <a:latin typeface="+mj-lt"/>
              </a:rPr>
              <a:t>Terms &amp; Conditions</a:t>
            </a:r>
          </a:p>
        </p:txBody>
      </p:sp>
      <p:sp>
        <p:nvSpPr>
          <p:cNvPr id="4" name="Text Box 33">
            <a:extLst>
              <a:ext uri="{FF2B5EF4-FFF2-40B4-BE49-F238E27FC236}">
                <a16:creationId xmlns:a16="http://schemas.microsoft.com/office/drawing/2014/main" id="{1E7E9B83-D8EF-9089-AF56-684C05971EB0}"/>
              </a:ext>
            </a:extLst>
          </p:cNvPr>
          <p:cNvSpPr txBox="1">
            <a:spLocks noChangeArrowheads="1"/>
          </p:cNvSpPr>
          <p:nvPr/>
        </p:nvSpPr>
        <p:spPr bwMode="auto">
          <a:xfrm>
            <a:off x="1119900" y="4353903"/>
            <a:ext cx="2395972" cy="666849"/>
          </a:xfrm>
          <a:prstGeom prst="rect">
            <a:avLst/>
          </a:prstGeom>
          <a:noFill/>
          <a:ln w="28575">
            <a:noFill/>
          </a:ln>
          <a:effectLst/>
        </p:spPr>
        <p:txBody>
          <a:bodyPr wrap="square" lIns="0" tIns="0" rIns="0" bIns="0">
            <a:spAutoFit/>
          </a:bodyPr>
          <a:lstStyle>
            <a:defPPr>
              <a:defRPr lang="en-US"/>
            </a:defPPr>
            <a:lvl1pPr marL="177800" indent="-177800" fontAlgn="base">
              <a:spcAft>
                <a:spcPts val="200"/>
              </a:spcAft>
              <a:buClr>
                <a:srgbClr val="2D3B44"/>
              </a:buClr>
              <a:buSzPct val="80000"/>
              <a:buFont typeface="Arial" panose="020B0604020202020204" pitchFamily="34" charset="0"/>
              <a:buChar char="•"/>
              <a:defRPr sz="900">
                <a:solidFill>
                  <a:schemeClr val="tx2"/>
                </a:solidFill>
                <a:latin typeface="+mj-lt"/>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sz="800" dirty="0"/>
              <a:t>Assessment of design principles against business objectives and sales strategy</a:t>
            </a:r>
          </a:p>
          <a:p>
            <a:r>
              <a:rPr lang="en-US" sz="800" dirty="0"/>
              <a:t>Evaluation of current-state sales incentive plans</a:t>
            </a:r>
          </a:p>
          <a:p>
            <a:r>
              <a:rPr lang="en-US" sz="800" dirty="0"/>
              <a:t>Current state plan comparison to market and industry best practice</a:t>
            </a:r>
          </a:p>
        </p:txBody>
      </p:sp>
      <p:sp>
        <p:nvSpPr>
          <p:cNvPr id="8" name="Text Box 33">
            <a:extLst>
              <a:ext uri="{FF2B5EF4-FFF2-40B4-BE49-F238E27FC236}">
                <a16:creationId xmlns:a16="http://schemas.microsoft.com/office/drawing/2014/main" id="{BAE675EB-83D0-99C5-CF66-F29720B9F16D}"/>
              </a:ext>
            </a:extLst>
          </p:cNvPr>
          <p:cNvSpPr txBox="1">
            <a:spLocks noChangeArrowheads="1"/>
          </p:cNvSpPr>
          <p:nvPr/>
        </p:nvSpPr>
        <p:spPr bwMode="auto">
          <a:xfrm>
            <a:off x="3805239" y="4353903"/>
            <a:ext cx="2395972" cy="943848"/>
          </a:xfrm>
          <a:prstGeom prst="rect">
            <a:avLst/>
          </a:prstGeom>
          <a:noFill/>
          <a:ln w="28575">
            <a:noFill/>
          </a:ln>
          <a:effectLst/>
        </p:spPr>
        <p:txBody>
          <a:bodyPr wrap="square" lIns="0" tIns="0" rIns="0" bIns="0">
            <a:spAutoFit/>
          </a:bodyPr>
          <a:lstStyle>
            <a:defPPr>
              <a:defRPr lang="en-US"/>
            </a:defPPr>
            <a:lvl1pPr marL="177800" indent="-177800" fontAlgn="base">
              <a:spcAft>
                <a:spcPts val="200"/>
              </a:spcAft>
              <a:buClr>
                <a:srgbClr val="2D3B44"/>
              </a:buClr>
              <a:buSzPct val="80000"/>
              <a:buFont typeface="Arial" panose="020B0604020202020204" pitchFamily="34" charset="0"/>
              <a:buChar char="•"/>
              <a:defRPr sz="900">
                <a:solidFill>
                  <a:schemeClr val="tx2"/>
                </a:solidFill>
                <a:latin typeface="+mj-lt"/>
              </a:defRPr>
            </a:lvl1pPr>
            <a:lvl2pPr>
              <a:defRPr sz="2400">
                <a:latin typeface="Times New Roman" pitchFamily="18" charset="0"/>
              </a:defRPr>
            </a:lvl2pPr>
            <a:lvl3pPr>
              <a:defRPr sz="2400">
                <a:latin typeface="Times New Roman" pitchFamily="18" charset="0"/>
              </a:defRPr>
            </a:lvl3pPr>
            <a:lvl4pPr>
              <a:defRPr sz="2400">
                <a:latin typeface="Times New Roman" pitchFamily="18" charset="0"/>
              </a:defRPr>
            </a:lvl4pPr>
            <a:lvl5pPr>
              <a:defRPr sz="2400">
                <a:latin typeface="Times New Roman" pitchFamily="18" charset="0"/>
              </a:defRPr>
            </a:lvl5pPr>
            <a:lvl6pPr eaLnBrk="0" fontAlgn="base" hangingPunct="0">
              <a:spcBef>
                <a:spcPct val="0"/>
              </a:spcBef>
              <a:spcAft>
                <a:spcPct val="0"/>
              </a:spcAft>
              <a:defRPr sz="2400">
                <a:latin typeface="Times New Roman" pitchFamily="18" charset="0"/>
              </a:defRPr>
            </a:lvl6pPr>
            <a:lvl7pPr eaLnBrk="0" fontAlgn="base" hangingPunct="0">
              <a:spcBef>
                <a:spcPct val="0"/>
              </a:spcBef>
              <a:spcAft>
                <a:spcPct val="0"/>
              </a:spcAft>
              <a:defRPr sz="2400">
                <a:latin typeface="Times New Roman" pitchFamily="18" charset="0"/>
              </a:defRPr>
            </a:lvl7pPr>
            <a:lvl8pPr eaLnBrk="0" fontAlgn="base" hangingPunct="0">
              <a:spcBef>
                <a:spcPct val="0"/>
              </a:spcBef>
              <a:spcAft>
                <a:spcPct val="0"/>
              </a:spcAft>
              <a:defRPr sz="2400">
                <a:latin typeface="Times New Roman" pitchFamily="18" charset="0"/>
              </a:defRPr>
            </a:lvl8pPr>
            <a:lvl9pPr eaLnBrk="0" fontAlgn="base" hangingPunct="0">
              <a:spcBef>
                <a:spcPct val="0"/>
              </a:spcBef>
              <a:spcAft>
                <a:spcPct val="0"/>
              </a:spcAft>
              <a:defRPr sz="2400">
                <a:latin typeface="Times New Roman" pitchFamily="18" charset="0"/>
              </a:defRPr>
            </a:lvl9pPr>
          </a:lstStyle>
          <a:p>
            <a:r>
              <a:rPr lang="en-US" sz="800" dirty="0"/>
              <a:t>Leverage assessment findings to set future-state plan direction</a:t>
            </a:r>
          </a:p>
          <a:p>
            <a:r>
              <a:rPr lang="en-US" sz="800" dirty="0"/>
              <a:t>Develop plan designs that align to business and sales strategy and incorporate best practices to drive desired behavior and performance</a:t>
            </a:r>
          </a:p>
          <a:p>
            <a:r>
              <a:rPr lang="en-US" sz="800" dirty="0"/>
              <a:t>Understand cost and rep-level impact of new plan design</a:t>
            </a:r>
          </a:p>
        </p:txBody>
      </p:sp>
      <p:sp>
        <p:nvSpPr>
          <p:cNvPr id="10" name="Text Box 33">
            <a:extLst>
              <a:ext uri="{FF2B5EF4-FFF2-40B4-BE49-F238E27FC236}">
                <a16:creationId xmlns:a16="http://schemas.microsoft.com/office/drawing/2014/main" id="{A37F9E50-024B-060A-0B20-1CC21BB8A746}"/>
              </a:ext>
            </a:extLst>
          </p:cNvPr>
          <p:cNvSpPr txBox="1">
            <a:spLocks noChangeArrowheads="1"/>
          </p:cNvSpPr>
          <p:nvPr/>
        </p:nvSpPr>
        <p:spPr bwMode="auto">
          <a:xfrm>
            <a:off x="6490578" y="4353903"/>
            <a:ext cx="2395972" cy="820738"/>
          </a:xfrm>
          <a:prstGeom prst="rect">
            <a:avLst/>
          </a:prstGeom>
          <a:noFill/>
          <a:ln w="28575">
            <a:noFill/>
          </a:ln>
          <a:effectLst/>
        </p:spPr>
        <p:txBody>
          <a:bodyPr wrap="square" lIns="0" tIns="0" rIns="0" bIns="0">
            <a:spAutoFit/>
          </a:bodyPr>
          <a:lstStyle>
            <a:defPPr>
              <a:defRPr lang="en-US"/>
            </a:defPPr>
            <a:lvl1pPr marL="177800" indent="-177800" fontAlgn="base">
              <a:spcAft>
                <a:spcPts val="200"/>
              </a:spcAft>
              <a:buClr>
                <a:srgbClr val="2D3B44"/>
              </a:buClr>
              <a:buSzPct val="80000"/>
              <a:buFont typeface="Arial" panose="020B0604020202020204" pitchFamily="34" charset="0"/>
              <a:buChar char="•"/>
              <a:defRPr sz="900">
                <a:solidFill>
                  <a:schemeClr val="tx2"/>
                </a:solidFill>
                <a:latin typeface="+mj-lt"/>
              </a:defRPr>
            </a:lvl1pPr>
            <a:lvl2pPr>
              <a:defRPr sz="2400">
                <a:latin typeface="Times New Roman" pitchFamily="18" charset="0"/>
              </a:defRPr>
            </a:lvl2pPr>
            <a:lvl3pPr>
              <a:defRPr sz="2400">
                <a:latin typeface="Times New Roman" pitchFamily="18" charset="0"/>
              </a:defRPr>
            </a:lvl3pPr>
            <a:lvl4pPr>
              <a:defRPr sz="2400">
                <a:latin typeface="Times New Roman" pitchFamily="18" charset="0"/>
              </a:defRPr>
            </a:lvl4pPr>
            <a:lvl5pPr>
              <a:defRPr sz="2400">
                <a:latin typeface="Times New Roman" pitchFamily="18" charset="0"/>
              </a:defRPr>
            </a:lvl5pPr>
            <a:lvl6pPr eaLnBrk="0" fontAlgn="base" hangingPunct="0">
              <a:spcBef>
                <a:spcPct val="0"/>
              </a:spcBef>
              <a:spcAft>
                <a:spcPct val="0"/>
              </a:spcAft>
              <a:defRPr sz="2400">
                <a:latin typeface="Times New Roman" pitchFamily="18" charset="0"/>
              </a:defRPr>
            </a:lvl6pPr>
            <a:lvl7pPr eaLnBrk="0" fontAlgn="base" hangingPunct="0">
              <a:spcBef>
                <a:spcPct val="0"/>
              </a:spcBef>
              <a:spcAft>
                <a:spcPct val="0"/>
              </a:spcAft>
              <a:defRPr sz="2400">
                <a:latin typeface="Times New Roman" pitchFamily="18" charset="0"/>
              </a:defRPr>
            </a:lvl7pPr>
            <a:lvl8pPr eaLnBrk="0" fontAlgn="base" hangingPunct="0">
              <a:spcBef>
                <a:spcPct val="0"/>
              </a:spcBef>
              <a:spcAft>
                <a:spcPct val="0"/>
              </a:spcAft>
              <a:defRPr sz="2400">
                <a:latin typeface="Times New Roman" pitchFamily="18" charset="0"/>
              </a:defRPr>
            </a:lvl8pPr>
            <a:lvl9pPr eaLnBrk="0" fontAlgn="base" hangingPunct="0">
              <a:spcBef>
                <a:spcPct val="0"/>
              </a:spcBef>
              <a:spcAft>
                <a:spcPct val="0"/>
              </a:spcAft>
              <a:defRPr sz="2400">
                <a:latin typeface="Times New Roman" pitchFamily="18" charset="0"/>
              </a:defRPr>
            </a:lvl9pPr>
          </a:lstStyle>
          <a:p>
            <a:r>
              <a:rPr lang="en-US" sz="800" dirty="0"/>
              <a:t>Review of current-state quota-setting methodology and processes</a:t>
            </a:r>
          </a:p>
          <a:p>
            <a:r>
              <a:rPr lang="en-US" sz="800" dirty="0"/>
              <a:t>Develop and assign quotas that reflect market potential, not just historical spend patterns</a:t>
            </a:r>
          </a:p>
          <a:p>
            <a:r>
              <a:rPr lang="en-US" sz="800" dirty="0"/>
              <a:t>Alignment of rep and management quotas to financial targets</a:t>
            </a:r>
          </a:p>
        </p:txBody>
      </p:sp>
      <p:sp>
        <p:nvSpPr>
          <p:cNvPr id="16" name="Text Box 33">
            <a:extLst>
              <a:ext uri="{FF2B5EF4-FFF2-40B4-BE49-F238E27FC236}">
                <a16:creationId xmlns:a16="http://schemas.microsoft.com/office/drawing/2014/main" id="{9C808CE4-4157-2253-A63E-EE75983A77EE}"/>
              </a:ext>
            </a:extLst>
          </p:cNvPr>
          <p:cNvSpPr txBox="1">
            <a:spLocks noChangeArrowheads="1"/>
          </p:cNvSpPr>
          <p:nvPr/>
        </p:nvSpPr>
        <p:spPr bwMode="auto">
          <a:xfrm>
            <a:off x="9175918" y="4353903"/>
            <a:ext cx="2395972" cy="641201"/>
          </a:xfrm>
          <a:prstGeom prst="rect">
            <a:avLst/>
          </a:prstGeom>
          <a:noFill/>
          <a:ln w="28575">
            <a:noFill/>
          </a:ln>
          <a:effectLst/>
        </p:spPr>
        <p:txBody>
          <a:bodyPr wrap="square" lIns="0" tIns="0" rIns="0" bIns="0">
            <a:spAutoFit/>
          </a:bodyPr>
          <a:lstStyle>
            <a:defPPr>
              <a:defRPr lang="en-US"/>
            </a:defPPr>
            <a:lvl1pPr marL="177800" indent="-177800" fontAlgn="base">
              <a:spcAft>
                <a:spcPts val="200"/>
              </a:spcAft>
              <a:buClr>
                <a:srgbClr val="2D3B44"/>
              </a:buClr>
              <a:buSzPct val="80000"/>
              <a:buFont typeface="Arial" panose="020B0604020202020204" pitchFamily="34" charset="0"/>
              <a:buChar char="•"/>
              <a:defRPr sz="900">
                <a:solidFill>
                  <a:schemeClr val="tx2"/>
                </a:solidFill>
                <a:latin typeface="+mj-lt"/>
              </a:defRPr>
            </a:lvl1pPr>
            <a:lvl2pPr>
              <a:defRPr sz="2400">
                <a:latin typeface="Times New Roman" pitchFamily="18" charset="0"/>
              </a:defRPr>
            </a:lvl2pPr>
            <a:lvl3pPr>
              <a:defRPr sz="2400">
                <a:latin typeface="Times New Roman" pitchFamily="18" charset="0"/>
              </a:defRPr>
            </a:lvl3pPr>
            <a:lvl4pPr>
              <a:defRPr sz="2400">
                <a:latin typeface="Times New Roman" pitchFamily="18" charset="0"/>
              </a:defRPr>
            </a:lvl4pPr>
            <a:lvl5pPr>
              <a:defRPr sz="2400">
                <a:latin typeface="Times New Roman" pitchFamily="18" charset="0"/>
              </a:defRPr>
            </a:lvl5pPr>
            <a:lvl6pPr eaLnBrk="0" fontAlgn="base" hangingPunct="0">
              <a:spcBef>
                <a:spcPct val="0"/>
              </a:spcBef>
              <a:spcAft>
                <a:spcPct val="0"/>
              </a:spcAft>
              <a:defRPr sz="2400">
                <a:latin typeface="Times New Roman" pitchFamily="18" charset="0"/>
              </a:defRPr>
            </a:lvl6pPr>
            <a:lvl7pPr eaLnBrk="0" fontAlgn="base" hangingPunct="0">
              <a:spcBef>
                <a:spcPct val="0"/>
              </a:spcBef>
              <a:spcAft>
                <a:spcPct val="0"/>
              </a:spcAft>
              <a:defRPr sz="2400">
                <a:latin typeface="Times New Roman" pitchFamily="18" charset="0"/>
              </a:defRPr>
            </a:lvl7pPr>
            <a:lvl8pPr eaLnBrk="0" fontAlgn="base" hangingPunct="0">
              <a:spcBef>
                <a:spcPct val="0"/>
              </a:spcBef>
              <a:spcAft>
                <a:spcPct val="0"/>
              </a:spcAft>
              <a:defRPr sz="2400">
                <a:latin typeface="Times New Roman" pitchFamily="18" charset="0"/>
              </a:defRPr>
            </a:lvl8pPr>
            <a:lvl9pPr eaLnBrk="0" fontAlgn="base" hangingPunct="0">
              <a:spcBef>
                <a:spcPct val="0"/>
              </a:spcBef>
              <a:spcAft>
                <a:spcPct val="0"/>
              </a:spcAft>
              <a:defRPr sz="2400">
                <a:latin typeface="Times New Roman" pitchFamily="18" charset="0"/>
              </a:defRPr>
            </a:lvl9pPr>
          </a:lstStyle>
          <a:p>
            <a:r>
              <a:rPr lang="en-US" sz="800" dirty="0"/>
              <a:t>Clearly articulated implementation plan outlining priority, effort, timing and dependencies for plan roll-out</a:t>
            </a:r>
          </a:p>
          <a:p>
            <a:r>
              <a:rPr lang="en-US" sz="800" dirty="0"/>
              <a:t>Develop tools and resources that will enable sales reps to “win” early</a:t>
            </a:r>
          </a:p>
        </p:txBody>
      </p:sp>
      <p:sp>
        <p:nvSpPr>
          <p:cNvPr id="29" name="Rectangle 28">
            <a:extLst>
              <a:ext uri="{FF2B5EF4-FFF2-40B4-BE49-F238E27FC236}">
                <a16:creationId xmlns:a16="http://schemas.microsoft.com/office/drawing/2014/main" id="{939DE6D9-C7E8-33E7-DCA4-161D842B479F}"/>
              </a:ext>
            </a:extLst>
          </p:cNvPr>
          <p:cNvSpPr/>
          <p:nvPr/>
        </p:nvSpPr>
        <p:spPr bwMode="auto">
          <a:xfrm>
            <a:off x="1119900" y="3967863"/>
            <a:ext cx="2395972" cy="271938"/>
          </a:xfrm>
          <a:prstGeom prst="rect">
            <a:avLst/>
          </a:prstGeom>
          <a:solidFill>
            <a:schemeClr val="accent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100" b="1" i="1" u="none" strike="noStrike" kern="1200" cap="none" spc="0" normalizeH="0" baseline="0" noProof="0" dirty="0">
                <a:ln>
                  <a:noFill/>
                </a:ln>
                <a:solidFill>
                  <a:srgbClr val="FFFFFF"/>
                </a:solidFill>
                <a:effectLst/>
                <a:uLnTx/>
                <a:uFillTx/>
                <a:latin typeface="Calibri"/>
                <a:ea typeface="+mn-ea"/>
                <a:cs typeface="+mn-cs"/>
              </a:rPr>
              <a:t>Weeks 1 – 3 </a:t>
            </a:r>
          </a:p>
        </p:txBody>
      </p:sp>
      <p:sp>
        <p:nvSpPr>
          <p:cNvPr id="30" name="Rectangle 29">
            <a:extLst>
              <a:ext uri="{FF2B5EF4-FFF2-40B4-BE49-F238E27FC236}">
                <a16:creationId xmlns:a16="http://schemas.microsoft.com/office/drawing/2014/main" id="{D4A30B2B-855F-EE0B-C760-60A32E400A7A}"/>
              </a:ext>
            </a:extLst>
          </p:cNvPr>
          <p:cNvSpPr/>
          <p:nvPr/>
        </p:nvSpPr>
        <p:spPr bwMode="auto">
          <a:xfrm>
            <a:off x="3805239" y="3935001"/>
            <a:ext cx="2395972" cy="271938"/>
          </a:xfrm>
          <a:prstGeom prst="rect">
            <a:avLst/>
          </a:prstGeom>
          <a:solidFill>
            <a:schemeClr val="accent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100" b="1" i="1" u="none" strike="noStrike" kern="1200" cap="none" spc="0" normalizeH="0" baseline="0" noProof="0" dirty="0">
                <a:ln>
                  <a:noFill/>
                </a:ln>
                <a:solidFill>
                  <a:srgbClr val="FFFFFF"/>
                </a:solidFill>
                <a:effectLst/>
                <a:uLnTx/>
                <a:uFillTx/>
                <a:latin typeface="Calibri"/>
                <a:ea typeface="+mn-ea"/>
                <a:cs typeface="+mn-cs"/>
              </a:rPr>
              <a:t>Weeks 4 – 6 </a:t>
            </a:r>
          </a:p>
        </p:txBody>
      </p:sp>
      <p:sp>
        <p:nvSpPr>
          <p:cNvPr id="32" name="Rectangle 31">
            <a:extLst>
              <a:ext uri="{FF2B5EF4-FFF2-40B4-BE49-F238E27FC236}">
                <a16:creationId xmlns:a16="http://schemas.microsoft.com/office/drawing/2014/main" id="{B82017B6-9E71-9DC8-E485-25B2BC7FB0F3}"/>
              </a:ext>
            </a:extLst>
          </p:cNvPr>
          <p:cNvSpPr/>
          <p:nvPr/>
        </p:nvSpPr>
        <p:spPr bwMode="auto">
          <a:xfrm>
            <a:off x="6490578" y="3935001"/>
            <a:ext cx="2395972" cy="271938"/>
          </a:xfrm>
          <a:prstGeom prst="rect">
            <a:avLst/>
          </a:prstGeom>
          <a:solidFill>
            <a:schemeClr val="accent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100" b="1" i="1" u="none" strike="noStrike" kern="1200" cap="none" spc="0" normalizeH="0" baseline="0" noProof="0" dirty="0">
                <a:ln>
                  <a:noFill/>
                </a:ln>
                <a:solidFill>
                  <a:srgbClr val="FFFFFF"/>
                </a:solidFill>
                <a:effectLst/>
                <a:uLnTx/>
                <a:uFillTx/>
                <a:latin typeface="Calibri"/>
                <a:ea typeface="+mn-ea"/>
                <a:cs typeface="+mn-cs"/>
              </a:rPr>
              <a:t>Weeks 7– 9 </a:t>
            </a:r>
          </a:p>
        </p:txBody>
      </p:sp>
      <p:sp>
        <p:nvSpPr>
          <p:cNvPr id="50" name="Rectangle 49">
            <a:extLst>
              <a:ext uri="{FF2B5EF4-FFF2-40B4-BE49-F238E27FC236}">
                <a16:creationId xmlns:a16="http://schemas.microsoft.com/office/drawing/2014/main" id="{B28CEC1D-1353-F7E3-D9DE-910D41F21C0B}"/>
              </a:ext>
            </a:extLst>
          </p:cNvPr>
          <p:cNvSpPr/>
          <p:nvPr/>
        </p:nvSpPr>
        <p:spPr bwMode="auto">
          <a:xfrm>
            <a:off x="9177546" y="3935001"/>
            <a:ext cx="2395972" cy="271938"/>
          </a:xfrm>
          <a:prstGeom prst="rect">
            <a:avLst/>
          </a:prstGeom>
          <a:solidFill>
            <a:schemeClr val="accent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100" b="1" i="1" u="none" strike="noStrike" kern="1200" cap="none" spc="0" normalizeH="0" baseline="0" noProof="0" dirty="0">
                <a:ln>
                  <a:noFill/>
                </a:ln>
                <a:solidFill>
                  <a:srgbClr val="FFFFFF"/>
                </a:solidFill>
                <a:effectLst/>
                <a:uLnTx/>
                <a:uFillTx/>
                <a:latin typeface="Calibri"/>
                <a:ea typeface="+mn-ea"/>
                <a:cs typeface="+mn-cs"/>
              </a:rPr>
              <a:t>Weeks 10 – 11 </a:t>
            </a:r>
          </a:p>
        </p:txBody>
      </p:sp>
      <p:sp>
        <p:nvSpPr>
          <p:cNvPr id="24" name="Rectangle 23">
            <a:extLst>
              <a:ext uri="{FF2B5EF4-FFF2-40B4-BE49-F238E27FC236}">
                <a16:creationId xmlns:a16="http://schemas.microsoft.com/office/drawing/2014/main" id="{3DA63150-7537-9961-CF35-67D0DD2FCD65}"/>
              </a:ext>
            </a:extLst>
          </p:cNvPr>
          <p:cNvSpPr/>
          <p:nvPr/>
        </p:nvSpPr>
        <p:spPr bwMode="auto">
          <a:xfrm flipH="1">
            <a:off x="9502171" y="1362397"/>
            <a:ext cx="2071347" cy="550731"/>
          </a:xfrm>
          <a:prstGeom prst="rect">
            <a:avLst/>
          </a:prstGeom>
          <a:solidFill>
            <a:schemeClr val="accent3"/>
          </a:solidFill>
          <a:ln>
            <a:noFill/>
          </a:ln>
          <a:effectLst/>
        </p:spPr>
        <p:txBody>
          <a:bodyPr rot="0" spcFirstLastPara="0" vertOverflow="overflow" horzOverflow="overflow" vert="horz" wrap="square" lIns="288000" tIns="36000" rIns="36000" bIns="36000" numCol="1" spcCol="0" rtlCol="0" fromWordArt="0" anchor="ctr"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100" b="1" i="0" u="none" strike="noStrike" kern="1200" cap="none" spc="0" normalizeH="0" baseline="0" noProof="0" dirty="0">
                <a:ln>
                  <a:noFill/>
                </a:ln>
                <a:solidFill>
                  <a:schemeClr val="bg1"/>
                </a:solidFill>
                <a:effectLst/>
                <a:uLnTx/>
                <a:uFillTx/>
                <a:latin typeface="+mj-lt"/>
                <a:ea typeface="+mn-ea"/>
                <a:cs typeface="+mn-cs"/>
              </a:rPr>
              <a:t>Communication &amp; </a:t>
            </a:r>
            <a:br>
              <a:rPr kumimoji="0" lang="en-US" sz="1100" b="1" i="0" u="none" strike="noStrike" kern="1200" cap="none" spc="0" normalizeH="0" baseline="0" noProof="0" dirty="0">
                <a:ln>
                  <a:noFill/>
                </a:ln>
                <a:solidFill>
                  <a:schemeClr val="bg1"/>
                </a:solidFill>
                <a:effectLst/>
                <a:uLnTx/>
                <a:uFillTx/>
                <a:latin typeface="+mj-lt"/>
                <a:ea typeface="+mn-ea"/>
                <a:cs typeface="+mn-cs"/>
              </a:rPr>
            </a:br>
            <a:r>
              <a:rPr kumimoji="0" lang="en-US" sz="1100" b="1" i="0" u="none" strike="noStrike" kern="1200" cap="none" spc="0" normalizeH="0" baseline="0" noProof="0" dirty="0">
                <a:ln>
                  <a:noFill/>
                </a:ln>
                <a:solidFill>
                  <a:schemeClr val="bg1"/>
                </a:solidFill>
                <a:effectLst/>
                <a:uLnTx/>
                <a:uFillTx/>
                <a:latin typeface="+mj-lt"/>
                <a:ea typeface="+mn-ea"/>
                <a:cs typeface="+mn-cs"/>
              </a:rPr>
              <a:t>Implementation Planning</a:t>
            </a:r>
          </a:p>
        </p:txBody>
      </p:sp>
      <p:sp>
        <p:nvSpPr>
          <p:cNvPr id="25" name="Rectangle 24">
            <a:extLst>
              <a:ext uri="{FF2B5EF4-FFF2-40B4-BE49-F238E27FC236}">
                <a16:creationId xmlns:a16="http://schemas.microsoft.com/office/drawing/2014/main" id="{E44BA0CB-D4B2-2DF8-4B45-6418BC3D40E5}"/>
              </a:ext>
            </a:extLst>
          </p:cNvPr>
          <p:cNvSpPr/>
          <p:nvPr/>
        </p:nvSpPr>
        <p:spPr bwMode="auto">
          <a:xfrm>
            <a:off x="9177546" y="1362397"/>
            <a:ext cx="550731" cy="550731"/>
          </a:xfrm>
          <a:prstGeom prst="rect">
            <a:avLst/>
          </a:prstGeom>
          <a:solidFill>
            <a:schemeClr val="accent3">
              <a:lumMod val="75000"/>
            </a:schemeClr>
          </a:solidFill>
          <a:ln>
            <a:noFill/>
          </a:ln>
          <a:effectLst>
            <a:outerShdw blurRad="76200" dist="50800" dir="5400000" algn="tl" rotWithShape="0">
              <a:schemeClr val="tx2">
                <a:alpha val="4000"/>
              </a:schemeClr>
            </a:outerShdw>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400" b="1" dirty="0">
                <a:solidFill>
                  <a:schemeClr val="bg1"/>
                </a:solidFill>
                <a:latin typeface="+mj-lt"/>
              </a:rPr>
              <a:t>04</a:t>
            </a:r>
          </a:p>
        </p:txBody>
      </p:sp>
      <p:sp>
        <p:nvSpPr>
          <p:cNvPr id="22" name="Rectangle 21">
            <a:extLst>
              <a:ext uri="{FF2B5EF4-FFF2-40B4-BE49-F238E27FC236}">
                <a16:creationId xmlns:a16="http://schemas.microsoft.com/office/drawing/2014/main" id="{DC60B7F4-938B-FF3E-4997-F77B9CD7D885}"/>
              </a:ext>
            </a:extLst>
          </p:cNvPr>
          <p:cNvSpPr/>
          <p:nvPr/>
        </p:nvSpPr>
        <p:spPr bwMode="auto">
          <a:xfrm flipH="1">
            <a:off x="6816289" y="1362397"/>
            <a:ext cx="2071347" cy="550731"/>
          </a:xfrm>
          <a:prstGeom prst="rect">
            <a:avLst/>
          </a:prstGeom>
          <a:solidFill>
            <a:schemeClr val="accent3"/>
          </a:solidFill>
          <a:ln>
            <a:noFill/>
          </a:ln>
          <a:effectLst/>
        </p:spPr>
        <p:txBody>
          <a:bodyPr rot="0" spcFirstLastPara="0" vertOverflow="overflow" horzOverflow="overflow" vert="horz" wrap="square" lIns="288000" tIns="36000" rIns="36000" bIns="36000" numCol="1" spcCol="0" rtlCol="0" fromWordArt="0" anchor="ctr"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100" b="1" i="0" u="none" strike="noStrike" kern="1200" cap="none" spc="0" normalizeH="0" baseline="0" noProof="0" dirty="0">
                <a:ln>
                  <a:noFill/>
                </a:ln>
                <a:solidFill>
                  <a:schemeClr val="bg1"/>
                </a:solidFill>
                <a:effectLst/>
                <a:uLnTx/>
                <a:uFillTx/>
                <a:latin typeface="+mj-lt"/>
                <a:ea typeface="+mn-ea"/>
                <a:cs typeface="+mn-cs"/>
              </a:rPr>
              <a:t>Quota-Setting </a:t>
            </a:r>
            <a:br>
              <a:rPr kumimoji="0" lang="en-US" sz="1100" b="1" i="0" u="none" strike="noStrike" kern="1200" cap="none" spc="0" normalizeH="0" baseline="0" noProof="0" dirty="0">
                <a:ln>
                  <a:noFill/>
                </a:ln>
                <a:solidFill>
                  <a:schemeClr val="bg1"/>
                </a:solidFill>
                <a:effectLst/>
                <a:uLnTx/>
                <a:uFillTx/>
                <a:latin typeface="+mj-lt"/>
                <a:ea typeface="+mn-ea"/>
                <a:cs typeface="+mn-cs"/>
              </a:rPr>
            </a:br>
            <a:r>
              <a:rPr kumimoji="0" lang="en-US" sz="1100" b="1" i="0" u="none" strike="noStrike" kern="1200" cap="none" spc="0" normalizeH="0" baseline="0" noProof="0" dirty="0">
                <a:ln>
                  <a:noFill/>
                </a:ln>
                <a:solidFill>
                  <a:schemeClr val="bg1"/>
                </a:solidFill>
                <a:effectLst/>
                <a:uLnTx/>
                <a:uFillTx/>
                <a:latin typeface="+mj-lt"/>
                <a:ea typeface="+mn-ea"/>
                <a:cs typeface="+mn-cs"/>
              </a:rPr>
              <a:t>&amp; Allocation</a:t>
            </a:r>
          </a:p>
        </p:txBody>
      </p:sp>
      <p:sp>
        <p:nvSpPr>
          <p:cNvPr id="23" name="Rectangle 22">
            <a:extLst>
              <a:ext uri="{FF2B5EF4-FFF2-40B4-BE49-F238E27FC236}">
                <a16:creationId xmlns:a16="http://schemas.microsoft.com/office/drawing/2014/main" id="{4BA4F56A-50D6-F931-79DC-310226932248}"/>
              </a:ext>
            </a:extLst>
          </p:cNvPr>
          <p:cNvSpPr/>
          <p:nvPr/>
        </p:nvSpPr>
        <p:spPr bwMode="auto">
          <a:xfrm>
            <a:off x="6491664" y="1362397"/>
            <a:ext cx="550731" cy="550731"/>
          </a:xfrm>
          <a:prstGeom prst="rect">
            <a:avLst/>
          </a:prstGeom>
          <a:solidFill>
            <a:schemeClr val="accent3">
              <a:lumMod val="75000"/>
            </a:schemeClr>
          </a:solidFill>
          <a:ln>
            <a:noFill/>
          </a:ln>
          <a:effectLst>
            <a:outerShdw blurRad="76200" dist="50800" dir="5400000" algn="tl" rotWithShape="0">
              <a:schemeClr val="tx2">
                <a:alpha val="4000"/>
              </a:schemeClr>
            </a:outerShdw>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400" b="1" dirty="0">
                <a:solidFill>
                  <a:schemeClr val="bg1"/>
                </a:solidFill>
                <a:latin typeface="+mj-lt"/>
              </a:rPr>
              <a:t>03</a:t>
            </a:r>
          </a:p>
        </p:txBody>
      </p:sp>
      <p:sp>
        <p:nvSpPr>
          <p:cNvPr id="20" name="Rectangle 19">
            <a:extLst>
              <a:ext uri="{FF2B5EF4-FFF2-40B4-BE49-F238E27FC236}">
                <a16:creationId xmlns:a16="http://schemas.microsoft.com/office/drawing/2014/main" id="{87CBC3A5-95BA-E69E-DD20-B2D9A5ECC3BC}"/>
              </a:ext>
            </a:extLst>
          </p:cNvPr>
          <p:cNvSpPr/>
          <p:nvPr/>
        </p:nvSpPr>
        <p:spPr bwMode="auto">
          <a:xfrm flipH="1">
            <a:off x="4130407" y="1362397"/>
            <a:ext cx="2071347" cy="550731"/>
          </a:xfrm>
          <a:prstGeom prst="rect">
            <a:avLst/>
          </a:prstGeom>
          <a:solidFill>
            <a:schemeClr val="accent3"/>
          </a:solidFill>
          <a:ln>
            <a:noFill/>
          </a:ln>
          <a:effectLst/>
        </p:spPr>
        <p:txBody>
          <a:bodyPr rot="0" spcFirstLastPara="0" vertOverflow="overflow" horzOverflow="overflow" vert="horz" wrap="square" lIns="288000" tIns="36000" rIns="36000" bIns="36000" numCol="1" spcCol="0" rtlCol="0" fromWordArt="0" anchor="ctr"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100" b="1" i="0" u="none" strike="noStrike" kern="1200" cap="none" spc="0" normalizeH="0" baseline="0" noProof="0" dirty="0">
                <a:ln>
                  <a:noFill/>
                </a:ln>
                <a:solidFill>
                  <a:schemeClr val="bg1"/>
                </a:solidFill>
                <a:effectLst/>
                <a:uLnTx/>
                <a:uFillTx/>
                <a:latin typeface="+mj-lt"/>
                <a:ea typeface="+mn-ea"/>
                <a:cs typeface="+mn-cs"/>
              </a:rPr>
              <a:t>Direction Setting </a:t>
            </a:r>
            <a:br>
              <a:rPr kumimoji="0" lang="en-US" sz="1100" b="1" i="0" u="none" strike="noStrike" kern="1200" cap="none" spc="0" normalizeH="0" baseline="0" noProof="0" dirty="0">
                <a:ln>
                  <a:noFill/>
                </a:ln>
                <a:solidFill>
                  <a:schemeClr val="bg1"/>
                </a:solidFill>
                <a:effectLst/>
                <a:uLnTx/>
                <a:uFillTx/>
                <a:latin typeface="+mj-lt"/>
                <a:ea typeface="+mn-ea"/>
                <a:cs typeface="+mn-cs"/>
              </a:rPr>
            </a:br>
            <a:r>
              <a:rPr kumimoji="0" lang="en-US" sz="1100" b="1" i="0" u="none" strike="noStrike" kern="1200" cap="none" spc="0" normalizeH="0" baseline="0" noProof="0" dirty="0">
                <a:ln>
                  <a:noFill/>
                </a:ln>
                <a:solidFill>
                  <a:schemeClr val="bg1"/>
                </a:solidFill>
                <a:effectLst/>
                <a:uLnTx/>
                <a:uFillTx/>
                <a:latin typeface="+mj-lt"/>
                <a:ea typeface="+mn-ea"/>
                <a:cs typeface="+mn-cs"/>
              </a:rPr>
              <a:t>&amp; Plan Design</a:t>
            </a:r>
          </a:p>
        </p:txBody>
      </p:sp>
      <p:sp>
        <p:nvSpPr>
          <p:cNvPr id="21" name="Rectangle 20">
            <a:extLst>
              <a:ext uri="{FF2B5EF4-FFF2-40B4-BE49-F238E27FC236}">
                <a16:creationId xmlns:a16="http://schemas.microsoft.com/office/drawing/2014/main" id="{43EA51E0-1AE1-6771-BAFB-838475B483D0}"/>
              </a:ext>
            </a:extLst>
          </p:cNvPr>
          <p:cNvSpPr/>
          <p:nvPr/>
        </p:nvSpPr>
        <p:spPr bwMode="auto">
          <a:xfrm>
            <a:off x="3805782" y="1362397"/>
            <a:ext cx="550731" cy="550731"/>
          </a:xfrm>
          <a:prstGeom prst="rect">
            <a:avLst/>
          </a:prstGeom>
          <a:solidFill>
            <a:schemeClr val="accent3">
              <a:lumMod val="75000"/>
            </a:schemeClr>
          </a:solidFill>
          <a:ln>
            <a:noFill/>
          </a:ln>
          <a:effectLst>
            <a:outerShdw blurRad="76200" dist="50800" dir="5400000" algn="tl" rotWithShape="0">
              <a:schemeClr val="tx2">
                <a:alpha val="4000"/>
              </a:schemeClr>
            </a:outerShdw>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400" b="1" dirty="0">
                <a:solidFill>
                  <a:schemeClr val="bg1"/>
                </a:solidFill>
                <a:latin typeface="+mj-lt"/>
              </a:rPr>
              <a:t>02</a:t>
            </a:r>
          </a:p>
        </p:txBody>
      </p:sp>
      <p:sp>
        <p:nvSpPr>
          <p:cNvPr id="18" name="Rectangle 17">
            <a:extLst>
              <a:ext uri="{FF2B5EF4-FFF2-40B4-BE49-F238E27FC236}">
                <a16:creationId xmlns:a16="http://schemas.microsoft.com/office/drawing/2014/main" id="{10599974-12B1-632E-74B9-9FFD06861654}"/>
              </a:ext>
            </a:extLst>
          </p:cNvPr>
          <p:cNvSpPr/>
          <p:nvPr/>
        </p:nvSpPr>
        <p:spPr bwMode="auto">
          <a:xfrm flipH="1">
            <a:off x="1444525" y="1362397"/>
            <a:ext cx="2071347" cy="550731"/>
          </a:xfrm>
          <a:prstGeom prst="rect">
            <a:avLst/>
          </a:prstGeom>
          <a:solidFill>
            <a:schemeClr val="accent3"/>
          </a:solidFill>
          <a:ln>
            <a:noFill/>
          </a:ln>
          <a:effectLst/>
        </p:spPr>
        <p:txBody>
          <a:bodyPr rot="0" spcFirstLastPara="0" vertOverflow="overflow" horzOverflow="overflow" vert="horz" wrap="square" lIns="288000" tIns="36000" rIns="36000" bIns="36000" numCol="1" spcCol="0" rtlCol="0" fromWordArt="0" anchor="ctr"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100" b="1" i="0" u="none" strike="noStrike" kern="1200" cap="none" spc="0" normalizeH="0" baseline="0" noProof="0" dirty="0">
                <a:ln>
                  <a:noFill/>
                </a:ln>
                <a:solidFill>
                  <a:schemeClr val="bg1"/>
                </a:solidFill>
                <a:effectLst/>
                <a:uLnTx/>
                <a:uFillTx/>
                <a:latin typeface="+mj-lt"/>
                <a:ea typeface="+mn-ea"/>
                <a:cs typeface="+mn-cs"/>
              </a:rPr>
              <a:t>Current-State </a:t>
            </a:r>
            <a:br>
              <a:rPr kumimoji="0" lang="en-US" sz="1100" b="1" i="0" u="none" strike="noStrike" kern="1200" cap="none" spc="0" normalizeH="0" baseline="0" noProof="0" dirty="0">
                <a:ln>
                  <a:noFill/>
                </a:ln>
                <a:solidFill>
                  <a:schemeClr val="bg1"/>
                </a:solidFill>
                <a:effectLst/>
                <a:uLnTx/>
                <a:uFillTx/>
                <a:latin typeface="+mj-lt"/>
                <a:ea typeface="+mn-ea"/>
                <a:cs typeface="+mn-cs"/>
              </a:rPr>
            </a:br>
            <a:r>
              <a:rPr kumimoji="0" lang="en-US" sz="1100" b="1" i="0" u="none" strike="noStrike" kern="1200" cap="none" spc="0" normalizeH="0" baseline="0" noProof="0" dirty="0">
                <a:ln>
                  <a:noFill/>
                </a:ln>
                <a:solidFill>
                  <a:schemeClr val="bg1"/>
                </a:solidFill>
                <a:effectLst/>
                <a:uLnTx/>
                <a:uFillTx/>
                <a:latin typeface="+mj-lt"/>
                <a:ea typeface="+mn-ea"/>
                <a:cs typeface="+mn-cs"/>
              </a:rPr>
              <a:t>Plan Assessment</a:t>
            </a:r>
            <a:endParaRPr kumimoji="0" lang="en-US" sz="1050" b="1" i="0" u="none" strike="noStrike" kern="1200" cap="none" spc="0" normalizeH="0" baseline="0" noProof="0" dirty="0">
              <a:ln>
                <a:noFill/>
              </a:ln>
              <a:solidFill>
                <a:schemeClr val="bg1"/>
              </a:solidFill>
              <a:effectLst/>
              <a:uLnTx/>
              <a:uFillTx/>
              <a:latin typeface="+mj-lt"/>
              <a:ea typeface="+mn-ea"/>
              <a:cs typeface="+mn-cs"/>
            </a:endParaRPr>
          </a:p>
        </p:txBody>
      </p:sp>
      <p:sp>
        <p:nvSpPr>
          <p:cNvPr id="19" name="Rectangle 18">
            <a:extLst>
              <a:ext uri="{FF2B5EF4-FFF2-40B4-BE49-F238E27FC236}">
                <a16:creationId xmlns:a16="http://schemas.microsoft.com/office/drawing/2014/main" id="{22E6E8BA-BE25-73CA-EE99-CF36ACD0B295}"/>
              </a:ext>
            </a:extLst>
          </p:cNvPr>
          <p:cNvSpPr/>
          <p:nvPr/>
        </p:nvSpPr>
        <p:spPr bwMode="auto">
          <a:xfrm>
            <a:off x="1119900" y="1362397"/>
            <a:ext cx="550731" cy="550731"/>
          </a:xfrm>
          <a:prstGeom prst="rect">
            <a:avLst/>
          </a:prstGeom>
          <a:solidFill>
            <a:schemeClr val="accent3">
              <a:lumMod val="75000"/>
            </a:schemeClr>
          </a:solidFill>
          <a:ln>
            <a:noFill/>
          </a:ln>
          <a:effectLst>
            <a:outerShdw blurRad="76200" dist="50800" dir="5400000" algn="tl" rotWithShape="0">
              <a:schemeClr val="tx2">
                <a:alpha val="4000"/>
              </a:schemeClr>
            </a:outerShdw>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400" b="1" dirty="0">
                <a:solidFill>
                  <a:schemeClr val="bg1"/>
                </a:solidFill>
                <a:latin typeface="+mj-lt"/>
              </a:rPr>
              <a:t>01</a:t>
            </a:r>
          </a:p>
        </p:txBody>
      </p:sp>
      <p:sp>
        <p:nvSpPr>
          <p:cNvPr id="28" name="Isosceles Triangle 27">
            <a:extLst>
              <a:ext uri="{FF2B5EF4-FFF2-40B4-BE49-F238E27FC236}">
                <a16:creationId xmlns:a16="http://schemas.microsoft.com/office/drawing/2014/main" id="{45F59F32-869C-B145-681B-DCED84F7B5A5}"/>
              </a:ext>
            </a:extLst>
          </p:cNvPr>
          <p:cNvSpPr/>
          <p:nvPr/>
        </p:nvSpPr>
        <p:spPr bwMode="auto">
          <a:xfrm rot="5400000">
            <a:off x="8766500" y="1507278"/>
            <a:ext cx="327543" cy="260972"/>
          </a:xfrm>
          <a:prstGeom prst="triangle">
            <a:avLst/>
          </a:prstGeom>
          <a:solidFill>
            <a:schemeClr val="accent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200" b="0" i="0" u="none" strike="noStrike" kern="1200" cap="none" spc="0" normalizeH="0" baseline="0" noProof="0" dirty="0">
              <a:ln>
                <a:noFill/>
              </a:ln>
              <a:solidFill>
                <a:srgbClr val="4C4845"/>
              </a:solidFill>
              <a:effectLst/>
              <a:uLnTx/>
              <a:uFillTx/>
              <a:latin typeface="Calibri"/>
              <a:ea typeface="+mn-ea"/>
              <a:cs typeface="+mn-cs"/>
            </a:endParaRPr>
          </a:p>
        </p:txBody>
      </p:sp>
      <p:sp>
        <p:nvSpPr>
          <p:cNvPr id="27" name="Isosceles Triangle 26">
            <a:extLst>
              <a:ext uri="{FF2B5EF4-FFF2-40B4-BE49-F238E27FC236}">
                <a16:creationId xmlns:a16="http://schemas.microsoft.com/office/drawing/2014/main" id="{8BD32BB0-52B1-ACD4-BCCB-D4B50FFE4BDE}"/>
              </a:ext>
            </a:extLst>
          </p:cNvPr>
          <p:cNvSpPr/>
          <p:nvPr/>
        </p:nvSpPr>
        <p:spPr bwMode="auto">
          <a:xfrm rot="5400000">
            <a:off x="6080618" y="1507278"/>
            <a:ext cx="327543" cy="260972"/>
          </a:xfrm>
          <a:prstGeom prst="triangle">
            <a:avLst/>
          </a:prstGeom>
          <a:solidFill>
            <a:schemeClr val="accent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200" b="0" i="0" u="none" strike="noStrike" kern="1200" cap="none" spc="0" normalizeH="0" baseline="0" noProof="0" dirty="0">
              <a:ln>
                <a:noFill/>
              </a:ln>
              <a:solidFill>
                <a:srgbClr val="4C4845"/>
              </a:solidFill>
              <a:effectLst/>
              <a:uLnTx/>
              <a:uFillTx/>
              <a:latin typeface="Calibri"/>
              <a:ea typeface="+mn-ea"/>
              <a:cs typeface="+mn-cs"/>
            </a:endParaRPr>
          </a:p>
        </p:txBody>
      </p:sp>
      <p:sp>
        <p:nvSpPr>
          <p:cNvPr id="26" name="Isosceles Triangle 25">
            <a:extLst>
              <a:ext uri="{FF2B5EF4-FFF2-40B4-BE49-F238E27FC236}">
                <a16:creationId xmlns:a16="http://schemas.microsoft.com/office/drawing/2014/main" id="{6F71DF56-F5AD-227C-42B2-BE59248BDCEE}"/>
              </a:ext>
            </a:extLst>
          </p:cNvPr>
          <p:cNvSpPr/>
          <p:nvPr/>
        </p:nvSpPr>
        <p:spPr bwMode="auto">
          <a:xfrm rot="5400000">
            <a:off x="3394736" y="1507278"/>
            <a:ext cx="327543" cy="260972"/>
          </a:xfrm>
          <a:prstGeom prst="triangle">
            <a:avLst/>
          </a:prstGeom>
          <a:solidFill>
            <a:schemeClr val="accent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200" b="0" i="0" u="none" strike="noStrike" kern="1200" cap="none" spc="0" normalizeH="0" baseline="0" noProof="0" dirty="0">
              <a:ln>
                <a:noFill/>
              </a:ln>
              <a:solidFill>
                <a:srgbClr val="4C4845"/>
              </a:solidFill>
              <a:effectLst/>
              <a:uLnTx/>
              <a:uFillTx/>
              <a:latin typeface="Calibri"/>
              <a:ea typeface="+mn-ea"/>
              <a:cs typeface="+mn-cs"/>
            </a:endParaRPr>
          </a:p>
        </p:txBody>
      </p:sp>
      <p:grpSp>
        <p:nvGrpSpPr>
          <p:cNvPr id="94" name="Group 93">
            <a:extLst>
              <a:ext uri="{FF2B5EF4-FFF2-40B4-BE49-F238E27FC236}">
                <a16:creationId xmlns:a16="http://schemas.microsoft.com/office/drawing/2014/main" id="{D01134A0-CDFE-CD88-9DC6-6ED387E50308}"/>
              </a:ext>
            </a:extLst>
          </p:cNvPr>
          <p:cNvGrpSpPr/>
          <p:nvPr/>
        </p:nvGrpSpPr>
        <p:grpSpPr>
          <a:xfrm>
            <a:off x="1119900" y="3631848"/>
            <a:ext cx="2395972" cy="176212"/>
            <a:chOff x="1119900" y="3559969"/>
            <a:chExt cx="2395972" cy="176212"/>
          </a:xfrm>
        </p:grpSpPr>
        <p:cxnSp>
          <p:nvCxnSpPr>
            <p:cNvPr id="87" name="Straight Connector 86">
              <a:extLst>
                <a:ext uri="{FF2B5EF4-FFF2-40B4-BE49-F238E27FC236}">
                  <a16:creationId xmlns:a16="http://schemas.microsoft.com/office/drawing/2014/main" id="{7079FF45-7751-7CDC-6BE8-1C75795DFB36}"/>
                </a:ext>
              </a:extLst>
            </p:cNvPr>
            <p:cNvCxnSpPr>
              <a:cxnSpLocks/>
            </p:cNvCxnSpPr>
            <p:nvPr/>
          </p:nvCxnSpPr>
          <p:spPr>
            <a:xfrm>
              <a:off x="1119900" y="3648075"/>
              <a:ext cx="239597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6CDCC5C0-31BA-C57A-7DCA-5C33D24F64E5}"/>
                </a:ext>
              </a:extLst>
            </p:cNvPr>
            <p:cNvSpPr/>
            <p:nvPr/>
          </p:nvSpPr>
          <p:spPr>
            <a:xfrm>
              <a:off x="2229780" y="3559969"/>
              <a:ext cx="176212" cy="176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E5786538-D2B1-CCDA-E8B9-4E76E36BAF29}"/>
                </a:ext>
              </a:extLst>
            </p:cNvPr>
            <p:cNvGrpSpPr/>
            <p:nvPr/>
          </p:nvGrpSpPr>
          <p:grpSpPr>
            <a:xfrm>
              <a:off x="2272643" y="3625454"/>
              <a:ext cx="90486" cy="45243"/>
              <a:chOff x="2533650" y="3786188"/>
              <a:chExt cx="90486" cy="45243"/>
            </a:xfrm>
          </p:grpSpPr>
          <p:cxnSp>
            <p:nvCxnSpPr>
              <p:cNvPr id="91" name="Straight Connector 90">
                <a:extLst>
                  <a:ext uri="{FF2B5EF4-FFF2-40B4-BE49-F238E27FC236}">
                    <a16:creationId xmlns:a16="http://schemas.microsoft.com/office/drawing/2014/main" id="{082BA5DD-C2C5-58D8-D40F-2E1273AA8C24}"/>
                  </a:ext>
                </a:extLst>
              </p:cNvPr>
              <p:cNvCxnSpPr/>
              <p:nvPr/>
            </p:nvCxnSpPr>
            <p:spPr>
              <a:xfrm>
                <a:off x="2533650" y="3786188"/>
                <a:ext cx="45243" cy="45243"/>
              </a:xfrm>
              <a:prstGeom prst="line">
                <a:avLst/>
              </a:prstGeom>
              <a:ln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7B5E07D-C28B-BABC-F937-F07528F245C5}"/>
                  </a:ext>
                </a:extLst>
              </p:cNvPr>
              <p:cNvCxnSpPr>
                <a:cxnSpLocks/>
              </p:cNvCxnSpPr>
              <p:nvPr/>
            </p:nvCxnSpPr>
            <p:spPr>
              <a:xfrm flipH="1">
                <a:off x="2578893" y="3786188"/>
                <a:ext cx="45243" cy="45243"/>
              </a:xfrm>
              <a:prstGeom prst="line">
                <a:avLst/>
              </a:prstGeom>
              <a:ln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nvGrpSpPr>
          <p:cNvPr id="95" name="Group 94">
            <a:extLst>
              <a:ext uri="{FF2B5EF4-FFF2-40B4-BE49-F238E27FC236}">
                <a16:creationId xmlns:a16="http://schemas.microsoft.com/office/drawing/2014/main" id="{B4BCAFDF-B19F-B75A-5F6A-EC65BB21ADD6}"/>
              </a:ext>
            </a:extLst>
          </p:cNvPr>
          <p:cNvGrpSpPr/>
          <p:nvPr/>
        </p:nvGrpSpPr>
        <p:grpSpPr>
          <a:xfrm>
            <a:off x="3805782" y="3631848"/>
            <a:ext cx="2395972" cy="176212"/>
            <a:chOff x="1119900" y="3559969"/>
            <a:chExt cx="2395972" cy="176212"/>
          </a:xfrm>
        </p:grpSpPr>
        <p:cxnSp>
          <p:nvCxnSpPr>
            <p:cNvPr id="96" name="Straight Connector 95">
              <a:extLst>
                <a:ext uri="{FF2B5EF4-FFF2-40B4-BE49-F238E27FC236}">
                  <a16:creationId xmlns:a16="http://schemas.microsoft.com/office/drawing/2014/main" id="{B4F768BF-2B83-3946-BA02-AEAF8D40FDC1}"/>
                </a:ext>
              </a:extLst>
            </p:cNvPr>
            <p:cNvCxnSpPr>
              <a:cxnSpLocks/>
            </p:cNvCxnSpPr>
            <p:nvPr/>
          </p:nvCxnSpPr>
          <p:spPr>
            <a:xfrm>
              <a:off x="1119900" y="3648075"/>
              <a:ext cx="239597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17990B6A-B203-D5E4-C67D-3338EF10F508}"/>
                </a:ext>
              </a:extLst>
            </p:cNvPr>
            <p:cNvSpPr/>
            <p:nvPr/>
          </p:nvSpPr>
          <p:spPr>
            <a:xfrm>
              <a:off x="2229780" y="3559969"/>
              <a:ext cx="176212" cy="176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3464110-BAE0-047B-27C5-5F437DCC9307}"/>
                </a:ext>
              </a:extLst>
            </p:cNvPr>
            <p:cNvGrpSpPr/>
            <p:nvPr/>
          </p:nvGrpSpPr>
          <p:grpSpPr>
            <a:xfrm>
              <a:off x="2272643" y="3625454"/>
              <a:ext cx="90486" cy="45243"/>
              <a:chOff x="2533650" y="3786188"/>
              <a:chExt cx="90486" cy="45243"/>
            </a:xfrm>
          </p:grpSpPr>
          <p:cxnSp>
            <p:nvCxnSpPr>
              <p:cNvPr id="99" name="Straight Connector 98">
                <a:extLst>
                  <a:ext uri="{FF2B5EF4-FFF2-40B4-BE49-F238E27FC236}">
                    <a16:creationId xmlns:a16="http://schemas.microsoft.com/office/drawing/2014/main" id="{FD09FEE5-6A29-6097-709F-60D94F0E4B42}"/>
                  </a:ext>
                </a:extLst>
              </p:cNvPr>
              <p:cNvCxnSpPr/>
              <p:nvPr/>
            </p:nvCxnSpPr>
            <p:spPr>
              <a:xfrm>
                <a:off x="2533650" y="3786188"/>
                <a:ext cx="45243" cy="45243"/>
              </a:xfrm>
              <a:prstGeom prst="line">
                <a:avLst/>
              </a:prstGeom>
              <a:ln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34C9861-D5E8-EDD0-2202-4C8A203E214C}"/>
                  </a:ext>
                </a:extLst>
              </p:cNvPr>
              <p:cNvCxnSpPr>
                <a:cxnSpLocks/>
              </p:cNvCxnSpPr>
              <p:nvPr/>
            </p:nvCxnSpPr>
            <p:spPr>
              <a:xfrm flipH="1">
                <a:off x="2578893" y="3786188"/>
                <a:ext cx="45243" cy="45243"/>
              </a:xfrm>
              <a:prstGeom prst="line">
                <a:avLst/>
              </a:prstGeom>
              <a:ln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nvGrpSpPr>
          <p:cNvPr id="101" name="Group 100">
            <a:extLst>
              <a:ext uri="{FF2B5EF4-FFF2-40B4-BE49-F238E27FC236}">
                <a16:creationId xmlns:a16="http://schemas.microsoft.com/office/drawing/2014/main" id="{A5457BF6-EF22-7571-8357-235E93AE99F4}"/>
              </a:ext>
            </a:extLst>
          </p:cNvPr>
          <p:cNvGrpSpPr/>
          <p:nvPr/>
        </p:nvGrpSpPr>
        <p:grpSpPr>
          <a:xfrm>
            <a:off x="6491664" y="3631848"/>
            <a:ext cx="2395972" cy="176212"/>
            <a:chOff x="1119900" y="3559969"/>
            <a:chExt cx="2395972" cy="176212"/>
          </a:xfrm>
        </p:grpSpPr>
        <p:cxnSp>
          <p:nvCxnSpPr>
            <p:cNvPr id="102" name="Straight Connector 101">
              <a:extLst>
                <a:ext uri="{FF2B5EF4-FFF2-40B4-BE49-F238E27FC236}">
                  <a16:creationId xmlns:a16="http://schemas.microsoft.com/office/drawing/2014/main" id="{0E44C77D-E6BA-56DE-BB5C-ABB1BE237E76}"/>
                </a:ext>
              </a:extLst>
            </p:cNvPr>
            <p:cNvCxnSpPr>
              <a:cxnSpLocks/>
            </p:cNvCxnSpPr>
            <p:nvPr/>
          </p:nvCxnSpPr>
          <p:spPr>
            <a:xfrm>
              <a:off x="1119900" y="3648075"/>
              <a:ext cx="239597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CE3A98B8-BF7E-DBB0-400C-DD09AD2E48EA}"/>
                </a:ext>
              </a:extLst>
            </p:cNvPr>
            <p:cNvSpPr/>
            <p:nvPr/>
          </p:nvSpPr>
          <p:spPr>
            <a:xfrm>
              <a:off x="2229780" y="3559969"/>
              <a:ext cx="176212" cy="176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0B6F1E13-9C6A-8E23-CCA7-516725A88779}"/>
                </a:ext>
              </a:extLst>
            </p:cNvPr>
            <p:cNvGrpSpPr/>
            <p:nvPr/>
          </p:nvGrpSpPr>
          <p:grpSpPr>
            <a:xfrm>
              <a:off x="2272643" y="3625454"/>
              <a:ext cx="90486" cy="45243"/>
              <a:chOff x="2533650" y="3786188"/>
              <a:chExt cx="90486" cy="45243"/>
            </a:xfrm>
          </p:grpSpPr>
          <p:cxnSp>
            <p:nvCxnSpPr>
              <p:cNvPr id="105" name="Straight Connector 104">
                <a:extLst>
                  <a:ext uri="{FF2B5EF4-FFF2-40B4-BE49-F238E27FC236}">
                    <a16:creationId xmlns:a16="http://schemas.microsoft.com/office/drawing/2014/main" id="{E6C731ED-B5A8-803C-5DAC-43A13977AB93}"/>
                  </a:ext>
                </a:extLst>
              </p:cNvPr>
              <p:cNvCxnSpPr/>
              <p:nvPr/>
            </p:nvCxnSpPr>
            <p:spPr>
              <a:xfrm>
                <a:off x="2533650" y="3786188"/>
                <a:ext cx="45243" cy="45243"/>
              </a:xfrm>
              <a:prstGeom prst="line">
                <a:avLst/>
              </a:prstGeom>
              <a:ln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1C9D0D3-F082-DC9C-277E-0A0844CB54AA}"/>
                  </a:ext>
                </a:extLst>
              </p:cNvPr>
              <p:cNvCxnSpPr>
                <a:cxnSpLocks/>
              </p:cNvCxnSpPr>
              <p:nvPr/>
            </p:nvCxnSpPr>
            <p:spPr>
              <a:xfrm flipH="1">
                <a:off x="2578893" y="3786188"/>
                <a:ext cx="45243" cy="45243"/>
              </a:xfrm>
              <a:prstGeom prst="line">
                <a:avLst/>
              </a:prstGeom>
              <a:ln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nvGrpSpPr>
          <p:cNvPr id="107" name="Group 106">
            <a:extLst>
              <a:ext uri="{FF2B5EF4-FFF2-40B4-BE49-F238E27FC236}">
                <a16:creationId xmlns:a16="http://schemas.microsoft.com/office/drawing/2014/main" id="{13CA7165-AA2C-7D63-D1AC-3E04DDBE7AC1}"/>
              </a:ext>
            </a:extLst>
          </p:cNvPr>
          <p:cNvGrpSpPr/>
          <p:nvPr/>
        </p:nvGrpSpPr>
        <p:grpSpPr>
          <a:xfrm>
            <a:off x="9177546" y="3631848"/>
            <a:ext cx="2395972" cy="176212"/>
            <a:chOff x="1119900" y="3559969"/>
            <a:chExt cx="2395972" cy="176212"/>
          </a:xfrm>
        </p:grpSpPr>
        <p:cxnSp>
          <p:nvCxnSpPr>
            <p:cNvPr id="108" name="Straight Connector 107">
              <a:extLst>
                <a:ext uri="{FF2B5EF4-FFF2-40B4-BE49-F238E27FC236}">
                  <a16:creationId xmlns:a16="http://schemas.microsoft.com/office/drawing/2014/main" id="{D66A3608-FA12-519D-71E9-346C4B6E5983}"/>
                </a:ext>
              </a:extLst>
            </p:cNvPr>
            <p:cNvCxnSpPr>
              <a:cxnSpLocks/>
            </p:cNvCxnSpPr>
            <p:nvPr/>
          </p:nvCxnSpPr>
          <p:spPr>
            <a:xfrm>
              <a:off x="1119900" y="3648075"/>
              <a:ext cx="239597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6D7A9489-AC67-3BA7-2C0C-E8A8C5834A19}"/>
                </a:ext>
              </a:extLst>
            </p:cNvPr>
            <p:cNvSpPr/>
            <p:nvPr/>
          </p:nvSpPr>
          <p:spPr>
            <a:xfrm>
              <a:off x="2229780" y="3559969"/>
              <a:ext cx="176212" cy="176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51634274-2054-6D50-83F5-7EA30E76853E}"/>
                </a:ext>
              </a:extLst>
            </p:cNvPr>
            <p:cNvGrpSpPr/>
            <p:nvPr/>
          </p:nvGrpSpPr>
          <p:grpSpPr>
            <a:xfrm>
              <a:off x="2272643" y="3625454"/>
              <a:ext cx="90486" cy="45243"/>
              <a:chOff x="2533650" y="3786188"/>
              <a:chExt cx="90486" cy="45243"/>
            </a:xfrm>
          </p:grpSpPr>
          <p:cxnSp>
            <p:nvCxnSpPr>
              <p:cNvPr id="111" name="Straight Connector 110">
                <a:extLst>
                  <a:ext uri="{FF2B5EF4-FFF2-40B4-BE49-F238E27FC236}">
                    <a16:creationId xmlns:a16="http://schemas.microsoft.com/office/drawing/2014/main" id="{6964A00B-A4A4-F17D-66B7-671B8575E5A1}"/>
                  </a:ext>
                </a:extLst>
              </p:cNvPr>
              <p:cNvCxnSpPr/>
              <p:nvPr/>
            </p:nvCxnSpPr>
            <p:spPr>
              <a:xfrm>
                <a:off x="2533650" y="3786188"/>
                <a:ext cx="45243" cy="45243"/>
              </a:xfrm>
              <a:prstGeom prst="line">
                <a:avLst/>
              </a:prstGeom>
              <a:ln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C5D877E-6AB7-658C-5C48-8A507E7292A7}"/>
                  </a:ext>
                </a:extLst>
              </p:cNvPr>
              <p:cNvCxnSpPr>
                <a:cxnSpLocks/>
              </p:cNvCxnSpPr>
              <p:nvPr/>
            </p:nvCxnSpPr>
            <p:spPr>
              <a:xfrm flipH="1">
                <a:off x="2578893" y="3786188"/>
                <a:ext cx="45243" cy="45243"/>
              </a:xfrm>
              <a:prstGeom prst="line">
                <a:avLst/>
              </a:prstGeom>
              <a:ln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517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593C8816-F9CA-E607-5484-158DFA9F1921}"/>
              </a:ext>
            </a:extLst>
          </p:cNvPr>
          <p:cNvCxnSpPr>
            <a:cxnSpLocks/>
          </p:cNvCxnSpPr>
          <p:nvPr/>
        </p:nvCxnSpPr>
        <p:spPr>
          <a:xfrm>
            <a:off x="0" y="1698270"/>
            <a:ext cx="12192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B1906CB0-78C9-F758-7157-BD8E1B27B3E2}"/>
              </a:ext>
            </a:extLst>
          </p:cNvPr>
          <p:cNvSpPr>
            <a:spLocks noGrp="1"/>
          </p:cNvSpPr>
          <p:nvPr>
            <p:ph type="title"/>
          </p:nvPr>
        </p:nvSpPr>
        <p:spPr>
          <a:xfrm>
            <a:off x="609600" y="37589"/>
            <a:ext cx="10962290" cy="767853"/>
          </a:xfrm>
        </p:spPr>
        <p:txBody>
          <a:bodyPr vert="horz" lIns="91440" tIns="0" rIns="91440" bIns="0" rtlCol="0" anchor="ctr">
            <a:normAutofit/>
          </a:bodyPr>
          <a:lstStyle/>
          <a:p>
            <a:r>
              <a:rPr lang="en-US" sz="2200" dirty="0"/>
              <a:t>What is Compensation Design &amp; Quota Setting?</a:t>
            </a:r>
          </a:p>
        </p:txBody>
      </p:sp>
      <p:sp>
        <p:nvSpPr>
          <p:cNvPr id="7" name="AutoShape 36">
            <a:extLst>
              <a:ext uri="{FF2B5EF4-FFF2-40B4-BE49-F238E27FC236}">
                <a16:creationId xmlns:a16="http://schemas.microsoft.com/office/drawing/2014/main" id="{F9B61A47-7C8C-A204-F5F5-13D9B5A341F9}"/>
              </a:ext>
            </a:extLst>
          </p:cNvPr>
          <p:cNvSpPr>
            <a:spLocks noChangeArrowheads="1"/>
          </p:cNvSpPr>
          <p:nvPr/>
        </p:nvSpPr>
        <p:spPr bwMode="auto">
          <a:xfrm>
            <a:off x="620873" y="5582653"/>
            <a:ext cx="10979051" cy="589547"/>
          </a:xfrm>
          <a:prstGeom prst="rect">
            <a:avLst/>
          </a:prstGeom>
          <a:solidFill>
            <a:schemeClr val="accent4"/>
          </a:solidFill>
          <a:ln w="9525">
            <a:noFill/>
            <a:miter lim="800000"/>
            <a:headEnd/>
            <a:tailEnd/>
          </a:ln>
          <a:effectLst/>
        </p:spPr>
        <p:txBody>
          <a:bodyPr wrap="square" anchor="ctr">
            <a:noAutofit/>
          </a:bodyPr>
          <a:lstStyle/>
          <a:p>
            <a:pPr marL="112712"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j-lt"/>
                <a:ea typeface="+mn-ea"/>
                <a:cs typeface="Times New Roman" pitchFamily="18" charset="0"/>
              </a:rPr>
              <a:t>Best-in-class incentive plans drive greater strategic alignment between corporate and sales objectives, enable organizations to attract and retain top sales talent and reward the field for delivering results</a:t>
            </a:r>
          </a:p>
        </p:txBody>
      </p:sp>
      <p:pic>
        <p:nvPicPr>
          <p:cNvPr id="11" name="Picture 10">
            <a:extLst>
              <a:ext uri="{FF2B5EF4-FFF2-40B4-BE49-F238E27FC236}">
                <a16:creationId xmlns:a16="http://schemas.microsoft.com/office/drawing/2014/main" id="{17CD5F00-4B64-4DDB-68AD-C38F7AE39777}"/>
              </a:ext>
            </a:extLst>
          </p:cNvPr>
          <p:cNvPicPr>
            <a:picLocks noChangeAspect="1"/>
          </p:cNvPicPr>
          <p:nvPr/>
        </p:nvPicPr>
        <p:blipFill>
          <a:blip r:embed="rId3"/>
          <a:stretch>
            <a:fillRect/>
          </a:stretch>
        </p:blipFill>
        <p:spPr>
          <a:xfrm>
            <a:off x="609599" y="1168974"/>
            <a:ext cx="7125831" cy="3999926"/>
          </a:xfrm>
          <a:prstGeom prst="rect">
            <a:avLst/>
          </a:prstGeom>
          <a:noFill/>
          <a:ln w="190500" cap="rnd">
            <a:noFill/>
          </a:ln>
          <a:effectLst/>
          <a:scene3d>
            <a:camera prst="orthographicFront"/>
            <a:lightRig rig="twoPt" dir="t">
              <a:rot lat="0" lon="0" rev="7800000"/>
            </a:lightRig>
          </a:scene3d>
          <a:sp3d contourW="6350">
            <a:contourClr>
              <a:srgbClr val="C0C0C0"/>
            </a:contourClr>
          </a:sp3d>
        </p:spPr>
      </p:pic>
      <p:sp>
        <p:nvSpPr>
          <p:cNvPr id="12" name="Content Placeholder 1">
            <a:extLst>
              <a:ext uri="{FF2B5EF4-FFF2-40B4-BE49-F238E27FC236}">
                <a16:creationId xmlns:a16="http://schemas.microsoft.com/office/drawing/2014/main" id="{387AAA9C-C883-8CDF-E9D4-1792B290D8DF}"/>
              </a:ext>
            </a:extLst>
          </p:cNvPr>
          <p:cNvSpPr txBox="1">
            <a:spLocks/>
          </p:cNvSpPr>
          <p:nvPr/>
        </p:nvSpPr>
        <p:spPr>
          <a:xfrm>
            <a:off x="8131664" y="1882423"/>
            <a:ext cx="3317386" cy="3093154"/>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venir Next LT Pro" panose="020B0504020202020204" pitchFamily="34" charset="0"/>
                <a:ea typeface="+mn-ea"/>
                <a:cs typeface="+mn-cs"/>
                <a:sym typeface="Avenir Next LT Pro" panose="020B0504020202020204" pitchFamily="34" charset="0"/>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Next LT Pro" panose="020B0504020202020204" pitchFamily="34" charset="0"/>
                <a:ea typeface="+mn-ea"/>
                <a:cs typeface="+mn-cs"/>
                <a:sym typeface="Avenir Next LT Pro" panose="020B0504020202020204" pitchFamily="34" charset="0"/>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Avenir Next LT Pro" panose="020B0504020202020204" pitchFamily="34" charset="0"/>
                <a:ea typeface="+mn-ea"/>
                <a:cs typeface="+mn-cs"/>
                <a:sym typeface="Avenir Next LT Pro" panose="020B0504020202020204" pitchFamily="34" charset="0"/>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Avenir Next LT Pro" panose="020B0504020202020204" pitchFamily="34" charset="0"/>
                <a:ea typeface="+mn-ea"/>
                <a:cs typeface="+mn-cs"/>
                <a:sym typeface="Avenir Next LT Pro" panose="020B0504020202020204" pitchFamily="34" charset="0"/>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Next LT Pro" panose="020B0504020202020204" pitchFamily="34" charset="0"/>
                <a:ea typeface="+mn-ea"/>
                <a:cs typeface="+mn-cs"/>
                <a:sym typeface="Avenir Next LT Pro"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Font typeface="Arial" panose="020B0604020202020204" pitchFamily="34" charset="0"/>
              <a:buChar char="•"/>
            </a:pPr>
            <a:r>
              <a:rPr lang="en-US" sz="1400" dirty="0"/>
              <a:t>Incentive Eligibility</a:t>
            </a:r>
          </a:p>
          <a:p>
            <a:pPr marL="285750" indent="-285750">
              <a:lnSpc>
                <a:spcPct val="100000"/>
              </a:lnSpc>
              <a:spcBef>
                <a:spcPts val="0"/>
              </a:spcBef>
              <a:spcAft>
                <a:spcPts val="600"/>
              </a:spcAft>
              <a:buFont typeface="Arial" panose="020B0604020202020204" pitchFamily="34" charset="0"/>
              <a:buChar char="•"/>
            </a:pPr>
            <a:r>
              <a:rPr lang="en-US" sz="1400" dirty="0"/>
              <a:t>On-Target Earnings </a:t>
            </a:r>
            <a:br>
              <a:rPr lang="en-US" sz="1400" dirty="0"/>
            </a:br>
            <a:r>
              <a:rPr lang="en-US" sz="1400" dirty="0"/>
              <a:t>(e.g. Base + Target Variable)</a:t>
            </a:r>
          </a:p>
          <a:p>
            <a:pPr marL="285750" indent="-285750">
              <a:lnSpc>
                <a:spcPct val="100000"/>
              </a:lnSpc>
              <a:spcBef>
                <a:spcPts val="0"/>
              </a:spcBef>
              <a:spcAft>
                <a:spcPts val="600"/>
              </a:spcAft>
              <a:buFont typeface="Arial" panose="020B0604020202020204" pitchFamily="34" charset="0"/>
              <a:buChar char="•"/>
            </a:pPr>
            <a:r>
              <a:rPr lang="en-US" sz="1400" dirty="0"/>
              <a:t>Pay Mix (Base : Variable)</a:t>
            </a:r>
          </a:p>
          <a:p>
            <a:pPr marL="285750" indent="-285750">
              <a:lnSpc>
                <a:spcPct val="100000"/>
              </a:lnSpc>
              <a:spcBef>
                <a:spcPts val="0"/>
              </a:spcBef>
              <a:spcAft>
                <a:spcPts val="600"/>
              </a:spcAft>
              <a:buFont typeface="Arial" panose="020B0604020202020204" pitchFamily="34" charset="0"/>
              <a:buChar char="•"/>
            </a:pPr>
            <a:r>
              <a:rPr lang="en-US" sz="1400" dirty="0"/>
              <a:t>Performance Measures &amp; Weights</a:t>
            </a:r>
          </a:p>
          <a:p>
            <a:pPr marL="285750" indent="-285750">
              <a:lnSpc>
                <a:spcPct val="100000"/>
              </a:lnSpc>
              <a:spcBef>
                <a:spcPts val="0"/>
              </a:spcBef>
              <a:spcAft>
                <a:spcPts val="600"/>
              </a:spcAft>
              <a:buFont typeface="Arial" panose="020B0604020202020204" pitchFamily="34" charset="0"/>
              <a:buChar char="•"/>
            </a:pPr>
            <a:r>
              <a:rPr lang="en-US" sz="1400" dirty="0"/>
              <a:t>Upside Opportunity</a:t>
            </a:r>
          </a:p>
          <a:p>
            <a:pPr marL="285750" indent="-285750">
              <a:lnSpc>
                <a:spcPct val="100000"/>
              </a:lnSpc>
              <a:spcBef>
                <a:spcPts val="0"/>
              </a:spcBef>
              <a:spcAft>
                <a:spcPts val="600"/>
              </a:spcAft>
              <a:buFont typeface="Arial" panose="020B0604020202020204" pitchFamily="34" charset="0"/>
              <a:buChar char="•"/>
            </a:pPr>
            <a:r>
              <a:rPr lang="en-US" sz="1400" dirty="0"/>
              <a:t>Target Quota</a:t>
            </a:r>
          </a:p>
          <a:p>
            <a:pPr marL="285750" indent="-285750">
              <a:lnSpc>
                <a:spcPct val="100000"/>
              </a:lnSpc>
              <a:spcBef>
                <a:spcPts val="0"/>
              </a:spcBef>
              <a:spcAft>
                <a:spcPts val="600"/>
              </a:spcAft>
              <a:buFont typeface="Arial" panose="020B0604020202020204" pitchFamily="34" charset="0"/>
              <a:buChar char="•"/>
            </a:pPr>
            <a:r>
              <a:rPr lang="en-US" sz="1400" dirty="0"/>
              <a:t>Payout Timing</a:t>
            </a:r>
          </a:p>
          <a:p>
            <a:pPr marL="285750" indent="-285750">
              <a:lnSpc>
                <a:spcPct val="100000"/>
              </a:lnSpc>
              <a:spcBef>
                <a:spcPts val="0"/>
              </a:spcBef>
              <a:spcAft>
                <a:spcPts val="600"/>
              </a:spcAft>
              <a:buFont typeface="Arial" panose="020B0604020202020204" pitchFamily="34" charset="0"/>
              <a:buChar char="•"/>
            </a:pPr>
            <a:r>
              <a:rPr lang="en-US" sz="1400" dirty="0"/>
              <a:t>Performance Period</a:t>
            </a:r>
          </a:p>
          <a:p>
            <a:pPr marL="285750" indent="-285750">
              <a:lnSpc>
                <a:spcPct val="100000"/>
              </a:lnSpc>
              <a:spcBef>
                <a:spcPts val="0"/>
              </a:spcBef>
              <a:spcAft>
                <a:spcPts val="600"/>
              </a:spcAft>
              <a:buFont typeface="Arial" panose="020B0604020202020204" pitchFamily="34" charset="0"/>
              <a:buChar char="•"/>
            </a:pPr>
            <a:r>
              <a:rPr lang="en-US" sz="1400" dirty="0"/>
              <a:t>Terms &amp; Conditions</a:t>
            </a:r>
          </a:p>
          <a:p>
            <a:pPr marL="285750" indent="-285750">
              <a:lnSpc>
                <a:spcPct val="100000"/>
              </a:lnSpc>
              <a:spcBef>
                <a:spcPts val="0"/>
              </a:spcBef>
              <a:spcAft>
                <a:spcPts val="600"/>
              </a:spcAft>
              <a:buFont typeface="Arial" panose="020B0604020202020204" pitchFamily="34" charset="0"/>
              <a:buChar char="•"/>
            </a:pPr>
            <a:r>
              <a:rPr lang="en-US" sz="1400" dirty="0"/>
              <a:t>Administrative Guidelines</a:t>
            </a:r>
          </a:p>
        </p:txBody>
      </p:sp>
      <p:sp>
        <p:nvSpPr>
          <p:cNvPr id="13" name="Content Placeholder 1">
            <a:extLst>
              <a:ext uri="{FF2B5EF4-FFF2-40B4-BE49-F238E27FC236}">
                <a16:creationId xmlns:a16="http://schemas.microsoft.com/office/drawing/2014/main" id="{E1227EDE-BA95-9915-239E-70F6E469762D}"/>
              </a:ext>
            </a:extLst>
          </p:cNvPr>
          <p:cNvSpPr txBox="1">
            <a:spLocks/>
          </p:cNvSpPr>
          <p:nvPr/>
        </p:nvSpPr>
        <p:spPr>
          <a:xfrm>
            <a:off x="8131664" y="1294489"/>
            <a:ext cx="3317387" cy="219630"/>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venir Next LT Pro" panose="020B0504020202020204" pitchFamily="34" charset="0"/>
                <a:ea typeface="+mn-ea"/>
                <a:cs typeface="+mn-cs"/>
                <a:sym typeface="Avenir Next LT Pro" panose="020B0504020202020204" pitchFamily="34" charset="0"/>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Next LT Pro" panose="020B0504020202020204" pitchFamily="34" charset="0"/>
                <a:ea typeface="+mn-ea"/>
                <a:cs typeface="+mn-cs"/>
                <a:sym typeface="Avenir Next LT Pro" panose="020B0504020202020204" pitchFamily="34" charset="0"/>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Avenir Next LT Pro" panose="020B0504020202020204" pitchFamily="34" charset="0"/>
                <a:ea typeface="+mn-ea"/>
                <a:cs typeface="+mn-cs"/>
                <a:sym typeface="Avenir Next LT Pro" panose="020B0504020202020204" pitchFamily="34" charset="0"/>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Avenir Next LT Pro" panose="020B0504020202020204" pitchFamily="34" charset="0"/>
                <a:ea typeface="+mn-ea"/>
                <a:cs typeface="+mn-cs"/>
                <a:sym typeface="Avenir Next LT Pro" panose="020B0504020202020204" pitchFamily="34" charset="0"/>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Next LT Pro" panose="020B0504020202020204" pitchFamily="34" charset="0"/>
                <a:ea typeface="+mn-ea"/>
                <a:cs typeface="+mn-cs"/>
                <a:sym typeface="Avenir Next LT Pro"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For Sales Incentive Eligible Roles:</a:t>
            </a:r>
            <a:endParaRPr lang="en-US" dirty="0"/>
          </a:p>
        </p:txBody>
      </p:sp>
      <p:sp>
        <p:nvSpPr>
          <p:cNvPr id="3" name="Rectangle 2">
            <a:extLst>
              <a:ext uri="{FF2B5EF4-FFF2-40B4-BE49-F238E27FC236}">
                <a16:creationId xmlns:a16="http://schemas.microsoft.com/office/drawing/2014/main" id="{F0AA163B-F67E-B474-CC4C-E052F618B86D}"/>
              </a:ext>
            </a:extLst>
          </p:cNvPr>
          <p:cNvSpPr/>
          <p:nvPr/>
        </p:nvSpPr>
        <p:spPr>
          <a:xfrm>
            <a:off x="645319" y="1284517"/>
            <a:ext cx="435769" cy="432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2E36CB17-D4DC-10C9-79E1-43FC11F98D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583" b="-17586"/>
          <a:stretch/>
        </p:blipFill>
        <p:spPr>
          <a:xfrm>
            <a:off x="7415212" y="4995870"/>
            <a:ext cx="283210" cy="162060"/>
          </a:xfrm>
          <a:prstGeom prst="rect">
            <a:avLst/>
          </a:prstGeom>
          <a:solidFill>
            <a:schemeClr val="bg1"/>
          </a:solidFill>
        </p:spPr>
      </p:pic>
      <p:pic>
        <p:nvPicPr>
          <p:cNvPr id="4" name="Picture 3" descr="Logo&#10;&#10;Description automatically generated">
            <a:extLst>
              <a:ext uri="{FF2B5EF4-FFF2-40B4-BE49-F238E27FC236}">
                <a16:creationId xmlns:a16="http://schemas.microsoft.com/office/drawing/2014/main" id="{BC7BA0CC-908F-FBDB-5462-9EEA11E844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583" b="-17586"/>
          <a:stretch/>
        </p:blipFill>
        <p:spPr>
          <a:xfrm>
            <a:off x="678100" y="1394779"/>
            <a:ext cx="370206" cy="211841"/>
          </a:xfrm>
          <a:prstGeom prst="rect">
            <a:avLst/>
          </a:prstGeom>
          <a:solidFill>
            <a:schemeClr val="bg1"/>
          </a:solidFill>
        </p:spPr>
      </p:pic>
      <p:cxnSp>
        <p:nvCxnSpPr>
          <p:cNvPr id="8" name="Straight Connector 7">
            <a:extLst>
              <a:ext uri="{FF2B5EF4-FFF2-40B4-BE49-F238E27FC236}">
                <a16:creationId xmlns:a16="http://schemas.microsoft.com/office/drawing/2014/main" id="{1B4012E8-E470-07E7-A32B-E46A51002A76}"/>
              </a:ext>
            </a:extLst>
          </p:cNvPr>
          <p:cNvCxnSpPr/>
          <p:nvPr/>
        </p:nvCxnSpPr>
        <p:spPr>
          <a:xfrm>
            <a:off x="609600" y="1824136"/>
            <a:ext cx="712583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E4A514-71E4-F080-07C0-49D0BC58F207}"/>
              </a:ext>
            </a:extLst>
          </p:cNvPr>
          <p:cNvCxnSpPr>
            <a:cxnSpLocks/>
          </p:cNvCxnSpPr>
          <p:nvPr/>
        </p:nvCxnSpPr>
        <p:spPr>
          <a:xfrm>
            <a:off x="828675" y="2709862"/>
            <a:ext cx="422592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52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906CB0-78C9-F758-7157-BD8E1B27B3E2}"/>
              </a:ext>
            </a:extLst>
          </p:cNvPr>
          <p:cNvSpPr>
            <a:spLocks noGrp="1"/>
          </p:cNvSpPr>
          <p:nvPr>
            <p:ph type="title"/>
          </p:nvPr>
        </p:nvSpPr>
        <p:spPr>
          <a:xfrm>
            <a:off x="609600" y="37589"/>
            <a:ext cx="10962290" cy="767853"/>
          </a:xfrm>
        </p:spPr>
        <p:txBody>
          <a:bodyPr vert="horz" lIns="91440" tIns="0" rIns="91440" bIns="0" rtlCol="0" anchor="b">
            <a:normAutofit/>
          </a:bodyPr>
          <a:lstStyle/>
          <a:p>
            <a:r>
              <a:rPr lang="en-US" sz="2200" dirty="0"/>
              <a:t>An effective compensation plan ensures alignment between sales and corporate objectives, while balancing the following</a:t>
            </a:r>
            <a:r>
              <a:rPr lang="en-US" sz="2200"/>
              <a:t>… </a:t>
            </a:r>
            <a:endParaRPr lang="en-US" sz="2200" dirty="0"/>
          </a:p>
        </p:txBody>
      </p:sp>
      <p:sp>
        <p:nvSpPr>
          <p:cNvPr id="23" name="TextBox 22">
            <a:extLst>
              <a:ext uri="{FF2B5EF4-FFF2-40B4-BE49-F238E27FC236}">
                <a16:creationId xmlns:a16="http://schemas.microsoft.com/office/drawing/2014/main" id="{5AD257C8-CCDA-AC82-0710-2EF52B0A22D7}"/>
              </a:ext>
            </a:extLst>
          </p:cNvPr>
          <p:cNvSpPr txBox="1"/>
          <p:nvPr/>
        </p:nvSpPr>
        <p:spPr>
          <a:xfrm>
            <a:off x="609599" y="1610859"/>
            <a:ext cx="2340000" cy="323165"/>
          </a:xfrm>
          <a:prstGeom prst="rect">
            <a:avLst/>
          </a:prstGeom>
          <a:noFill/>
        </p:spPr>
        <p:txBody>
          <a:bodyPr wrap="square" lIns="0" tIns="0" rIns="0" bIns="0" rtlCol="0">
            <a:spAutoFit/>
          </a:bodyPr>
          <a:lstStyle/>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Simple to understand, implement, and communicate</a:t>
            </a:r>
          </a:p>
        </p:txBody>
      </p:sp>
      <p:sp>
        <p:nvSpPr>
          <p:cNvPr id="52" name="TextBox 51">
            <a:extLst>
              <a:ext uri="{FF2B5EF4-FFF2-40B4-BE49-F238E27FC236}">
                <a16:creationId xmlns:a16="http://schemas.microsoft.com/office/drawing/2014/main" id="{BAB5AA30-8DC9-11D1-3DAF-EFCC13317F21}"/>
              </a:ext>
            </a:extLst>
          </p:cNvPr>
          <p:cNvSpPr txBox="1"/>
          <p:nvPr/>
        </p:nvSpPr>
        <p:spPr>
          <a:xfrm>
            <a:off x="9230830" y="1421976"/>
            <a:ext cx="2340000" cy="807913"/>
          </a:xfrm>
          <a:prstGeom prst="rect">
            <a:avLst/>
          </a:prstGeom>
          <a:noFill/>
        </p:spPr>
        <p:txBody>
          <a:bodyPr wrap="square" lIns="0" tIns="0" rIns="0" bIns="0" rtlCol="0">
            <a:spAutoFit/>
          </a:bodyPr>
          <a:lstStyle/>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Helps achieve desired behaviors</a:t>
            </a:r>
          </a:p>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Ensures consistency with the messages about corporate strategy</a:t>
            </a:r>
          </a:p>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Ensures compatibility with the culture and SFE drivers</a:t>
            </a:r>
          </a:p>
        </p:txBody>
      </p:sp>
      <p:sp>
        <p:nvSpPr>
          <p:cNvPr id="53" name="TextBox 52">
            <a:extLst>
              <a:ext uri="{FF2B5EF4-FFF2-40B4-BE49-F238E27FC236}">
                <a16:creationId xmlns:a16="http://schemas.microsoft.com/office/drawing/2014/main" id="{5CB48217-CF93-E3E9-69E2-8BBE304FD32F}"/>
              </a:ext>
            </a:extLst>
          </p:cNvPr>
          <p:cNvSpPr txBox="1"/>
          <p:nvPr/>
        </p:nvSpPr>
        <p:spPr>
          <a:xfrm>
            <a:off x="9230830" y="2523121"/>
            <a:ext cx="2340000" cy="807913"/>
          </a:xfrm>
          <a:prstGeom prst="rect">
            <a:avLst/>
          </a:prstGeom>
          <a:noFill/>
        </p:spPr>
        <p:txBody>
          <a:bodyPr wrap="square" lIns="0" tIns="0" rIns="0" bIns="0" rtlCol="0">
            <a:spAutoFit/>
          </a:bodyPr>
          <a:lstStyle/>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Pays within the set budget</a:t>
            </a:r>
          </a:p>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Protects against risks of forecasting and market uncertainties</a:t>
            </a:r>
          </a:p>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Keeps administration costs within </a:t>
            </a:r>
            <a:br>
              <a:rPr lang="en-US" sz="1050" dirty="0">
                <a:latin typeface="+mj-lt"/>
                <a:ea typeface="Calibri" charset="0"/>
                <a:cs typeface="Calibri" charset="0"/>
              </a:rPr>
            </a:br>
            <a:r>
              <a:rPr lang="en-US" sz="1050" dirty="0">
                <a:latin typeface="+mj-lt"/>
                <a:ea typeface="Calibri" charset="0"/>
                <a:cs typeface="Calibri" charset="0"/>
              </a:rPr>
              <a:t>the budget</a:t>
            </a:r>
          </a:p>
        </p:txBody>
      </p:sp>
      <p:sp>
        <p:nvSpPr>
          <p:cNvPr id="54" name="TextBox 53">
            <a:extLst>
              <a:ext uri="{FF2B5EF4-FFF2-40B4-BE49-F238E27FC236}">
                <a16:creationId xmlns:a16="http://schemas.microsoft.com/office/drawing/2014/main" id="{E868AD89-A53B-BDFA-BFB1-BCB4B67189CD}"/>
              </a:ext>
            </a:extLst>
          </p:cNvPr>
          <p:cNvSpPr txBox="1"/>
          <p:nvPr/>
        </p:nvSpPr>
        <p:spPr>
          <a:xfrm>
            <a:off x="9228348" y="3754044"/>
            <a:ext cx="2340000" cy="646331"/>
          </a:xfrm>
          <a:prstGeom prst="rect">
            <a:avLst/>
          </a:prstGeom>
          <a:noFill/>
        </p:spPr>
        <p:txBody>
          <a:bodyPr wrap="square" lIns="0" tIns="0" rIns="0" bIns="0" rtlCol="0">
            <a:spAutoFit/>
          </a:bodyPr>
          <a:lstStyle/>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Pays only for achieving desired results</a:t>
            </a:r>
          </a:p>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Accounts for results not attributable to sales force effort</a:t>
            </a:r>
          </a:p>
        </p:txBody>
      </p:sp>
      <p:sp>
        <p:nvSpPr>
          <p:cNvPr id="55" name="TextBox 54">
            <a:extLst>
              <a:ext uri="{FF2B5EF4-FFF2-40B4-BE49-F238E27FC236}">
                <a16:creationId xmlns:a16="http://schemas.microsoft.com/office/drawing/2014/main" id="{22AFA928-70B0-89C8-79B3-E1C8A8ADF9B3}"/>
              </a:ext>
            </a:extLst>
          </p:cNvPr>
          <p:cNvSpPr txBox="1"/>
          <p:nvPr/>
        </p:nvSpPr>
        <p:spPr>
          <a:xfrm>
            <a:off x="9228349" y="4911743"/>
            <a:ext cx="2340000" cy="484748"/>
          </a:xfrm>
          <a:prstGeom prst="rect">
            <a:avLst/>
          </a:prstGeom>
          <a:noFill/>
        </p:spPr>
        <p:txBody>
          <a:bodyPr wrap="square" lIns="0" tIns="0" rIns="0" bIns="0" rtlCol="0">
            <a:spAutoFit/>
          </a:bodyPr>
          <a:lstStyle/>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Easily adapted</a:t>
            </a:r>
          </a:p>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Frequent adjustment/change</a:t>
            </a:r>
          </a:p>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Customized</a:t>
            </a:r>
          </a:p>
        </p:txBody>
      </p:sp>
      <p:sp>
        <p:nvSpPr>
          <p:cNvPr id="56" name="TextBox 55">
            <a:extLst>
              <a:ext uri="{FF2B5EF4-FFF2-40B4-BE49-F238E27FC236}">
                <a16:creationId xmlns:a16="http://schemas.microsoft.com/office/drawing/2014/main" id="{AA38192E-3ACE-6AA1-D55B-1C062CE8C018}"/>
              </a:ext>
            </a:extLst>
          </p:cNvPr>
          <p:cNvSpPr txBox="1"/>
          <p:nvPr/>
        </p:nvSpPr>
        <p:spPr>
          <a:xfrm>
            <a:off x="621170" y="2523121"/>
            <a:ext cx="2340000" cy="646331"/>
          </a:xfrm>
          <a:prstGeom prst="rect">
            <a:avLst/>
          </a:prstGeom>
          <a:noFill/>
        </p:spPr>
        <p:txBody>
          <a:bodyPr wrap="square" lIns="0" tIns="0" rIns="0" bIns="0" rtlCol="0">
            <a:spAutoFit/>
          </a:bodyPr>
          <a:lstStyle/>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Continuously motivates to </a:t>
            </a:r>
            <a:br>
              <a:rPr lang="en-US" sz="1050" dirty="0">
                <a:latin typeface="+mj-lt"/>
                <a:ea typeface="Calibri" charset="0"/>
                <a:cs typeface="Calibri" charset="0"/>
              </a:rPr>
            </a:br>
            <a:r>
              <a:rPr lang="en-US" sz="1050" dirty="0">
                <a:latin typeface="+mj-lt"/>
                <a:ea typeface="Calibri" charset="0"/>
                <a:cs typeface="Calibri" charset="0"/>
              </a:rPr>
              <a:t>perform better</a:t>
            </a:r>
          </a:p>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Encourages to direct the effort appropriately</a:t>
            </a:r>
          </a:p>
        </p:txBody>
      </p:sp>
      <p:sp>
        <p:nvSpPr>
          <p:cNvPr id="57" name="TextBox 56">
            <a:extLst>
              <a:ext uri="{FF2B5EF4-FFF2-40B4-BE49-F238E27FC236}">
                <a16:creationId xmlns:a16="http://schemas.microsoft.com/office/drawing/2014/main" id="{0F0AD041-5BDD-E0B6-608F-0F431A721088}"/>
              </a:ext>
            </a:extLst>
          </p:cNvPr>
          <p:cNvSpPr txBox="1"/>
          <p:nvPr/>
        </p:nvSpPr>
        <p:spPr>
          <a:xfrm>
            <a:off x="613631" y="3754044"/>
            <a:ext cx="2340000" cy="646331"/>
          </a:xfrm>
          <a:prstGeom prst="rect">
            <a:avLst/>
          </a:prstGeom>
          <a:noFill/>
        </p:spPr>
        <p:txBody>
          <a:bodyPr wrap="square" lIns="0" tIns="0" rIns="0" bIns="0" rtlCol="0">
            <a:spAutoFit/>
          </a:bodyPr>
          <a:lstStyle/>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Provides equal earning opportunities to each individual</a:t>
            </a:r>
          </a:p>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Sales force perceives the plan to </a:t>
            </a:r>
            <a:br>
              <a:rPr lang="en-US" sz="1050" dirty="0">
                <a:latin typeface="+mj-lt"/>
                <a:ea typeface="Calibri" charset="0"/>
                <a:cs typeface="Calibri" charset="0"/>
              </a:rPr>
            </a:br>
            <a:r>
              <a:rPr lang="en-US" sz="1050" dirty="0">
                <a:latin typeface="+mj-lt"/>
                <a:ea typeface="Calibri" charset="0"/>
                <a:cs typeface="Calibri" charset="0"/>
              </a:rPr>
              <a:t>be fair</a:t>
            </a:r>
          </a:p>
        </p:txBody>
      </p:sp>
      <p:sp>
        <p:nvSpPr>
          <p:cNvPr id="58" name="TextBox 57">
            <a:extLst>
              <a:ext uri="{FF2B5EF4-FFF2-40B4-BE49-F238E27FC236}">
                <a16:creationId xmlns:a16="http://schemas.microsoft.com/office/drawing/2014/main" id="{4828D42E-E413-975C-71F5-E11FBAA955D7}"/>
              </a:ext>
            </a:extLst>
          </p:cNvPr>
          <p:cNvSpPr txBox="1"/>
          <p:nvPr/>
        </p:nvSpPr>
        <p:spPr>
          <a:xfrm>
            <a:off x="621169" y="4922848"/>
            <a:ext cx="2340000" cy="484748"/>
          </a:xfrm>
          <a:prstGeom prst="rect">
            <a:avLst/>
          </a:prstGeom>
          <a:noFill/>
        </p:spPr>
        <p:txBody>
          <a:bodyPr wrap="square" lIns="0" tIns="0" rIns="0" bIns="0" rtlCol="0">
            <a:spAutoFit/>
          </a:bodyPr>
          <a:lstStyle/>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Standard approach</a:t>
            </a:r>
          </a:p>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Limited changes</a:t>
            </a:r>
          </a:p>
          <a:p>
            <a:pPr marL="171450" indent="-171450" defTabSz="228600">
              <a:buClr>
                <a:schemeClr val="accent1"/>
              </a:buClr>
              <a:buFont typeface="Arial" panose="020B0604020202020204" pitchFamily="34" charset="0"/>
              <a:buChar char="•"/>
              <a:tabLst>
                <a:tab pos="0" algn="l"/>
                <a:tab pos="365125" algn="l"/>
                <a:tab pos="547688" algn="l"/>
                <a:tab pos="730250" algn="l"/>
                <a:tab pos="914400" algn="l"/>
                <a:tab pos="1096963" algn="l"/>
                <a:tab pos="1279525" algn="l"/>
                <a:tab pos="1462088" algn="l"/>
                <a:tab pos="1644650" algn="l"/>
                <a:tab pos="1828800" algn="l"/>
              </a:tabLst>
            </a:pPr>
            <a:r>
              <a:rPr lang="en-US" sz="1050" dirty="0">
                <a:latin typeface="+mj-lt"/>
                <a:ea typeface="Calibri" charset="0"/>
                <a:cs typeface="Calibri" charset="0"/>
              </a:rPr>
              <a:t>Same for all</a:t>
            </a:r>
          </a:p>
        </p:txBody>
      </p:sp>
      <p:sp>
        <p:nvSpPr>
          <p:cNvPr id="5" name="Rectangle 4">
            <a:extLst>
              <a:ext uri="{FF2B5EF4-FFF2-40B4-BE49-F238E27FC236}">
                <a16:creationId xmlns:a16="http://schemas.microsoft.com/office/drawing/2014/main" id="{80E68F3F-D314-F089-7B9D-5E95645D02BE}"/>
              </a:ext>
            </a:extLst>
          </p:cNvPr>
          <p:cNvSpPr/>
          <p:nvPr/>
        </p:nvSpPr>
        <p:spPr bwMode="auto">
          <a:xfrm>
            <a:off x="3217805" y="4807611"/>
            <a:ext cx="5757009" cy="758824"/>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100" dirty="0">
              <a:solidFill>
                <a:schemeClr val="tx2"/>
              </a:solidFill>
              <a:latin typeface="+mj-lt"/>
            </a:endParaRPr>
          </a:p>
        </p:txBody>
      </p:sp>
      <p:cxnSp>
        <p:nvCxnSpPr>
          <p:cNvPr id="10" name="Straight Connector 9">
            <a:extLst>
              <a:ext uri="{FF2B5EF4-FFF2-40B4-BE49-F238E27FC236}">
                <a16:creationId xmlns:a16="http://schemas.microsoft.com/office/drawing/2014/main" id="{F41BD3A7-C009-BA76-068F-08B897DD1D57}"/>
              </a:ext>
            </a:extLst>
          </p:cNvPr>
          <p:cNvCxnSpPr>
            <a:cxnSpLocks/>
          </p:cNvCxnSpPr>
          <p:nvPr/>
        </p:nvCxnSpPr>
        <p:spPr>
          <a:xfrm>
            <a:off x="3216395" y="5553796"/>
            <a:ext cx="5756593"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8" name="Isosceles Triangle 47">
            <a:extLst>
              <a:ext uri="{FF2B5EF4-FFF2-40B4-BE49-F238E27FC236}">
                <a16:creationId xmlns:a16="http://schemas.microsoft.com/office/drawing/2014/main" id="{EA12E8F1-9B17-CE12-8EEC-6F33AA5D2B86}"/>
              </a:ext>
            </a:extLst>
          </p:cNvPr>
          <p:cNvSpPr/>
          <p:nvPr/>
        </p:nvSpPr>
        <p:spPr bwMode="auto">
          <a:xfrm>
            <a:off x="5972083" y="5416932"/>
            <a:ext cx="248454" cy="139954"/>
          </a:xfrm>
          <a:prstGeom prst="triangle">
            <a:avLst/>
          </a:prstGeom>
          <a:solidFill>
            <a:srgbClr val="1A6D9B"/>
          </a:solidFill>
          <a:ln>
            <a:no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100" dirty="0">
              <a:solidFill>
                <a:schemeClr val="tx2"/>
              </a:solidFill>
              <a:latin typeface="+mj-lt"/>
            </a:endParaRPr>
          </a:p>
        </p:txBody>
      </p:sp>
      <p:grpSp>
        <p:nvGrpSpPr>
          <p:cNvPr id="45" name="Group 44">
            <a:extLst>
              <a:ext uri="{FF2B5EF4-FFF2-40B4-BE49-F238E27FC236}">
                <a16:creationId xmlns:a16="http://schemas.microsoft.com/office/drawing/2014/main" id="{89FFC46E-A5C1-4673-25AD-4E8476975AE0}"/>
              </a:ext>
            </a:extLst>
          </p:cNvPr>
          <p:cNvGrpSpPr/>
          <p:nvPr/>
        </p:nvGrpSpPr>
        <p:grpSpPr>
          <a:xfrm>
            <a:off x="3135886" y="4941626"/>
            <a:ext cx="408774" cy="490794"/>
            <a:chOff x="3045326" y="2203208"/>
            <a:chExt cx="443060" cy="531960"/>
          </a:xfrm>
        </p:grpSpPr>
        <p:sp>
          <p:nvSpPr>
            <p:cNvPr id="46" name="Rectangle 45">
              <a:extLst>
                <a:ext uri="{FF2B5EF4-FFF2-40B4-BE49-F238E27FC236}">
                  <a16:creationId xmlns:a16="http://schemas.microsoft.com/office/drawing/2014/main" id="{DBA3DD5B-77CB-F75C-9EB3-A01B05BEE470}"/>
                </a:ext>
              </a:extLst>
            </p:cNvPr>
            <p:cNvSpPr/>
            <p:nvPr/>
          </p:nvSpPr>
          <p:spPr bwMode="auto">
            <a:xfrm>
              <a:off x="3045326" y="2203208"/>
              <a:ext cx="443060" cy="443060"/>
            </a:xfrm>
            <a:prstGeom prst="rect">
              <a:avLst/>
            </a:prstGeom>
            <a:solidFill>
              <a:schemeClr val="accent2"/>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sp>
          <p:nvSpPr>
            <p:cNvPr id="47" name="Right Triangle 46">
              <a:extLst>
                <a:ext uri="{FF2B5EF4-FFF2-40B4-BE49-F238E27FC236}">
                  <a16:creationId xmlns:a16="http://schemas.microsoft.com/office/drawing/2014/main" id="{7396511F-9591-11D9-AAE5-F71162B8BA6F}"/>
                </a:ext>
              </a:extLst>
            </p:cNvPr>
            <p:cNvSpPr/>
            <p:nvPr/>
          </p:nvSpPr>
          <p:spPr bwMode="auto">
            <a:xfrm rot="10800000">
              <a:off x="3045326" y="2646268"/>
              <a:ext cx="88900" cy="88900"/>
            </a:xfrm>
            <a:prstGeom prst="rtTriangle">
              <a:avLst/>
            </a:prstGeom>
            <a:solidFill>
              <a:schemeClr val="accent2">
                <a:lumMod val="50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grpSp>
      <p:grpSp>
        <p:nvGrpSpPr>
          <p:cNvPr id="49" name="Group 48">
            <a:extLst>
              <a:ext uri="{FF2B5EF4-FFF2-40B4-BE49-F238E27FC236}">
                <a16:creationId xmlns:a16="http://schemas.microsoft.com/office/drawing/2014/main" id="{C67FBDCA-444E-DB26-C0F3-E70BFC7F8445}"/>
              </a:ext>
            </a:extLst>
          </p:cNvPr>
          <p:cNvGrpSpPr/>
          <p:nvPr/>
        </p:nvGrpSpPr>
        <p:grpSpPr>
          <a:xfrm>
            <a:off x="8647341" y="4941655"/>
            <a:ext cx="408774" cy="490735"/>
            <a:chOff x="8321107" y="1954723"/>
            <a:chExt cx="443060" cy="531896"/>
          </a:xfrm>
        </p:grpSpPr>
        <p:sp>
          <p:nvSpPr>
            <p:cNvPr id="50" name="Rectangle 49">
              <a:extLst>
                <a:ext uri="{FF2B5EF4-FFF2-40B4-BE49-F238E27FC236}">
                  <a16:creationId xmlns:a16="http://schemas.microsoft.com/office/drawing/2014/main" id="{2F7F51C5-C9EF-DCFB-3DB7-28DF61734E10}"/>
                </a:ext>
              </a:extLst>
            </p:cNvPr>
            <p:cNvSpPr/>
            <p:nvPr/>
          </p:nvSpPr>
          <p:spPr bwMode="auto">
            <a:xfrm rot="10800000">
              <a:off x="8321107" y="1954723"/>
              <a:ext cx="443060" cy="443060"/>
            </a:xfrm>
            <a:prstGeom prst="rect">
              <a:avLst/>
            </a:prstGeom>
            <a:solidFill>
              <a:schemeClr val="accent2"/>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sp>
          <p:nvSpPr>
            <p:cNvPr id="51" name="Right Triangle 50">
              <a:extLst>
                <a:ext uri="{FF2B5EF4-FFF2-40B4-BE49-F238E27FC236}">
                  <a16:creationId xmlns:a16="http://schemas.microsoft.com/office/drawing/2014/main" id="{3A3FBD2E-A733-124C-4CAF-3B8F83016399}"/>
                </a:ext>
              </a:extLst>
            </p:cNvPr>
            <p:cNvSpPr/>
            <p:nvPr/>
          </p:nvSpPr>
          <p:spPr bwMode="auto">
            <a:xfrm rot="5400000">
              <a:off x="8675267" y="2397719"/>
              <a:ext cx="88900" cy="88900"/>
            </a:xfrm>
            <a:prstGeom prst="rtTriangle">
              <a:avLst/>
            </a:prstGeom>
            <a:solidFill>
              <a:schemeClr val="accent2">
                <a:lumMod val="50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grpSp>
      <p:grpSp>
        <p:nvGrpSpPr>
          <p:cNvPr id="64" name="Group 63">
            <a:extLst>
              <a:ext uri="{FF2B5EF4-FFF2-40B4-BE49-F238E27FC236}">
                <a16:creationId xmlns:a16="http://schemas.microsoft.com/office/drawing/2014/main" id="{96761CD3-FA91-5A13-9B9F-7520113B803D}"/>
              </a:ext>
            </a:extLst>
          </p:cNvPr>
          <p:cNvGrpSpPr/>
          <p:nvPr/>
        </p:nvGrpSpPr>
        <p:grpSpPr>
          <a:xfrm>
            <a:off x="3208605" y="5006063"/>
            <a:ext cx="256314" cy="263637"/>
            <a:chOff x="5475288" y="3640138"/>
            <a:chExt cx="277813" cy="285750"/>
          </a:xfrm>
          <a:solidFill>
            <a:schemeClr val="bg1"/>
          </a:solidFill>
        </p:grpSpPr>
        <p:sp>
          <p:nvSpPr>
            <p:cNvPr id="65" name="Freeform 289">
              <a:extLst>
                <a:ext uri="{FF2B5EF4-FFF2-40B4-BE49-F238E27FC236}">
                  <a16:creationId xmlns:a16="http://schemas.microsoft.com/office/drawing/2014/main" id="{6543B9FF-A4E5-7ED8-EC8A-18A7D07B2277}"/>
                </a:ext>
              </a:extLst>
            </p:cNvPr>
            <p:cNvSpPr>
              <a:spLocks/>
            </p:cNvSpPr>
            <p:nvPr/>
          </p:nvSpPr>
          <p:spPr bwMode="auto">
            <a:xfrm>
              <a:off x="5475288" y="3916363"/>
              <a:ext cx="277813" cy="9525"/>
            </a:xfrm>
            <a:custGeom>
              <a:avLst/>
              <a:gdLst>
                <a:gd name="T0" fmla="*/ 858 w 873"/>
                <a:gd name="T1" fmla="*/ 0 h 30"/>
                <a:gd name="T2" fmla="*/ 15 w 873"/>
                <a:gd name="T3" fmla="*/ 0 h 30"/>
                <a:gd name="T4" fmla="*/ 12 w 873"/>
                <a:gd name="T5" fmla="*/ 1 h 30"/>
                <a:gd name="T6" fmla="*/ 10 w 873"/>
                <a:gd name="T7" fmla="*/ 2 h 30"/>
                <a:gd name="T8" fmla="*/ 6 w 873"/>
                <a:gd name="T9" fmla="*/ 3 h 30"/>
                <a:gd name="T10" fmla="*/ 4 w 873"/>
                <a:gd name="T11" fmla="*/ 5 h 30"/>
                <a:gd name="T12" fmla="*/ 2 w 873"/>
                <a:gd name="T13" fmla="*/ 8 h 30"/>
                <a:gd name="T14" fmla="*/ 1 w 873"/>
                <a:gd name="T15" fmla="*/ 10 h 30"/>
                <a:gd name="T16" fmla="*/ 0 w 873"/>
                <a:gd name="T17" fmla="*/ 13 h 30"/>
                <a:gd name="T18" fmla="*/ 0 w 873"/>
                <a:gd name="T19" fmla="*/ 15 h 30"/>
                <a:gd name="T20" fmla="*/ 0 w 873"/>
                <a:gd name="T21" fmla="*/ 18 h 30"/>
                <a:gd name="T22" fmla="*/ 1 w 873"/>
                <a:gd name="T23" fmla="*/ 22 h 30"/>
                <a:gd name="T24" fmla="*/ 2 w 873"/>
                <a:gd name="T25" fmla="*/ 24 h 30"/>
                <a:gd name="T26" fmla="*/ 4 w 873"/>
                <a:gd name="T27" fmla="*/ 26 h 30"/>
                <a:gd name="T28" fmla="*/ 6 w 873"/>
                <a:gd name="T29" fmla="*/ 28 h 30"/>
                <a:gd name="T30" fmla="*/ 10 w 873"/>
                <a:gd name="T31" fmla="*/ 29 h 30"/>
                <a:gd name="T32" fmla="*/ 12 w 873"/>
                <a:gd name="T33" fmla="*/ 30 h 30"/>
                <a:gd name="T34" fmla="*/ 15 w 873"/>
                <a:gd name="T35" fmla="*/ 30 h 30"/>
                <a:gd name="T36" fmla="*/ 858 w 873"/>
                <a:gd name="T37" fmla="*/ 30 h 30"/>
                <a:gd name="T38" fmla="*/ 861 w 873"/>
                <a:gd name="T39" fmla="*/ 30 h 30"/>
                <a:gd name="T40" fmla="*/ 863 w 873"/>
                <a:gd name="T41" fmla="*/ 29 h 30"/>
                <a:gd name="T42" fmla="*/ 867 w 873"/>
                <a:gd name="T43" fmla="*/ 28 h 30"/>
                <a:gd name="T44" fmla="*/ 869 w 873"/>
                <a:gd name="T45" fmla="*/ 26 h 30"/>
                <a:gd name="T46" fmla="*/ 871 w 873"/>
                <a:gd name="T47" fmla="*/ 24 h 30"/>
                <a:gd name="T48" fmla="*/ 872 w 873"/>
                <a:gd name="T49" fmla="*/ 22 h 30"/>
                <a:gd name="T50" fmla="*/ 873 w 873"/>
                <a:gd name="T51" fmla="*/ 18 h 30"/>
                <a:gd name="T52" fmla="*/ 873 w 873"/>
                <a:gd name="T53" fmla="*/ 15 h 30"/>
                <a:gd name="T54" fmla="*/ 873 w 873"/>
                <a:gd name="T55" fmla="*/ 13 h 30"/>
                <a:gd name="T56" fmla="*/ 872 w 873"/>
                <a:gd name="T57" fmla="*/ 10 h 30"/>
                <a:gd name="T58" fmla="*/ 871 w 873"/>
                <a:gd name="T59" fmla="*/ 8 h 30"/>
                <a:gd name="T60" fmla="*/ 869 w 873"/>
                <a:gd name="T61" fmla="*/ 5 h 30"/>
                <a:gd name="T62" fmla="*/ 867 w 873"/>
                <a:gd name="T63" fmla="*/ 3 h 30"/>
                <a:gd name="T64" fmla="*/ 863 w 873"/>
                <a:gd name="T65" fmla="*/ 2 h 30"/>
                <a:gd name="T66" fmla="*/ 861 w 873"/>
                <a:gd name="T67" fmla="*/ 1 h 30"/>
                <a:gd name="T68" fmla="*/ 858 w 873"/>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3" h="30">
                  <a:moveTo>
                    <a:pt x="858" y="0"/>
                  </a:moveTo>
                  <a:lnTo>
                    <a:pt x="15" y="0"/>
                  </a:lnTo>
                  <a:lnTo>
                    <a:pt x="12" y="1"/>
                  </a:lnTo>
                  <a:lnTo>
                    <a:pt x="10" y="2"/>
                  </a:lnTo>
                  <a:lnTo>
                    <a:pt x="6" y="3"/>
                  </a:lnTo>
                  <a:lnTo>
                    <a:pt x="4" y="5"/>
                  </a:lnTo>
                  <a:lnTo>
                    <a:pt x="2" y="8"/>
                  </a:lnTo>
                  <a:lnTo>
                    <a:pt x="1" y="10"/>
                  </a:lnTo>
                  <a:lnTo>
                    <a:pt x="0" y="13"/>
                  </a:lnTo>
                  <a:lnTo>
                    <a:pt x="0" y="15"/>
                  </a:lnTo>
                  <a:lnTo>
                    <a:pt x="0" y="18"/>
                  </a:lnTo>
                  <a:lnTo>
                    <a:pt x="1" y="22"/>
                  </a:lnTo>
                  <a:lnTo>
                    <a:pt x="2" y="24"/>
                  </a:lnTo>
                  <a:lnTo>
                    <a:pt x="4" y="26"/>
                  </a:lnTo>
                  <a:lnTo>
                    <a:pt x="6" y="28"/>
                  </a:lnTo>
                  <a:lnTo>
                    <a:pt x="10" y="29"/>
                  </a:lnTo>
                  <a:lnTo>
                    <a:pt x="12" y="30"/>
                  </a:lnTo>
                  <a:lnTo>
                    <a:pt x="15" y="30"/>
                  </a:lnTo>
                  <a:lnTo>
                    <a:pt x="858" y="30"/>
                  </a:lnTo>
                  <a:lnTo>
                    <a:pt x="861" y="30"/>
                  </a:lnTo>
                  <a:lnTo>
                    <a:pt x="863" y="29"/>
                  </a:lnTo>
                  <a:lnTo>
                    <a:pt x="867" y="28"/>
                  </a:lnTo>
                  <a:lnTo>
                    <a:pt x="869" y="26"/>
                  </a:lnTo>
                  <a:lnTo>
                    <a:pt x="871" y="24"/>
                  </a:lnTo>
                  <a:lnTo>
                    <a:pt x="872" y="22"/>
                  </a:lnTo>
                  <a:lnTo>
                    <a:pt x="873" y="18"/>
                  </a:lnTo>
                  <a:lnTo>
                    <a:pt x="873" y="15"/>
                  </a:lnTo>
                  <a:lnTo>
                    <a:pt x="873" y="13"/>
                  </a:lnTo>
                  <a:lnTo>
                    <a:pt x="872" y="10"/>
                  </a:lnTo>
                  <a:lnTo>
                    <a:pt x="871" y="8"/>
                  </a:lnTo>
                  <a:lnTo>
                    <a:pt x="869" y="5"/>
                  </a:lnTo>
                  <a:lnTo>
                    <a:pt x="867" y="3"/>
                  </a:lnTo>
                  <a:lnTo>
                    <a:pt x="863" y="2"/>
                  </a:lnTo>
                  <a:lnTo>
                    <a:pt x="861" y="1"/>
                  </a:lnTo>
                  <a:lnTo>
                    <a:pt x="8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sp>
          <p:nvSpPr>
            <p:cNvPr id="66" name="Freeform 290">
              <a:extLst>
                <a:ext uri="{FF2B5EF4-FFF2-40B4-BE49-F238E27FC236}">
                  <a16:creationId xmlns:a16="http://schemas.microsoft.com/office/drawing/2014/main" id="{4519D714-38A2-106B-D73B-E16ECE00A5A3}"/>
                </a:ext>
              </a:extLst>
            </p:cNvPr>
            <p:cNvSpPr>
              <a:spLocks/>
            </p:cNvSpPr>
            <p:nvPr/>
          </p:nvSpPr>
          <p:spPr bwMode="auto">
            <a:xfrm>
              <a:off x="5475288" y="3897313"/>
              <a:ext cx="277813" cy="9525"/>
            </a:xfrm>
            <a:custGeom>
              <a:avLst/>
              <a:gdLst>
                <a:gd name="T0" fmla="*/ 15 w 873"/>
                <a:gd name="T1" fmla="*/ 30 h 30"/>
                <a:gd name="T2" fmla="*/ 858 w 873"/>
                <a:gd name="T3" fmla="*/ 30 h 30"/>
                <a:gd name="T4" fmla="*/ 861 w 873"/>
                <a:gd name="T5" fmla="*/ 30 h 30"/>
                <a:gd name="T6" fmla="*/ 863 w 873"/>
                <a:gd name="T7" fmla="*/ 29 h 30"/>
                <a:gd name="T8" fmla="*/ 867 w 873"/>
                <a:gd name="T9" fmla="*/ 28 h 30"/>
                <a:gd name="T10" fmla="*/ 869 w 873"/>
                <a:gd name="T11" fmla="*/ 26 h 30"/>
                <a:gd name="T12" fmla="*/ 871 w 873"/>
                <a:gd name="T13" fmla="*/ 24 h 30"/>
                <a:gd name="T14" fmla="*/ 872 w 873"/>
                <a:gd name="T15" fmla="*/ 22 h 30"/>
                <a:gd name="T16" fmla="*/ 873 w 873"/>
                <a:gd name="T17" fmla="*/ 18 h 30"/>
                <a:gd name="T18" fmla="*/ 873 w 873"/>
                <a:gd name="T19" fmla="*/ 15 h 30"/>
                <a:gd name="T20" fmla="*/ 873 w 873"/>
                <a:gd name="T21" fmla="*/ 12 h 30"/>
                <a:gd name="T22" fmla="*/ 872 w 873"/>
                <a:gd name="T23" fmla="*/ 10 h 30"/>
                <a:gd name="T24" fmla="*/ 871 w 873"/>
                <a:gd name="T25" fmla="*/ 6 h 30"/>
                <a:gd name="T26" fmla="*/ 869 w 873"/>
                <a:gd name="T27" fmla="*/ 4 h 30"/>
                <a:gd name="T28" fmla="*/ 867 w 873"/>
                <a:gd name="T29" fmla="*/ 3 h 30"/>
                <a:gd name="T30" fmla="*/ 863 w 873"/>
                <a:gd name="T31" fmla="*/ 1 h 30"/>
                <a:gd name="T32" fmla="*/ 861 w 873"/>
                <a:gd name="T33" fmla="*/ 1 h 30"/>
                <a:gd name="T34" fmla="*/ 858 w 873"/>
                <a:gd name="T35" fmla="*/ 0 h 30"/>
                <a:gd name="T36" fmla="*/ 15 w 873"/>
                <a:gd name="T37" fmla="*/ 0 h 30"/>
                <a:gd name="T38" fmla="*/ 12 w 873"/>
                <a:gd name="T39" fmla="*/ 0 h 30"/>
                <a:gd name="T40" fmla="*/ 10 w 873"/>
                <a:gd name="T41" fmla="*/ 1 h 30"/>
                <a:gd name="T42" fmla="*/ 6 w 873"/>
                <a:gd name="T43" fmla="*/ 3 h 30"/>
                <a:gd name="T44" fmla="*/ 4 w 873"/>
                <a:gd name="T45" fmla="*/ 4 h 30"/>
                <a:gd name="T46" fmla="*/ 2 w 873"/>
                <a:gd name="T47" fmla="*/ 6 h 30"/>
                <a:gd name="T48" fmla="*/ 1 w 873"/>
                <a:gd name="T49" fmla="*/ 10 h 30"/>
                <a:gd name="T50" fmla="*/ 0 w 873"/>
                <a:gd name="T51" fmla="*/ 12 h 30"/>
                <a:gd name="T52" fmla="*/ 0 w 873"/>
                <a:gd name="T53" fmla="*/ 15 h 30"/>
                <a:gd name="T54" fmla="*/ 0 w 873"/>
                <a:gd name="T55" fmla="*/ 18 h 30"/>
                <a:gd name="T56" fmla="*/ 1 w 873"/>
                <a:gd name="T57" fmla="*/ 22 h 30"/>
                <a:gd name="T58" fmla="*/ 2 w 873"/>
                <a:gd name="T59" fmla="*/ 24 h 30"/>
                <a:gd name="T60" fmla="*/ 4 w 873"/>
                <a:gd name="T61" fmla="*/ 26 h 30"/>
                <a:gd name="T62" fmla="*/ 6 w 873"/>
                <a:gd name="T63" fmla="*/ 28 h 30"/>
                <a:gd name="T64" fmla="*/ 10 w 873"/>
                <a:gd name="T65" fmla="*/ 29 h 30"/>
                <a:gd name="T66" fmla="*/ 12 w 873"/>
                <a:gd name="T67" fmla="*/ 30 h 30"/>
                <a:gd name="T68" fmla="*/ 15 w 873"/>
                <a:gd name="T69" fmla="*/ 30 h 30"/>
                <a:gd name="T70" fmla="*/ 15 w 873"/>
                <a:gd name="T7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3" h="30">
                  <a:moveTo>
                    <a:pt x="15" y="30"/>
                  </a:moveTo>
                  <a:lnTo>
                    <a:pt x="858" y="30"/>
                  </a:lnTo>
                  <a:lnTo>
                    <a:pt x="861" y="30"/>
                  </a:lnTo>
                  <a:lnTo>
                    <a:pt x="863" y="29"/>
                  </a:lnTo>
                  <a:lnTo>
                    <a:pt x="867" y="28"/>
                  </a:lnTo>
                  <a:lnTo>
                    <a:pt x="869" y="26"/>
                  </a:lnTo>
                  <a:lnTo>
                    <a:pt x="871" y="24"/>
                  </a:lnTo>
                  <a:lnTo>
                    <a:pt x="872" y="22"/>
                  </a:lnTo>
                  <a:lnTo>
                    <a:pt x="873" y="18"/>
                  </a:lnTo>
                  <a:lnTo>
                    <a:pt x="873" y="15"/>
                  </a:lnTo>
                  <a:lnTo>
                    <a:pt x="873" y="12"/>
                  </a:lnTo>
                  <a:lnTo>
                    <a:pt x="872" y="10"/>
                  </a:lnTo>
                  <a:lnTo>
                    <a:pt x="871" y="6"/>
                  </a:lnTo>
                  <a:lnTo>
                    <a:pt x="869" y="4"/>
                  </a:lnTo>
                  <a:lnTo>
                    <a:pt x="867" y="3"/>
                  </a:lnTo>
                  <a:lnTo>
                    <a:pt x="863" y="1"/>
                  </a:lnTo>
                  <a:lnTo>
                    <a:pt x="861" y="1"/>
                  </a:lnTo>
                  <a:lnTo>
                    <a:pt x="858" y="0"/>
                  </a:lnTo>
                  <a:lnTo>
                    <a:pt x="15" y="0"/>
                  </a:lnTo>
                  <a:lnTo>
                    <a:pt x="12" y="0"/>
                  </a:lnTo>
                  <a:lnTo>
                    <a:pt x="10" y="1"/>
                  </a:lnTo>
                  <a:lnTo>
                    <a:pt x="6" y="3"/>
                  </a:lnTo>
                  <a:lnTo>
                    <a:pt x="4" y="4"/>
                  </a:lnTo>
                  <a:lnTo>
                    <a:pt x="2" y="6"/>
                  </a:lnTo>
                  <a:lnTo>
                    <a:pt x="1" y="10"/>
                  </a:lnTo>
                  <a:lnTo>
                    <a:pt x="0" y="12"/>
                  </a:lnTo>
                  <a:lnTo>
                    <a:pt x="0" y="15"/>
                  </a:lnTo>
                  <a:lnTo>
                    <a:pt x="0" y="18"/>
                  </a:lnTo>
                  <a:lnTo>
                    <a:pt x="1" y="22"/>
                  </a:lnTo>
                  <a:lnTo>
                    <a:pt x="2" y="24"/>
                  </a:lnTo>
                  <a:lnTo>
                    <a:pt x="4" y="26"/>
                  </a:lnTo>
                  <a:lnTo>
                    <a:pt x="6" y="28"/>
                  </a:lnTo>
                  <a:lnTo>
                    <a:pt x="10" y="29"/>
                  </a:lnTo>
                  <a:lnTo>
                    <a:pt x="12" y="30"/>
                  </a:lnTo>
                  <a:lnTo>
                    <a:pt x="15" y="30"/>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sp>
          <p:nvSpPr>
            <p:cNvPr id="67" name="Freeform 291">
              <a:extLst>
                <a:ext uri="{FF2B5EF4-FFF2-40B4-BE49-F238E27FC236}">
                  <a16:creationId xmlns:a16="http://schemas.microsoft.com/office/drawing/2014/main" id="{36F42A36-F157-A0F1-97B5-0F70335B8577}"/>
                </a:ext>
              </a:extLst>
            </p:cNvPr>
            <p:cNvSpPr>
              <a:spLocks/>
            </p:cNvSpPr>
            <p:nvPr/>
          </p:nvSpPr>
          <p:spPr bwMode="auto">
            <a:xfrm>
              <a:off x="5676900" y="3773488"/>
              <a:ext cx="66675" cy="114300"/>
            </a:xfrm>
            <a:custGeom>
              <a:avLst/>
              <a:gdLst>
                <a:gd name="T0" fmla="*/ 199 w 211"/>
                <a:gd name="T1" fmla="*/ 30 h 361"/>
                <a:gd name="T2" fmla="*/ 205 w 211"/>
                <a:gd name="T3" fmla="*/ 27 h 361"/>
                <a:gd name="T4" fmla="*/ 208 w 211"/>
                <a:gd name="T5" fmla="*/ 23 h 361"/>
                <a:gd name="T6" fmla="*/ 211 w 211"/>
                <a:gd name="T7" fmla="*/ 18 h 361"/>
                <a:gd name="T8" fmla="*/ 211 w 211"/>
                <a:gd name="T9" fmla="*/ 12 h 361"/>
                <a:gd name="T10" fmla="*/ 208 w 211"/>
                <a:gd name="T11" fmla="*/ 7 h 361"/>
                <a:gd name="T12" fmla="*/ 205 w 211"/>
                <a:gd name="T13" fmla="*/ 3 h 361"/>
                <a:gd name="T14" fmla="*/ 199 w 211"/>
                <a:gd name="T15" fmla="*/ 1 h 361"/>
                <a:gd name="T16" fmla="*/ 181 w 211"/>
                <a:gd name="T17" fmla="*/ 0 h 361"/>
                <a:gd name="T18" fmla="*/ 15 w 211"/>
                <a:gd name="T19" fmla="*/ 0 h 361"/>
                <a:gd name="T20" fmla="*/ 9 w 211"/>
                <a:gd name="T21" fmla="*/ 1 h 361"/>
                <a:gd name="T22" fmla="*/ 5 w 211"/>
                <a:gd name="T23" fmla="*/ 4 h 361"/>
                <a:gd name="T24" fmla="*/ 2 w 211"/>
                <a:gd name="T25" fmla="*/ 9 h 361"/>
                <a:gd name="T26" fmla="*/ 0 w 211"/>
                <a:gd name="T27" fmla="*/ 15 h 361"/>
                <a:gd name="T28" fmla="*/ 2 w 211"/>
                <a:gd name="T29" fmla="*/ 21 h 361"/>
                <a:gd name="T30" fmla="*/ 5 w 211"/>
                <a:gd name="T31" fmla="*/ 25 h 361"/>
                <a:gd name="T32" fmla="*/ 9 w 211"/>
                <a:gd name="T33" fmla="*/ 28 h 361"/>
                <a:gd name="T34" fmla="*/ 15 w 211"/>
                <a:gd name="T35" fmla="*/ 30 h 361"/>
                <a:gd name="T36" fmla="*/ 30 w 211"/>
                <a:gd name="T37" fmla="*/ 331 h 361"/>
                <a:gd name="T38" fmla="*/ 13 w 211"/>
                <a:gd name="T39" fmla="*/ 331 h 361"/>
                <a:gd name="T40" fmla="*/ 7 w 211"/>
                <a:gd name="T41" fmla="*/ 334 h 361"/>
                <a:gd name="T42" fmla="*/ 3 w 211"/>
                <a:gd name="T43" fmla="*/ 337 h 361"/>
                <a:gd name="T44" fmla="*/ 1 w 211"/>
                <a:gd name="T45" fmla="*/ 343 h 361"/>
                <a:gd name="T46" fmla="*/ 1 w 211"/>
                <a:gd name="T47" fmla="*/ 349 h 361"/>
                <a:gd name="T48" fmla="*/ 3 w 211"/>
                <a:gd name="T49" fmla="*/ 355 h 361"/>
                <a:gd name="T50" fmla="*/ 7 w 211"/>
                <a:gd name="T51" fmla="*/ 359 h 361"/>
                <a:gd name="T52" fmla="*/ 13 w 211"/>
                <a:gd name="T53" fmla="*/ 361 h 361"/>
                <a:gd name="T54" fmla="*/ 30 w 211"/>
                <a:gd name="T55" fmla="*/ 361 h 361"/>
                <a:gd name="T56" fmla="*/ 196 w 211"/>
                <a:gd name="T57" fmla="*/ 361 h 361"/>
                <a:gd name="T58" fmla="*/ 201 w 211"/>
                <a:gd name="T59" fmla="*/ 360 h 361"/>
                <a:gd name="T60" fmla="*/ 207 w 211"/>
                <a:gd name="T61" fmla="*/ 357 h 361"/>
                <a:gd name="T62" fmla="*/ 210 w 211"/>
                <a:gd name="T63" fmla="*/ 352 h 361"/>
                <a:gd name="T64" fmla="*/ 211 w 211"/>
                <a:gd name="T65" fmla="*/ 346 h 361"/>
                <a:gd name="T66" fmla="*/ 210 w 211"/>
                <a:gd name="T67" fmla="*/ 341 h 361"/>
                <a:gd name="T68" fmla="*/ 207 w 211"/>
                <a:gd name="T69" fmla="*/ 335 h 361"/>
                <a:gd name="T70" fmla="*/ 201 w 211"/>
                <a:gd name="T71" fmla="*/ 332 h 361"/>
                <a:gd name="T72" fmla="*/ 196 w 211"/>
                <a:gd name="T73" fmla="*/ 331 h 361"/>
                <a:gd name="T74" fmla="*/ 181 w 211"/>
                <a:gd name="T75" fmla="*/ 3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361">
                  <a:moveTo>
                    <a:pt x="196" y="30"/>
                  </a:moveTo>
                  <a:lnTo>
                    <a:pt x="199" y="30"/>
                  </a:lnTo>
                  <a:lnTo>
                    <a:pt x="201" y="28"/>
                  </a:lnTo>
                  <a:lnTo>
                    <a:pt x="205" y="27"/>
                  </a:lnTo>
                  <a:lnTo>
                    <a:pt x="207" y="25"/>
                  </a:lnTo>
                  <a:lnTo>
                    <a:pt x="208" y="23"/>
                  </a:lnTo>
                  <a:lnTo>
                    <a:pt x="210" y="21"/>
                  </a:lnTo>
                  <a:lnTo>
                    <a:pt x="211" y="18"/>
                  </a:lnTo>
                  <a:lnTo>
                    <a:pt x="211" y="15"/>
                  </a:lnTo>
                  <a:lnTo>
                    <a:pt x="211" y="12"/>
                  </a:lnTo>
                  <a:lnTo>
                    <a:pt x="210" y="9"/>
                  </a:lnTo>
                  <a:lnTo>
                    <a:pt x="208" y="7"/>
                  </a:lnTo>
                  <a:lnTo>
                    <a:pt x="207" y="4"/>
                  </a:lnTo>
                  <a:lnTo>
                    <a:pt x="205" y="3"/>
                  </a:lnTo>
                  <a:lnTo>
                    <a:pt x="201" y="1"/>
                  </a:lnTo>
                  <a:lnTo>
                    <a:pt x="199" y="1"/>
                  </a:lnTo>
                  <a:lnTo>
                    <a:pt x="196" y="0"/>
                  </a:lnTo>
                  <a:lnTo>
                    <a:pt x="181" y="0"/>
                  </a:lnTo>
                  <a:lnTo>
                    <a:pt x="30" y="0"/>
                  </a:lnTo>
                  <a:lnTo>
                    <a:pt x="15" y="0"/>
                  </a:lnTo>
                  <a:lnTo>
                    <a:pt x="13" y="1"/>
                  </a:lnTo>
                  <a:lnTo>
                    <a:pt x="9" y="1"/>
                  </a:lnTo>
                  <a:lnTo>
                    <a:pt x="7" y="3"/>
                  </a:lnTo>
                  <a:lnTo>
                    <a:pt x="5" y="4"/>
                  </a:lnTo>
                  <a:lnTo>
                    <a:pt x="3" y="7"/>
                  </a:lnTo>
                  <a:lnTo>
                    <a:pt x="2" y="9"/>
                  </a:lnTo>
                  <a:lnTo>
                    <a:pt x="1" y="12"/>
                  </a:lnTo>
                  <a:lnTo>
                    <a:pt x="0" y="15"/>
                  </a:lnTo>
                  <a:lnTo>
                    <a:pt x="1" y="18"/>
                  </a:lnTo>
                  <a:lnTo>
                    <a:pt x="2" y="21"/>
                  </a:lnTo>
                  <a:lnTo>
                    <a:pt x="3" y="23"/>
                  </a:lnTo>
                  <a:lnTo>
                    <a:pt x="5" y="25"/>
                  </a:lnTo>
                  <a:lnTo>
                    <a:pt x="7" y="27"/>
                  </a:lnTo>
                  <a:lnTo>
                    <a:pt x="9" y="28"/>
                  </a:lnTo>
                  <a:lnTo>
                    <a:pt x="13" y="30"/>
                  </a:lnTo>
                  <a:lnTo>
                    <a:pt x="15" y="30"/>
                  </a:lnTo>
                  <a:lnTo>
                    <a:pt x="30" y="30"/>
                  </a:lnTo>
                  <a:lnTo>
                    <a:pt x="30" y="331"/>
                  </a:lnTo>
                  <a:lnTo>
                    <a:pt x="15" y="331"/>
                  </a:lnTo>
                  <a:lnTo>
                    <a:pt x="13" y="331"/>
                  </a:lnTo>
                  <a:lnTo>
                    <a:pt x="9" y="332"/>
                  </a:lnTo>
                  <a:lnTo>
                    <a:pt x="7" y="334"/>
                  </a:lnTo>
                  <a:lnTo>
                    <a:pt x="5" y="335"/>
                  </a:lnTo>
                  <a:lnTo>
                    <a:pt x="3" y="337"/>
                  </a:lnTo>
                  <a:lnTo>
                    <a:pt x="2" y="341"/>
                  </a:lnTo>
                  <a:lnTo>
                    <a:pt x="1" y="343"/>
                  </a:lnTo>
                  <a:lnTo>
                    <a:pt x="0" y="346"/>
                  </a:lnTo>
                  <a:lnTo>
                    <a:pt x="1" y="349"/>
                  </a:lnTo>
                  <a:lnTo>
                    <a:pt x="2" y="352"/>
                  </a:lnTo>
                  <a:lnTo>
                    <a:pt x="3" y="355"/>
                  </a:lnTo>
                  <a:lnTo>
                    <a:pt x="5" y="357"/>
                  </a:lnTo>
                  <a:lnTo>
                    <a:pt x="7" y="359"/>
                  </a:lnTo>
                  <a:lnTo>
                    <a:pt x="9" y="360"/>
                  </a:lnTo>
                  <a:lnTo>
                    <a:pt x="13" y="361"/>
                  </a:lnTo>
                  <a:lnTo>
                    <a:pt x="15" y="361"/>
                  </a:lnTo>
                  <a:lnTo>
                    <a:pt x="30" y="361"/>
                  </a:lnTo>
                  <a:lnTo>
                    <a:pt x="181" y="361"/>
                  </a:lnTo>
                  <a:lnTo>
                    <a:pt x="196" y="361"/>
                  </a:lnTo>
                  <a:lnTo>
                    <a:pt x="199" y="361"/>
                  </a:lnTo>
                  <a:lnTo>
                    <a:pt x="201" y="360"/>
                  </a:lnTo>
                  <a:lnTo>
                    <a:pt x="205" y="359"/>
                  </a:lnTo>
                  <a:lnTo>
                    <a:pt x="207" y="357"/>
                  </a:lnTo>
                  <a:lnTo>
                    <a:pt x="208" y="355"/>
                  </a:lnTo>
                  <a:lnTo>
                    <a:pt x="210" y="352"/>
                  </a:lnTo>
                  <a:lnTo>
                    <a:pt x="211" y="349"/>
                  </a:lnTo>
                  <a:lnTo>
                    <a:pt x="211" y="346"/>
                  </a:lnTo>
                  <a:lnTo>
                    <a:pt x="211" y="343"/>
                  </a:lnTo>
                  <a:lnTo>
                    <a:pt x="210" y="341"/>
                  </a:lnTo>
                  <a:lnTo>
                    <a:pt x="208" y="337"/>
                  </a:lnTo>
                  <a:lnTo>
                    <a:pt x="207" y="335"/>
                  </a:lnTo>
                  <a:lnTo>
                    <a:pt x="205" y="334"/>
                  </a:lnTo>
                  <a:lnTo>
                    <a:pt x="201" y="332"/>
                  </a:lnTo>
                  <a:lnTo>
                    <a:pt x="199" y="331"/>
                  </a:lnTo>
                  <a:lnTo>
                    <a:pt x="196" y="331"/>
                  </a:lnTo>
                  <a:lnTo>
                    <a:pt x="181" y="331"/>
                  </a:lnTo>
                  <a:lnTo>
                    <a:pt x="181" y="30"/>
                  </a:lnTo>
                  <a:lnTo>
                    <a:pt x="19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sp>
          <p:nvSpPr>
            <p:cNvPr id="68" name="Freeform 292">
              <a:extLst>
                <a:ext uri="{FF2B5EF4-FFF2-40B4-BE49-F238E27FC236}">
                  <a16:creationId xmlns:a16="http://schemas.microsoft.com/office/drawing/2014/main" id="{43D7902D-9020-8C8A-6979-9D8C805F4112}"/>
                </a:ext>
              </a:extLst>
            </p:cNvPr>
            <p:cNvSpPr>
              <a:spLocks/>
            </p:cNvSpPr>
            <p:nvPr/>
          </p:nvSpPr>
          <p:spPr bwMode="auto">
            <a:xfrm>
              <a:off x="5484813" y="3773488"/>
              <a:ext cx="66675" cy="114300"/>
            </a:xfrm>
            <a:custGeom>
              <a:avLst/>
              <a:gdLst>
                <a:gd name="T0" fmla="*/ 198 w 210"/>
                <a:gd name="T1" fmla="*/ 30 h 361"/>
                <a:gd name="T2" fmla="*/ 204 w 210"/>
                <a:gd name="T3" fmla="*/ 27 h 361"/>
                <a:gd name="T4" fmla="*/ 208 w 210"/>
                <a:gd name="T5" fmla="*/ 23 h 361"/>
                <a:gd name="T6" fmla="*/ 210 w 210"/>
                <a:gd name="T7" fmla="*/ 18 h 361"/>
                <a:gd name="T8" fmla="*/ 210 w 210"/>
                <a:gd name="T9" fmla="*/ 12 h 361"/>
                <a:gd name="T10" fmla="*/ 208 w 210"/>
                <a:gd name="T11" fmla="*/ 7 h 361"/>
                <a:gd name="T12" fmla="*/ 204 w 210"/>
                <a:gd name="T13" fmla="*/ 3 h 361"/>
                <a:gd name="T14" fmla="*/ 198 w 210"/>
                <a:gd name="T15" fmla="*/ 1 h 361"/>
                <a:gd name="T16" fmla="*/ 180 w 210"/>
                <a:gd name="T17" fmla="*/ 0 h 361"/>
                <a:gd name="T18" fmla="*/ 15 w 210"/>
                <a:gd name="T19" fmla="*/ 0 h 361"/>
                <a:gd name="T20" fmla="*/ 10 w 210"/>
                <a:gd name="T21" fmla="*/ 1 h 361"/>
                <a:gd name="T22" fmla="*/ 4 w 210"/>
                <a:gd name="T23" fmla="*/ 4 h 361"/>
                <a:gd name="T24" fmla="*/ 1 w 210"/>
                <a:gd name="T25" fmla="*/ 9 h 361"/>
                <a:gd name="T26" fmla="*/ 0 w 210"/>
                <a:gd name="T27" fmla="*/ 15 h 361"/>
                <a:gd name="T28" fmla="*/ 1 w 210"/>
                <a:gd name="T29" fmla="*/ 21 h 361"/>
                <a:gd name="T30" fmla="*/ 4 w 210"/>
                <a:gd name="T31" fmla="*/ 25 h 361"/>
                <a:gd name="T32" fmla="*/ 10 w 210"/>
                <a:gd name="T33" fmla="*/ 28 h 361"/>
                <a:gd name="T34" fmla="*/ 15 w 210"/>
                <a:gd name="T35" fmla="*/ 30 h 361"/>
                <a:gd name="T36" fmla="*/ 30 w 210"/>
                <a:gd name="T37" fmla="*/ 331 h 361"/>
                <a:gd name="T38" fmla="*/ 12 w 210"/>
                <a:gd name="T39" fmla="*/ 331 h 361"/>
                <a:gd name="T40" fmla="*/ 6 w 210"/>
                <a:gd name="T41" fmla="*/ 334 h 361"/>
                <a:gd name="T42" fmla="*/ 2 w 210"/>
                <a:gd name="T43" fmla="*/ 337 h 361"/>
                <a:gd name="T44" fmla="*/ 0 w 210"/>
                <a:gd name="T45" fmla="*/ 343 h 361"/>
                <a:gd name="T46" fmla="*/ 0 w 210"/>
                <a:gd name="T47" fmla="*/ 349 h 361"/>
                <a:gd name="T48" fmla="*/ 2 w 210"/>
                <a:gd name="T49" fmla="*/ 355 h 361"/>
                <a:gd name="T50" fmla="*/ 6 w 210"/>
                <a:gd name="T51" fmla="*/ 359 h 361"/>
                <a:gd name="T52" fmla="*/ 12 w 210"/>
                <a:gd name="T53" fmla="*/ 361 h 361"/>
                <a:gd name="T54" fmla="*/ 30 w 210"/>
                <a:gd name="T55" fmla="*/ 361 h 361"/>
                <a:gd name="T56" fmla="*/ 195 w 210"/>
                <a:gd name="T57" fmla="*/ 361 h 361"/>
                <a:gd name="T58" fmla="*/ 202 w 210"/>
                <a:gd name="T59" fmla="*/ 360 h 361"/>
                <a:gd name="T60" fmla="*/ 206 w 210"/>
                <a:gd name="T61" fmla="*/ 357 h 361"/>
                <a:gd name="T62" fmla="*/ 209 w 210"/>
                <a:gd name="T63" fmla="*/ 352 h 361"/>
                <a:gd name="T64" fmla="*/ 210 w 210"/>
                <a:gd name="T65" fmla="*/ 346 h 361"/>
                <a:gd name="T66" fmla="*/ 209 w 210"/>
                <a:gd name="T67" fmla="*/ 341 h 361"/>
                <a:gd name="T68" fmla="*/ 206 w 210"/>
                <a:gd name="T69" fmla="*/ 335 h 361"/>
                <a:gd name="T70" fmla="*/ 202 w 210"/>
                <a:gd name="T71" fmla="*/ 332 h 361"/>
                <a:gd name="T72" fmla="*/ 195 w 210"/>
                <a:gd name="T73" fmla="*/ 331 h 361"/>
                <a:gd name="T74" fmla="*/ 180 w 210"/>
                <a:gd name="T75" fmla="*/ 3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361">
                  <a:moveTo>
                    <a:pt x="195" y="30"/>
                  </a:moveTo>
                  <a:lnTo>
                    <a:pt x="198" y="30"/>
                  </a:lnTo>
                  <a:lnTo>
                    <a:pt x="202" y="28"/>
                  </a:lnTo>
                  <a:lnTo>
                    <a:pt x="204" y="27"/>
                  </a:lnTo>
                  <a:lnTo>
                    <a:pt x="206" y="25"/>
                  </a:lnTo>
                  <a:lnTo>
                    <a:pt x="208" y="23"/>
                  </a:lnTo>
                  <a:lnTo>
                    <a:pt x="209" y="21"/>
                  </a:lnTo>
                  <a:lnTo>
                    <a:pt x="210" y="18"/>
                  </a:lnTo>
                  <a:lnTo>
                    <a:pt x="210" y="15"/>
                  </a:lnTo>
                  <a:lnTo>
                    <a:pt x="210" y="12"/>
                  </a:lnTo>
                  <a:lnTo>
                    <a:pt x="209" y="9"/>
                  </a:lnTo>
                  <a:lnTo>
                    <a:pt x="208" y="7"/>
                  </a:lnTo>
                  <a:lnTo>
                    <a:pt x="206" y="4"/>
                  </a:lnTo>
                  <a:lnTo>
                    <a:pt x="204" y="3"/>
                  </a:lnTo>
                  <a:lnTo>
                    <a:pt x="202" y="1"/>
                  </a:lnTo>
                  <a:lnTo>
                    <a:pt x="198" y="1"/>
                  </a:lnTo>
                  <a:lnTo>
                    <a:pt x="195" y="0"/>
                  </a:lnTo>
                  <a:lnTo>
                    <a:pt x="180" y="0"/>
                  </a:lnTo>
                  <a:lnTo>
                    <a:pt x="30" y="0"/>
                  </a:lnTo>
                  <a:lnTo>
                    <a:pt x="15" y="0"/>
                  </a:lnTo>
                  <a:lnTo>
                    <a:pt x="12" y="1"/>
                  </a:lnTo>
                  <a:lnTo>
                    <a:pt x="10" y="1"/>
                  </a:lnTo>
                  <a:lnTo>
                    <a:pt x="6" y="3"/>
                  </a:lnTo>
                  <a:lnTo>
                    <a:pt x="4" y="4"/>
                  </a:lnTo>
                  <a:lnTo>
                    <a:pt x="2" y="7"/>
                  </a:lnTo>
                  <a:lnTo>
                    <a:pt x="1" y="9"/>
                  </a:lnTo>
                  <a:lnTo>
                    <a:pt x="0" y="12"/>
                  </a:lnTo>
                  <a:lnTo>
                    <a:pt x="0" y="15"/>
                  </a:lnTo>
                  <a:lnTo>
                    <a:pt x="0" y="18"/>
                  </a:lnTo>
                  <a:lnTo>
                    <a:pt x="1" y="21"/>
                  </a:lnTo>
                  <a:lnTo>
                    <a:pt x="2" y="23"/>
                  </a:lnTo>
                  <a:lnTo>
                    <a:pt x="4" y="25"/>
                  </a:lnTo>
                  <a:lnTo>
                    <a:pt x="6" y="27"/>
                  </a:lnTo>
                  <a:lnTo>
                    <a:pt x="10" y="28"/>
                  </a:lnTo>
                  <a:lnTo>
                    <a:pt x="12" y="30"/>
                  </a:lnTo>
                  <a:lnTo>
                    <a:pt x="15" y="30"/>
                  </a:lnTo>
                  <a:lnTo>
                    <a:pt x="30" y="30"/>
                  </a:lnTo>
                  <a:lnTo>
                    <a:pt x="30" y="331"/>
                  </a:lnTo>
                  <a:lnTo>
                    <a:pt x="15" y="331"/>
                  </a:lnTo>
                  <a:lnTo>
                    <a:pt x="12" y="331"/>
                  </a:lnTo>
                  <a:lnTo>
                    <a:pt x="10" y="332"/>
                  </a:lnTo>
                  <a:lnTo>
                    <a:pt x="6" y="334"/>
                  </a:lnTo>
                  <a:lnTo>
                    <a:pt x="4" y="335"/>
                  </a:lnTo>
                  <a:lnTo>
                    <a:pt x="2" y="337"/>
                  </a:lnTo>
                  <a:lnTo>
                    <a:pt x="1" y="341"/>
                  </a:lnTo>
                  <a:lnTo>
                    <a:pt x="0" y="343"/>
                  </a:lnTo>
                  <a:lnTo>
                    <a:pt x="0" y="346"/>
                  </a:lnTo>
                  <a:lnTo>
                    <a:pt x="0" y="349"/>
                  </a:lnTo>
                  <a:lnTo>
                    <a:pt x="1" y="352"/>
                  </a:lnTo>
                  <a:lnTo>
                    <a:pt x="2" y="355"/>
                  </a:lnTo>
                  <a:lnTo>
                    <a:pt x="4" y="357"/>
                  </a:lnTo>
                  <a:lnTo>
                    <a:pt x="6" y="359"/>
                  </a:lnTo>
                  <a:lnTo>
                    <a:pt x="10" y="360"/>
                  </a:lnTo>
                  <a:lnTo>
                    <a:pt x="12" y="361"/>
                  </a:lnTo>
                  <a:lnTo>
                    <a:pt x="15" y="361"/>
                  </a:lnTo>
                  <a:lnTo>
                    <a:pt x="30" y="361"/>
                  </a:lnTo>
                  <a:lnTo>
                    <a:pt x="180" y="361"/>
                  </a:lnTo>
                  <a:lnTo>
                    <a:pt x="195" y="361"/>
                  </a:lnTo>
                  <a:lnTo>
                    <a:pt x="198" y="361"/>
                  </a:lnTo>
                  <a:lnTo>
                    <a:pt x="202" y="360"/>
                  </a:lnTo>
                  <a:lnTo>
                    <a:pt x="204" y="359"/>
                  </a:lnTo>
                  <a:lnTo>
                    <a:pt x="206" y="357"/>
                  </a:lnTo>
                  <a:lnTo>
                    <a:pt x="208" y="355"/>
                  </a:lnTo>
                  <a:lnTo>
                    <a:pt x="209" y="352"/>
                  </a:lnTo>
                  <a:lnTo>
                    <a:pt x="210" y="349"/>
                  </a:lnTo>
                  <a:lnTo>
                    <a:pt x="210" y="346"/>
                  </a:lnTo>
                  <a:lnTo>
                    <a:pt x="210" y="343"/>
                  </a:lnTo>
                  <a:lnTo>
                    <a:pt x="209" y="341"/>
                  </a:lnTo>
                  <a:lnTo>
                    <a:pt x="208" y="337"/>
                  </a:lnTo>
                  <a:lnTo>
                    <a:pt x="206" y="335"/>
                  </a:lnTo>
                  <a:lnTo>
                    <a:pt x="204" y="334"/>
                  </a:lnTo>
                  <a:lnTo>
                    <a:pt x="202" y="332"/>
                  </a:lnTo>
                  <a:lnTo>
                    <a:pt x="198" y="331"/>
                  </a:lnTo>
                  <a:lnTo>
                    <a:pt x="195" y="331"/>
                  </a:lnTo>
                  <a:lnTo>
                    <a:pt x="180" y="331"/>
                  </a:lnTo>
                  <a:lnTo>
                    <a:pt x="180" y="30"/>
                  </a:lnTo>
                  <a:lnTo>
                    <a:pt x="19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sp>
          <p:nvSpPr>
            <p:cNvPr id="69" name="Freeform 293">
              <a:extLst>
                <a:ext uri="{FF2B5EF4-FFF2-40B4-BE49-F238E27FC236}">
                  <a16:creationId xmlns:a16="http://schemas.microsoft.com/office/drawing/2014/main" id="{49153F56-D26C-7CF3-10F6-75254C31163F}"/>
                </a:ext>
              </a:extLst>
            </p:cNvPr>
            <p:cNvSpPr>
              <a:spLocks/>
            </p:cNvSpPr>
            <p:nvPr/>
          </p:nvSpPr>
          <p:spPr bwMode="auto">
            <a:xfrm>
              <a:off x="5581650" y="3773488"/>
              <a:ext cx="66675" cy="114300"/>
            </a:xfrm>
            <a:custGeom>
              <a:avLst/>
              <a:gdLst>
                <a:gd name="T0" fmla="*/ 199 w 211"/>
                <a:gd name="T1" fmla="*/ 30 h 361"/>
                <a:gd name="T2" fmla="*/ 204 w 211"/>
                <a:gd name="T3" fmla="*/ 27 h 361"/>
                <a:gd name="T4" fmla="*/ 208 w 211"/>
                <a:gd name="T5" fmla="*/ 23 h 361"/>
                <a:gd name="T6" fmla="*/ 211 w 211"/>
                <a:gd name="T7" fmla="*/ 18 h 361"/>
                <a:gd name="T8" fmla="*/ 211 w 211"/>
                <a:gd name="T9" fmla="*/ 12 h 361"/>
                <a:gd name="T10" fmla="*/ 208 w 211"/>
                <a:gd name="T11" fmla="*/ 7 h 361"/>
                <a:gd name="T12" fmla="*/ 204 w 211"/>
                <a:gd name="T13" fmla="*/ 3 h 361"/>
                <a:gd name="T14" fmla="*/ 199 w 211"/>
                <a:gd name="T15" fmla="*/ 1 h 361"/>
                <a:gd name="T16" fmla="*/ 181 w 211"/>
                <a:gd name="T17" fmla="*/ 0 h 361"/>
                <a:gd name="T18" fmla="*/ 15 w 211"/>
                <a:gd name="T19" fmla="*/ 0 h 361"/>
                <a:gd name="T20" fmla="*/ 9 w 211"/>
                <a:gd name="T21" fmla="*/ 1 h 361"/>
                <a:gd name="T22" fmla="*/ 5 w 211"/>
                <a:gd name="T23" fmla="*/ 4 h 361"/>
                <a:gd name="T24" fmla="*/ 1 w 211"/>
                <a:gd name="T25" fmla="*/ 9 h 361"/>
                <a:gd name="T26" fmla="*/ 0 w 211"/>
                <a:gd name="T27" fmla="*/ 15 h 361"/>
                <a:gd name="T28" fmla="*/ 1 w 211"/>
                <a:gd name="T29" fmla="*/ 21 h 361"/>
                <a:gd name="T30" fmla="*/ 5 w 211"/>
                <a:gd name="T31" fmla="*/ 25 h 361"/>
                <a:gd name="T32" fmla="*/ 9 w 211"/>
                <a:gd name="T33" fmla="*/ 28 h 361"/>
                <a:gd name="T34" fmla="*/ 15 w 211"/>
                <a:gd name="T35" fmla="*/ 30 h 361"/>
                <a:gd name="T36" fmla="*/ 30 w 211"/>
                <a:gd name="T37" fmla="*/ 331 h 361"/>
                <a:gd name="T38" fmla="*/ 12 w 211"/>
                <a:gd name="T39" fmla="*/ 331 h 361"/>
                <a:gd name="T40" fmla="*/ 7 w 211"/>
                <a:gd name="T41" fmla="*/ 334 h 361"/>
                <a:gd name="T42" fmla="*/ 3 w 211"/>
                <a:gd name="T43" fmla="*/ 337 h 361"/>
                <a:gd name="T44" fmla="*/ 0 w 211"/>
                <a:gd name="T45" fmla="*/ 343 h 361"/>
                <a:gd name="T46" fmla="*/ 0 w 211"/>
                <a:gd name="T47" fmla="*/ 349 h 361"/>
                <a:gd name="T48" fmla="*/ 3 w 211"/>
                <a:gd name="T49" fmla="*/ 355 h 361"/>
                <a:gd name="T50" fmla="*/ 7 w 211"/>
                <a:gd name="T51" fmla="*/ 359 h 361"/>
                <a:gd name="T52" fmla="*/ 12 w 211"/>
                <a:gd name="T53" fmla="*/ 361 h 361"/>
                <a:gd name="T54" fmla="*/ 30 w 211"/>
                <a:gd name="T55" fmla="*/ 361 h 361"/>
                <a:gd name="T56" fmla="*/ 196 w 211"/>
                <a:gd name="T57" fmla="*/ 361 h 361"/>
                <a:gd name="T58" fmla="*/ 202 w 211"/>
                <a:gd name="T59" fmla="*/ 360 h 361"/>
                <a:gd name="T60" fmla="*/ 206 w 211"/>
                <a:gd name="T61" fmla="*/ 357 h 361"/>
                <a:gd name="T62" fmla="*/ 210 w 211"/>
                <a:gd name="T63" fmla="*/ 352 h 361"/>
                <a:gd name="T64" fmla="*/ 211 w 211"/>
                <a:gd name="T65" fmla="*/ 346 h 361"/>
                <a:gd name="T66" fmla="*/ 210 w 211"/>
                <a:gd name="T67" fmla="*/ 341 h 361"/>
                <a:gd name="T68" fmla="*/ 206 w 211"/>
                <a:gd name="T69" fmla="*/ 335 h 361"/>
                <a:gd name="T70" fmla="*/ 202 w 211"/>
                <a:gd name="T71" fmla="*/ 332 h 361"/>
                <a:gd name="T72" fmla="*/ 196 w 211"/>
                <a:gd name="T73" fmla="*/ 331 h 361"/>
                <a:gd name="T74" fmla="*/ 181 w 211"/>
                <a:gd name="T75" fmla="*/ 3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361">
                  <a:moveTo>
                    <a:pt x="196" y="30"/>
                  </a:moveTo>
                  <a:lnTo>
                    <a:pt x="199" y="30"/>
                  </a:lnTo>
                  <a:lnTo>
                    <a:pt x="202" y="28"/>
                  </a:lnTo>
                  <a:lnTo>
                    <a:pt x="204" y="27"/>
                  </a:lnTo>
                  <a:lnTo>
                    <a:pt x="206" y="25"/>
                  </a:lnTo>
                  <a:lnTo>
                    <a:pt x="208" y="23"/>
                  </a:lnTo>
                  <a:lnTo>
                    <a:pt x="210" y="21"/>
                  </a:lnTo>
                  <a:lnTo>
                    <a:pt x="211" y="18"/>
                  </a:lnTo>
                  <a:lnTo>
                    <a:pt x="211" y="15"/>
                  </a:lnTo>
                  <a:lnTo>
                    <a:pt x="211" y="12"/>
                  </a:lnTo>
                  <a:lnTo>
                    <a:pt x="210" y="9"/>
                  </a:lnTo>
                  <a:lnTo>
                    <a:pt x="208" y="7"/>
                  </a:lnTo>
                  <a:lnTo>
                    <a:pt x="206" y="4"/>
                  </a:lnTo>
                  <a:lnTo>
                    <a:pt x="204" y="3"/>
                  </a:lnTo>
                  <a:lnTo>
                    <a:pt x="202" y="1"/>
                  </a:lnTo>
                  <a:lnTo>
                    <a:pt x="199" y="1"/>
                  </a:lnTo>
                  <a:lnTo>
                    <a:pt x="196" y="0"/>
                  </a:lnTo>
                  <a:lnTo>
                    <a:pt x="181" y="0"/>
                  </a:lnTo>
                  <a:lnTo>
                    <a:pt x="30" y="0"/>
                  </a:lnTo>
                  <a:lnTo>
                    <a:pt x="15" y="0"/>
                  </a:lnTo>
                  <a:lnTo>
                    <a:pt x="12" y="1"/>
                  </a:lnTo>
                  <a:lnTo>
                    <a:pt x="9" y="1"/>
                  </a:lnTo>
                  <a:lnTo>
                    <a:pt x="7" y="3"/>
                  </a:lnTo>
                  <a:lnTo>
                    <a:pt x="5" y="4"/>
                  </a:lnTo>
                  <a:lnTo>
                    <a:pt x="3" y="7"/>
                  </a:lnTo>
                  <a:lnTo>
                    <a:pt x="1" y="9"/>
                  </a:lnTo>
                  <a:lnTo>
                    <a:pt x="0" y="12"/>
                  </a:lnTo>
                  <a:lnTo>
                    <a:pt x="0" y="15"/>
                  </a:lnTo>
                  <a:lnTo>
                    <a:pt x="0" y="18"/>
                  </a:lnTo>
                  <a:lnTo>
                    <a:pt x="1" y="21"/>
                  </a:lnTo>
                  <a:lnTo>
                    <a:pt x="3" y="23"/>
                  </a:lnTo>
                  <a:lnTo>
                    <a:pt x="5" y="25"/>
                  </a:lnTo>
                  <a:lnTo>
                    <a:pt x="7" y="27"/>
                  </a:lnTo>
                  <a:lnTo>
                    <a:pt x="9" y="28"/>
                  </a:lnTo>
                  <a:lnTo>
                    <a:pt x="12" y="30"/>
                  </a:lnTo>
                  <a:lnTo>
                    <a:pt x="15" y="30"/>
                  </a:lnTo>
                  <a:lnTo>
                    <a:pt x="30" y="30"/>
                  </a:lnTo>
                  <a:lnTo>
                    <a:pt x="30" y="331"/>
                  </a:lnTo>
                  <a:lnTo>
                    <a:pt x="15" y="331"/>
                  </a:lnTo>
                  <a:lnTo>
                    <a:pt x="12" y="331"/>
                  </a:lnTo>
                  <a:lnTo>
                    <a:pt x="9" y="332"/>
                  </a:lnTo>
                  <a:lnTo>
                    <a:pt x="7" y="334"/>
                  </a:lnTo>
                  <a:lnTo>
                    <a:pt x="5" y="335"/>
                  </a:lnTo>
                  <a:lnTo>
                    <a:pt x="3" y="337"/>
                  </a:lnTo>
                  <a:lnTo>
                    <a:pt x="1" y="341"/>
                  </a:lnTo>
                  <a:lnTo>
                    <a:pt x="0" y="343"/>
                  </a:lnTo>
                  <a:lnTo>
                    <a:pt x="0" y="346"/>
                  </a:lnTo>
                  <a:lnTo>
                    <a:pt x="0" y="349"/>
                  </a:lnTo>
                  <a:lnTo>
                    <a:pt x="1" y="352"/>
                  </a:lnTo>
                  <a:lnTo>
                    <a:pt x="3" y="355"/>
                  </a:lnTo>
                  <a:lnTo>
                    <a:pt x="5" y="357"/>
                  </a:lnTo>
                  <a:lnTo>
                    <a:pt x="7" y="359"/>
                  </a:lnTo>
                  <a:lnTo>
                    <a:pt x="9" y="360"/>
                  </a:lnTo>
                  <a:lnTo>
                    <a:pt x="12" y="361"/>
                  </a:lnTo>
                  <a:lnTo>
                    <a:pt x="15" y="361"/>
                  </a:lnTo>
                  <a:lnTo>
                    <a:pt x="30" y="361"/>
                  </a:lnTo>
                  <a:lnTo>
                    <a:pt x="181" y="361"/>
                  </a:lnTo>
                  <a:lnTo>
                    <a:pt x="196" y="361"/>
                  </a:lnTo>
                  <a:lnTo>
                    <a:pt x="199" y="361"/>
                  </a:lnTo>
                  <a:lnTo>
                    <a:pt x="202" y="360"/>
                  </a:lnTo>
                  <a:lnTo>
                    <a:pt x="204" y="359"/>
                  </a:lnTo>
                  <a:lnTo>
                    <a:pt x="206" y="357"/>
                  </a:lnTo>
                  <a:lnTo>
                    <a:pt x="208" y="355"/>
                  </a:lnTo>
                  <a:lnTo>
                    <a:pt x="210" y="352"/>
                  </a:lnTo>
                  <a:lnTo>
                    <a:pt x="211" y="349"/>
                  </a:lnTo>
                  <a:lnTo>
                    <a:pt x="211" y="346"/>
                  </a:lnTo>
                  <a:lnTo>
                    <a:pt x="211" y="343"/>
                  </a:lnTo>
                  <a:lnTo>
                    <a:pt x="210" y="341"/>
                  </a:lnTo>
                  <a:lnTo>
                    <a:pt x="208" y="337"/>
                  </a:lnTo>
                  <a:lnTo>
                    <a:pt x="206" y="335"/>
                  </a:lnTo>
                  <a:lnTo>
                    <a:pt x="204" y="334"/>
                  </a:lnTo>
                  <a:lnTo>
                    <a:pt x="202" y="332"/>
                  </a:lnTo>
                  <a:lnTo>
                    <a:pt x="199" y="331"/>
                  </a:lnTo>
                  <a:lnTo>
                    <a:pt x="196" y="331"/>
                  </a:lnTo>
                  <a:lnTo>
                    <a:pt x="181" y="331"/>
                  </a:lnTo>
                  <a:lnTo>
                    <a:pt x="181" y="30"/>
                  </a:lnTo>
                  <a:lnTo>
                    <a:pt x="19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sp>
          <p:nvSpPr>
            <p:cNvPr id="70" name="Freeform 294">
              <a:extLst>
                <a:ext uri="{FF2B5EF4-FFF2-40B4-BE49-F238E27FC236}">
                  <a16:creationId xmlns:a16="http://schemas.microsoft.com/office/drawing/2014/main" id="{4B211DBF-EE7D-7C84-8ED2-7016E290E481}"/>
                </a:ext>
              </a:extLst>
            </p:cNvPr>
            <p:cNvSpPr>
              <a:spLocks/>
            </p:cNvSpPr>
            <p:nvPr/>
          </p:nvSpPr>
          <p:spPr bwMode="auto">
            <a:xfrm>
              <a:off x="5475288" y="3640138"/>
              <a:ext cx="277813" cy="123825"/>
            </a:xfrm>
            <a:custGeom>
              <a:avLst/>
              <a:gdLst>
                <a:gd name="T0" fmla="*/ 15 w 873"/>
                <a:gd name="T1" fmla="*/ 392 h 392"/>
                <a:gd name="T2" fmla="*/ 858 w 873"/>
                <a:gd name="T3" fmla="*/ 392 h 392"/>
                <a:gd name="T4" fmla="*/ 862 w 873"/>
                <a:gd name="T5" fmla="*/ 392 h 392"/>
                <a:gd name="T6" fmla="*/ 867 w 873"/>
                <a:gd name="T7" fmla="*/ 389 h 392"/>
                <a:gd name="T8" fmla="*/ 870 w 873"/>
                <a:gd name="T9" fmla="*/ 386 h 392"/>
                <a:gd name="T10" fmla="*/ 872 w 873"/>
                <a:gd name="T11" fmla="*/ 382 h 392"/>
                <a:gd name="T12" fmla="*/ 873 w 873"/>
                <a:gd name="T13" fmla="*/ 378 h 392"/>
                <a:gd name="T14" fmla="*/ 873 w 873"/>
                <a:gd name="T15" fmla="*/ 373 h 392"/>
                <a:gd name="T16" fmla="*/ 871 w 873"/>
                <a:gd name="T17" fmla="*/ 369 h 392"/>
                <a:gd name="T18" fmla="*/ 868 w 873"/>
                <a:gd name="T19" fmla="*/ 366 h 392"/>
                <a:gd name="T20" fmla="*/ 446 w 873"/>
                <a:gd name="T21" fmla="*/ 4 h 392"/>
                <a:gd name="T22" fmla="*/ 442 w 873"/>
                <a:gd name="T23" fmla="*/ 1 h 392"/>
                <a:gd name="T24" fmla="*/ 436 w 873"/>
                <a:gd name="T25" fmla="*/ 0 h 392"/>
                <a:gd name="T26" fmla="*/ 431 w 873"/>
                <a:gd name="T27" fmla="*/ 1 h 392"/>
                <a:gd name="T28" fmla="*/ 427 w 873"/>
                <a:gd name="T29" fmla="*/ 4 h 392"/>
                <a:gd name="T30" fmla="*/ 5 w 873"/>
                <a:gd name="T31" fmla="*/ 365 h 392"/>
                <a:gd name="T32" fmla="*/ 2 w 873"/>
                <a:gd name="T33" fmla="*/ 369 h 392"/>
                <a:gd name="T34" fmla="*/ 0 w 873"/>
                <a:gd name="T35" fmla="*/ 373 h 392"/>
                <a:gd name="T36" fmla="*/ 0 w 873"/>
                <a:gd name="T37" fmla="*/ 378 h 392"/>
                <a:gd name="T38" fmla="*/ 1 w 873"/>
                <a:gd name="T39" fmla="*/ 382 h 392"/>
                <a:gd name="T40" fmla="*/ 3 w 873"/>
                <a:gd name="T41" fmla="*/ 386 h 392"/>
                <a:gd name="T42" fmla="*/ 6 w 873"/>
                <a:gd name="T43" fmla="*/ 389 h 392"/>
                <a:gd name="T44" fmla="*/ 11 w 873"/>
                <a:gd name="T45" fmla="*/ 392 h 392"/>
                <a:gd name="T46" fmla="*/ 15 w 873"/>
                <a:gd name="T47" fmla="*/ 392 h 392"/>
                <a:gd name="T48" fmla="*/ 15 w 873"/>
                <a:gd name="T49"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3" h="392">
                  <a:moveTo>
                    <a:pt x="15" y="392"/>
                  </a:moveTo>
                  <a:lnTo>
                    <a:pt x="858" y="392"/>
                  </a:lnTo>
                  <a:lnTo>
                    <a:pt x="862" y="392"/>
                  </a:lnTo>
                  <a:lnTo>
                    <a:pt x="867" y="389"/>
                  </a:lnTo>
                  <a:lnTo>
                    <a:pt x="870" y="386"/>
                  </a:lnTo>
                  <a:lnTo>
                    <a:pt x="872" y="382"/>
                  </a:lnTo>
                  <a:lnTo>
                    <a:pt x="873" y="378"/>
                  </a:lnTo>
                  <a:lnTo>
                    <a:pt x="873" y="373"/>
                  </a:lnTo>
                  <a:lnTo>
                    <a:pt x="871" y="369"/>
                  </a:lnTo>
                  <a:lnTo>
                    <a:pt x="868" y="366"/>
                  </a:lnTo>
                  <a:lnTo>
                    <a:pt x="446" y="4"/>
                  </a:lnTo>
                  <a:lnTo>
                    <a:pt x="442" y="1"/>
                  </a:lnTo>
                  <a:lnTo>
                    <a:pt x="436" y="0"/>
                  </a:lnTo>
                  <a:lnTo>
                    <a:pt x="431" y="1"/>
                  </a:lnTo>
                  <a:lnTo>
                    <a:pt x="427" y="4"/>
                  </a:lnTo>
                  <a:lnTo>
                    <a:pt x="5" y="365"/>
                  </a:lnTo>
                  <a:lnTo>
                    <a:pt x="2" y="369"/>
                  </a:lnTo>
                  <a:lnTo>
                    <a:pt x="0" y="373"/>
                  </a:lnTo>
                  <a:lnTo>
                    <a:pt x="0" y="378"/>
                  </a:lnTo>
                  <a:lnTo>
                    <a:pt x="1" y="382"/>
                  </a:lnTo>
                  <a:lnTo>
                    <a:pt x="3" y="386"/>
                  </a:lnTo>
                  <a:lnTo>
                    <a:pt x="6" y="389"/>
                  </a:lnTo>
                  <a:lnTo>
                    <a:pt x="11" y="392"/>
                  </a:lnTo>
                  <a:lnTo>
                    <a:pt x="15" y="392"/>
                  </a:lnTo>
                  <a:lnTo>
                    <a:pt x="15"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grpSp>
      <p:sp>
        <p:nvSpPr>
          <p:cNvPr id="78" name="Freeform 4623">
            <a:extLst>
              <a:ext uri="{FF2B5EF4-FFF2-40B4-BE49-F238E27FC236}">
                <a16:creationId xmlns:a16="http://schemas.microsoft.com/office/drawing/2014/main" id="{F41CC297-E440-AF30-40F5-D2C76E364F80}"/>
              </a:ext>
            </a:extLst>
          </p:cNvPr>
          <p:cNvSpPr>
            <a:spLocks noEditPoints="1"/>
          </p:cNvSpPr>
          <p:nvPr/>
        </p:nvSpPr>
        <p:spPr bwMode="auto">
          <a:xfrm>
            <a:off x="8744051" y="5040207"/>
            <a:ext cx="228202" cy="228202"/>
          </a:xfrm>
          <a:custGeom>
            <a:avLst/>
            <a:gdLst>
              <a:gd name="T0" fmla="*/ 254 w 904"/>
              <a:gd name="T1" fmla="*/ 662 h 903"/>
              <a:gd name="T2" fmla="*/ 483 w 904"/>
              <a:gd name="T3" fmla="*/ 662 h 903"/>
              <a:gd name="T4" fmla="*/ 440 w 904"/>
              <a:gd name="T5" fmla="*/ 391 h 903"/>
              <a:gd name="T6" fmla="*/ 211 w 904"/>
              <a:gd name="T7" fmla="*/ 391 h 903"/>
              <a:gd name="T8" fmla="*/ 894 w 904"/>
              <a:gd name="T9" fmla="*/ 53 h 903"/>
              <a:gd name="T10" fmla="*/ 900 w 904"/>
              <a:gd name="T11" fmla="*/ 42 h 903"/>
              <a:gd name="T12" fmla="*/ 904 w 904"/>
              <a:gd name="T13" fmla="*/ 31 h 903"/>
              <a:gd name="T14" fmla="*/ 903 w 904"/>
              <a:gd name="T15" fmla="*/ 20 h 903"/>
              <a:gd name="T16" fmla="*/ 896 w 904"/>
              <a:gd name="T17" fmla="*/ 10 h 903"/>
              <a:gd name="T18" fmla="*/ 887 w 904"/>
              <a:gd name="T19" fmla="*/ 3 h 903"/>
              <a:gd name="T20" fmla="*/ 876 w 904"/>
              <a:gd name="T21" fmla="*/ 0 h 903"/>
              <a:gd name="T22" fmla="*/ 864 w 904"/>
              <a:gd name="T23" fmla="*/ 1 h 903"/>
              <a:gd name="T24" fmla="*/ 854 w 904"/>
              <a:gd name="T25" fmla="*/ 7 h 903"/>
              <a:gd name="T26" fmla="*/ 594 w 904"/>
              <a:gd name="T27" fmla="*/ 237 h 903"/>
              <a:gd name="T28" fmla="*/ 211 w 904"/>
              <a:gd name="T29" fmla="*/ 240 h 903"/>
              <a:gd name="T30" fmla="*/ 211 w 904"/>
              <a:gd name="T31" fmla="*/ 162 h 903"/>
              <a:gd name="T32" fmla="*/ 209 w 904"/>
              <a:gd name="T33" fmla="*/ 156 h 903"/>
              <a:gd name="T34" fmla="*/ 205 w 904"/>
              <a:gd name="T35" fmla="*/ 153 h 903"/>
              <a:gd name="T36" fmla="*/ 199 w 904"/>
              <a:gd name="T37" fmla="*/ 151 h 903"/>
              <a:gd name="T38" fmla="*/ 76 w 904"/>
              <a:gd name="T39" fmla="*/ 150 h 903"/>
              <a:gd name="T40" fmla="*/ 70 w 904"/>
              <a:gd name="T41" fmla="*/ 151 h 903"/>
              <a:gd name="T42" fmla="*/ 65 w 904"/>
              <a:gd name="T43" fmla="*/ 154 h 903"/>
              <a:gd name="T44" fmla="*/ 62 w 904"/>
              <a:gd name="T45" fmla="*/ 160 h 903"/>
              <a:gd name="T46" fmla="*/ 60 w 904"/>
              <a:gd name="T47" fmla="*/ 166 h 903"/>
              <a:gd name="T48" fmla="*/ 15 w 904"/>
              <a:gd name="T49" fmla="*/ 240 h 903"/>
              <a:gd name="T50" fmla="*/ 9 w 904"/>
              <a:gd name="T51" fmla="*/ 241 h 903"/>
              <a:gd name="T52" fmla="*/ 5 w 904"/>
              <a:gd name="T53" fmla="*/ 245 h 903"/>
              <a:gd name="T54" fmla="*/ 1 w 904"/>
              <a:gd name="T55" fmla="*/ 250 h 903"/>
              <a:gd name="T56" fmla="*/ 0 w 904"/>
              <a:gd name="T57" fmla="*/ 256 h 903"/>
              <a:gd name="T58" fmla="*/ 0 w 904"/>
              <a:gd name="T59" fmla="*/ 379 h 903"/>
              <a:gd name="T60" fmla="*/ 3 w 904"/>
              <a:gd name="T61" fmla="*/ 385 h 903"/>
              <a:gd name="T62" fmla="*/ 7 w 904"/>
              <a:gd name="T63" fmla="*/ 388 h 903"/>
              <a:gd name="T64" fmla="*/ 13 w 904"/>
              <a:gd name="T65" fmla="*/ 390 h 903"/>
              <a:gd name="T66" fmla="*/ 60 w 904"/>
              <a:gd name="T67" fmla="*/ 391 h 903"/>
              <a:gd name="T68" fmla="*/ 61 w 904"/>
              <a:gd name="T69" fmla="*/ 800 h 903"/>
              <a:gd name="T70" fmla="*/ 64 w 904"/>
              <a:gd name="T71" fmla="*/ 806 h 903"/>
              <a:gd name="T72" fmla="*/ 67 w 904"/>
              <a:gd name="T73" fmla="*/ 810 h 903"/>
              <a:gd name="T74" fmla="*/ 73 w 904"/>
              <a:gd name="T75" fmla="*/ 813 h 903"/>
              <a:gd name="T76" fmla="*/ 483 w 904"/>
              <a:gd name="T77" fmla="*/ 813 h 903"/>
              <a:gd name="T78" fmla="*/ 483 w 904"/>
              <a:gd name="T79" fmla="*/ 891 h 903"/>
              <a:gd name="T80" fmla="*/ 485 w 904"/>
              <a:gd name="T81" fmla="*/ 896 h 903"/>
              <a:gd name="T82" fmla="*/ 489 w 904"/>
              <a:gd name="T83" fmla="*/ 901 h 903"/>
              <a:gd name="T84" fmla="*/ 494 w 904"/>
              <a:gd name="T85" fmla="*/ 903 h 903"/>
              <a:gd name="T86" fmla="*/ 618 w 904"/>
              <a:gd name="T87" fmla="*/ 903 h 903"/>
              <a:gd name="T88" fmla="*/ 624 w 904"/>
              <a:gd name="T89" fmla="*/ 902 h 903"/>
              <a:gd name="T90" fmla="*/ 628 w 904"/>
              <a:gd name="T91" fmla="*/ 898 h 903"/>
              <a:gd name="T92" fmla="*/ 632 w 904"/>
              <a:gd name="T93" fmla="*/ 894 h 903"/>
              <a:gd name="T94" fmla="*/ 633 w 904"/>
              <a:gd name="T95" fmla="*/ 888 h 903"/>
              <a:gd name="T96" fmla="*/ 708 w 904"/>
              <a:gd name="T97" fmla="*/ 813 h 903"/>
              <a:gd name="T98" fmla="*/ 714 w 904"/>
              <a:gd name="T99" fmla="*/ 812 h 903"/>
              <a:gd name="T100" fmla="*/ 719 w 904"/>
              <a:gd name="T101" fmla="*/ 808 h 903"/>
              <a:gd name="T102" fmla="*/ 722 w 904"/>
              <a:gd name="T103" fmla="*/ 804 h 903"/>
              <a:gd name="T104" fmla="*/ 723 w 904"/>
              <a:gd name="T105" fmla="*/ 798 h 903"/>
              <a:gd name="T106" fmla="*/ 723 w 904"/>
              <a:gd name="T107" fmla="*/ 674 h 903"/>
              <a:gd name="T108" fmla="*/ 721 w 904"/>
              <a:gd name="T109" fmla="*/ 669 h 903"/>
              <a:gd name="T110" fmla="*/ 716 w 904"/>
              <a:gd name="T111" fmla="*/ 665 h 903"/>
              <a:gd name="T112" fmla="*/ 711 w 904"/>
              <a:gd name="T113" fmla="*/ 662 h 903"/>
              <a:gd name="T114" fmla="*/ 633 w 904"/>
              <a:gd name="T115" fmla="*/ 662 h 903"/>
              <a:gd name="T116" fmla="*/ 635 w 904"/>
              <a:gd name="T117" fmla="*/ 280 h 903"/>
              <a:gd name="T118" fmla="*/ 637 w 904"/>
              <a:gd name="T119" fmla="*/ 27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4" h="903">
                <a:moveTo>
                  <a:pt x="483" y="662"/>
                </a:moveTo>
                <a:lnTo>
                  <a:pt x="254" y="662"/>
                </a:lnTo>
                <a:lnTo>
                  <a:pt x="483" y="433"/>
                </a:lnTo>
                <a:lnTo>
                  <a:pt x="483" y="662"/>
                </a:lnTo>
                <a:close/>
                <a:moveTo>
                  <a:pt x="211" y="391"/>
                </a:moveTo>
                <a:lnTo>
                  <a:pt x="440" y="391"/>
                </a:lnTo>
                <a:lnTo>
                  <a:pt x="211" y="620"/>
                </a:lnTo>
                <a:lnTo>
                  <a:pt x="211" y="391"/>
                </a:lnTo>
                <a:close/>
                <a:moveTo>
                  <a:pt x="637" y="278"/>
                </a:moveTo>
                <a:lnTo>
                  <a:pt x="894" y="53"/>
                </a:lnTo>
                <a:lnTo>
                  <a:pt x="898" y="48"/>
                </a:lnTo>
                <a:lnTo>
                  <a:pt x="900" y="42"/>
                </a:lnTo>
                <a:lnTo>
                  <a:pt x="903" y="37"/>
                </a:lnTo>
                <a:lnTo>
                  <a:pt x="904" y="31"/>
                </a:lnTo>
                <a:lnTo>
                  <a:pt x="904" y="25"/>
                </a:lnTo>
                <a:lnTo>
                  <a:pt x="903" y="20"/>
                </a:lnTo>
                <a:lnTo>
                  <a:pt x="900" y="14"/>
                </a:lnTo>
                <a:lnTo>
                  <a:pt x="896" y="10"/>
                </a:lnTo>
                <a:lnTo>
                  <a:pt x="891" y="5"/>
                </a:lnTo>
                <a:lnTo>
                  <a:pt x="887" y="3"/>
                </a:lnTo>
                <a:lnTo>
                  <a:pt x="881" y="1"/>
                </a:lnTo>
                <a:lnTo>
                  <a:pt x="876" y="0"/>
                </a:lnTo>
                <a:lnTo>
                  <a:pt x="870" y="0"/>
                </a:lnTo>
                <a:lnTo>
                  <a:pt x="864" y="1"/>
                </a:lnTo>
                <a:lnTo>
                  <a:pt x="859" y="4"/>
                </a:lnTo>
                <a:lnTo>
                  <a:pt x="854" y="7"/>
                </a:lnTo>
                <a:lnTo>
                  <a:pt x="598" y="233"/>
                </a:lnTo>
                <a:lnTo>
                  <a:pt x="594" y="237"/>
                </a:lnTo>
                <a:lnTo>
                  <a:pt x="592" y="240"/>
                </a:lnTo>
                <a:lnTo>
                  <a:pt x="211" y="240"/>
                </a:lnTo>
                <a:lnTo>
                  <a:pt x="211" y="166"/>
                </a:lnTo>
                <a:lnTo>
                  <a:pt x="211" y="162"/>
                </a:lnTo>
                <a:lnTo>
                  <a:pt x="210" y="160"/>
                </a:lnTo>
                <a:lnTo>
                  <a:pt x="209" y="156"/>
                </a:lnTo>
                <a:lnTo>
                  <a:pt x="207" y="154"/>
                </a:lnTo>
                <a:lnTo>
                  <a:pt x="205" y="153"/>
                </a:lnTo>
                <a:lnTo>
                  <a:pt x="202" y="151"/>
                </a:lnTo>
                <a:lnTo>
                  <a:pt x="199" y="151"/>
                </a:lnTo>
                <a:lnTo>
                  <a:pt x="196" y="150"/>
                </a:lnTo>
                <a:lnTo>
                  <a:pt x="76" y="150"/>
                </a:lnTo>
                <a:lnTo>
                  <a:pt x="73" y="151"/>
                </a:lnTo>
                <a:lnTo>
                  <a:pt x="70" y="151"/>
                </a:lnTo>
                <a:lnTo>
                  <a:pt x="67" y="153"/>
                </a:lnTo>
                <a:lnTo>
                  <a:pt x="65" y="154"/>
                </a:lnTo>
                <a:lnTo>
                  <a:pt x="64" y="156"/>
                </a:lnTo>
                <a:lnTo>
                  <a:pt x="62" y="160"/>
                </a:lnTo>
                <a:lnTo>
                  <a:pt x="61" y="162"/>
                </a:lnTo>
                <a:lnTo>
                  <a:pt x="60" y="166"/>
                </a:lnTo>
                <a:lnTo>
                  <a:pt x="60" y="240"/>
                </a:lnTo>
                <a:lnTo>
                  <a:pt x="15" y="240"/>
                </a:lnTo>
                <a:lnTo>
                  <a:pt x="13" y="241"/>
                </a:lnTo>
                <a:lnTo>
                  <a:pt x="9" y="241"/>
                </a:lnTo>
                <a:lnTo>
                  <a:pt x="7" y="243"/>
                </a:lnTo>
                <a:lnTo>
                  <a:pt x="5" y="245"/>
                </a:lnTo>
                <a:lnTo>
                  <a:pt x="3" y="247"/>
                </a:lnTo>
                <a:lnTo>
                  <a:pt x="1" y="250"/>
                </a:lnTo>
                <a:lnTo>
                  <a:pt x="0" y="252"/>
                </a:lnTo>
                <a:lnTo>
                  <a:pt x="0" y="256"/>
                </a:lnTo>
                <a:lnTo>
                  <a:pt x="0" y="376"/>
                </a:lnTo>
                <a:lnTo>
                  <a:pt x="0" y="379"/>
                </a:lnTo>
                <a:lnTo>
                  <a:pt x="1" y="381"/>
                </a:lnTo>
                <a:lnTo>
                  <a:pt x="3" y="385"/>
                </a:lnTo>
                <a:lnTo>
                  <a:pt x="5" y="387"/>
                </a:lnTo>
                <a:lnTo>
                  <a:pt x="7" y="388"/>
                </a:lnTo>
                <a:lnTo>
                  <a:pt x="9" y="390"/>
                </a:lnTo>
                <a:lnTo>
                  <a:pt x="13" y="390"/>
                </a:lnTo>
                <a:lnTo>
                  <a:pt x="15" y="391"/>
                </a:lnTo>
                <a:lnTo>
                  <a:pt x="60" y="391"/>
                </a:lnTo>
                <a:lnTo>
                  <a:pt x="60" y="798"/>
                </a:lnTo>
                <a:lnTo>
                  <a:pt x="61" y="800"/>
                </a:lnTo>
                <a:lnTo>
                  <a:pt x="62" y="804"/>
                </a:lnTo>
                <a:lnTo>
                  <a:pt x="64" y="806"/>
                </a:lnTo>
                <a:lnTo>
                  <a:pt x="65" y="808"/>
                </a:lnTo>
                <a:lnTo>
                  <a:pt x="67" y="810"/>
                </a:lnTo>
                <a:lnTo>
                  <a:pt x="70" y="812"/>
                </a:lnTo>
                <a:lnTo>
                  <a:pt x="73" y="813"/>
                </a:lnTo>
                <a:lnTo>
                  <a:pt x="76" y="813"/>
                </a:lnTo>
                <a:lnTo>
                  <a:pt x="483" y="813"/>
                </a:lnTo>
                <a:lnTo>
                  <a:pt x="483" y="888"/>
                </a:lnTo>
                <a:lnTo>
                  <a:pt x="483" y="891"/>
                </a:lnTo>
                <a:lnTo>
                  <a:pt x="484" y="894"/>
                </a:lnTo>
                <a:lnTo>
                  <a:pt x="485" y="896"/>
                </a:lnTo>
                <a:lnTo>
                  <a:pt x="487" y="898"/>
                </a:lnTo>
                <a:lnTo>
                  <a:pt x="489" y="901"/>
                </a:lnTo>
                <a:lnTo>
                  <a:pt x="492" y="902"/>
                </a:lnTo>
                <a:lnTo>
                  <a:pt x="494" y="903"/>
                </a:lnTo>
                <a:lnTo>
                  <a:pt x="497" y="903"/>
                </a:lnTo>
                <a:lnTo>
                  <a:pt x="618" y="903"/>
                </a:lnTo>
                <a:lnTo>
                  <a:pt x="620" y="903"/>
                </a:lnTo>
                <a:lnTo>
                  <a:pt x="624" y="902"/>
                </a:lnTo>
                <a:lnTo>
                  <a:pt x="626" y="901"/>
                </a:lnTo>
                <a:lnTo>
                  <a:pt x="628" y="898"/>
                </a:lnTo>
                <a:lnTo>
                  <a:pt x="631" y="896"/>
                </a:lnTo>
                <a:lnTo>
                  <a:pt x="632" y="894"/>
                </a:lnTo>
                <a:lnTo>
                  <a:pt x="633" y="891"/>
                </a:lnTo>
                <a:lnTo>
                  <a:pt x="633" y="888"/>
                </a:lnTo>
                <a:lnTo>
                  <a:pt x="633" y="813"/>
                </a:lnTo>
                <a:lnTo>
                  <a:pt x="708" y="813"/>
                </a:lnTo>
                <a:lnTo>
                  <a:pt x="711" y="813"/>
                </a:lnTo>
                <a:lnTo>
                  <a:pt x="714" y="812"/>
                </a:lnTo>
                <a:lnTo>
                  <a:pt x="716" y="810"/>
                </a:lnTo>
                <a:lnTo>
                  <a:pt x="719" y="808"/>
                </a:lnTo>
                <a:lnTo>
                  <a:pt x="721" y="806"/>
                </a:lnTo>
                <a:lnTo>
                  <a:pt x="722" y="804"/>
                </a:lnTo>
                <a:lnTo>
                  <a:pt x="723" y="800"/>
                </a:lnTo>
                <a:lnTo>
                  <a:pt x="723" y="798"/>
                </a:lnTo>
                <a:lnTo>
                  <a:pt x="723" y="677"/>
                </a:lnTo>
                <a:lnTo>
                  <a:pt x="723" y="674"/>
                </a:lnTo>
                <a:lnTo>
                  <a:pt x="722" y="671"/>
                </a:lnTo>
                <a:lnTo>
                  <a:pt x="721" y="669"/>
                </a:lnTo>
                <a:lnTo>
                  <a:pt x="719" y="667"/>
                </a:lnTo>
                <a:lnTo>
                  <a:pt x="716" y="665"/>
                </a:lnTo>
                <a:lnTo>
                  <a:pt x="714" y="664"/>
                </a:lnTo>
                <a:lnTo>
                  <a:pt x="711" y="662"/>
                </a:lnTo>
                <a:lnTo>
                  <a:pt x="708" y="662"/>
                </a:lnTo>
                <a:lnTo>
                  <a:pt x="633" y="662"/>
                </a:lnTo>
                <a:lnTo>
                  <a:pt x="633" y="282"/>
                </a:lnTo>
                <a:lnTo>
                  <a:pt x="635" y="280"/>
                </a:lnTo>
                <a:lnTo>
                  <a:pt x="637" y="278"/>
                </a:lnTo>
                <a:lnTo>
                  <a:pt x="637" y="2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100">
              <a:latin typeface="+mj-lt"/>
            </a:endParaRPr>
          </a:p>
        </p:txBody>
      </p:sp>
      <p:sp>
        <p:nvSpPr>
          <p:cNvPr id="43" name="TextBox 42">
            <a:extLst>
              <a:ext uri="{FF2B5EF4-FFF2-40B4-BE49-F238E27FC236}">
                <a16:creationId xmlns:a16="http://schemas.microsoft.com/office/drawing/2014/main" id="{0DD11C42-C8AC-42ED-2D55-1F8944E1442E}"/>
              </a:ext>
            </a:extLst>
          </p:cNvPr>
          <p:cNvSpPr txBox="1"/>
          <p:nvPr/>
        </p:nvSpPr>
        <p:spPr>
          <a:xfrm>
            <a:off x="3722876" y="5102385"/>
            <a:ext cx="2160000" cy="169277"/>
          </a:xfrm>
          <a:prstGeom prst="rect">
            <a:avLst/>
          </a:prstGeom>
          <a:noFill/>
        </p:spPr>
        <p:txBody>
          <a:bodyPr wrap="square" lIns="0" tIns="0" rIns="0" bIns="0" rtlCol="0">
            <a:spAutoFit/>
          </a:bodyPr>
          <a:lstStyle/>
          <a:p>
            <a:pPr defTabSz="228600">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mj-lt"/>
                <a:ea typeface="Calibri" charset="0"/>
                <a:cs typeface="Calibri" charset="0"/>
              </a:rPr>
              <a:t>Structured</a:t>
            </a:r>
          </a:p>
        </p:txBody>
      </p:sp>
      <p:sp>
        <p:nvSpPr>
          <p:cNvPr id="44" name="TextBox 43">
            <a:extLst>
              <a:ext uri="{FF2B5EF4-FFF2-40B4-BE49-F238E27FC236}">
                <a16:creationId xmlns:a16="http://schemas.microsoft.com/office/drawing/2014/main" id="{68798EA7-CEC8-B3F1-6C6E-45B7DDF355F2}"/>
              </a:ext>
            </a:extLst>
          </p:cNvPr>
          <p:cNvSpPr txBox="1"/>
          <p:nvPr/>
        </p:nvSpPr>
        <p:spPr>
          <a:xfrm>
            <a:off x="6308333" y="5102385"/>
            <a:ext cx="2160000" cy="169277"/>
          </a:xfrm>
          <a:prstGeom prst="rect">
            <a:avLst/>
          </a:prstGeom>
          <a:noFill/>
        </p:spPr>
        <p:txBody>
          <a:bodyPr wrap="square" lIns="0" tIns="0" rIns="0" bIns="0" rtlCol="0">
            <a:spAutoFit/>
          </a:bodyPr>
          <a:lstStyle/>
          <a:p>
            <a:pPr algn="r" defTabSz="228600">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mj-lt"/>
                <a:ea typeface="Calibri" charset="0"/>
                <a:cs typeface="Calibri" charset="0"/>
              </a:rPr>
              <a:t>Flexible</a:t>
            </a:r>
          </a:p>
        </p:txBody>
      </p:sp>
      <p:sp>
        <p:nvSpPr>
          <p:cNvPr id="3" name="Rectangle 2">
            <a:extLst>
              <a:ext uri="{FF2B5EF4-FFF2-40B4-BE49-F238E27FC236}">
                <a16:creationId xmlns:a16="http://schemas.microsoft.com/office/drawing/2014/main" id="{DF524519-8E5C-E28B-ED93-DD6B46138973}"/>
              </a:ext>
            </a:extLst>
          </p:cNvPr>
          <p:cNvSpPr/>
          <p:nvPr/>
        </p:nvSpPr>
        <p:spPr bwMode="auto">
          <a:xfrm>
            <a:off x="3217805" y="2537044"/>
            <a:ext cx="5757009" cy="758824"/>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100" dirty="0">
              <a:solidFill>
                <a:schemeClr val="tx2"/>
              </a:solidFill>
              <a:latin typeface="+mj-lt"/>
            </a:endParaRPr>
          </a:p>
        </p:txBody>
      </p:sp>
      <p:cxnSp>
        <p:nvCxnSpPr>
          <p:cNvPr id="9" name="Straight Connector 8">
            <a:extLst>
              <a:ext uri="{FF2B5EF4-FFF2-40B4-BE49-F238E27FC236}">
                <a16:creationId xmlns:a16="http://schemas.microsoft.com/office/drawing/2014/main" id="{ECDF9026-B684-4D66-DAD4-9F91F9AF75B1}"/>
              </a:ext>
            </a:extLst>
          </p:cNvPr>
          <p:cNvCxnSpPr>
            <a:cxnSpLocks/>
          </p:cNvCxnSpPr>
          <p:nvPr/>
        </p:nvCxnSpPr>
        <p:spPr>
          <a:xfrm>
            <a:off x="3216395" y="3290596"/>
            <a:ext cx="5756593"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EB1C758-6737-5A53-9483-F0863BCFBBA3}"/>
              </a:ext>
            </a:extLst>
          </p:cNvPr>
          <p:cNvGrpSpPr/>
          <p:nvPr/>
        </p:nvGrpSpPr>
        <p:grpSpPr>
          <a:xfrm>
            <a:off x="3135886" y="2671058"/>
            <a:ext cx="408774" cy="490794"/>
            <a:chOff x="3045326" y="2203208"/>
            <a:chExt cx="443060" cy="531960"/>
          </a:xfrm>
        </p:grpSpPr>
        <p:sp>
          <p:nvSpPr>
            <p:cNvPr id="27" name="Rectangle 26">
              <a:extLst>
                <a:ext uri="{FF2B5EF4-FFF2-40B4-BE49-F238E27FC236}">
                  <a16:creationId xmlns:a16="http://schemas.microsoft.com/office/drawing/2014/main" id="{0023F2C2-B6A8-5E57-E9F4-6F5A6493F579}"/>
                </a:ext>
              </a:extLst>
            </p:cNvPr>
            <p:cNvSpPr/>
            <p:nvPr/>
          </p:nvSpPr>
          <p:spPr bwMode="auto">
            <a:xfrm>
              <a:off x="3045326" y="2203208"/>
              <a:ext cx="443060" cy="443060"/>
            </a:xfrm>
            <a:prstGeom prst="rect">
              <a:avLst/>
            </a:prstGeom>
            <a:solidFill>
              <a:schemeClr val="accent2"/>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sp>
          <p:nvSpPr>
            <p:cNvPr id="28" name="Right Triangle 27">
              <a:extLst>
                <a:ext uri="{FF2B5EF4-FFF2-40B4-BE49-F238E27FC236}">
                  <a16:creationId xmlns:a16="http://schemas.microsoft.com/office/drawing/2014/main" id="{122F86A5-A002-7F78-8D1F-4D3340DAC608}"/>
                </a:ext>
              </a:extLst>
            </p:cNvPr>
            <p:cNvSpPr/>
            <p:nvPr/>
          </p:nvSpPr>
          <p:spPr bwMode="auto">
            <a:xfrm rot="10800000">
              <a:off x="3045326" y="2646268"/>
              <a:ext cx="88900" cy="88900"/>
            </a:xfrm>
            <a:prstGeom prst="rtTriangle">
              <a:avLst/>
            </a:prstGeom>
            <a:solidFill>
              <a:schemeClr val="accent2">
                <a:lumMod val="50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grpSp>
      <p:grpSp>
        <p:nvGrpSpPr>
          <p:cNvPr id="30" name="Group 29">
            <a:extLst>
              <a:ext uri="{FF2B5EF4-FFF2-40B4-BE49-F238E27FC236}">
                <a16:creationId xmlns:a16="http://schemas.microsoft.com/office/drawing/2014/main" id="{4FED95CF-A863-3194-F24C-60EB5A1A7722}"/>
              </a:ext>
            </a:extLst>
          </p:cNvPr>
          <p:cNvGrpSpPr/>
          <p:nvPr/>
        </p:nvGrpSpPr>
        <p:grpSpPr>
          <a:xfrm>
            <a:off x="8647341" y="2671088"/>
            <a:ext cx="408774" cy="490735"/>
            <a:chOff x="8321107" y="1954723"/>
            <a:chExt cx="443060" cy="531896"/>
          </a:xfrm>
        </p:grpSpPr>
        <p:sp>
          <p:nvSpPr>
            <p:cNvPr id="32" name="Rectangle 31">
              <a:extLst>
                <a:ext uri="{FF2B5EF4-FFF2-40B4-BE49-F238E27FC236}">
                  <a16:creationId xmlns:a16="http://schemas.microsoft.com/office/drawing/2014/main" id="{27C35167-8CD5-0BB8-3A69-46ECC90E8DE9}"/>
                </a:ext>
              </a:extLst>
            </p:cNvPr>
            <p:cNvSpPr/>
            <p:nvPr/>
          </p:nvSpPr>
          <p:spPr bwMode="auto">
            <a:xfrm rot="10800000">
              <a:off x="8321107" y="1954723"/>
              <a:ext cx="443060" cy="443060"/>
            </a:xfrm>
            <a:prstGeom prst="rect">
              <a:avLst/>
            </a:prstGeom>
            <a:solidFill>
              <a:schemeClr val="accent2"/>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sp>
          <p:nvSpPr>
            <p:cNvPr id="33" name="Right Triangle 32">
              <a:extLst>
                <a:ext uri="{FF2B5EF4-FFF2-40B4-BE49-F238E27FC236}">
                  <a16:creationId xmlns:a16="http://schemas.microsoft.com/office/drawing/2014/main" id="{13F8B2BA-8473-41EA-0880-3308EBB4963D}"/>
                </a:ext>
              </a:extLst>
            </p:cNvPr>
            <p:cNvSpPr/>
            <p:nvPr/>
          </p:nvSpPr>
          <p:spPr bwMode="auto">
            <a:xfrm rot="5400000">
              <a:off x="8675267" y="2397719"/>
              <a:ext cx="88900" cy="88900"/>
            </a:xfrm>
            <a:prstGeom prst="rtTriangle">
              <a:avLst/>
            </a:prstGeom>
            <a:solidFill>
              <a:schemeClr val="accent2">
                <a:lumMod val="50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grpSp>
      <p:grpSp>
        <p:nvGrpSpPr>
          <p:cNvPr id="59" name="Group 58">
            <a:extLst>
              <a:ext uri="{FF2B5EF4-FFF2-40B4-BE49-F238E27FC236}">
                <a16:creationId xmlns:a16="http://schemas.microsoft.com/office/drawing/2014/main" id="{AACE8B20-FCD2-B3B0-CF61-1DC365A43793}"/>
              </a:ext>
            </a:extLst>
          </p:cNvPr>
          <p:cNvGrpSpPr/>
          <p:nvPr/>
        </p:nvGrpSpPr>
        <p:grpSpPr>
          <a:xfrm>
            <a:off x="3198763" y="2791904"/>
            <a:ext cx="278773" cy="205906"/>
            <a:chOff x="3643313" y="-1017587"/>
            <a:chExt cx="941387" cy="695324"/>
          </a:xfrm>
          <a:solidFill>
            <a:schemeClr val="bg1"/>
          </a:solidFill>
        </p:grpSpPr>
        <p:sp>
          <p:nvSpPr>
            <p:cNvPr id="60" name="Freeform 5">
              <a:extLst>
                <a:ext uri="{FF2B5EF4-FFF2-40B4-BE49-F238E27FC236}">
                  <a16:creationId xmlns:a16="http://schemas.microsoft.com/office/drawing/2014/main" id="{251B68E6-25E7-148C-B33A-662C3B640A6F}"/>
                </a:ext>
              </a:extLst>
            </p:cNvPr>
            <p:cNvSpPr>
              <a:spLocks/>
            </p:cNvSpPr>
            <p:nvPr/>
          </p:nvSpPr>
          <p:spPr bwMode="auto">
            <a:xfrm>
              <a:off x="3643313" y="-1016000"/>
              <a:ext cx="763587" cy="671512"/>
            </a:xfrm>
            <a:custGeom>
              <a:avLst/>
              <a:gdLst>
                <a:gd name="T0" fmla="*/ 0 w 1244"/>
                <a:gd name="T1" fmla="*/ 91 h 1094"/>
                <a:gd name="T2" fmla="*/ 120 w 1244"/>
                <a:gd name="T3" fmla="*/ 131 h 1094"/>
                <a:gd name="T4" fmla="*/ 204 w 1244"/>
                <a:gd name="T5" fmla="*/ 155 h 1094"/>
                <a:gd name="T6" fmla="*/ 294 w 1244"/>
                <a:gd name="T7" fmla="*/ 136 h 1094"/>
                <a:gd name="T8" fmla="*/ 514 w 1244"/>
                <a:gd name="T9" fmla="*/ 24 h 1094"/>
                <a:gd name="T10" fmla="*/ 702 w 1244"/>
                <a:gd name="T11" fmla="*/ 52 h 1094"/>
                <a:gd name="T12" fmla="*/ 710 w 1244"/>
                <a:gd name="T13" fmla="*/ 59 h 1094"/>
                <a:gd name="T14" fmla="*/ 715 w 1244"/>
                <a:gd name="T15" fmla="*/ 65 h 1094"/>
                <a:gd name="T16" fmla="*/ 678 w 1244"/>
                <a:gd name="T17" fmla="*/ 85 h 1094"/>
                <a:gd name="T18" fmla="*/ 511 w 1244"/>
                <a:gd name="T19" fmla="*/ 185 h 1094"/>
                <a:gd name="T20" fmla="*/ 443 w 1244"/>
                <a:gd name="T21" fmla="*/ 335 h 1094"/>
                <a:gd name="T22" fmla="*/ 560 w 1244"/>
                <a:gd name="T23" fmla="*/ 462 h 1094"/>
                <a:gd name="T24" fmla="*/ 657 w 1244"/>
                <a:gd name="T25" fmla="*/ 449 h 1094"/>
                <a:gd name="T26" fmla="*/ 811 w 1244"/>
                <a:gd name="T27" fmla="*/ 378 h 1094"/>
                <a:gd name="T28" fmla="*/ 928 w 1244"/>
                <a:gd name="T29" fmla="*/ 399 h 1094"/>
                <a:gd name="T30" fmla="*/ 1216 w 1244"/>
                <a:gd name="T31" fmla="*/ 688 h 1094"/>
                <a:gd name="T32" fmla="*/ 1218 w 1244"/>
                <a:gd name="T33" fmla="*/ 782 h 1094"/>
                <a:gd name="T34" fmla="*/ 1123 w 1244"/>
                <a:gd name="T35" fmla="*/ 784 h 1094"/>
                <a:gd name="T36" fmla="*/ 1027 w 1244"/>
                <a:gd name="T37" fmla="*/ 693 h 1094"/>
                <a:gd name="T38" fmla="*/ 1005 w 1244"/>
                <a:gd name="T39" fmla="*/ 677 h 1094"/>
                <a:gd name="T40" fmla="*/ 1001 w 1244"/>
                <a:gd name="T41" fmla="*/ 681 h 1094"/>
                <a:gd name="T42" fmla="*/ 1017 w 1244"/>
                <a:gd name="T43" fmla="*/ 705 h 1094"/>
                <a:gd name="T44" fmla="*/ 1103 w 1244"/>
                <a:gd name="T45" fmla="*/ 803 h 1094"/>
                <a:gd name="T46" fmla="*/ 1117 w 1244"/>
                <a:gd name="T47" fmla="*/ 872 h 1094"/>
                <a:gd name="T48" fmla="*/ 1062 w 1244"/>
                <a:gd name="T49" fmla="*/ 915 h 1094"/>
                <a:gd name="T50" fmla="*/ 1005 w 1244"/>
                <a:gd name="T51" fmla="*/ 893 h 1094"/>
                <a:gd name="T52" fmla="*/ 885 w 1244"/>
                <a:gd name="T53" fmla="*/ 789 h 1094"/>
                <a:gd name="T54" fmla="*/ 856 w 1244"/>
                <a:gd name="T55" fmla="*/ 768 h 1094"/>
                <a:gd name="T56" fmla="*/ 852 w 1244"/>
                <a:gd name="T57" fmla="*/ 771 h 1094"/>
                <a:gd name="T58" fmla="*/ 868 w 1244"/>
                <a:gd name="T59" fmla="*/ 793 h 1094"/>
                <a:gd name="T60" fmla="*/ 963 w 1244"/>
                <a:gd name="T61" fmla="*/ 884 h 1094"/>
                <a:gd name="T62" fmla="*/ 991 w 1244"/>
                <a:gd name="T63" fmla="*/ 936 h 1094"/>
                <a:gd name="T64" fmla="*/ 952 w 1244"/>
                <a:gd name="T65" fmla="*/ 1001 h 1094"/>
                <a:gd name="T66" fmla="*/ 877 w 1244"/>
                <a:gd name="T67" fmla="*/ 988 h 1094"/>
                <a:gd name="T68" fmla="*/ 796 w 1244"/>
                <a:gd name="T69" fmla="*/ 908 h 1094"/>
                <a:gd name="T70" fmla="*/ 750 w 1244"/>
                <a:gd name="T71" fmla="*/ 867 h 1094"/>
                <a:gd name="T72" fmla="*/ 746 w 1244"/>
                <a:gd name="T73" fmla="*/ 871 h 1094"/>
                <a:gd name="T74" fmla="*/ 758 w 1244"/>
                <a:gd name="T75" fmla="*/ 889 h 1094"/>
                <a:gd name="T76" fmla="*/ 835 w 1244"/>
                <a:gd name="T77" fmla="*/ 977 h 1094"/>
                <a:gd name="T78" fmla="*/ 802 w 1244"/>
                <a:gd name="T79" fmla="*/ 1088 h 1094"/>
                <a:gd name="T80" fmla="*/ 742 w 1244"/>
                <a:gd name="T81" fmla="*/ 1073 h 1094"/>
                <a:gd name="T82" fmla="*/ 731 w 1244"/>
                <a:gd name="T83" fmla="*/ 1063 h 1094"/>
                <a:gd name="T84" fmla="*/ 704 w 1244"/>
                <a:gd name="T85" fmla="*/ 1000 h 1094"/>
                <a:gd name="T86" fmla="*/ 610 w 1244"/>
                <a:gd name="T87" fmla="*/ 864 h 1094"/>
                <a:gd name="T88" fmla="*/ 592 w 1244"/>
                <a:gd name="T89" fmla="*/ 845 h 1094"/>
                <a:gd name="T90" fmla="*/ 506 w 1244"/>
                <a:gd name="T91" fmla="*/ 753 h 1094"/>
                <a:gd name="T92" fmla="*/ 492 w 1244"/>
                <a:gd name="T93" fmla="*/ 738 h 1094"/>
                <a:gd name="T94" fmla="*/ 406 w 1244"/>
                <a:gd name="T95" fmla="*/ 649 h 1094"/>
                <a:gd name="T96" fmla="*/ 393 w 1244"/>
                <a:gd name="T97" fmla="*/ 639 h 1094"/>
                <a:gd name="T98" fmla="*/ 187 w 1244"/>
                <a:gd name="T99" fmla="*/ 546 h 1094"/>
                <a:gd name="T100" fmla="*/ 90 w 1244"/>
                <a:gd name="T101" fmla="*/ 634 h 1094"/>
                <a:gd name="T102" fmla="*/ 83 w 1244"/>
                <a:gd name="T103" fmla="*/ 649 h 1094"/>
                <a:gd name="T104" fmla="*/ 0 w 1244"/>
                <a:gd name="T105" fmla="*/ 622 h 1094"/>
                <a:gd name="T106" fmla="*/ 0 w 1244"/>
                <a:gd name="T107" fmla="*/ 9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4" h="1094">
                  <a:moveTo>
                    <a:pt x="0" y="91"/>
                  </a:moveTo>
                  <a:cubicBezTo>
                    <a:pt x="40" y="104"/>
                    <a:pt x="80" y="118"/>
                    <a:pt x="120" y="131"/>
                  </a:cubicBezTo>
                  <a:cubicBezTo>
                    <a:pt x="148" y="140"/>
                    <a:pt x="175" y="150"/>
                    <a:pt x="204" y="155"/>
                  </a:cubicBezTo>
                  <a:cubicBezTo>
                    <a:pt x="235" y="161"/>
                    <a:pt x="266" y="153"/>
                    <a:pt x="294" y="136"/>
                  </a:cubicBezTo>
                  <a:cubicBezTo>
                    <a:pt x="364" y="92"/>
                    <a:pt x="435" y="51"/>
                    <a:pt x="514" y="24"/>
                  </a:cubicBezTo>
                  <a:cubicBezTo>
                    <a:pt x="581" y="0"/>
                    <a:pt x="644" y="8"/>
                    <a:pt x="702" y="52"/>
                  </a:cubicBezTo>
                  <a:cubicBezTo>
                    <a:pt x="705" y="54"/>
                    <a:pt x="707" y="57"/>
                    <a:pt x="710" y="59"/>
                  </a:cubicBezTo>
                  <a:cubicBezTo>
                    <a:pt x="711" y="60"/>
                    <a:pt x="712" y="62"/>
                    <a:pt x="715" y="65"/>
                  </a:cubicBezTo>
                  <a:cubicBezTo>
                    <a:pt x="702" y="72"/>
                    <a:pt x="690" y="78"/>
                    <a:pt x="678" y="85"/>
                  </a:cubicBezTo>
                  <a:cubicBezTo>
                    <a:pt x="622" y="118"/>
                    <a:pt x="565" y="150"/>
                    <a:pt x="511" y="185"/>
                  </a:cubicBezTo>
                  <a:cubicBezTo>
                    <a:pt x="457" y="219"/>
                    <a:pt x="433" y="271"/>
                    <a:pt x="443" y="335"/>
                  </a:cubicBezTo>
                  <a:cubicBezTo>
                    <a:pt x="454" y="402"/>
                    <a:pt x="495" y="443"/>
                    <a:pt x="560" y="462"/>
                  </a:cubicBezTo>
                  <a:cubicBezTo>
                    <a:pt x="594" y="471"/>
                    <a:pt x="626" y="463"/>
                    <a:pt x="657" y="449"/>
                  </a:cubicBezTo>
                  <a:cubicBezTo>
                    <a:pt x="708" y="425"/>
                    <a:pt x="759" y="402"/>
                    <a:pt x="811" y="378"/>
                  </a:cubicBezTo>
                  <a:cubicBezTo>
                    <a:pt x="856" y="358"/>
                    <a:pt x="893" y="364"/>
                    <a:pt x="928" y="399"/>
                  </a:cubicBezTo>
                  <a:cubicBezTo>
                    <a:pt x="1024" y="495"/>
                    <a:pt x="1120" y="591"/>
                    <a:pt x="1216" y="688"/>
                  </a:cubicBezTo>
                  <a:cubicBezTo>
                    <a:pt x="1243" y="714"/>
                    <a:pt x="1244" y="756"/>
                    <a:pt x="1218" y="782"/>
                  </a:cubicBezTo>
                  <a:cubicBezTo>
                    <a:pt x="1193" y="809"/>
                    <a:pt x="1150" y="810"/>
                    <a:pt x="1123" y="784"/>
                  </a:cubicBezTo>
                  <a:cubicBezTo>
                    <a:pt x="1091" y="754"/>
                    <a:pt x="1059" y="723"/>
                    <a:pt x="1027" y="693"/>
                  </a:cubicBezTo>
                  <a:cubicBezTo>
                    <a:pt x="1020" y="687"/>
                    <a:pt x="1012" y="683"/>
                    <a:pt x="1005" y="677"/>
                  </a:cubicBezTo>
                  <a:cubicBezTo>
                    <a:pt x="1004" y="679"/>
                    <a:pt x="1002" y="680"/>
                    <a:pt x="1001" y="681"/>
                  </a:cubicBezTo>
                  <a:cubicBezTo>
                    <a:pt x="1007" y="689"/>
                    <a:pt x="1011" y="697"/>
                    <a:pt x="1017" y="705"/>
                  </a:cubicBezTo>
                  <a:cubicBezTo>
                    <a:pt x="1046" y="738"/>
                    <a:pt x="1075" y="770"/>
                    <a:pt x="1103" y="803"/>
                  </a:cubicBezTo>
                  <a:cubicBezTo>
                    <a:pt x="1121" y="823"/>
                    <a:pt x="1127" y="847"/>
                    <a:pt x="1117" y="872"/>
                  </a:cubicBezTo>
                  <a:cubicBezTo>
                    <a:pt x="1107" y="898"/>
                    <a:pt x="1088" y="912"/>
                    <a:pt x="1062" y="915"/>
                  </a:cubicBezTo>
                  <a:cubicBezTo>
                    <a:pt x="1039" y="917"/>
                    <a:pt x="1021" y="908"/>
                    <a:pt x="1005" y="893"/>
                  </a:cubicBezTo>
                  <a:cubicBezTo>
                    <a:pt x="965" y="858"/>
                    <a:pt x="925" y="823"/>
                    <a:pt x="885" y="789"/>
                  </a:cubicBezTo>
                  <a:cubicBezTo>
                    <a:pt x="876" y="781"/>
                    <a:pt x="866" y="775"/>
                    <a:pt x="856" y="768"/>
                  </a:cubicBezTo>
                  <a:cubicBezTo>
                    <a:pt x="855" y="769"/>
                    <a:pt x="854" y="770"/>
                    <a:pt x="852" y="771"/>
                  </a:cubicBezTo>
                  <a:cubicBezTo>
                    <a:pt x="858" y="778"/>
                    <a:pt x="862" y="786"/>
                    <a:pt x="868" y="793"/>
                  </a:cubicBezTo>
                  <a:cubicBezTo>
                    <a:pt x="900" y="823"/>
                    <a:pt x="931" y="854"/>
                    <a:pt x="963" y="884"/>
                  </a:cubicBezTo>
                  <a:cubicBezTo>
                    <a:pt x="978" y="898"/>
                    <a:pt x="990" y="914"/>
                    <a:pt x="991" y="936"/>
                  </a:cubicBezTo>
                  <a:cubicBezTo>
                    <a:pt x="992" y="965"/>
                    <a:pt x="977" y="989"/>
                    <a:pt x="952" y="1001"/>
                  </a:cubicBezTo>
                  <a:cubicBezTo>
                    <a:pt x="927" y="1013"/>
                    <a:pt x="897" y="1008"/>
                    <a:pt x="877" y="988"/>
                  </a:cubicBezTo>
                  <a:cubicBezTo>
                    <a:pt x="850" y="962"/>
                    <a:pt x="823" y="934"/>
                    <a:pt x="796" y="908"/>
                  </a:cubicBezTo>
                  <a:cubicBezTo>
                    <a:pt x="781" y="894"/>
                    <a:pt x="765" y="881"/>
                    <a:pt x="750" y="867"/>
                  </a:cubicBezTo>
                  <a:cubicBezTo>
                    <a:pt x="749" y="868"/>
                    <a:pt x="747" y="869"/>
                    <a:pt x="746" y="871"/>
                  </a:cubicBezTo>
                  <a:cubicBezTo>
                    <a:pt x="750" y="877"/>
                    <a:pt x="753" y="884"/>
                    <a:pt x="758" y="889"/>
                  </a:cubicBezTo>
                  <a:cubicBezTo>
                    <a:pt x="783" y="919"/>
                    <a:pt x="810" y="947"/>
                    <a:pt x="835" y="977"/>
                  </a:cubicBezTo>
                  <a:cubicBezTo>
                    <a:pt x="870" y="1016"/>
                    <a:pt x="852" y="1076"/>
                    <a:pt x="802" y="1088"/>
                  </a:cubicBezTo>
                  <a:cubicBezTo>
                    <a:pt x="779" y="1094"/>
                    <a:pt x="759" y="1088"/>
                    <a:pt x="742" y="1073"/>
                  </a:cubicBezTo>
                  <a:cubicBezTo>
                    <a:pt x="738" y="1070"/>
                    <a:pt x="735" y="1066"/>
                    <a:pt x="731" y="1063"/>
                  </a:cubicBezTo>
                  <a:cubicBezTo>
                    <a:pt x="711" y="1046"/>
                    <a:pt x="704" y="1027"/>
                    <a:pt x="704" y="1000"/>
                  </a:cubicBezTo>
                  <a:cubicBezTo>
                    <a:pt x="703" y="936"/>
                    <a:pt x="670" y="890"/>
                    <a:pt x="610" y="864"/>
                  </a:cubicBezTo>
                  <a:cubicBezTo>
                    <a:pt x="601" y="860"/>
                    <a:pt x="596" y="855"/>
                    <a:pt x="592" y="845"/>
                  </a:cubicBezTo>
                  <a:cubicBezTo>
                    <a:pt x="578" y="802"/>
                    <a:pt x="548" y="771"/>
                    <a:pt x="506" y="753"/>
                  </a:cubicBezTo>
                  <a:cubicBezTo>
                    <a:pt x="500" y="750"/>
                    <a:pt x="494" y="744"/>
                    <a:pt x="492" y="738"/>
                  </a:cubicBezTo>
                  <a:cubicBezTo>
                    <a:pt x="476" y="696"/>
                    <a:pt x="447" y="667"/>
                    <a:pt x="406" y="649"/>
                  </a:cubicBezTo>
                  <a:cubicBezTo>
                    <a:pt x="401" y="647"/>
                    <a:pt x="395" y="643"/>
                    <a:pt x="393" y="639"/>
                  </a:cubicBezTo>
                  <a:cubicBezTo>
                    <a:pt x="365" y="552"/>
                    <a:pt x="269" y="516"/>
                    <a:pt x="187" y="546"/>
                  </a:cubicBezTo>
                  <a:cubicBezTo>
                    <a:pt x="142" y="562"/>
                    <a:pt x="110" y="591"/>
                    <a:pt x="90" y="634"/>
                  </a:cubicBezTo>
                  <a:cubicBezTo>
                    <a:pt x="87" y="639"/>
                    <a:pt x="85" y="644"/>
                    <a:pt x="83" y="649"/>
                  </a:cubicBezTo>
                  <a:cubicBezTo>
                    <a:pt x="55" y="640"/>
                    <a:pt x="27" y="631"/>
                    <a:pt x="0" y="622"/>
                  </a:cubicBezTo>
                  <a:cubicBezTo>
                    <a:pt x="0" y="445"/>
                    <a:pt x="0" y="268"/>
                    <a:pt x="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sp>
          <p:nvSpPr>
            <p:cNvPr id="61" name="Freeform 6">
              <a:extLst>
                <a:ext uri="{FF2B5EF4-FFF2-40B4-BE49-F238E27FC236}">
                  <a16:creationId xmlns:a16="http://schemas.microsoft.com/office/drawing/2014/main" id="{DD35D816-4048-2767-480D-FE2AC6882B6D}"/>
                </a:ext>
              </a:extLst>
            </p:cNvPr>
            <p:cNvSpPr>
              <a:spLocks/>
            </p:cNvSpPr>
            <p:nvPr/>
          </p:nvSpPr>
          <p:spPr bwMode="auto">
            <a:xfrm>
              <a:off x="3948113" y="-1017587"/>
              <a:ext cx="636587" cy="395287"/>
            </a:xfrm>
            <a:custGeom>
              <a:avLst/>
              <a:gdLst>
                <a:gd name="T0" fmla="*/ 1040 w 1040"/>
                <a:gd name="T1" fmla="*/ 612 h 646"/>
                <a:gd name="T2" fmla="*/ 898 w 1040"/>
                <a:gd name="T3" fmla="*/ 637 h 646"/>
                <a:gd name="T4" fmla="*/ 777 w 1040"/>
                <a:gd name="T5" fmla="*/ 601 h 646"/>
                <a:gd name="T6" fmla="*/ 473 w 1040"/>
                <a:gd name="T7" fmla="*/ 301 h 646"/>
                <a:gd name="T8" fmla="*/ 355 w 1040"/>
                <a:gd name="T9" fmla="*/ 280 h 646"/>
                <a:gd name="T10" fmla="*/ 196 w 1040"/>
                <a:gd name="T11" fmla="*/ 363 h 646"/>
                <a:gd name="T12" fmla="*/ 138 w 1040"/>
                <a:gd name="T13" fmla="*/ 391 h 646"/>
                <a:gd name="T14" fmla="*/ 17 w 1040"/>
                <a:gd name="T15" fmla="*/ 350 h 646"/>
                <a:gd name="T16" fmla="*/ 34 w 1040"/>
                <a:gd name="T17" fmla="*/ 256 h 646"/>
                <a:gd name="T18" fmla="*/ 74 w 1040"/>
                <a:gd name="T19" fmla="*/ 227 h 646"/>
                <a:gd name="T20" fmla="*/ 422 w 1040"/>
                <a:gd name="T21" fmla="*/ 30 h 646"/>
                <a:gd name="T22" fmla="*/ 564 w 1040"/>
                <a:gd name="T23" fmla="*/ 41 h 646"/>
                <a:gd name="T24" fmla="*/ 728 w 1040"/>
                <a:gd name="T25" fmla="*/ 180 h 646"/>
                <a:gd name="T26" fmla="*/ 801 w 1040"/>
                <a:gd name="T27" fmla="*/ 199 h 646"/>
                <a:gd name="T28" fmla="*/ 895 w 1040"/>
                <a:gd name="T29" fmla="*/ 178 h 646"/>
                <a:gd name="T30" fmla="*/ 1040 w 1040"/>
                <a:gd name="T31" fmla="*/ 147 h 646"/>
                <a:gd name="T32" fmla="*/ 1040 w 1040"/>
                <a:gd name="T33" fmla="*/ 61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0" h="646">
                  <a:moveTo>
                    <a:pt x="1040" y="612"/>
                  </a:moveTo>
                  <a:cubicBezTo>
                    <a:pt x="993" y="620"/>
                    <a:pt x="945" y="629"/>
                    <a:pt x="898" y="637"/>
                  </a:cubicBezTo>
                  <a:cubicBezTo>
                    <a:pt x="852" y="646"/>
                    <a:pt x="812" y="636"/>
                    <a:pt x="777" y="601"/>
                  </a:cubicBezTo>
                  <a:cubicBezTo>
                    <a:pt x="676" y="500"/>
                    <a:pt x="574" y="401"/>
                    <a:pt x="473" y="301"/>
                  </a:cubicBezTo>
                  <a:cubicBezTo>
                    <a:pt x="438" y="266"/>
                    <a:pt x="399" y="259"/>
                    <a:pt x="355" y="280"/>
                  </a:cubicBezTo>
                  <a:cubicBezTo>
                    <a:pt x="302" y="307"/>
                    <a:pt x="249" y="335"/>
                    <a:pt x="196" y="363"/>
                  </a:cubicBezTo>
                  <a:cubicBezTo>
                    <a:pt x="176" y="373"/>
                    <a:pt x="157" y="383"/>
                    <a:pt x="138" y="391"/>
                  </a:cubicBezTo>
                  <a:cubicBezTo>
                    <a:pt x="92" y="412"/>
                    <a:pt x="41" y="394"/>
                    <a:pt x="17" y="350"/>
                  </a:cubicBezTo>
                  <a:cubicBezTo>
                    <a:pt x="0" y="318"/>
                    <a:pt x="6" y="282"/>
                    <a:pt x="34" y="256"/>
                  </a:cubicBezTo>
                  <a:cubicBezTo>
                    <a:pt x="46" y="245"/>
                    <a:pt x="60" y="236"/>
                    <a:pt x="74" y="227"/>
                  </a:cubicBezTo>
                  <a:cubicBezTo>
                    <a:pt x="190" y="162"/>
                    <a:pt x="307" y="97"/>
                    <a:pt x="422" y="30"/>
                  </a:cubicBezTo>
                  <a:cubicBezTo>
                    <a:pt x="473" y="0"/>
                    <a:pt x="519" y="4"/>
                    <a:pt x="564" y="41"/>
                  </a:cubicBezTo>
                  <a:cubicBezTo>
                    <a:pt x="619" y="87"/>
                    <a:pt x="674" y="133"/>
                    <a:pt x="728" y="180"/>
                  </a:cubicBezTo>
                  <a:cubicBezTo>
                    <a:pt x="750" y="199"/>
                    <a:pt x="774" y="205"/>
                    <a:pt x="801" y="199"/>
                  </a:cubicBezTo>
                  <a:cubicBezTo>
                    <a:pt x="833" y="192"/>
                    <a:pt x="864" y="185"/>
                    <a:pt x="895" y="178"/>
                  </a:cubicBezTo>
                  <a:cubicBezTo>
                    <a:pt x="943" y="168"/>
                    <a:pt x="992" y="157"/>
                    <a:pt x="1040" y="147"/>
                  </a:cubicBezTo>
                  <a:cubicBezTo>
                    <a:pt x="1040" y="302"/>
                    <a:pt x="1040" y="457"/>
                    <a:pt x="1040" y="6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sp>
          <p:nvSpPr>
            <p:cNvPr id="62" name="Freeform 7">
              <a:extLst>
                <a:ext uri="{FF2B5EF4-FFF2-40B4-BE49-F238E27FC236}">
                  <a16:creationId xmlns:a16="http://schemas.microsoft.com/office/drawing/2014/main" id="{29C78C23-4BB2-6EC2-00FA-5D60937EBA45}"/>
                </a:ext>
              </a:extLst>
            </p:cNvPr>
            <p:cNvSpPr>
              <a:spLocks/>
            </p:cNvSpPr>
            <p:nvPr/>
          </p:nvSpPr>
          <p:spPr bwMode="auto">
            <a:xfrm>
              <a:off x="3722688" y="-647700"/>
              <a:ext cx="317500" cy="325437"/>
            </a:xfrm>
            <a:custGeom>
              <a:avLst/>
              <a:gdLst>
                <a:gd name="T0" fmla="*/ 295 w 518"/>
                <a:gd name="T1" fmla="*/ 216 h 529"/>
                <a:gd name="T2" fmla="*/ 393 w 518"/>
                <a:gd name="T3" fmla="*/ 327 h 529"/>
                <a:gd name="T4" fmla="*/ 415 w 518"/>
                <a:gd name="T5" fmla="*/ 325 h 529"/>
                <a:gd name="T6" fmla="*/ 500 w 518"/>
                <a:gd name="T7" fmla="*/ 433 h 529"/>
                <a:gd name="T8" fmla="*/ 349 w 518"/>
                <a:gd name="T9" fmla="*/ 509 h 529"/>
                <a:gd name="T10" fmla="*/ 311 w 518"/>
                <a:gd name="T11" fmla="*/ 430 h 529"/>
                <a:gd name="T12" fmla="*/ 327 w 518"/>
                <a:gd name="T13" fmla="*/ 390 h 529"/>
                <a:gd name="T14" fmla="*/ 279 w 518"/>
                <a:gd name="T15" fmla="*/ 401 h 529"/>
                <a:gd name="T16" fmla="*/ 213 w 518"/>
                <a:gd name="T17" fmla="*/ 375 h 529"/>
                <a:gd name="T18" fmla="*/ 208 w 518"/>
                <a:gd name="T19" fmla="*/ 323 h 529"/>
                <a:gd name="T20" fmla="*/ 221 w 518"/>
                <a:gd name="T21" fmla="*/ 288 h 529"/>
                <a:gd name="T22" fmla="*/ 176 w 518"/>
                <a:gd name="T23" fmla="*/ 299 h 529"/>
                <a:gd name="T24" fmla="*/ 108 w 518"/>
                <a:gd name="T25" fmla="*/ 222 h 529"/>
                <a:gd name="T26" fmla="*/ 121 w 518"/>
                <a:gd name="T27" fmla="*/ 184 h 529"/>
                <a:gd name="T28" fmla="*/ 87 w 518"/>
                <a:gd name="T29" fmla="*/ 193 h 529"/>
                <a:gd name="T30" fmla="*/ 3 w 518"/>
                <a:gd name="T31" fmla="*/ 126 h 529"/>
                <a:gd name="T32" fmla="*/ 70 w 518"/>
                <a:gd name="T33" fmla="*/ 19 h 529"/>
                <a:gd name="T34" fmla="*/ 165 w 518"/>
                <a:gd name="T35" fmla="*/ 21 h 529"/>
                <a:gd name="T36" fmla="*/ 196 w 518"/>
                <a:gd name="T37" fmla="*/ 112 h 529"/>
                <a:gd name="T38" fmla="*/ 276 w 518"/>
                <a:gd name="T39" fmla="*/ 134 h 529"/>
                <a:gd name="T40" fmla="*/ 295 w 518"/>
                <a:gd name="T41" fmla="*/ 21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8" h="529">
                  <a:moveTo>
                    <a:pt x="295" y="216"/>
                  </a:moveTo>
                  <a:cubicBezTo>
                    <a:pt x="366" y="204"/>
                    <a:pt x="415" y="257"/>
                    <a:pt x="393" y="327"/>
                  </a:cubicBezTo>
                  <a:cubicBezTo>
                    <a:pt x="401" y="327"/>
                    <a:pt x="408" y="325"/>
                    <a:pt x="415" y="325"/>
                  </a:cubicBezTo>
                  <a:cubicBezTo>
                    <a:pt x="477" y="322"/>
                    <a:pt x="518" y="374"/>
                    <a:pt x="500" y="433"/>
                  </a:cubicBezTo>
                  <a:cubicBezTo>
                    <a:pt x="483" y="489"/>
                    <a:pt x="404" y="529"/>
                    <a:pt x="349" y="509"/>
                  </a:cubicBezTo>
                  <a:cubicBezTo>
                    <a:pt x="315" y="497"/>
                    <a:pt x="299" y="464"/>
                    <a:pt x="311" y="430"/>
                  </a:cubicBezTo>
                  <a:cubicBezTo>
                    <a:pt x="315" y="417"/>
                    <a:pt x="321" y="405"/>
                    <a:pt x="327" y="390"/>
                  </a:cubicBezTo>
                  <a:cubicBezTo>
                    <a:pt x="310" y="394"/>
                    <a:pt x="295" y="399"/>
                    <a:pt x="279" y="401"/>
                  </a:cubicBezTo>
                  <a:cubicBezTo>
                    <a:pt x="250" y="407"/>
                    <a:pt x="227" y="397"/>
                    <a:pt x="213" y="375"/>
                  </a:cubicBezTo>
                  <a:cubicBezTo>
                    <a:pt x="203" y="358"/>
                    <a:pt x="202" y="341"/>
                    <a:pt x="208" y="323"/>
                  </a:cubicBezTo>
                  <a:cubicBezTo>
                    <a:pt x="212" y="312"/>
                    <a:pt x="216" y="301"/>
                    <a:pt x="221" y="288"/>
                  </a:cubicBezTo>
                  <a:cubicBezTo>
                    <a:pt x="204" y="292"/>
                    <a:pt x="190" y="296"/>
                    <a:pt x="176" y="299"/>
                  </a:cubicBezTo>
                  <a:cubicBezTo>
                    <a:pt x="130" y="307"/>
                    <a:pt x="94" y="267"/>
                    <a:pt x="108" y="222"/>
                  </a:cubicBezTo>
                  <a:cubicBezTo>
                    <a:pt x="111" y="210"/>
                    <a:pt x="116" y="198"/>
                    <a:pt x="121" y="184"/>
                  </a:cubicBezTo>
                  <a:cubicBezTo>
                    <a:pt x="108" y="188"/>
                    <a:pt x="97" y="190"/>
                    <a:pt x="87" y="193"/>
                  </a:cubicBezTo>
                  <a:cubicBezTo>
                    <a:pt x="33" y="209"/>
                    <a:pt x="0" y="165"/>
                    <a:pt x="3" y="126"/>
                  </a:cubicBezTo>
                  <a:cubicBezTo>
                    <a:pt x="8" y="79"/>
                    <a:pt x="29" y="42"/>
                    <a:pt x="70" y="19"/>
                  </a:cubicBezTo>
                  <a:cubicBezTo>
                    <a:pt x="101" y="1"/>
                    <a:pt x="135" y="0"/>
                    <a:pt x="165" y="21"/>
                  </a:cubicBezTo>
                  <a:cubicBezTo>
                    <a:pt x="197" y="43"/>
                    <a:pt x="203" y="75"/>
                    <a:pt x="196" y="112"/>
                  </a:cubicBezTo>
                  <a:cubicBezTo>
                    <a:pt x="225" y="109"/>
                    <a:pt x="254" y="111"/>
                    <a:pt x="276" y="134"/>
                  </a:cubicBezTo>
                  <a:cubicBezTo>
                    <a:pt x="299" y="157"/>
                    <a:pt x="301" y="185"/>
                    <a:pt x="295"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grpSp>
      <p:grpSp>
        <p:nvGrpSpPr>
          <p:cNvPr id="72" name="Group 71">
            <a:extLst>
              <a:ext uri="{FF2B5EF4-FFF2-40B4-BE49-F238E27FC236}">
                <a16:creationId xmlns:a16="http://schemas.microsoft.com/office/drawing/2014/main" id="{FD81DA28-7966-BAE8-8615-5512EC8CA3AA}"/>
              </a:ext>
            </a:extLst>
          </p:cNvPr>
          <p:cNvGrpSpPr/>
          <p:nvPr/>
        </p:nvGrpSpPr>
        <p:grpSpPr>
          <a:xfrm>
            <a:off x="8759860" y="2777496"/>
            <a:ext cx="211059" cy="195900"/>
            <a:chOff x="2598738" y="2514600"/>
            <a:chExt cx="287338" cy="266700"/>
          </a:xfrm>
          <a:solidFill>
            <a:schemeClr val="bg1"/>
          </a:solidFill>
        </p:grpSpPr>
        <p:sp>
          <p:nvSpPr>
            <p:cNvPr id="73" name="Freeform 807">
              <a:extLst>
                <a:ext uri="{FF2B5EF4-FFF2-40B4-BE49-F238E27FC236}">
                  <a16:creationId xmlns:a16="http://schemas.microsoft.com/office/drawing/2014/main" id="{481386AF-606E-F300-55F1-8C72B3BA809E}"/>
                </a:ext>
              </a:extLst>
            </p:cNvPr>
            <p:cNvSpPr>
              <a:spLocks noEditPoints="1"/>
            </p:cNvSpPr>
            <p:nvPr/>
          </p:nvSpPr>
          <p:spPr bwMode="auto">
            <a:xfrm>
              <a:off x="2627313" y="2514600"/>
              <a:ext cx="230188" cy="171450"/>
            </a:xfrm>
            <a:custGeom>
              <a:avLst/>
              <a:gdLst>
                <a:gd name="T0" fmla="*/ 623 w 722"/>
                <a:gd name="T1" fmla="*/ 392 h 541"/>
                <a:gd name="T2" fmla="*/ 630 w 722"/>
                <a:gd name="T3" fmla="*/ 401 h 541"/>
                <a:gd name="T4" fmla="*/ 630 w 722"/>
                <a:gd name="T5" fmla="*/ 413 h 541"/>
                <a:gd name="T6" fmla="*/ 623 w 722"/>
                <a:gd name="T7" fmla="*/ 420 h 541"/>
                <a:gd name="T8" fmla="*/ 343 w 722"/>
                <a:gd name="T9" fmla="*/ 421 h 541"/>
                <a:gd name="T10" fmla="*/ 333 w 722"/>
                <a:gd name="T11" fmla="*/ 415 h 541"/>
                <a:gd name="T12" fmla="*/ 331 w 722"/>
                <a:gd name="T13" fmla="*/ 403 h 541"/>
                <a:gd name="T14" fmla="*/ 337 w 722"/>
                <a:gd name="T15" fmla="*/ 393 h 541"/>
                <a:gd name="T16" fmla="*/ 346 w 722"/>
                <a:gd name="T17" fmla="*/ 331 h 541"/>
                <a:gd name="T18" fmla="*/ 625 w 722"/>
                <a:gd name="T19" fmla="*/ 333 h 541"/>
                <a:gd name="T20" fmla="*/ 631 w 722"/>
                <a:gd name="T21" fmla="*/ 343 h 541"/>
                <a:gd name="T22" fmla="*/ 629 w 722"/>
                <a:gd name="T23" fmla="*/ 355 h 541"/>
                <a:gd name="T24" fmla="*/ 619 w 722"/>
                <a:gd name="T25" fmla="*/ 361 h 541"/>
                <a:gd name="T26" fmla="*/ 340 w 722"/>
                <a:gd name="T27" fmla="*/ 360 h 541"/>
                <a:gd name="T28" fmla="*/ 332 w 722"/>
                <a:gd name="T29" fmla="*/ 352 h 541"/>
                <a:gd name="T30" fmla="*/ 332 w 722"/>
                <a:gd name="T31" fmla="*/ 340 h 541"/>
                <a:gd name="T32" fmla="*/ 340 w 722"/>
                <a:gd name="T33" fmla="*/ 332 h 541"/>
                <a:gd name="T34" fmla="*/ 616 w 722"/>
                <a:gd name="T35" fmla="*/ 271 h 541"/>
                <a:gd name="T36" fmla="*/ 627 w 722"/>
                <a:gd name="T37" fmla="*/ 275 h 541"/>
                <a:gd name="T38" fmla="*/ 632 w 722"/>
                <a:gd name="T39" fmla="*/ 286 h 541"/>
                <a:gd name="T40" fmla="*/ 627 w 722"/>
                <a:gd name="T41" fmla="*/ 297 h 541"/>
                <a:gd name="T42" fmla="*/ 616 w 722"/>
                <a:gd name="T43" fmla="*/ 301 h 541"/>
                <a:gd name="T44" fmla="*/ 337 w 722"/>
                <a:gd name="T45" fmla="*/ 298 h 541"/>
                <a:gd name="T46" fmla="*/ 331 w 722"/>
                <a:gd name="T47" fmla="*/ 289 h 541"/>
                <a:gd name="T48" fmla="*/ 333 w 722"/>
                <a:gd name="T49" fmla="*/ 278 h 541"/>
                <a:gd name="T50" fmla="*/ 343 w 722"/>
                <a:gd name="T51" fmla="*/ 271 h 541"/>
                <a:gd name="T52" fmla="*/ 619 w 722"/>
                <a:gd name="T53" fmla="*/ 211 h 541"/>
                <a:gd name="T54" fmla="*/ 629 w 722"/>
                <a:gd name="T55" fmla="*/ 218 h 541"/>
                <a:gd name="T56" fmla="*/ 631 w 722"/>
                <a:gd name="T57" fmla="*/ 228 h 541"/>
                <a:gd name="T58" fmla="*/ 625 w 722"/>
                <a:gd name="T59" fmla="*/ 238 h 541"/>
                <a:gd name="T60" fmla="*/ 346 w 722"/>
                <a:gd name="T61" fmla="*/ 241 h 541"/>
                <a:gd name="T62" fmla="*/ 335 w 722"/>
                <a:gd name="T63" fmla="*/ 237 h 541"/>
                <a:gd name="T64" fmla="*/ 331 w 722"/>
                <a:gd name="T65" fmla="*/ 226 h 541"/>
                <a:gd name="T66" fmla="*/ 335 w 722"/>
                <a:gd name="T67" fmla="*/ 215 h 541"/>
                <a:gd name="T68" fmla="*/ 346 w 722"/>
                <a:gd name="T69" fmla="*/ 211 h 541"/>
                <a:gd name="T70" fmla="*/ 623 w 722"/>
                <a:gd name="T71" fmla="*/ 152 h 541"/>
                <a:gd name="T72" fmla="*/ 630 w 722"/>
                <a:gd name="T73" fmla="*/ 160 h 541"/>
                <a:gd name="T74" fmla="*/ 630 w 722"/>
                <a:gd name="T75" fmla="*/ 171 h 541"/>
                <a:gd name="T76" fmla="*/ 623 w 722"/>
                <a:gd name="T77" fmla="*/ 179 h 541"/>
                <a:gd name="T78" fmla="*/ 343 w 722"/>
                <a:gd name="T79" fmla="*/ 180 h 541"/>
                <a:gd name="T80" fmla="*/ 333 w 722"/>
                <a:gd name="T81" fmla="*/ 174 h 541"/>
                <a:gd name="T82" fmla="*/ 331 w 722"/>
                <a:gd name="T83" fmla="*/ 163 h 541"/>
                <a:gd name="T84" fmla="*/ 337 w 722"/>
                <a:gd name="T85" fmla="*/ 153 h 541"/>
                <a:gd name="T86" fmla="*/ 436 w 722"/>
                <a:gd name="T87" fmla="*/ 90 h 541"/>
                <a:gd name="T88" fmla="*/ 625 w 722"/>
                <a:gd name="T89" fmla="*/ 93 h 541"/>
                <a:gd name="T90" fmla="*/ 631 w 722"/>
                <a:gd name="T91" fmla="*/ 103 h 541"/>
                <a:gd name="T92" fmla="*/ 629 w 722"/>
                <a:gd name="T93" fmla="*/ 113 h 541"/>
                <a:gd name="T94" fmla="*/ 619 w 722"/>
                <a:gd name="T95" fmla="*/ 120 h 541"/>
                <a:gd name="T96" fmla="*/ 431 w 722"/>
                <a:gd name="T97" fmla="*/ 119 h 541"/>
                <a:gd name="T98" fmla="*/ 422 w 722"/>
                <a:gd name="T99" fmla="*/ 111 h 541"/>
                <a:gd name="T100" fmla="*/ 422 w 722"/>
                <a:gd name="T101" fmla="*/ 100 h 541"/>
                <a:gd name="T102" fmla="*/ 431 w 722"/>
                <a:gd name="T103" fmla="*/ 91 h 541"/>
                <a:gd name="T104" fmla="*/ 248 w 722"/>
                <a:gd name="T105" fmla="*/ 120 h 541"/>
                <a:gd name="T106" fmla="*/ 481 w 722"/>
                <a:gd name="T107" fmla="*/ 493 h 541"/>
                <a:gd name="T108" fmla="*/ 488 w 722"/>
                <a:gd name="T109" fmla="*/ 485 h 541"/>
                <a:gd name="T110" fmla="*/ 722 w 722"/>
                <a:gd name="T111" fmla="*/ 481 h 541"/>
                <a:gd name="T112" fmla="*/ 719 w 722"/>
                <a:gd name="T113" fmla="*/ 6 h 541"/>
                <a:gd name="T114" fmla="*/ 711 w 722"/>
                <a:gd name="T115" fmla="*/ 0 h 541"/>
                <a:gd name="T116" fmla="*/ 257 w 722"/>
                <a:gd name="T117" fmla="*/ 1 h 541"/>
                <a:gd name="T118" fmla="*/ 249 w 722"/>
                <a:gd name="T119" fmla="*/ 9 h 541"/>
                <a:gd name="T120" fmla="*/ 15 w 722"/>
                <a:gd name="T121" fmla="*/ 90 h 541"/>
                <a:gd name="T122" fmla="*/ 4 w 722"/>
                <a:gd name="T123" fmla="*/ 94 h 541"/>
                <a:gd name="T124" fmla="*/ 0 w 722"/>
                <a:gd name="T125" fmla="*/ 10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2" h="541">
                  <a:moveTo>
                    <a:pt x="346" y="391"/>
                  </a:moveTo>
                  <a:lnTo>
                    <a:pt x="616" y="391"/>
                  </a:lnTo>
                  <a:lnTo>
                    <a:pt x="619" y="391"/>
                  </a:lnTo>
                  <a:lnTo>
                    <a:pt x="623" y="392"/>
                  </a:lnTo>
                  <a:lnTo>
                    <a:pt x="625" y="393"/>
                  </a:lnTo>
                  <a:lnTo>
                    <a:pt x="627" y="396"/>
                  </a:lnTo>
                  <a:lnTo>
                    <a:pt x="629" y="398"/>
                  </a:lnTo>
                  <a:lnTo>
                    <a:pt x="630" y="401"/>
                  </a:lnTo>
                  <a:lnTo>
                    <a:pt x="631" y="403"/>
                  </a:lnTo>
                  <a:lnTo>
                    <a:pt x="632" y="406"/>
                  </a:lnTo>
                  <a:lnTo>
                    <a:pt x="631" y="410"/>
                  </a:lnTo>
                  <a:lnTo>
                    <a:pt x="630" y="413"/>
                  </a:lnTo>
                  <a:lnTo>
                    <a:pt x="629" y="415"/>
                  </a:lnTo>
                  <a:lnTo>
                    <a:pt x="627" y="417"/>
                  </a:lnTo>
                  <a:lnTo>
                    <a:pt x="625" y="419"/>
                  </a:lnTo>
                  <a:lnTo>
                    <a:pt x="623" y="420"/>
                  </a:lnTo>
                  <a:lnTo>
                    <a:pt x="619" y="421"/>
                  </a:lnTo>
                  <a:lnTo>
                    <a:pt x="616" y="421"/>
                  </a:lnTo>
                  <a:lnTo>
                    <a:pt x="346" y="421"/>
                  </a:lnTo>
                  <a:lnTo>
                    <a:pt x="343" y="421"/>
                  </a:lnTo>
                  <a:lnTo>
                    <a:pt x="340" y="420"/>
                  </a:lnTo>
                  <a:lnTo>
                    <a:pt x="337" y="419"/>
                  </a:lnTo>
                  <a:lnTo>
                    <a:pt x="335" y="417"/>
                  </a:lnTo>
                  <a:lnTo>
                    <a:pt x="333" y="415"/>
                  </a:lnTo>
                  <a:lnTo>
                    <a:pt x="332" y="413"/>
                  </a:lnTo>
                  <a:lnTo>
                    <a:pt x="331" y="410"/>
                  </a:lnTo>
                  <a:lnTo>
                    <a:pt x="331" y="406"/>
                  </a:lnTo>
                  <a:lnTo>
                    <a:pt x="331" y="403"/>
                  </a:lnTo>
                  <a:lnTo>
                    <a:pt x="332" y="401"/>
                  </a:lnTo>
                  <a:lnTo>
                    <a:pt x="333" y="398"/>
                  </a:lnTo>
                  <a:lnTo>
                    <a:pt x="335" y="396"/>
                  </a:lnTo>
                  <a:lnTo>
                    <a:pt x="337" y="393"/>
                  </a:lnTo>
                  <a:lnTo>
                    <a:pt x="340" y="392"/>
                  </a:lnTo>
                  <a:lnTo>
                    <a:pt x="343" y="391"/>
                  </a:lnTo>
                  <a:lnTo>
                    <a:pt x="346" y="391"/>
                  </a:lnTo>
                  <a:close/>
                  <a:moveTo>
                    <a:pt x="346" y="331"/>
                  </a:moveTo>
                  <a:lnTo>
                    <a:pt x="616" y="331"/>
                  </a:lnTo>
                  <a:lnTo>
                    <a:pt x="619" y="331"/>
                  </a:lnTo>
                  <a:lnTo>
                    <a:pt x="623" y="332"/>
                  </a:lnTo>
                  <a:lnTo>
                    <a:pt x="625" y="333"/>
                  </a:lnTo>
                  <a:lnTo>
                    <a:pt x="627" y="335"/>
                  </a:lnTo>
                  <a:lnTo>
                    <a:pt x="629" y="338"/>
                  </a:lnTo>
                  <a:lnTo>
                    <a:pt x="630" y="340"/>
                  </a:lnTo>
                  <a:lnTo>
                    <a:pt x="631" y="343"/>
                  </a:lnTo>
                  <a:lnTo>
                    <a:pt x="632" y="346"/>
                  </a:lnTo>
                  <a:lnTo>
                    <a:pt x="631" y="349"/>
                  </a:lnTo>
                  <a:lnTo>
                    <a:pt x="630" y="352"/>
                  </a:lnTo>
                  <a:lnTo>
                    <a:pt x="629" y="355"/>
                  </a:lnTo>
                  <a:lnTo>
                    <a:pt x="627" y="357"/>
                  </a:lnTo>
                  <a:lnTo>
                    <a:pt x="625" y="359"/>
                  </a:lnTo>
                  <a:lnTo>
                    <a:pt x="623" y="360"/>
                  </a:lnTo>
                  <a:lnTo>
                    <a:pt x="619" y="361"/>
                  </a:lnTo>
                  <a:lnTo>
                    <a:pt x="616" y="361"/>
                  </a:lnTo>
                  <a:lnTo>
                    <a:pt x="346" y="361"/>
                  </a:lnTo>
                  <a:lnTo>
                    <a:pt x="343" y="361"/>
                  </a:lnTo>
                  <a:lnTo>
                    <a:pt x="340" y="360"/>
                  </a:lnTo>
                  <a:lnTo>
                    <a:pt x="337" y="359"/>
                  </a:lnTo>
                  <a:lnTo>
                    <a:pt x="335" y="357"/>
                  </a:lnTo>
                  <a:lnTo>
                    <a:pt x="333" y="355"/>
                  </a:lnTo>
                  <a:lnTo>
                    <a:pt x="332" y="352"/>
                  </a:lnTo>
                  <a:lnTo>
                    <a:pt x="331" y="349"/>
                  </a:lnTo>
                  <a:lnTo>
                    <a:pt x="331" y="346"/>
                  </a:lnTo>
                  <a:lnTo>
                    <a:pt x="331" y="343"/>
                  </a:lnTo>
                  <a:lnTo>
                    <a:pt x="332" y="340"/>
                  </a:lnTo>
                  <a:lnTo>
                    <a:pt x="333" y="338"/>
                  </a:lnTo>
                  <a:lnTo>
                    <a:pt x="335" y="335"/>
                  </a:lnTo>
                  <a:lnTo>
                    <a:pt x="337" y="333"/>
                  </a:lnTo>
                  <a:lnTo>
                    <a:pt x="340" y="332"/>
                  </a:lnTo>
                  <a:lnTo>
                    <a:pt x="343" y="331"/>
                  </a:lnTo>
                  <a:lnTo>
                    <a:pt x="346" y="331"/>
                  </a:lnTo>
                  <a:close/>
                  <a:moveTo>
                    <a:pt x="346" y="271"/>
                  </a:moveTo>
                  <a:lnTo>
                    <a:pt x="616" y="271"/>
                  </a:lnTo>
                  <a:lnTo>
                    <a:pt x="619" y="271"/>
                  </a:lnTo>
                  <a:lnTo>
                    <a:pt x="623" y="272"/>
                  </a:lnTo>
                  <a:lnTo>
                    <a:pt x="625" y="273"/>
                  </a:lnTo>
                  <a:lnTo>
                    <a:pt x="627" y="275"/>
                  </a:lnTo>
                  <a:lnTo>
                    <a:pt x="629" y="278"/>
                  </a:lnTo>
                  <a:lnTo>
                    <a:pt x="630" y="280"/>
                  </a:lnTo>
                  <a:lnTo>
                    <a:pt x="631" y="283"/>
                  </a:lnTo>
                  <a:lnTo>
                    <a:pt x="632" y="286"/>
                  </a:lnTo>
                  <a:lnTo>
                    <a:pt x="631" y="289"/>
                  </a:lnTo>
                  <a:lnTo>
                    <a:pt x="630" y="292"/>
                  </a:lnTo>
                  <a:lnTo>
                    <a:pt x="629" y="295"/>
                  </a:lnTo>
                  <a:lnTo>
                    <a:pt x="627" y="297"/>
                  </a:lnTo>
                  <a:lnTo>
                    <a:pt x="625" y="298"/>
                  </a:lnTo>
                  <a:lnTo>
                    <a:pt x="623" y="300"/>
                  </a:lnTo>
                  <a:lnTo>
                    <a:pt x="619" y="301"/>
                  </a:lnTo>
                  <a:lnTo>
                    <a:pt x="616" y="301"/>
                  </a:lnTo>
                  <a:lnTo>
                    <a:pt x="346" y="301"/>
                  </a:lnTo>
                  <a:lnTo>
                    <a:pt x="343" y="300"/>
                  </a:lnTo>
                  <a:lnTo>
                    <a:pt x="340" y="300"/>
                  </a:lnTo>
                  <a:lnTo>
                    <a:pt x="337" y="298"/>
                  </a:lnTo>
                  <a:lnTo>
                    <a:pt x="335" y="297"/>
                  </a:lnTo>
                  <a:lnTo>
                    <a:pt x="333" y="295"/>
                  </a:lnTo>
                  <a:lnTo>
                    <a:pt x="332" y="292"/>
                  </a:lnTo>
                  <a:lnTo>
                    <a:pt x="331" y="289"/>
                  </a:lnTo>
                  <a:lnTo>
                    <a:pt x="331" y="286"/>
                  </a:lnTo>
                  <a:lnTo>
                    <a:pt x="331" y="283"/>
                  </a:lnTo>
                  <a:lnTo>
                    <a:pt x="332" y="280"/>
                  </a:lnTo>
                  <a:lnTo>
                    <a:pt x="333" y="278"/>
                  </a:lnTo>
                  <a:lnTo>
                    <a:pt x="335" y="275"/>
                  </a:lnTo>
                  <a:lnTo>
                    <a:pt x="337" y="273"/>
                  </a:lnTo>
                  <a:lnTo>
                    <a:pt x="340" y="272"/>
                  </a:lnTo>
                  <a:lnTo>
                    <a:pt x="343" y="271"/>
                  </a:lnTo>
                  <a:lnTo>
                    <a:pt x="346" y="271"/>
                  </a:lnTo>
                  <a:close/>
                  <a:moveTo>
                    <a:pt x="346" y="211"/>
                  </a:moveTo>
                  <a:lnTo>
                    <a:pt x="616" y="211"/>
                  </a:lnTo>
                  <a:lnTo>
                    <a:pt x="619" y="211"/>
                  </a:lnTo>
                  <a:lnTo>
                    <a:pt x="623" y="212"/>
                  </a:lnTo>
                  <a:lnTo>
                    <a:pt x="625" y="213"/>
                  </a:lnTo>
                  <a:lnTo>
                    <a:pt x="627" y="215"/>
                  </a:lnTo>
                  <a:lnTo>
                    <a:pt x="629" y="218"/>
                  </a:lnTo>
                  <a:lnTo>
                    <a:pt x="630" y="220"/>
                  </a:lnTo>
                  <a:lnTo>
                    <a:pt x="631" y="223"/>
                  </a:lnTo>
                  <a:lnTo>
                    <a:pt x="632" y="226"/>
                  </a:lnTo>
                  <a:lnTo>
                    <a:pt x="631" y="228"/>
                  </a:lnTo>
                  <a:lnTo>
                    <a:pt x="630" y="231"/>
                  </a:lnTo>
                  <a:lnTo>
                    <a:pt x="629" y="234"/>
                  </a:lnTo>
                  <a:lnTo>
                    <a:pt x="627" y="237"/>
                  </a:lnTo>
                  <a:lnTo>
                    <a:pt x="625" y="238"/>
                  </a:lnTo>
                  <a:lnTo>
                    <a:pt x="623" y="240"/>
                  </a:lnTo>
                  <a:lnTo>
                    <a:pt x="619" y="240"/>
                  </a:lnTo>
                  <a:lnTo>
                    <a:pt x="616" y="241"/>
                  </a:lnTo>
                  <a:lnTo>
                    <a:pt x="346" y="241"/>
                  </a:lnTo>
                  <a:lnTo>
                    <a:pt x="343" y="240"/>
                  </a:lnTo>
                  <a:lnTo>
                    <a:pt x="340" y="240"/>
                  </a:lnTo>
                  <a:lnTo>
                    <a:pt x="337" y="238"/>
                  </a:lnTo>
                  <a:lnTo>
                    <a:pt x="335" y="237"/>
                  </a:lnTo>
                  <a:lnTo>
                    <a:pt x="333" y="234"/>
                  </a:lnTo>
                  <a:lnTo>
                    <a:pt x="332" y="231"/>
                  </a:lnTo>
                  <a:lnTo>
                    <a:pt x="331" y="228"/>
                  </a:lnTo>
                  <a:lnTo>
                    <a:pt x="331" y="226"/>
                  </a:lnTo>
                  <a:lnTo>
                    <a:pt x="331" y="223"/>
                  </a:lnTo>
                  <a:lnTo>
                    <a:pt x="332" y="220"/>
                  </a:lnTo>
                  <a:lnTo>
                    <a:pt x="333" y="218"/>
                  </a:lnTo>
                  <a:lnTo>
                    <a:pt x="335" y="215"/>
                  </a:lnTo>
                  <a:lnTo>
                    <a:pt x="337" y="213"/>
                  </a:lnTo>
                  <a:lnTo>
                    <a:pt x="340" y="212"/>
                  </a:lnTo>
                  <a:lnTo>
                    <a:pt x="343" y="211"/>
                  </a:lnTo>
                  <a:lnTo>
                    <a:pt x="346" y="211"/>
                  </a:lnTo>
                  <a:close/>
                  <a:moveTo>
                    <a:pt x="346" y="150"/>
                  </a:moveTo>
                  <a:lnTo>
                    <a:pt x="616" y="150"/>
                  </a:lnTo>
                  <a:lnTo>
                    <a:pt x="619" y="151"/>
                  </a:lnTo>
                  <a:lnTo>
                    <a:pt x="623" y="152"/>
                  </a:lnTo>
                  <a:lnTo>
                    <a:pt x="625" y="153"/>
                  </a:lnTo>
                  <a:lnTo>
                    <a:pt x="627" y="155"/>
                  </a:lnTo>
                  <a:lnTo>
                    <a:pt x="629" y="157"/>
                  </a:lnTo>
                  <a:lnTo>
                    <a:pt x="630" y="160"/>
                  </a:lnTo>
                  <a:lnTo>
                    <a:pt x="631" y="163"/>
                  </a:lnTo>
                  <a:lnTo>
                    <a:pt x="632" y="166"/>
                  </a:lnTo>
                  <a:lnTo>
                    <a:pt x="631" y="168"/>
                  </a:lnTo>
                  <a:lnTo>
                    <a:pt x="630" y="171"/>
                  </a:lnTo>
                  <a:lnTo>
                    <a:pt x="629" y="174"/>
                  </a:lnTo>
                  <a:lnTo>
                    <a:pt x="627" y="176"/>
                  </a:lnTo>
                  <a:lnTo>
                    <a:pt x="625" y="178"/>
                  </a:lnTo>
                  <a:lnTo>
                    <a:pt x="623" y="179"/>
                  </a:lnTo>
                  <a:lnTo>
                    <a:pt x="619" y="180"/>
                  </a:lnTo>
                  <a:lnTo>
                    <a:pt x="616" y="181"/>
                  </a:lnTo>
                  <a:lnTo>
                    <a:pt x="346" y="181"/>
                  </a:lnTo>
                  <a:lnTo>
                    <a:pt x="343" y="180"/>
                  </a:lnTo>
                  <a:lnTo>
                    <a:pt x="340" y="179"/>
                  </a:lnTo>
                  <a:lnTo>
                    <a:pt x="337" y="178"/>
                  </a:lnTo>
                  <a:lnTo>
                    <a:pt x="335" y="176"/>
                  </a:lnTo>
                  <a:lnTo>
                    <a:pt x="333" y="174"/>
                  </a:lnTo>
                  <a:lnTo>
                    <a:pt x="332" y="171"/>
                  </a:lnTo>
                  <a:lnTo>
                    <a:pt x="331" y="168"/>
                  </a:lnTo>
                  <a:lnTo>
                    <a:pt x="331" y="166"/>
                  </a:lnTo>
                  <a:lnTo>
                    <a:pt x="331" y="163"/>
                  </a:lnTo>
                  <a:lnTo>
                    <a:pt x="332" y="160"/>
                  </a:lnTo>
                  <a:lnTo>
                    <a:pt x="333" y="157"/>
                  </a:lnTo>
                  <a:lnTo>
                    <a:pt x="335" y="155"/>
                  </a:lnTo>
                  <a:lnTo>
                    <a:pt x="337" y="153"/>
                  </a:lnTo>
                  <a:lnTo>
                    <a:pt x="340" y="152"/>
                  </a:lnTo>
                  <a:lnTo>
                    <a:pt x="343" y="151"/>
                  </a:lnTo>
                  <a:lnTo>
                    <a:pt x="346" y="150"/>
                  </a:lnTo>
                  <a:close/>
                  <a:moveTo>
                    <a:pt x="436" y="90"/>
                  </a:moveTo>
                  <a:lnTo>
                    <a:pt x="616" y="90"/>
                  </a:lnTo>
                  <a:lnTo>
                    <a:pt x="619" y="91"/>
                  </a:lnTo>
                  <a:lnTo>
                    <a:pt x="623" y="91"/>
                  </a:lnTo>
                  <a:lnTo>
                    <a:pt x="625" y="93"/>
                  </a:lnTo>
                  <a:lnTo>
                    <a:pt x="627" y="94"/>
                  </a:lnTo>
                  <a:lnTo>
                    <a:pt x="629" y="97"/>
                  </a:lnTo>
                  <a:lnTo>
                    <a:pt x="630" y="100"/>
                  </a:lnTo>
                  <a:lnTo>
                    <a:pt x="631" y="103"/>
                  </a:lnTo>
                  <a:lnTo>
                    <a:pt x="632" y="105"/>
                  </a:lnTo>
                  <a:lnTo>
                    <a:pt x="631" y="108"/>
                  </a:lnTo>
                  <a:lnTo>
                    <a:pt x="630" y="111"/>
                  </a:lnTo>
                  <a:lnTo>
                    <a:pt x="629" y="113"/>
                  </a:lnTo>
                  <a:lnTo>
                    <a:pt x="627" y="116"/>
                  </a:lnTo>
                  <a:lnTo>
                    <a:pt x="625" y="118"/>
                  </a:lnTo>
                  <a:lnTo>
                    <a:pt x="623" y="119"/>
                  </a:lnTo>
                  <a:lnTo>
                    <a:pt x="619" y="120"/>
                  </a:lnTo>
                  <a:lnTo>
                    <a:pt x="616" y="120"/>
                  </a:lnTo>
                  <a:lnTo>
                    <a:pt x="436" y="120"/>
                  </a:lnTo>
                  <a:lnTo>
                    <a:pt x="433" y="120"/>
                  </a:lnTo>
                  <a:lnTo>
                    <a:pt x="431" y="119"/>
                  </a:lnTo>
                  <a:lnTo>
                    <a:pt x="427" y="118"/>
                  </a:lnTo>
                  <a:lnTo>
                    <a:pt x="425" y="116"/>
                  </a:lnTo>
                  <a:lnTo>
                    <a:pt x="423" y="113"/>
                  </a:lnTo>
                  <a:lnTo>
                    <a:pt x="422" y="111"/>
                  </a:lnTo>
                  <a:lnTo>
                    <a:pt x="421" y="108"/>
                  </a:lnTo>
                  <a:lnTo>
                    <a:pt x="421" y="105"/>
                  </a:lnTo>
                  <a:lnTo>
                    <a:pt x="421" y="103"/>
                  </a:lnTo>
                  <a:lnTo>
                    <a:pt x="422" y="100"/>
                  </a:lnTo>
                  <a:lnTo>
                    <a:pt x="423" y="97"/>
                  </a:lnTo>
                  <a:lnTo>
                    <a:pt x="425" y="94"/>
                  </a:lnTo>
                  <a:lnTo>
                    <a:pt x="427" y="93"/>
                  </a:lnTo>
                  <a:lnTo>
                    <a:pt x="431" y="91"/>
                  </a:lnTo>
                  <a:lnTo>
                    <a:pt x="433" y="91"/>
                  </a:lnTo>
                  <a:lnTo>
                    <a:pt x="436" y="90"/>
                  </a:lnTo>
                  <a:close/>
                  <a:moveTo>
                    <a:pt x="30" y="120"/>
                  </a:moveTo>
                  <a:lnTo>
                    <a:pt x="248" y="120"/>
                  </a:lnTo>
                  <a:lnTo>
                    <a:pt x="248" y="541"/>
                  </a:lnTo>
                  <a:lnTo>
                    <a:pt x="481" y="541"/>
                  </a:lnTo>
                  <a:lnTo>
                    <a:pt x="481" y="496"/>
                  </a:lnTo>
                  <a:lnTo>
                    <a:pt x="481" y="493"/>
                  </a:lnTo>
                  <a:lnTo>
                    <a:pt x="482" y="491"/>
                  </a:lnTo>
                  <a:lnTo>
                    <a:pt x="484" y="488"/>
                  </a:lnTo>
                  <a:lnTo>
                    <a:pt x="485" y="486"/>
                  </a:lnTo>
                  <a:lnTo>
                    <a:pt x="488" y="485"/>
                  </a:lnTo>
                  <a:lnTo>
                    <a:pt x="491" y="482"/>
                  </a:lnTo>
                  <a:lnTo>
                    <a:pt x="493" y="482"/>
                  </a:lnTo>
                  <a:lnTo>
                    <a:pt x="496" y="481"/>
                  </a:lnTo>
                  <a:lnTo>
                    <a:pt x="722" y="481"/>
                  </a:lnTo>
                  <a:lnTo>
                    <a:pt x="722" y="15"/>
                  </a:lnTo>
                  <a:lnTo>
                    <a:pt x="721" y="12"/>
                  </a:lnTo>
                  <a:lnTo>
                    <a:pt x="721" y="9"/>
                  </a:lnTo>
                  <a:lnTo>
                    <a:pt x="719" y="6"/>
                  </a:lnTo>
                  <a:lnTo>
                    <a:pt x="718" y="4"/>
                  </a:lnTo>
                  <a:lnTo>
                    <a:pt x="716" y="3"/>
                  </a:lnTo>
                  <a:lnTo>
                    <a:pt x="713" y="1"/>
                  </a:lnTo>
                  <a:lnTo>
                    <a:pt x="711" y="0"/>
                  </a:lnTo>
                  <a:lnTo>
                    <a:pt x="707" y="0"/>
                  </a:lnTo>
                  <a:lnTo>
                    <a:pt x="263" y="0"/>
                  </a:lnTo>
                  <a:lnTo>
                    <a:pt x="260" y="0"/>
                  </a:lnTo>
                  <a:lnTo>
                    <a:pt x="257" y="1"/>
                  </a:lnTo>
                  <a:lnTo>
                    <a:pt x="255" y="3"/>
                  </a:lnTo>
                  <a:lnTo>
                    <a:pt x="253" y="4"/>
                  </a:lnTo>
                  <a:lnTo>
                    <a:pt x="250" y="6"/>
                  </a:lnTo>
                  <a:lnTo>
                    <a:pt x="249" y="9"/>
                  </a:lnTo>
                  <a:lnTo>
                    <a:pt x="248" y="12"/>
                  </a:lnTo>
                  <a:lnTo>
                    <a:pt x="248" y="15"/>
                  </a:lnTo>
                  <a:lnTo>
                    <a:pt x="248" y="90"/>
                  </a:lnTo>
                  <a:lnTo>
                    <a:pt x="15" y="90"/>
                  </a:lnTo>
                  <a:lnTo>
                    <a:pt x="11" y="91"/>
                  </a:lnTo>
                  <a:lnTo>
                    <a:pt x="9" y="91"/>
                  </a:lnTo>
                  <a:lnTo>
                    <a:pt x="6" y="93"/>
                  </a:lnTo>
                  <a:lnTo>
                    <a:pt x="4" y="94"/>
                  </a:lnTo>
                  <a:lnTo>
                    <a:pt x="2" y="97"/>
                  </a:lnTo>
                  <a:lnTo>
                    <a:pt x="1" y="100"/>
                  </a:lnTo>
                  <a:lnTo>
                    <a:pt x="0" y="103"/>
                  </a:lnTo>
                  <a:lnTo>
                    <a:pt x="0" y="105"/>
                  </a:lnTo>
                  <a:lnTo>
                    <a:pt x="0" y="481"/>
                  </a:lnTo>
                  <a:lnTo>
                    <a:pt x="30" y="481"/>
                  </a:lnTo>
                  <a:lnTo>
                    <a:pt x="30"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sp>
          <p:nvSpPr>
            <p:cNvPr id="74" name="Freeform 808">
              <a:extLst>
                <a:ext uri="{FF2B5EF4-FFF2-40B4-BE49-F238E27FC236}">
                  <a16:creationId xmlns:a16="http://schemas.microsoft.com/office/drawing/2014/main" id="{3330F46C-8C28-1285-6398-65E8423E0B8A}"/>
                </a:ext>
              </a:extLst>
            </p:cNvPr>
            <p:cNvSpPr>
              <a:spLocks/>
            </p:cNvSpPr>
            <p:nvPr/>
          </p:nvSpPr>
          <p:spPr bwMode="auto">
            <a:xfrm>
              <a:off x="2598738" y="2676525"/>
              <a:ext cx="287338" cy="104775"/>
            </a:xfrm>
            <a:custGeom>
              <a:avLst/>
              <a:gdLst>
                <a:gd name="T0" fmla="*/ 888 w 903"/>
                <a:gd name="T1" fmla="*/ 0 h 332"/>
                <a:gd name="T2" fmla="*/ 617 w 903"/>
                <a:gd name="T3" fmla="*/ 0 h 332"/>
                <a:gd name="T4" fmla="*/ 602 w 903"/>
                <a:gd name="T5" fmla="*/ 0 h 332"/>
                <a:gd name="T6" fmla="*/ 602 w 903"/>
                <a:gd name="T7" fmla="*/ 15 h 332"/>
                <a:gd name="T8" fmla="*/ 602 w 903"/>
                <a:gd name="T9" fmla="*/ 45 h 332"/>
                <a:gd name="T10" fmla="*/ 602 w 903"/>
                <a:gd name="T11" fmla="*/ 49 h 332"/>
                <a:gd name="T12" fmla="*/ 601 w 903"/>
                <a:gd name="T13" fmla="*/ 52 h 332"/>
                <a:gd name="T14" fmla="*/ 600 w 903"/>
                <a:gd name="T15" fmla="*/ 54 h 332"/>
                <a:gd name="T16" fmla="*/ 598 w 903"/>
                <a:gd name="T17" fmla="*/ 56 h 332"/>
                <a:gd name="T18" fmla="*/ 596 w 903"/>
                <a:gd name="T19" fmla="*/ 58 h 332"/>
                <a:gd name="T20" fmla="*/ 594 w 903"/>
                <a:gd name="T21" fmla="*/ 59 h 332"/>
                <a:gd name="T22" fmla="*/ 590 w 903"/>
                <a:gd name="T23" fmla="*/ 60 h 332"/>
                <a:gd name="T24" fmla="*/ 587 w 903"/>
                <a:gd name="T25" fmla="*/ 60 h 332"/>
                <a:gd name="T26" fmla="*/ 317 w 903"/>
                <a:gd name="T27" fmla="*/ 60 h 332"/>
                <a:gd name="T28" fmla="*/ 302 w 903"/>
                <a:gd name="T29" fmla="*/ 60 h 332"/>
                <a:gd name="T30" fmla="*/ 302 w 903"/>
                <a:gd name="T31" fmla="*/ 45 h 332"/>
                <a:gd name="T32" fmla="*/ 302 w 903"/>
                <a:gd name="T33" fmla="*/ 15 h 332"/>
                <a:gd name="T34" fmla="*/ 301 w 903"/>
                <a:gd name="T35" fmla="*/ 13 h 332"/>
                <a:gd name="T36" fmla="*/ 300 w 903"/>
                <a:gd name="T37" fmla="*/ 10 h 332"/>
                <a:gd name="T38" fmla="*/ 299 w 903"/>
                <a:gd name="T39" fmla="*/ 8 h 332"/>
                <a:gd name="T40" fmla="*/ 296 w 903"/>
                <a:gd name="T41" fmla="*/ 5 h 332"/>
                <a:gd name="T42" fmla="*/ 294 w 903"/>
                <a:gd name="T43" fmla="*/ 4 h 332"/>
                <a:gd name="T44" fmla="*/ 292 w 903"/>
                <a:gd name="T45" fmla="*/ 1 h 332"/>
                <a:gd name="T46" fmla="*/ 289 w 903"/>
                <a:gd name="T47" fmla="*/ 1 h 332"/>
                <a:gd name="T48" fmla="*/ 287 w 903"/>
                <a:gd name="T49" fmla="*/ 0 h 332"/>
                <a:gd name="T50" fmla="*/ 15 w 903"/>
                <a:gd name="T51" fmla="*/ 0 h 332"/>
                <a:gd name="T52" fmla="*/ 12 w 903"/>
                <a:gd name="T53" fmla="*/ 1 h 332"/>
                <a:gd name="T54" fmla="*/ 9 w 903"/>
                <a:gd name="T55" fmla="*/ 1 h 332"/>
                <a:gd name="T56" fmla="*/ 7 w 903"/>
                <a:gd name="T57" fmla="*/ 4 h 332"/>
                <a:gd name="T58" fmla="*/ 5 w 903"/>
                <a:gd name="T59" fmla="*/ 5 h 332"/>
                <a:gd name="T60" fmla="*/ 3 w 903"/>
                <a:gd name="T61" fmla="*/ 8 h 332"/>
                <a:gd name="T62" fmla="*/ 2 w 903"/>
                <a:gd name="T63" fmla="*/ 10 h 332"/>
                <a:gd name="T64" fmla="*/ 0 w 903"/>
                <a:gd name="T65" fmla="*/ 13 h 332"/>
                <a:gd name="T66" fmla="*/ 0 w 903"/>
                <a:gd name="T67" fmla="*/ 15 h 332"/>
                <a:gd name="T68" fmla="*/ 0 w 903"/>
                <a:gd name="T69" fmla="*/ 317 h 332"/>
                <a:gd name="T70" fmla="*/ 0 w 903"/>
                <a:gd name="T71" fmla="*/ 320 h 332"/>
                <a:gd name="T72" fmla="*/ 2 w 903"/>
                <a:gd name="T73" fmla="*/ 322 h 332"/>
                <a:gd name="T74" fmla="*/ 3 w 903"/>
                <a:gd name="T75" fmla="*/ 325 h 332"/>
                <a:gd name="T76" fmla="*/ 5 w 903"/>
                <a:gd name="T77" fmla="*/ 328 h 332"/>
                <a:gd name="T78" fmla="*/ 7 w 903"/>
                <a:gd name="T79" fmla="*/ 330 h 332"/>
                <a:gd name="T80" fmla="*/ 9 w 903"/>
                <a:gd name="T81" fmla="*/ 331 h 332"/>
                <a:gd name="T82" fmla="*/ 12 w 903"/>
                <a:gd name="T83" fmla="*/ 332 h 332"/>
                <a:gd name="T84" fmla="*/ 15 w 903"/>
                <a:gd name="T85" fmla="*/ 332 h 332"/>
                <a:gd name="T86" fmla="*/ 888 w 903"/>
                <a:gd name="T87" fmla="*/ 332 h 332"/>
                <a:gd name="T88" fmla="*/ 892 w 903"/>
                <a:gd name="T89" fmla="*/ 332 h 332"/>
                <a:gd name="T90" fmla="*/ 894 w 903"/>
                <a:gd name="T91" fmla="*/ 331 h 332"/>
                <a:gd name="T92" fmla="*/ 897 w 903"/>
                <a:gd name="T93" fmla="*/ 330 h 332"/>
                <a:gd name="T94" fmla="*/ 899 w 903"/>
                <a:gd name="T95" fmla="*/ 328 h 332"/>
                <a:gd name="T96" fmla="*/ 901 w 903"/>
                <a:gd name="T97" fmla="*/ 325 h 332"/>
                <a:gd name="T98" fmla="*/ 902 w 903"/>
                <a:gd name="T99" fmla="*/ 322 h 332"/>
                <a:gd name="T100" fmla="*/ 903 w 903"/>
                <a:gd name="T101" fmla="*/ 320 h 332"/>
                <a:gd name="T102" fmla="*/ 903 w 903"/>
                <a:gd name="T103" fmla="*/ 317 h 332"/>
                <a:gd name="T104" fmla="*/ 903 w 903"/>
                <a:gd name="T105" fmla="*/ 15 h 332"/>
                <a:gd name="T106" fmla="*/ 903 w 903"/>
                <a:gd name="T107" fmla="*/ 13 h 332"/>
                <a:gd name="T108" fmla="*/ 902 w 903"/>
                <a:gd name="T109" fmla="*/ 10 h 332"/>
                <a:gd name="T110" fmla="*/ 901 w 903"/>
                <a:gd name="T111" fmla="*/ 8 h 332"/>
                <a:gd name="T112" fmla="*/ 899 w 903"/>
                <a:gd name="T113" fmla="*/ 5 h 332"/>
                <a:gd name="T114" fmla="*/ 897 w 903"/>
                <a:gd name="T115" fmla="*/ 4 h 332"/>
                <a:gd name="T116" fmla="*/ 894 w 903"/>
                <a:gd name="T117" fmla="*/ 1 h 332"/>
                <a:gd name="T118" fmla="*/ 892 w 903"/>
                <a:gd name="T119" fmla="*/ 1 h 332"/>
                <a:gd name="T120" fmla="*/ 888 w 903"/>
                <a:gd name="T121" fmla="*/ 0 h 332"/>
                <a:gd name="T122" fmla="*/ 888 w 903"/>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3" h="332">
                  <a:moveTo>
                    <a:pt x="888" y="0"/>
                  </a:moveTo>
                  <a:lnTo>
                    <a:pt x="617" y="0"/>
                  </a:lnTo>
                  <a:lnTo>
                    <a:pt x="602" y="0"/>
                  </a:lnTo>
                  <a:lnTo>
                    <a:pt x="602" y="15"/>
                  </a:lnTo>
                  <a:lnTo>
                    <a:pt x="602" y="45"/>
                  </a:lnTo>
                  <a:lnTo>
                    <a:pt x="602" y="49"/>
                  </a:lnTo>
                  <a:lnTo>
                    <a:pt x="601" y="52"/>
                  </a:lnTo>
                  <a:lnTo>
                    <a:pt x="600" y="54"/>
                  </a:lnTo>
                  <a:lnTo>
                    <a:pt x="598" y="56"/>
                  </a:lnTo>
                  <a:lnTo>
                    <a:pt x="596" y="58"/>
                  </a:lnTo>
                  <a:lnTo>
                    <a:pt x="594" y="59"/>
                  </a:lnTo>
                  <a:lnTo>
                    <a:pt x="590" y="60"/>
                  </a:lnTo>
                  <a:lnTo>
                    <a:pt x="587" y="60"/>
                  </a:lnTo>
                  <a:lnTo>
                    <a:pt x="317" y="60"/>
                  </a:lnTo>
                  <a:lnTo>
                    <a:pt x="302" y="60"/>
                  </a:lnTo>
                  <a:lnTo>
                    <a:pt x="302" y="45"/>
                  </a:lnTo>
                  <a:lnTo>
                    <a:pt x="302" y="15"/>
                  </a:lnTo>
                  <a:lnTo>
                    <a:pt x="301" y="13"/>
                  </a:lnTo>
                  <a:lnTo>
                    <a:pt x="300" y="10"/>
                  </a:lnTo>
                  <a:lnTo>
                    <a:pt x="299" y="8"/>
                  </a:lnTo>
                  <a:lnTo>
                    <a:pt x="296" y="5"/>
                  </a:lnTo>
                  <a:lnTo>
                    <a:pt x="294" y="4"/>
                  </a:lnTo>
                  <a:lnTo>
                    <a:pt x="292" y="1"/>
                  </a:lnTo>
                  <a:lnTo>
                    <a:pt x="289" y="1"/>
                  </a:lnTo>
                  <a:lnTo>
                    <a:pt x="287" y="0"/>
                  </a:lnTo>
                  <a:lnTo>
                    <a:pt x="15" y="0"/>
                  </a:lnTo>
                  <a:lnTo>
                    <a:pt x="12" y="1"/>
                  </a:lnTo>
                  <a:lnTo>
                    <a:pt x="9" y="1"/>
                  </a:lnTo>
                  <a:lnTo>
                    <a:pt x="7" y="4"/>
                  </a:lnTo>
                  <a:lnTo>
                    <a:pt x="5" y="5"/>
                  </a:lnTo>
                  <a:lnTo>
                    <a:pt x="3" y="8"/>
                  </a:lnTo>
                  <a:lnTo>
                    <a:pt x="2" y="10"/>
                  </a:lnTo>
                  <a:lnTo>
                    <a:pt x="0" y="13"/>
                  </a:lnTo>
                  <a:lnTo>
                    <a:pt x="0" y="15"/>
                  </a:lnTo>
                  <a:lnTo>
                    <a:pt x="0" y="317"/>
                  </a:lnTo>
                  <a:lnTo>
                    <a:pt x="0" y="320"/>
                  </a:lnTo>
                  <a:lnTo>
                    <a:pt x="2" y="322"/>
                  </a:lnTo>
                  <a:lnTo>
                    <a:pt x="3" y="325"/>
                  </a:lnTo>
                  <a:lnTo>
                    <a:pt x="5" y="328"/>
                  </a:lnTo>
                  <a:lnTo>
                    <a:pt x="7" y="330"/>
                  </a:lnTo>
                  <a:lnTo>
                    <a:pt x="9" y="331"/>
                  </a:lnTo>
                  <a:lnTo>
                    <a:pt x="12" y="332"/>
                  </a:lnTo>
                  <a:lnTo>
                    <a:pt x="15" y="332"/>
                  </a:lnTo>
                  <a:lnTo>
                    <a:pt x="888" y="332"/>
                  </a:lnTo>
                  <a:lnTo>
                    <a:pt x="892" y="332"/>
                  </a:lnTo>
                  <a:lnTo>
                    <a:pt x="894" y="331"/>
                  </a:lnTo>
                  <a:lnTo>
                    <a:pt x="897" y="330"/>
                  </a:lnTo>
                  <a:lnTo>
                    <a:pt x="899" y="328"/>
                  </a:lnTo>
                  <a:lnTo>
                    <a:pt x="901" y="325"/>
                  </a:lnTo>
                  <a:lnTo>
                    <a:pt x="902" y="322"/>
                  </a:lnTo>
                  <a:lnTo>
                    <a:pt x="903" y="320"/>
                  </a:lnTo>
                  <a:lnTo>
                    <a:pt x="903" y="317"/>
                  </a:lnTo>
                  <a:lnTo>
                    <a:pt x="903" y="15"/>
                  </a:lnTo>
                  <a:lnTo>
                    <a:pt x="903" y="13"/>
                  </a:lnTo>
                  <a:lnTo>
                    <a:pt x="902" y="10"/>
                  </a:lnTo>
                  <a:lnTo>
                    <a:pt x="901" y="8"/>
                  </a:lnTo>
                  <a:lnTo>
                    <a:pt x="899" y="5"/>
                  </a:lnTo>
                  <a:lnTo>
                    <a:pt x="897" y="4"/>
                  </a:lnTo>
                  <a:lnTo>
                    <a:pt x="894" y="1"/>
                  </a:lnTo>
                  <a:lnTo>
                    <a:pt x="892" y="1"/>
                  </a:lnTo>
                  <a:lnTo>
                    <a:pt x="888" y="0"/>
                  </a:lnTo>
                  <a:lnTo>
                    <a:pt x="8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grpSp>
      <p:sp>
        <p:nvSpPr>
          <p:cNvPr id="24" name="TextBox 23">
            <a:extLst>
              <a:ext uri="{FF2B5EF4-FFF2-40B4-BE49-F238E27FC236}">
                <a16:creationId xmlns:a16="http://schemas.microsoft.com/office/drawing/2014/main" id="{7DEB3B06-3E30-F366-D6DC-07A193A74FE6}"/>
              </a:ext>
            </a:extLst>
          </p:cNvPr>
          <p:cNvSpPr txBox="1"/>
          <p:nvPr/>
        </p:nvSpPr>
        <p:spPr>
          <a:xfrm>
            <a:off x="3728237" y="2747179"/>
            <a:ext cx="2160000" cy="338554"/>
          </a:xfrm>
          <a:prstGeom prst="rect">
            <a:avLst/>
          </a:prstGeom>
          <a:noFill/>
        </p:spPr>
        <p:txBody>
          <a:bodyPr wrap="square" lIns="0" tIns="0" rIns="0" bIns="0" rtlCol="0">
            <a:spAutoFit/>
          </a:bodyPr>
          <a:lstStyle/>
          <a:p>
            <a:pPr defTabSz="228600">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mj-lt"/>
                <a:ea typeface="Calibri" charset="0"/>
                <a:cs typeface="Calibri" charset="0"/>
              </a:rPr>
              <a:t>Strong Pay for </a:t>
            </a:r>
            <a:br>
              <a:rPr lang="en-US" sz="1100" b="1" dirty="0">
                <a:solidFill>
                  <a:schemeClr val="bg1"/>
                </a:solidFill>
                <a:latin typeface="+mj-lt"/>
                <a:ea typeface="Calibri" charset="0"/>
                <a:cs typeface="Calibri" charset="0"/>
              </a:rPr>
            </a:br>
            <a:r>
              <a:rPr lang="en-US" sz="1100" b="1" dirty="0">
                <a:solidFill>
                  <a:schemeClr val="bg1"/>
                </a:solidFill>
                <a:latin typeface="+mj-lt"/>
                <a:ea typeface="Calibri" charset="0"/>
                <a:cs typeface="Calibri" charset="0"/>
              </a:rPr>
              <a:t>Performance Culture</a:t>
            </a:r>
          </a:p>
        </p:txBody>
      </p:sp>
      <p:sp>
        <p:nvSpPr>
          <p:cNvPr id="25" name="TextBox 24">
            <a:extLst>
              <a:ext uri="{FF2B5EF4-FFF2-40B4-BE49-F238E27FC236}">
                <a16:creationId xmlns:a16="http://schemas.microsoft.com/office/drawing/2014/main" id="{7F8080A3-4BFA-44CA-D57B-9272C30C2146}"/>
              </a:ext>
            </a:extLst>
          </p:cNvPr>
          <p:cNvSpPr txBox="1"/>
          <p:nvPr/>
        </p:nvSpPr>
        <p:spPr>
          <a:xfrm>
            <a:off x="6304381" y="2747179"/>
            <a:ext cx="2160000" cy="338554"/>
          </a:xfrm>
          <a:prstGeom prst="rect">
            <a:avLst/>
          </a:prstGeom>
          <a:noFill/>
        </p:spPr>
        <p:txBody>
          <a:bodyPr wrap="square" lIns="0" tIns="0" rIns="0" bIns="0" rtlCol="0">
            <a:spAutoFit/>
          </a:bodyPr>
          <a:lstStyle/>
          <a:p>
            <a:pPr algn="r" defTabSz="228600">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mj-lt"/>
                <a:ea typeface="Calibri" charset="0"/>
                <a:cs typeface="Calibri" charset="0"/>
              </a:rPr>
              <a:t>Fiscally</a:t>
            </a:r>
          </a:p>
          <a:p>
            <a:pPr algn="r" defTabSz="228600">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mj-lt"/>
                <a:ea typeface="Calibri" charset="0"/>
                <a:cs typeface="Calibri" charset="0"/>
              </a:rPr>
              <a:t>Responsible</a:t>
            </a:r>
          </a:p>
        </p:txBody>
      </p:sp>
      <p:sp>
        <p:nvSpPr>
          <p:cNvPr id="29" name="Isosceles Triangle 28">
            <a:extLst>
              <a:ext uri="{FF2B5EF4-FFF2-40B4-BE49-F238E27FC236}">
                <a16:creationId xmlns:a16="http://schemas.microsoft.com/office/drawing/2014/main" id="{C3BEFA4D-2E13-7A3F-D14D-8613E3CC9273}"/>
              </a:ext>
            </a:extLst>
          </p:cNvPr>
          <p:cNvSpPr/>
          <p:nvPr/>
        </p:nvSpPr>
        <p:spPr bwMode="auto">
          <a:xfrm>
            <a:off x="5978515" y="3154792"/>
            <a:ext cx="248454" cy="139954"/>
          </a:xfrm>
          <a:prstGeom prst="triangle">
            <a:avLst/>
          </a:prstGeom>
          <a:solidFill>
            <a:srgbClr val="1A6D9B"/>
          </a:solidFill>
          <a:ln>
            <a:no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100" dirty="0">
              <a:solidFill>
                <a:schemeClr val="tx2"/>
              </a:solidFill>
              <a:latin typeface="+mj-lt"/>
            </a:endParaRPr>
          </a:p>
        </p:txBody>
      </p:sp>
      <p:sp>
        <p:nvSpPr>
          <p:cNvPr id="4" name="Rectangle 3">
            <a:extLst>
              <a:ext uri="{FF2B5EF4-FFF2-40B4-BE49-F238E27FC236}">
                <a16:creationId xmlns:a16="http://schemas.microsoft.com/office/drawing/2014/main" id="{30BDD320-2D84-E3FB-BBD1-7A46A259508A}"/>
              </a:ext>
            </a:extLst>
          </p:cNvPr>
          <p:cNvSpPr/>
          <p:nvPr/>
        </p:nvSpPr>
        <p:spPr bwMode="auto">
          <a:xfrm>
            <a:off x="3217805" y="3672326"/>
            <a:ext cx="5757009" cy="758824"/>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100" dirty="0">
              <a:solidFill>
                <a:schemeClr val="tx2"/>
              </a:solidFill>
              <a:latin typeface="+mj-lt"/>
            </a:endParaRPr>
          </a:p>
        </p:txBody>
      </p:sp>
      <p:grpSp>
        <p:nvGrpSpPr>
          <p:cNvPr id="36" name="Group 35">
            <a:extLst>
              <a:ext uri="{FF2B5EF4-FFF2-40B4-BE49-F238E27FC236}">
                <a16:creationId xmlns:a16="http://schemas.microsoft.com/office/drawing/2014/main" id="{C248DB71-9A0C-A200-6F9B-E083F706F1FD}"/>
              </a:ext>
            </a:extLst>
          </p:cNvPr>
          <p:cNvGrpSpPr/>
          <p:nvPr/>
        </p:nvGrpSpPr>
        <p:grpSpPr>
          <a:xfrm>
            <a:off x="3135886" y="3806341"/>
            <a:ext cx="408774" cy="490794"/>
            <a:chOff x="3045326" y="2203208"/>
            <a:chExt cx="443060" cy="531960"/>
          </a:xfrm>
        </p:grpSpPr>
        <p:sp>
          <p:nvSpPr>
            <p:cNvPr id="37" name="Rectangle 36">
              <a:extLst>
                <a:ext uri="{FF2B5EF4-FFF2-40B4-BE49-F238E27FC236}">
                  <a16:creationId xmlns:a16="http://schemas.microsoft.com/office/drawing/2014/main" id="{5E9A1EC4-B569-E545-39DE-A04ED8FC3B29}"/>
                </a:ext>
              </a:extLst>
            </p:cNvPr>
            <p:cNvSpPr/>
            <p:nvPr/>
          </p:nvSpPr>
          <p:spPr bwMode="auto">
            <a:xfrm>
              <a:off x="3045326" y="2203208"/>
              <a:ext cx="443060" cy="443060"/>
            </a:xfrm>
            <a:prstGeom prst="rect">
              <a:avLst/>
            </a:prstGeom>
            <a:solidFill>
              <a:schemeClr val="accent2"/>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sp>
          <p:nvSpPr>
            <p:cNvPr id="38" name="Right Triangle 37">
              <a:extLst>
                <a:ext uri="{FF2B5EF4-FFF2-40B4-BE49-F238E27FC236}">
                  <a16:creationId xmlns:a16="http://schemas.microsoft.com/office/drawing/2014/main" id="{C85180AA-2A4A-6669-2AA9-BECAE1C037AD}"/>
                </a:ext>
              </a:extLst>
            </p:cNvPr>
            <p:cNvSpPr/>
            <p:nvPr/>
          </p:nvSpPr>
          <p:spPr bwMode="auto">
            <a:xfrm rot="10800000">
              <a:off x="3045326" y="2646268"/>
              <a:ext cx="88900" cy="88900"/>
            </a:xfrm>
            <a:prstGeom prst="rtTriangle">
              <a:avLst/>
            </a:prstGeom>
            <a:solidFill>
              <a:schemeClr val="accent2">
                <a:lumMod val="50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grpSp>
      <p:grpSp>
        <p:nvGrpSpPr>
          <p:cNvPr id="40" name="Group 39">
            <a:extLst>
              <a:ext uri="{FF2B5EF4-FFF2-40B4-BE49-F238E27FC236}">
                <a16:creationId xmlns:a16="http://schemas.microsoft.com/office/drawing/2014/main" id="{596C7D7A-4764-2256-2558-8E2E897519CD}"/>
              </a:ext>
            </a:extLst>
          </p:cNvPr>
          <p:cNvGrpSpPr/>
          <p:nvPr/>
        </p:nvGrpSpPr>
        <p:grpSpPr>
          <a:xfrm>
            <a:off x="8647341" y="3806370"/>
            <a:ext cx="408774" cy="490735"/>
            <a:chOff x="8321107" y="1954723"/>
            <a:chExt cx="443060" cy="531896"/>
          </a:xfrm>
        </p:grpSpPr>
        <p:sp>
          <p:nvSpPr>
            <p:cNvPr id="41" name="Rectangle 40">
              <a:extLst>
                <a:ext uri="{FF2B5EF4-FFF2-40B4-BE49-F238E27FC236}">
                  <a16:creationId xmlns:a16="http://schemas.microsoft.com/office/drawing/2014/main" id="{FDAF2DDC-4422-A751-A67F-32DB4AC5137E}"/>
                </a:ext>
              </a:extLst>
            </p:cNvPr>
            <p:cNvSpPr/>
            <p:nvPr/>
          </p:nvSpPr>
          <p:spPr bwMode="auto">
            <a:xfrm rot="10800000">
              <a:off x="8321107" y="1954723"/>
              <a:ext cx="443060" cy="443060"/>
            </a:xfrm>
            <a:prstGeom prst="rect">
              <a:avLst/>
            </a:prstGeom>
            <a:solidFill>
              <a:schemeClr val="accent2"/>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sp>
          <p:nvSpPr>
            <p:cNvPr id="42" name="Right Triangle 41">
              <a:extLst>
                <a:ext uri="{FF2B5EF4-FFF2-40B4-BE49-F238E27FC236}">
                  <a16:creationId xmlns:a16="http://schemas.microsoft.com/office/drawing/2014/main" id="{CA47B0BF-4946-3951-F7B7-296EAF290114}"/>
                </a:ext>
              </a:extLst>
            </p:cNvPr>
            <p:cNvSpPr/>
            <p:nvPr/>
          </p:nvSpPr>
          <p:spPr bwMode="auto">
            <a:xfrm rot="5400000">
              <a:off x="8675267" y="2397719"/>
              <a:ext cx="88900" cy="88900"/>
            </a:xfrm>
            <a:prstGeom prst="rtTriangle">
              <a:avLst/>
            </a:prstGeom>
            <a:solidFill>
              <a:schemeClr val="accent2">
                <a:lumMod val="50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grpSp>
      <p:sp>
        <p:nvSpPr>
          <p:cNvPr id="63" name="Freeform 430">
            <a:extLst>
              <a:ext uri="{FF2B5EF4-FFF2-40B4-BE49-F238E27FC236}">
                <a16:creationId xmlns:a16="http://schemas.microsoft.com/office/drawing/2014/main" id="{E73A8DFB-AF40-0F48-4140-8B1268ECB32B}"/>
              </a:ext>
            </a:extLst>
          </p:cNvPr>
          <p:cNvSpPr>
            <a:spLocks noEditPoints="1"/>
          </p:cNvSpPr>
          <p:nvPr/>
        </p:nvSpPr>
        <p:spPr bwMode="auto">
          <a:xfrm>
            <a:off x="3192368" y="3898418"/>
            <a:ext cx="295806" cy="227166"/>
          </a:xfrm>
          <a:custGeom>
            <a:avLst/>
            <a:gdLst>
              <a:gd name="T0" fmla="*/ 654 w 903"/>
              <a:gd name="T1" fmla="*/ 362 h 693"/>
              <a:gd name="T2" fmla="*/ 249 w 903"/>
              <a:gd name="T3" fmla="*/ 362 h 693"/>
              <a:gd name="T4" fmla="*/ 813 w 903"/>
              <a:gd name="T5" fmla="*/ 91 h 693"/>
              <a:gd name="T6" fmla="*/ 824 w 903"/>
              <a:gd name="T7" fmla="*/ 86 h 693"/>
              <a:gd name="T8" fmla="*/ 828 w 903"/>
              <a:gd name="T9" fmla="*/ 76 h 693"/>
              <a:gd name="T10" fmla="*/ 824 w 903"/>
              <a:gd name="T11" fmla="*/ 65 h 693"/>
              <a:gd name="T12" fmla="*/ 813 w 903"/>
              <a:gd name="T13" fmla="*/ 61 h 693"/>
              <a:gd name="T14" fmla="*/ 504 w 903"/>
              <a:gd name="T15" fmla="*/ 42 h 693"/>
              <a:gd name="T16" fmla="*/ 479 w 903"/>
              <a:gd name="T17" fmla="*/ 14 h 693"/>
              <a:gd name="T18" fmla="*/ 457 w 903"/>
              <a:gd name="T19" fmla="*/ 3 h 693"/>
              <a:gd name="T20" fmla="*/ 430 w 903"/>
              <a:gd name="T21" fmla="*/ 1 h 693"/>
              <a:gd name="T22" fmla="*/ 405 w 903"/>
              <a:gd name="T23" fmla="*/ 8 h 693"/>
              <a:gd name="T24" fmla="*/ 380 w 903"/>
              <a:gd name="T25" fmla="*/ 27 h 693"/>
              <a:gd name="T26" fmla="*/ 365 w 903"/>
              <a:gd name="T27" fmla="*/ 55 h 693"/>
              <a:gd name="T28" fmla="*/ 85 w 903"/>
              <a:gd name="T29" fmla="*/ 62 h 693"/>
              <a:gd name="T30" fmla="*/ 77 w 903"/>
              <a:gd name="T31" fmla="*/ 70 h 693"/>
              <a:gd name="T32" fmla="*/ 77 w 903"/>
              <a:gd name="T33" fmla="*/ 82 h 693"/>
              <a:gd name="T34" fmla="*/ 85 w 903"/>
              <a:gd name="T35" fmla="*/ 89 h 693"/>
              <a:gd name="T36" fmla="*/ 20 w 903"/>
              <a:gd name="T37" fmla="*/ 362 h 693"/>
              <a:gd name="T38" fmla="*/ 7 w 903"/>
              <a:gd name="T39" fmla="*/ 365 h 693"/>
              <a:gd name="T40" fmla="*/ 1 w 903"/>
              <a:gd name="T41" fmla="*/ 373 h 693"/>
              <a:gd name="T42" fmla="*/ 8 w 903"/>
              <a:gd name="T43" fmla="*/ 422 h 693"/>
              <a:gd name="T44" fmla="*/ 34 w 903"/>
              <a:gd name="T45" fmla="*/ 472 h 693"/>
              <a:gd name="T46" fmla="*/ 79 w 903"/>
              <a:gd name="T47" fmla="*/ 510 h 693"/>
              <a:gd name="T48" fmla="*/ 135 w 903"/>
              <a:gd name="T49" fmla="*/ 527 h 693"/>
              <a:gd name="T50" fmla="*/ 195 w 903"/>
              <a:gd name="T51" fmla="*/ 520 h 693"/>
              <a:gd name="T52" fmla="*/ 247 w 903"/>
              <a:gd name="T53" fmla="*/ 492 h 693"/>
              <a:gd name="T54" fmla="*/ 283 w 903"/>
              <a:gd name="T55" fmla="*/ 448 h 693"/>
              <a:gd name="T56" fmla="*/ 300 w 903"/>
              <a:gd name="T57" fmla="*/ 393 h 693"/>
              <a:gd name="T58" fmla="*/ 299 w 903"/>
              <a:gd name="T59" fmla="*/ 368 h 693"/>
              <a:gd name="T60" fmla="*/ 290 w 903"/>
              <a:gd name="T61" fmla="*/ 363 h 693"/>
              <a:gd name="T62" fmla="*/ 363 w 903"/>
              <a:gd name="T63" fmla="*/ 91 h 693"/>
              <a:gd name="T64" fmla="*/ 384 w 903"/>
              <a:gd name="T65" fmla="*/ 129 h 693"/>
              <a:gd name="T66" fmla="*/ 422 w 903"/>
              <a:gd name="T67" fmla="*/ 149 h 693"/>
              <a:gd name="T68" fmla="*/ 311 w 903"/>
              <a:gd name="T69" fmla="*/ 664 h 693"/>
              <a:gd name="T70" fmla="*/ 303 w 903"/>
              <a:gd name="T71" fmla="*/ 673 h 693"/>
              <a:gd name="T72" fmla="*/ 303 w 903"/>
              <a:gd name="T73" fmla="*/ 683 h 693"/>
              <a:gd name="T74" fmla="*/ 311 w 903"/>
              <a:gd name="T75" fmla="*/ 692 h 693"/>
              <a:gd name="T76" fmla="*/ 590 w 903"/>
              <a:gd name="T77" fmla="*/ 693 h 693"/>
              <a:gd name="T78" fmla="*/ 600 w 903"/>
              <a:gd name="T79" fmla="*/ 687 h 693"/>
              <a:gd name="T80" fmla="*/ 602 w 903"/>
              <a:gd name="T81" fmla="*/ 675 h 693"/>
              <a:gd name="T82" fmla="*/ 595 w 903"/>
              <a:gd name="T83" fmla="*/ 665 h 693"/>
              <a:gd name="T84" fmla="*/ 452 w 903"/>
              <a:gd name="T85" fmla="*/ 663 h 693"/>
              <a:gd name="T86" fmla="*/ 482 w 903"/>
              <a:gd name="T87" fmla="*/ 136 h 693"/>
              <a:gd name="T88" fmla="*/ 507 w 903"/>
              <a:gd name="T89" fmla="*/ 102 h 693"/>
              <a:gd name="T90" fmla="*/ 618 w 903"/>
              <a:gd name="T91" fmla="*/ 362 h 693"/>
              <a:gd name="T92" fmla="*/ 607 w 903"/>
              <a:gd name="T93" fmla="*/ 366 h 693"/>
              <a:gd name="T94" fmla="*/ 603 w 903"/>
              <a:gd name="T95" fmla="*/ 377 h 693"/>
              <a:gd name="T96" fmla="*/ 615 w 903"/>
              <a:gd name="T97" fmla="*/ 436 h 693"/>
              <a:gd name="T98" fmla="*/ 647 w 903"/>
              <a:gd name="T99" fmla="*/ 483 h 693"/>
              <a:gd name="T100" fmla="*/ 694 w 903"/>
              <a:gd name="T101" fmla="*/ 516 h 693"/>
              <a:gd name="T102" fmla="*/ 753 w 903"/>
              <a:gd name="T103" fmla="*/ 528 h 693"/>
              <a:gd name="T104" fmla="*/ 812 w 903"/>
              <a:gd name="T105" fmla="*/ 516 h 693"/>
              <a:gd name="T106" fmla="*/ 859 w 903"/>
              <a:gd name="T107" fmla="*/ 483 h 693"/>
              <a:gd name="T108" fmla="*/ 891 w 903"/>
              <a:gd name="T109" fmla="*/ 436 h 693"/>
              <a:gd name="T110" fmla="*/ 903 w 903"/>
              <a:gd name="T111" fmla="*/ 377 h 693"/>
              <a:gd name="T112" fmla="*/ 899 w 903"/>
              <a:gd name="T113" fmla="*/ 366 h 693"/>
              <a:gd name="T114" fmla="*/ 888 w 903"/>
              <a:gd name="T115" fmla="*/ 36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3" h="693">
                <a:moveTo>
                  <a:pt x="654" y="362"/>
                </a:moveTo>
                <a:lnTo>
                  <a:pt x="753" y="116"/>
                </a:lnTo>
                <a:lnTo>
                  <a:pt x="851" y="362"/>
                </a:lnTo>
                <a:lnTo>
                  <a:pt x="654" y="362"/>
                </a:lnTo>
                <a:close/>
                <a:moveTo>
                  <a:pt x="249" y="362"/>
                </a:moveTo>
                <a:lnTo>
                  <a:pt x="53" y="362"/>
                </a:lnTo>
                <a:lnTo>
                  <a:pt x="151" y="116"/>
                </a:lnTo>
                <a:lnTo>
                  <a:pt x="249" y="362"/>
                </a:lnTo>
                <a:close/>
                <a:moveTo>
                  <a:pt x="888" y="362"/>
                </a:moveTo>
                <a:lnTo>
                  <a:pt x="884" y="362"/>
                </a:lnTo>
                <a:lnTo>
                  <a:pt x="776" y="91"/>
                </a:lnTo>
                <a:lnTo>
                  <a:pt x="813" y="91"/>
                </a:lnTo>
                <a:lnTo>
                  <a:pt x="816" y="90"/>
                </a:lnTo>
                <a:lnTo>
                  <a:pt x="819" y="89"/>
                </a:lnTo>
                <a:lnTo>
                  <a:pt x="822" y="88"/>
                </a:lnTo>
                <a:lnTo>
                  <a:pt x="824" y="86"/>
                </a:lnTo>
                <a:lnTo>
                  <a:pt x="826" y="84"/>
                </a:lnTo>
                <a:lnTo>
                  <a:pt x="827" y="82"/>
                </a:lnTo>
                <a:lnTo>
                  <a:pt x="828" y="78"/>
                </a:lnTo>
                <a:lnTo>
                  <a:pt x="828" y="76"/>
                </a:lnTo>
                <a:lnTo>
                  <a:pt x="828" y="73"/>
                </a:lnTo>
                <a:lnTo>
                  <a:pt x="827" y="70"/>
                </a:lnTo>
                <a:lnTo>
                  <a:pt x="826" y="68"/>
                </a:lnTo>
                <a:lnTo>
                  <a:pt x="824" y="65"/>
                </a:lnTo>
                <a:lnTo>
                  <a:pt x="822" y="63"/>
                </a:lnTo>
                <a:lnTo>
                  <a:pt x="819" y="62"/>
                </a:lnTo>
                <a:lnTo>
                  <a:pt x="816" y="61"/>
                </a:lnTo>
                <a:lnTo>
                  <a:pt x="813" y="61"/>
                </a:lnTo>
                <a:lnTo>
                  <a:pt x="511" y="60"/>
                </a:lnTo>
                <a:lnTo>
                  <a:pt x="510" y="55"/>
                </a:lnTo>
                <a:lnTo>
                  <a:pt x="507" y="48"/>
                </a:lnTo>
                <a:lnTo>
                  <a:pt x="504" y="42"/>
                </a:lnTo>
                <a:lnTo>
                  <a:pt x="501" y="37"/>
                </a:lnTo>
                <a:lnTo>
                  <a:pt x="493" y="27"/>
                </a:lnTo>
                <a:lnTo>
                  <a:pt x="485" y="17"/>
                </a:lnTo>
                <a:lnTo>
                  <a:pt x="479" y="14"/>
                </a:lnTo>
                <a:lnTo>
                  <a:pt x="474" y="11"/>
                </a:lnTo>
                <a:lnTo>
                  <a:pt x="469" y="8"/>
                </a:lnTo>
                <a:lnTo>
                  <a:pt x="462" y="5"/>
                </a:lnTo>
                <a:lnTo>
                  <a:pt x="457" y="3"/>
                </a:lnTo>
                <a:lnTo>
                  <a:pt x="451" y="1"/>
                </a:lnTo>
                <a:lnTo>
                  <a:pt x="444" y="1"/>
                </a:lnTo>
                <a:lnTo>
                  <a:pt x="437" y="0"/>
                </a:lnTo>
                <a:lnTo>
                  <a:pt x="430" y="1"/>
                </a:lnTo>
                <a:lnTo>
                  <a:pt x="424" y="1"/>
                </a:lnTo>
                <a:lnTo>
                  <a:pt x="417" y="3"/>
                </a:lnTo>
                <a:lnTo>
                  <a:pt x="411" y="5"/>
                </a:lnTo>
                <a:lnTo>
                  <a:pt x="405" y="8"/>
                </a:lnTo>
                <a:lnTo>
                  <a:pt x="399" y="11"/>
                </a:lnTo>
                <a:lnTo>
                  <a:pt x="394" y="14"/>
                </a:lnTo>
                <a:lnTo>
                  <a:pt x="389" y="17"/>
                </a:lnTo>
                <a:lnTo>
                  <a:pt x="380" y="27"/>
                </a:lnTo>
                <a:lnTo>
                  <a:pt x="372" y="37"/>
                </a:lnTo>
                <a:lnTo>
                  <a:pt x="369" y="42"/>
                </a:lnTo>
                <a:lnTo>
                  <a:pt x="367" y="48"/>
                </a:lnTo>
                <a:lnTo>
                  <a:pt x="365" y="55"/>
                </a:lnTo>
                <a:lnTo>
                  <a:pt x="363" y="61"/>
                </a:lnTo>
                <a:lnTo>
                  <a:pt x="90" y="60"/>
                </a:lnTo>
                <a:lnTo>
                  <a:pt x="88" y="61"/>
                </a:lnTo>
                <a:lnTo>
                  <a:pt x="85" y="62"/>
                </a:lnTo>
                <a:lnTo>
                  <a:pt x="83" y="63"/>
                </a:lnTo>
                <a:lnTo>
                  <a:pt x="81" y="65"/>
                </a:lnTo>
                <a:lnTo>
                  <a:pt x="78" y="68"/>
                </a:lnTo>
                <a:lnTo>
                  <a:pt x="77" y="70"/>
                </a:lnTo>
                <a:lnTo>
                  <a:pt x="76" y="73"/>
                </a:lnTo>
                <a:lnTo>
                  <a:pt x="75" y="76"/>
                </a:lnTo>
                <a:lnTo>
                  <a:pt x="76" y="78"/>
                </a:lnTo>
                <a:lnTo>
                  <a:pt x="77" y="82"/>
                </a:lnTo>
                <a:lnTo>
                  <a:pt x="78" y="84"/>
                </a:lnTo>
                <a:lnTo>
                  <a:pt x="81" y="86"/>
                </a:lnTo>
                <a:lnTo>
                  <a:pt x="83" y="88"/>
                </a:lnTo>
                <a:lnTo>
                  <a:pt x="85" y="89"/>
                </a:lnTo>
                <a:lnTo>
                  <a:pt x="88" y="90"/>
                </a:lnTo>
                <a:lnTo>
                  <a:pt x="90" y="91"/>
                </a:lnTo>
                <a:lnTo>
                  <a:pt x="129" y="91"/>
                </a:lnTo>
                <a:lnTo>
                  <a:pt x="20" y="362"/>
                </a:lnTo>
                <a:lnTo>
                  <a:pt x="15" y="362"/>
                </a:lnTo>
                <a:lnTo>
                  <a:pt x="12" y="362"/>
                </a:lnTo>
                <a:lnTo>
                  <a:pt x="10" y="363"/>
                </a:lnTo>
                <a:lnTo>
                  <a:pt x="7" y="365"/>
                </a:lnTo>
                <a:lnTo>
                  <a:pt x="4" y="366"/>
                </a:lnTo>
                <a:lnTo>
                  <a:pt x="3" y="368"/>
                </a:lnTo>
                <a:lnTo>
                  <a:pt x="1" y="371"/>
                </a:lnTo>
                <a:lnTo>
                  <a:pt x="1" y="373"/>
                </a:lnTo>
                <a:lnTo>
                  <a:pt x="0" y="377"/>
                </a:lnTo>
                <a:lnTo>
                  <a:pt x="1" y="393"/>
                </a:lnTo>
                <a:lnTo>
                  <a:pt x="3" y="407"/>
                </a:lnTo>
                <a:lnTo>
                  <a:pt x="8" y="422"/>
                </a:lnTo>
                <a:lnTo>
                  <a:pt x="12" y="436"/>
                </a:lnTo>
                <a:lnTo>
                  <a:pt x="18" y="448"/>
                </a:lnTo>
                <a:lnTo>
                  <a:pt x="26" y="461"/>
                </a:lnTo>
                <a:lnTo>
                  <a:pt x="34" y="472"/>
                </a:lnTo>
                <a:lnTo>
                  <a:pt x="44" y="483"/>
                </a:lnTo>
                <a:lnTo>
                  <a:pt x="55" y="492"/>
                </a:lnTo>
                <a:lnTo>
                  <a:pt x="67" y="502"/>
                </a:lnTo>
                <a:lnTo>
                  <a:pt x="79" y="510"/>
                </a:lnTo>
                <a:lnTo>
                  <a:pt x="92" y="516"/>
                </a:lnTo>
                <a:lnTo>
                  <a:pt x="106" y="520"/>
                </a:lnTo>
                <a:lnTo>
                  <a:pt x="120" y="525"/>
                </a:lnTo>
                <a:lnTo>
                  <a:pt x="135" y="527"/>
                </a:lnTo>
                <a:lnTo>
                  <a:pt x="151" y="528"/>
                </a:lnTo>
                <a:lnTo>
                  <a:pt x="166" y="527"/>
                </a:lnTo>
                <a:lnTo>
                  <a:pt x="181" y="525"/>
                </a:lnTo>
                <a:lnTo>
                  <a:pt x="195" y="520"/>
                </a:lnTo>
                <a:lnTo>
                  <a:pt x="209" y="516"/>
                </a:lnTo>
                <a:lnTo>
                  <a:pt x="222" y="510"/>
                </a:lnTo>
                <a:lnTo>
                  <a:pt x="235" y="502"/>
                </a:lnTo>
                <a:lnTo>
                  <a:pt x="247" y="492"/>
                </a:lnTo>
                <a:lnTo>
                  <a:pt x="257" y="483"/>
                </a:lnTo>
                <a:lnTo>
                  <a:pt x="267" y="472"/>
                </a:lnTo>
                <a:lnTo>
                  <a:pt x="276" y="461"/>
                </a:lnTo>
                <a:lnTo>
                  <a:pt x="283" y="448"/>
                </a:lnTo>
                <a:lnTo>
                  <a:pt x="290" y="436"/>
                </a:lnTo>
                <a:lnTo>
                  <a:pt x="295" y="422"/>
                </a:lnTo>
                <a:lnTo>
                  <a:pt x="298" y="407"/>
                </a:lnTo>
                <a:lnTo>
                  <a:pt x="300" y="393"/>
                </a:lnTo>
                <a:lnTo>
                  <a:pt x="301" y="377"/>
                </a:lnTo>
                <a:lnTo>
                  <a:pt x="301" y="373"/>
                </a:lnTo>
                <a:lnTo>
                  <a:pt x="300" y="371"/>
                </a:lnTo>
                <a:lnTo>
                  <a:pt x="299" y="368"/>
                </a:lnTo>
                <a:lnTo>
                  <a:pt x="297" y="366"/>
                </a:lnTo>
                <a:lnTo>
                  <a:pt x="295" y="365"/>
                </a:lnTo>
                <a:lnTo>
                  <a:pt x="292" y="363"/>
                </a:lnTo>
                <a:lnTo>
                  <a:pt x="290" y="363"/>
                </a:lnTo>
                <a:lnTo>
                  <a:pt x="286" y="362"/>
                </a:lnTo>
                <a:lnTo>
                  <a:pt x="281" y="362"/>
                </a:lnTo>
                <a:lnTo>
                  <a:pt x="173" y="91"/>
                </a:lnTo>
                <a:lnTo>
                  <a:pt x="363" y="91"/>
                </a:lnTo>
                <a:lnTo>
                  <a:pt x="366" y="102"/>
                </a:lnTo>
                <a:lnTo>
                  <a:pt x="371" y="112"/>
                </a:lnTo>
                <a:lnTo>
                  <a:pt x="377" y="120"/>
                </a:lnTo>
                <a:lnTo>
                  <a:pt x="384" y="129"/>
                </a:lnTo>
                <a:lnTo>
                  <a:pt x="392" y="136"/>
                </a:lnTo>
                <a:lnTo>
                  <a:pt x="401" y="142"/>
                </a:lnTo>
                <a:lnTo>
                  <a:pt x="411" y="146"/>
                </a:lnTo>
                <a:lnTo>
                  <a:pt x="422" y="149"/>
                </a:lnTo>
                <a:lnTo>
                  <a:pt x="422" y="663"/>
                </a:lnTo>
                <a:lnTo>
                  <a:pt x="316" y="663"/>
                </a:lnTo>
                <a:lnTo>
                  <a:pt x="313" y="663"/>
                </a:lnTo>
                <a:lnTo>
                  <a:pt x="311" y="664"/>
                </a:lnTo>
                <a:lnTo>
                  <a:pt x="308" y="665"/>
                </a:lnTo>
                <a:lnTo>
                  <a:pt x="306" y="667"/>
                </a:lnTo>
                <a:lnTo>
                  <a:pt x="304" y="669"/>
                </a:lnTo>
                <a:lnTo>
                  <a:pt x="303" y="673"/>
                </a:lnTo>
                <a:lnTo>
                  <a:pt x="301" y="675"/>
                </a:lnTo>
                <a:lnTo>
                  <a:pt x="301" y="678"/>
                </a:lnTo>
                <a:lnTo>
                  <a:pt x="301" y="681"/>
                </a:lnTo>
                <a:lnTo>
                  <a:pt x="303" y="683"/>
                </a:lnTo>
                <a:lnTo>
                  <a:pt x="304" y="687"/>
                </a:lnTo>
                <a:lnTo>
                  <a:pt x="306" y="689"/>
                </a:lnTo>
                <a:lnTo>
                  <a:pt x="308" y="691"/>
                </a:lnTo>
                <a:lnTo>
                  <a:pt x="311" y="692"/>
                </a:lnTo>
                <a:lnTo>
                  <a:pt x="313" y="693"/>
                </a:lnTo>
                <a:lnTo>
                  <a:pt x="316" y="693"/>
                </a:lnTo>
                <a:lnTo>
                  <a:pt x="588" y="693"/>
                </a:lnTo>
                <a:lnTo>
                  <a:pt x="590" y="693"/>
                </a:lnTo>
                <a:lnTo>
                  <a:pt x="593" y="692"/>
                </a:lnTo>
                <a:lnTo>
                  <a:pt x="595" y="691"/>
                </a:lnTo>
                <a:lnTo>
                  <a:pt x="599" y="689"/>
                </a:lnTo>
                <a:lnTo>
                  <a:pt x="600" y="687"/>
                </a:lnTo>
                <a:lnTo>
                  <a:pt x="602" y="683"/>
                </a:lnTo>
                <a:lnTo>
                  <a:pt x="602" y="681"/>
                </a:lnTo>
                <a:lnTo>
                  <a:pt x="603" y="678"/>
                </a:lnTo>
                <a:lnTo>
                  <a:pt x="602" y="675"/>
                </a:lnTo>
                <a:lnTo>
                  <a:pt x="602" y="672"/>
                </a:lnTo>
                <a:lnTo>
                  <a:pt x="600" y="669"/>
                </a:lnTo>
                <a:lnTo>
                  <a:pt x="599" y="667"/>
                </a:lnTo>
                <a:lnTo>
                  <a:pt x="595" y="665"/>
                </a:lnTo>
                <a:lnTo>
                  <a:pt x="593" y="664"/>
                </a:lnTo>
                <a:lnTo>
                  <a:pt x="590" y="663"/>
                </a:lnTo>
                <a:lnTo>
                  <a:pt x="588" y="663"/>
                </a:lnTo>
                <a:lnTo>
                  <a:pt x="452" y="663"/>
                </a:lnTo>
                <a:lnTo>
                  <a:pt x="452" y="149"/>
                </a:lnTo>
                <a:lnTo>
                  <a:pt x="462" y="146"/>
                </a:lnTo>
                <a:lnTo>
                  <a:pt x="473" y="142"/>
                </a:lnTo>
                <a:lnTo>
                  <a:pt x="482" y="136"/>
                </a:lnTo>
                <a:lnTo>
                  <a:pt x="490" y="129"/>
                </a:lnTo>
                <a:lnTo>
                  <a:pt x="497" y="120"/>
                </a:lnTo>
                <a:lnTo>
                  <a:pt x="503" y="112"/>
                </a:lnTo>
                <a:lnTo>
                  <a:pt x="507" y="102"/>
                </a:lnTo>
                <a:lnTo>
                  <a:pt x="511" y="91"/>
                </a:lnTo>
                <a:lnTo>
                  <a:pt x="730" y="91"/>
                </a:lnTo>
                <a:lnTo>
                  <a:pt x="622" y="362"/>
                </a:lnTo>
                <a:lnTo>
                  <a:pt x="618" y="362"/>
                </a:lnTo>
                <a:lnTo>
                  <a:pt x="615" y="362"/>
                </a:lnTo>
                <a:lnTo>
                  <a:pt x="611" y="363"/>
                </a:lnTo>
                <a:lnTo>
                  <a:pt x="609" y="365"/>
                </a:lnTo>
                <a:lnTo>
                  <a:pt x="607" y="366"/>
                </a:lnTo>
                <a:lnTo>
                  <a:pt x="605" y="368"/>
                </a:lnTo>
                <a:lnTo>
                  <a:pt x="604" y="371"/>
                </a:lnTo>
                <a:lnTo>
                  <a:pt x="603" y="373"/>
                </a:lnTo>
                <a:lnTo>
                  <a:pt x="603" y="377"/>
                </a:lnTo>
                <a:lnTo>
                  <a:pt x="603" y="393"/>
                </a:lnTo>
                <a:lnTo>
                  <a:pt x="605" y="407"/>
                </a:lnTo>
                <a:lnTo>
                  <a:pt x="609" y="422"/>
                </a:lnTo>
                <a:lnTo>
                  <a:pt x="615" y="436"/>
                </a:lnTo>
                <a:lnTo>
                  <a:pt x="621" y="448"/>
                </a:lnTo>
                <a:lnTo>
                  <a:pt x="629" y="461"/>
                </a:lnTo>
                <a:lnTo>
                  <a:pt x="637" y="472"/>
                </a:lnTo>
                <a:lnTo>
                  <a:pt x="647" y="483"/>
                </a:lnTo>
                <a:lnTo>
                  <a:pt x="658" y="492"/>
                </a:lnTo>
                <a:lnTo>
                  <a:pt x="669" y="502"/>
                </a:lnTo>
                <a:lnTo>
                  <a:pt x="681" y="510"/>
                </a:lnTo>
                <a:lnTo>
                  <a:pt x="694" y="516"/>
                </a:lnTo>
                <a:lnTo>
                  <a:pt x="708" y="520"/>
                </a:lnTo>
                <a:lnTo>
                  <a:pt x="723" y="525"/>
                </a:lnTo>
                <a:lnTo>
                  <a:pt x="738" y="527"/>
                </a:lnTo>
                <a:lnTo>
                  <a:pt x="753" y="528"/>
                </a:lnTo>
                <a:lnTo>
                  <a:pt x="768" y="527"/>
                </a:lnTo>
                <a:lnTo>
                  <a:pt x="783" y="525"/>
                </a:lnTo>
                <a:lnTo>
                  <a:pt x="798" y="520"/>
                </a:lnTo>
                <a:lnTo>
                  <a:pt x="812" y="516"/>
                </a:lnTo>
                <a:lnTo>
                  <a:pt x="825" y="510"/>
                </a:lnTo>
                <a:lnTo>
                  <a:pt x="837" y="502"/>
                </a:lnTo>
                <a:lnTo>
                  <a:pt x="848" y="492"/>
                </a:lnTo>
                <a:lnTo>
                  <a:pt x="859" y="483"/>
                </a:lnTo>
                <a:lnTo>
                  <a:pt x="869" y="472"/>
                </a:lnTo>
                <a:lnTo>
                  <a:pt x="877" y="461"/>
                </a:lnTo>
                <a:lnTo>
                  <a:pt x="885" y="448"/>
                </a:lnTo>
                <a:lnTo>
                  <a:pt x="891" y="436"/>
                </a:lnTo>
                <a:lnTo>
                  <a:pt x="897" y="422"/>
                </a:lnTo>
                <a:lnTo>
                  <a:pt x="900" y="407"/>
                </a:lnTo>
                <a:lnTo>
                  <a:pt x="903" y="393"/>
                </a:lnTo>
                <a:lnTo>
                  <a:pt x="903" y="377"/>
                </a:lnTo>
                <a:lnTo>
                  <a:pt x="903" y="373"/>
                </a:lnTo>
                <a:lnTo>
                  <a:pt x="902" y="371"/>
                </a:lnTo>
                <a:lnTo>
                  <a:pt x="901" y="368"/>
                </a:lnTo>
                <a:lnTo>
                  <a:pt x="899" y="366"/>
                </a:lnTo>
                <a:lnTo>
                  <a:pt x="897" y="365"/>
                </a:lnTo>
                <a:lnTo>
                  <a:pt x="895" y="363"/>
                </a:lnTo>
                <a:lnTo>
                  <a:pt x="891" y="363"/>
                </a:lnTo>
                <a:lnTo>
                  <a:pt x="888" y="362"/>
                </a:lnTo>
                <a:lnTo>
                  <a:pt x="888" y="3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100">
              <a:latin typeface="+mj-lt"/>
            </a:endParaRPr>
          </a:p>
        </p:txBody>
      </p:sp>
      <p:grpSp>
        <p:nvGrpSpPr>
          <p:cNvPr id="75" name="Group 74">
            <a:extLst>
              <a:ext uri="{FF2B5EF4-FFF2-40B4-BE49-F238E27FC236}">
                <a16:creationId xmlns:a16="http://schemas.microsoft.com/office/drawing/2014/main" id="{C62DBBE6-FDD1-0932-2DB9-FE21D188B8F3}"/>
              </a:ext>
            </a:extLst>
          </p:cNvPr>
          <p:cNvGrpSpPr/>
          <p:nvPr/>
        </p:nvGrpSpPr>
        <p:grpSpPr>
          <a:xfrm>
            <a:off x="8752911" y="3897619"/>
            <a:ext cx="221182" cy="222408"/>
            <a:chOff x="2025650" y="1344613"/>
            <a:chExt cx="285751" cy="287337"/>
          </a:xfrm>
          <a:solidFill>
            <a:schemeClr val="bg1"/>
          </a:solidFill>
        </p:grpSpPr>
        <p:sp>
          <p:nvSpPr>
            <p:cNvPr id="76" name="Freeform 455">
              <a:extLst>
                <a:ext uri="{FF2B5EF4-FFF2-40B4-BE49-F238E27FC236}">
                  <a16:creationId xmlns:a16="http://schemas.microsoft.com/office/drawing/2014/main" id="{07BC9D83-9777-3D4A-F0CE-EAC2ECAC05D0}"/>
                </a:ext>
              </a:extLst>
            </p:cNvPr>
            <p:cNvSpPr>
              <a:spLocks noEditPoints="1"/>
            </p:cNvSpPr>
            <p:nvPr/>
          </p:nvSpPr>
          <p:spPr bwMode="auto">
            <a:xfrm>
              <a:off x="2025650" y="1441450"/>
              <a:ext cx="190500" cy="190500"/>
            </a:xfrm>
            <a:custGeom>
              <a:avLst/>
              <a:gdLst>
                <a:gd name="T0" fmla="*/ 337 w 602"/>
                <a:gd name="T1" fmla="*/ 295 h 602"/>
                <a:gd name="T2" fmla="*/ 367 w 602"/>
                <a:gd name="T3" fmla="*/ 325 h 602"/>
                <a:gd name="T4" fmla="*/ 376 w 602"/>
                <a:gd name="T5" fmla="*/ 368 h 602"/>
                <a:gd name="T6" fmla="*/ 363 w 602"/>
                <a:gd name="T7" fmla="*/ 404 h 602"/>
                <a:gd name="T8" fmla="*/ 322 w 602"/>
                <a:gd name="T9" fmla="*/ 433 h 602"/>
                <a:gd name="T10" fmla="*/ 311 w 602"/>
                <a:gd name="T11" fmla="*/ 462 h 602"/>
                <a:gd name="T12" fmla="*/ 295 w 602"/>
                <a:gd name="T13" fmla="*/ 465 h 602"/>
                <a:gd name="T14" fmla="*/ 286 w 602"/>
                <a:gd name="T15" fmla="*/ 451 h 602"/>
                <a:gd name="T16" fmla="*/ 251 w 602"/>
                <a:gd name="T17" fmla="*/ 418 h 602"/>
                <a:gd name="T18" fmla="*/ 229 w 602"/>
                <a:gd name="T19" fmla="*/ 381 h 602"/>
                <a:gd name="T20" fmla="*/ 229 w 602"/>
                <a:gd name="T21" fmla="*/ 353 h 602"/>
                <a:gd name="T22" fmla="*/ 244 w 602"/>
                <a:gd name="T23" fmla="*/ 346 h 602"/>
                <a:gd name="T24" fmla="*/ 256 w 602"/>
                <a:gd name="T25" fmla="*/ 358 h 602"/>
                <a:gd name="T26" fmla="*/ 276 w 602"/>
                <a:gd name="T27" fmla="*/ 399 h 602"/>
                <a:gd name="T28" fmla="*/ 326 w 602"/>
                <a:gd name="T29" fmla="*/ 399 h 602"/>
                <a:gd name="T30" fmla="*/ 346 w 602"/>
                <a:gd name="T31" fmla="*/ 352 h 602"/>
                <a:gd name="T32" fmla="*/ 310 w 602"/>
                <a:gd name="T33" fmla="*/ 317 h 602"/>
                <a:gd name="T34" fmla="*/ 265 w 602"/>
                <a:gd name="T35" fmla="*/ 307 h 602"/>
                <a:gd name="T36" fmla="*/ 235 w 602"/>
                <a:gd name="T37" fmla="*/ 277 h 602"/>
                <a:gd name="T38" fmla="*/ 226 w 602"/>
                <a:gd name="T39" fmla="*/ 234 h 602"/>
                <a:gd name="T40" fmla="*/ 240 w 602"/>
                <a:gd name="T41" fmla="*/ 198 h 602"/>
                <a:gd name="T42" fmla="*/ 279 w 602"/>
                <a:gd name="T43" fmla="*/ 168 h 602"/>
                <a:gd name="T44" fmla="*/ 290 w 602"/>
                <a:gd name="T45" fmla="*/ 139 h 602"/>
                <a:gd name="T46" fmla="*/ 307 w 602"/>
                <a:gd name="T47" fmla="*/ 136 h 602"/>
                <a:gd name="T48" fmla="*/ 316 w 602"/>
                <a:gd name="T49" fmla="*/ 150 h 602"/>
                <a:gd name="T50" fmla="*/ 350 w 602"/>
                <a:gd name="T51" fmla="*/ 183 h 602"/>
                <a:gd name="T52" fmla="*/ 374 w 602"/>
                <a:gd name="T53" fmla="*/ 221 h 602"/>
                <a:gd name="T54" fmla="*/ 374 w 602"/>
                <a:gd name="T55" fmla="*/ 249 h 602"/>
                <a:gd name="T56" fmla="*/ 359 w 602"/>
                <a:gd name="T57" fmla="*/ 255 h 602"/>
                <a:gd name="T58" fmla="*/ 347 w 602"/>
                <a:gd name="T59" fmla="*/ 243 h 602"/>
                <a:gd name="T60" fmla="*/ 326 w 602"/>
                <a:gd name="T61" fmla="*/ 204 h 602"/>
                <a:gd name="T62" fmla="*/ 276 w 602"/>
                <a:gd name="T63" fmla="*/ 204 h 602"/>
                <a:gd name="T64" fmla="*/ 257 w 602"/>
                <a:gd name="T65" fmla="*/ 250 h 602"/>
                <a:gd name="T66" fmla="*/ 292 w 602"/>
                <a:gd name="T67" fmla="*/ 285 h 602"/>
                <a:gd name="T68" fmla="*/ 546 w 602"/>
                <a:gd name="T69" fmla="*/ 275 h 602"/>
                <a:gd name="T70" fmla="*/ 470 w 602"/>
                <a:gd name="T71" fmla="*/ 244 h 602"/>
                <a:gd name="T72" fmla="*/ 407 w 602"/>
                <a:gd name="T73" fmla="*/ 195 h 602"/>
                <a:gd name="T74" fmla="*/ 357 w 602"/>
                <a:gd name="T75" fmla="*/ 132 h 602"/>
                <a:gd name="T76" fmla="*/ 326 w 602"/>
                <a:gd name="T77" fmla="*/ 56 h 602"/>
                <a:gd name="T78" fmla="*/ 307 w 602"/>
                <a:gd name="T79" fmla="*/ 0 h 602"/>
                <a:gd name="T80" fmla="*/ 226 w 602"/>
                <a:gd name="T81" fmla="*/ 9 h 602"/>
                <a:gd name="T82" fmla="*/ 145 w 602"/>
                <a:gd name="T83" fmla="*/ 44 h 602"/>
                <a:gd name="T84" fmla="*/ 79 w 602"/>
                <a:gd name="T85" fmla="*/ 98 h 602"/>
                <a:gd name="T86" fmla="*/ 29 w 602"/>
                <a:gd name="T87" fmla="*/ 170 h 602"/>
                <a:gd name="T88" fmla="*/ 4 w 602"/>
                <a:gd name="T89" fmla="*/ 255 h 602"/>
                <a:gd name="T90" fmla="*/ 4 w 602"/>
                <a:gd name="T91" fmla="*/ 346 h 602"/>
                <a:gd name="T92" fmla="*/ 29 w 602"/>
                <a:gd name="T93" fmla="*/ 431 h 602"/>
                <a:gd name="T94" fmla="*/ 79 w 602"/>
                <a:gd name="T95" fmla="*/ 503 h 602"/>
                <a:gd name="T96" fmla="*/ 145 w 602"/>
                <a:gd name="T97" fmla="*/ 559 h 602"/>
                <a:gd name="T98" fmla="*/ 226 w 602"/>
                <a:gd name="T99" fmla="*/ 593 h 602"/>
                <a:gd name="T100" fmla="*/ 317 w 602"/>
                <a:gd name="T101" fmla="*/ 602 h 602"/>
                <a:gd name="T102" fmla="*/ 405 w 602"/>
                <a:gd name="T103" fmla="*/ 583 h 602"/>
                <a:gd name="T104" fmla="*/ 481 w 602"/>
                <a:gd name="T105" fmla="*/ 543 h 602"/>
                <a:gd name="T106" fmla="*/ 542 w 602"/>
                <a:gd name="T107" fmla="*/ 481 h 602"/>
                <a:gd name="T108" fmla="*/ 584 w 602"/>
                <a:gd name="T109" fmla="*/ 404 h 602"/>
                <a:gd name="T110" fmla="*/ 602 w 602"/>
                <a:gd name="T111" fmla="*/ 31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2" h="602">
                  <a:moveTo>
                    <a:pt x="301" y="286"/>
                  </a:moveTo>
                  <a:lnTo>
                    <a:pt x="309" y="286"/>
                  </a:lnTo>
                  <a:lnTo>
                    <a:pt x="316" y="287"/>
                  </a:lnTo>
                  <a:lnTo>
                    <a:pt x="323" y="289"/>
                  </a:lnTo>
                  <a:lnTo>
                    <a:pt x="331" y="292"/>
                  </a:lnTo>
                  <a:lnTo>
                    <a:pt x="337" y="295"/>
                  </a:lnTo>
                  <a:lnTo>
                    <a:pt x="344" y="299"/>
                  </a:lnTo>
                  <a:lnTo>
                    <a:pt x="349" y="303"/>
                  </a:lnTo>
                  <a:lnTo>
                    <a:pt x="354" y="308"/>
                  </a:lnTo>
                  <a:lnTo>
                    <a:pt x="359" y="313"/>
                  </a:lnTo>
                  <a:lnTo>
                    <a:pt x="364" y="319"/>
                  </a:lnTo>
                  <a:lnTo>
                    <a:pt x="367" y="325"/>
                  </a:lnTo>
                  <a:lnTo>
                    <a:pt x="370" y="332"/>
                  </a:lnTo>
                  <a:lnTo>
                    <a:pt x="373" y="339"/>
                  </a:lnTo>
                  <a:lnTo>
                    <a:pt x="375" y="346"/>
                  </a:lnTo>
                  <a:lnTo>
                    <a:pt x="376" y="354"/>
                  </a:lnTo>
                  <a:lnTo>
                    <a:pt x="377" y="361"/>
                  </a:lnTo>
                  <a:lnTo>
                    <a:pt x="376" y="368"/>
                  </a:lnTo>
                  <a:lnTo>
                    <a:pt x="375" y="374"/>
                  </a:lnTo>
                  <a:lnTo>
                    <a:pt x="374" y="381"/>
                  </a:lnTo>
                  <a:lnTo>
                    <a:pt x="371" y="387"/>
                  </a:lnTo>
                  <a:lnTo>
                    <a:pt x="369" y="393"/>
                  </a:lnTo>
                  <a:lnTo>
                    <a:pt x="366" y="399"/>
                  </a:lnTo>
                  <a:lnTo>
                    <a:pt x="363" y="404"/>
                  </a:lnTo>
                  <a:lnTo>
                    <a:pt x="359" y="410"/>
                  </a:lnTo>
                  <a:lnTo>
                    <a:pt x="350" y="418"/>
                  </a:lnTo>
                  <a:lnTo>
                    <a:pt x="340" y="426"/>
                  </a:lnTo>
                  <a:lnTo>
                    <a:pt x="334" y="429"/>
                  </a:lnTo>
                  <a:lnTo>
                    <a:pt x="329" y="431"/>
                  </a:lnTo>
                  <a:lnTo>
                    <a:pt x="322" y="433"/>
                  </a:lnTo>
                  <a:lnTo>
                    <a:pt x="316" y="435"/>
                  </a:lnTo>
                  <a:lnTo>
                    <a:pt x="316" y="451"/>
                  </a:lnTo>
                  <a:lnTo>
                    <a:pt x="316" y="455"/>
                  </a:lnTo>
                  <a:lnTo>
                    <a:pt x="315" y="457"/>
                  </a:lnTo>
                  <a:lnTo>
                    <a:pt x="314" y="460"/>
                  </a:lnTo>
                  <a:lnTo>
                    <a:pt x="311" y="462"/>
                  </a:lnTo>
                  <a:lnTo>
                    <a:pt x="309" y="464"/>
                  </a:lnTo>
                  <a:lnTo>
                    <a:pt x="307" y="465"/>
                  </a:lnTo>
                  <a:lnTo>
                    <a:pt x="304" y="466"/>
                  </a:lnTo>
                  <a:lnTo>
                    <a:pt x="301" y="466"/>
                  </a:lnTo>
                  <a:lnTo>
                    <a:pt x="298" y="466"/>
                  </a:lnTo>
                  <a:lnTo>
                    <a:pt x="295" y="465"/>
                  </a:lnTo>
                  <a:lnTo>
                    <a:pt x="293" y="464"/>
                  </a:lnTo>
                  <a:lnTo>
                    <a:pt x="290" y="462"/>
                  </a:lnTo>
                  <a:lnTo>
                    <a:pt x="289" y="460"/>
                  </a:lnTo>
                  <a:lnTo>
                    <a:pt x="287" y="458"/>
                  </a:lnTo>
                  <a:lnTo>
                    <a:pt x="287" y="455"/>
                  </a:lnTo>
                  <a:lnTo>
                    <a:pt x="286" y="451"/>
                  </a:lnTo>
                  <a:lnTo>
                    <a:pt x="286" y="435"/>
                  </a:lnTo>
                  <a:lnTo>
                    <a:pt x="279" y="433"/>
                  </a:lnTo>
                  <a:lnTo>
                    <a:pt x="274" y="431"/>
                  </a:lnTo>
                  <a:lnTo>
                    <a:pt x="267" y="429"/>
                  </a:lnTo>
                  <a:lnTo>
                    <a:pt x="262" y="426"/>
                  </a:lnTo>
                  <a:lnTo>
                    <a:pt x="251" y="418"/>
                  </a:lnTo>
                  <a:lnTo>
                    <a:pt x="243" y="410"/>
                  </a:lnTo>
                  <a:lnTo>
                    <a:pt x="240" y="404"/>
                  </a:lnTo>
                  <a:lnTo>
                    <a:pt x="235" y="399"/>
                  </a:lnTo>
                  <a:lnTo>
                    <a:pt x="233" y="393"/>
                  </a:lnTo>
                  <a:lnTo>
                    <a:pt x="230" y="387"/>
                  </a:lnTo>
                  <a:lnTo>
                    <a:pt x="229" y="381"/>
                  </a:lnTo>
                  <a:lnTo>
                    <a:pt x="227" y="374"/>
                  </a:lnTo>
                  <a:lnTo>
                    <a:pt x="226" y="368"/>
                  </a:lnTo>
                  <a:lnTo>
                    <a:pt x="226" y="361"/>
                  </a:lnTo>
                  <a:lnTo>
                    <a:pt x="226" y="358"/>
                  </a:lnTo>
                  <a:lnTo>
                    <a:pt x="227" y="355"/>
                  </a:lnTo>
                  <a:lnTo>
                    <a:pt x="229" y="353"/>
                  </a:lnTo>
                  <a:lnTo>
                    <a:pt x="230" y="351"/>
                  </a:lnTo>
                  <a:lnTo>
                    <a:pt x="232" y="348"/>
                  </a:lnTo>
                  <a:lnTo>
                    <a:pt x="235" y="347"/>
                  </a:lnTo>
                  <a:lnTo>
                    <a:pt x="237" y="346"/>
                  </a:lnTo>
                  <a:lnTo>
                    <a:pt x="241" y="346"/>
                  </a:lnTo>
                  <a:lnTo>
                    <a:pt x="244" y="346"/>
                  </a:lnTo>
                  <a:lnTo>
                    <a:pt x="247" y="347"/>
                  </a:lnTo>
                  <a:lnTo>
                    <a:pt x="249" y="348"/>
                  </a:lnTo>
                  <a:lnTo>
                    <a:pt x="251" y="351"/>
                  </a:lnTo>
                  <a:lnTo>
                    <a:pt x="253" y="353"/>
                  </a:lnTo>
                  <a:lnTo>
                    <a:pt x="255" y="355"/>
                  </a:lnTo>
                  <a:lnTo>
                    <a:pt x="256" y="358"/>
                  </a:lnTo>
                  <a:lnTo>
                    <a:pt x="256" y="361"/>
                  </a:lnTo>
                  <a:lnTo>
                    <a:pt x="257" y="370"/>
                  </a:lnTo>
                  <a:lnTo>
                    <a:pt x="260" y="378"/>
                  </a:lnTo>
                  <a:lnTo>
                    <a:pt x="263" y="386"/>
                  </a:lnTo>
                  <a:lnTo>
                    <a:pt x="270" y="393"/>
                  </a:lnTo>
                  <a:lnTo>
                    <a:pt x="276" y="399"/>
                  </a:lnTo>
                  <a:lnTo>
                    <a:pt x="283" y="403"/>
                  </a:lnTo>
                  <a:lnTo>
                    <a:pt x="292" y="405"/>
                  </a:lnTo>
                  <a:lnTo>
                    <a:pt x="301" y="406"/>
                  </a:lnTo>
                  <a:lnTo>
                    <a:pt x="310" y="405"/>
                  </a:lnTo>
                  <a:lnTo>
                    <a:pt x="319" y="403"/>
                  </a:lnTo>
                  <a:lnTo>
                    <a:pt x="326" y="399"/>
                  </a:lnTo>
                  <a:lnTo>
                    <a:pt x="333" y="393"/>
                  </a:lnTo>
                  <a:lnTo>
                    <a:pt x="338" y="386"/>
                  </a:lnTo>
                  <a:lnTo>
                    <a:pt x="342" y="378"/>
                  </a:lnTo>
                  <a:lnTo>
                    <a:pt x="346" y="370"/>
                  </a:lnTo>
                  <a:lnTo>
                    <a:pt x="346" y="361"/>
                  </a:lnTo>
                  <a:lnTo>
                    <a:pt x="346" y="352"/>
                  </a:lnTo>
                  <a:lnTo>
                    <a:pt x="342" y="344"/>
                  </a:lnTo>
                  <a:lnTo>
                    <a:pt x="338" y="336"/>
                  </a:lnTo>
                  <a:lnTo>
                    <a:pt x="333" y="329"/>
                  </a:lnTo>
                  <a:lnTo>
                    <a:pt x="326" y="324"/>
                  </a:lnTo>
                  <a:lnTo>
                    <a:pt x="319" y="319"/>
                  </a:lnTo>
                  <a:lnTo>
                    <a:pt x="310" y="317"/>
                  </a:lnTo>
                  <a:lnTo>
                    <a:pt x="301" y="316"/>
                  </a:lnTo>
                  <a:lnTo>
                    <a:pt x="293" y="315"/>
                  </a:lnTo>
                  <a:lnTo>
                    <a:pt x="286" y="314"/>
                  </a:lnTo>
                  <a:lnTo>
                    <a:pt x="278" y="313"/>
                  </a:lnTo>
                  <a:lnTo>
                    <a:pt x="272" y="310"/>
                  </a:lnTo>
                  <a:lnTo>
                    <a:pt x="265" y="307"/>
                  </a:lnTo>
                  <a:lnTo>
                    <a:pt x="259" y="303"/>
                  </a:lnTo>
                  <a:lnTo>
                    <a:pt x="253" y="299"/>
                  </a:lnTo>
                  <a:lnTo>
                    <a:pt x="248" y="294"/>
                  </a:lnTo>
                  <a:lnTo>
                    <a:pt x="243" y="288"/>
                  </a:lnTo>
                  <a:lnTo>
                    <a:pt x="238" y="283"/>
                  </a:lnTo>
                  <a:lnTo>
                    <a:pt x="235" y="277"/>
                  </a:lnTo>
                  <a:lnTo>
                    <a:pt x="232" y="270"/>
                  </a:lnTo>
                  <a:lnTo>
                    <a:pt x="229" y="263"/>
                  </a:lnTo>
                  <a:lnTo>
                    <a:pt x="228" y="256"/>
                  </a:lnTo>
                  <a:lnTo>
                    <a:pt x="227" y="249"/>
                  </a:lnTo>
                  <a:lnTo>
                    <a:pt x="226" y="241"/>
                  </a:lnTo>
                  <a:lnTo>
                    <a:pt x="226" y="234"/>
                  </a:lnTo>
                  <a:lnTo>
                    <a:pt x="227" y="227"/>
                  </a:lnTo>
                  <a:lnTo>
                    <a:pt x="229" y="221"/>
                  </a:lnTo>
                  <a:lnTo>
                    <a:pt x="230" y="214"/>
                  </a:lnTo>
                  <a:lnTo>
                    <a:pt x="233" y="209"/>
                  </a:lnTo>
                  <a:lnTo>
                    <a:pt x="235" y="204"/>
                  </a:lnTo>
                  <a:lnTo>
                    <a:pt x="240" y="198"/>
                  </a:lnTo>
                  <a:lnTo>
                    <a:pt x="243" y="193"/>
                  </a:lnTo>
                  <a:lnTo>
                    <a:pt x="251" y="184"/>
                  </a:lnTo>
                  <a:lnTo>
                    <a:pt x="262" y="177"/>
                  </a:lnTo>
                  <a:lnTo>
                    <a:pt x="267" y="174"/>
                  </a:lnTo>
                  <a:lnTo>
                    <a:pt x="274" y="170"/>
                  </a:lnTo>
                  <a:lnTo>
                    <a:pt x="279" y="168"/>
                  </a:lnTo>
                  <a:lnTo>
                    <a:pt x="286" y="167"/>
                  </a:lnTo>
                  <a:lnTo>
                    <a:pt x="286" y="150"/>
                  </a:lnTo>
                  <a:lnTo>
                    <a:pt x="287" y="148"/>
                  </a:lnTo>
                  <a:lnTo>
                    <a:pt x="287" y="145"/>
                  </a:lnTo>
                  <a:lnTo>
                    <a:pt x="289" y="142"/>
                  </a:lnTo>
                  <a:lnTo>
                    <a:pt x="290" y="139"/>
                  </a:lnTo>
                  <a:lnTo>
                    <a:pt x="293" y="138"/>
                  </a:lnTo>
                  <a:lnTo>
                    <a:pt x="295" y="136"/>
                  </a:lnTo>
                  <a:lnTo>
                    <a:pt x="298" y="136"/>
                  </a:lnTo>
                  <a:lnTo>
                    <a:pt x="301" y="135"/>
                  </a:lnTo>
                  <a:lnTo>
                    <a:pt x="304" y="136"/>
                  </a:lnTo>
                  <a:lnTo>
                    <a:pt x="307" y="136"/>
                  </a:lnTo>
                  <a:lnTo>
                    <a:pt x="309" y="138"/>
                  </a:lnTo>
                  <a:lnTo>
                    <a:pt x="311" y="139"/>
                  </a:lnTo>
                  <a:lnTo>
                    <a:pt x="314" y="142"/>
                  </a:lnTo>
                  <a:lnTo>
                    <a:pt x="315" y="145"/>
                  </a:lnTo>
                  <a:lnTo>
                    <a:pt x="316" y="148"/>
                  </a:lnTo>
                  <a:lnTo>
                    <a:pt x="316" y="150"/>
                  </a:lnTo>
                  <a:lnTo>
                    <a:pt x="316" y="167"/>
                  </a:lnTo>
                  <a:lnTo>
                    <a:pt x="322" y="168"/>
                  </a:lnTo>
                  <a:lnTo>
                    <a:pt x="329" y="170"/>
                  </a:lnTo>
                  <a:lnTo>
                    <a:pt x="334" y="174"/>
                  </a:lnTo>
                  <a:lnTo>
                    <a:pt x="340" y="177"/>
                  </a:lnTo>
                  <a:lnTo>
                    <a:pt x="350" y="183"/>
                  </a:lnTo>
                  <a:lnTo>
                    <a:pt x="359" y="193"/>
                  </a:lnTo>
                  <a:lnTo>
                    <a:pt x="363" y="198"/>
                  </a:lnTo>
                  <a:lnTo>
                    <a:pt x="366" y="204"/>
                  </a:lnTo>
                  <a:lnTo>
                    <a:pt x="369" y="209"/>
                  </a:lnTo>
                  <a:lnTo>
                    <a:pt x="371" y="214"/>
                  </a:lnTo>
                  <a:lnTo>
                    <a:pt x="374" y="221"/>
                  </a:lnTo>
                  <a:lnTo>
                    <a:pt x="375" y="227"/>
                  </a:lnTo>
                  <a:lnTo>
                    <a:pt x="376" y="234"/>
                  </a:lnTo>
                  <a:lnTo>
                    <a:pt x="377" y="241"/>
                  </a:lnTo>
                  <a:lnTo>
                    <a:pt x="376" y="243"/>
                  </a:lnTo>
                  <a:lnTo>
                    <a:pt x="375" y="247"/>
                  </a:lnTo>
                  <a:lnTo>
                    <a:pt x="374" y="249"/>
                  </a:lnTo>
                  <a:lnTo>
                    <a:pt x="371" y="252"/>
                  </a:lnTo>
                  <a:lnTo>
                    <a:pt x="369" y="253"/>
                  </a:lnTo>
                  <a:lnTo>
                    <a:pt x="367" y="255"/>
                  </a:lnTo>
                  <a:lnTo>
                    <a:pt x="364" y="255"/>
                  </a:lnTo>
                  <a:lnTo>
                    <a:pt x="361" y="256"/>
                  </a:lnTo>
                  <a:lnTo>
                    <a:pt x="359" y="255"/>
                  </a:lnTo>
                  <a:lnTo>
                    <a:pt x="355" y="255"/>
                  </a:lnTo>
                  <a:lnTo>
                    <a:pt x="353" y="253"/>
                  </a:lnTo>
                  <a:lnTo>
                    <a:pt x="351" y="252"/>
                  </a:lnTo>
                  <a:lnTo>
                    <a:pt x="349" y="249"/>
                  </a:lnTo>
                  <a:lnTo>
                    <a:pt x="348" y="247"/>
                  </a:lnTo>
                  <a:lnTo>
                    <a:pt x="347" y="243"/>
                  </a:lnTo>
                  <a:lnTo>
                    <a:pt x="346" y="241"/>
                  </a:lnTo>
                  <a:lnTo>
                    <a:pt x="346" y="231"/>
                  </a:lnTo>
                  <a:lnTo>
                    <a:pt x="342" y="223"/>
                  </a:lnTo>
                  <a:lnTo>
                    <a:pt x="338" y="215"/>
                  </a:lnTo>
                  <a:lnTo>
                    <a:pt x="333" y="209"/>
                  </a:lnTo>
                  <a:lnTo>
                    <a:pt x="326" y="204"/>
                  </a:lnTo>
                  <a:lnTo>
                    <a:pt x="319" y="199"/>
                  </a:lnTo>
                  <a:lnTo>
                    <a:pt x="310" y="196"/>
                  </a:lnTo>
                  <a:lnTo>
                    <a:pt x="301" y="195"/>
                  </a:lnTo>
                  <a:lnTo>
                    <a:pt x="292" y="196"/>
                  </a:lnTo>
                  <a:lnTo>
                    <a:pt x="283" y="199"/>
                  </a:lnTo>
                  <a:lnTo>
                    <a:pt x="276" y="204"/>
                  </a:lnTo>
                  <a:lnTo>
                    <a:pt x="270" y="209"/>
                  </a:lnTo>
                  <a:lnTo>
                    <a:pt x="263" y="215"/>
                  </a:lnTo>
                  <a:lnTo>
                    <a:pt x="260" y="223"/>
                  </a:lnTo>
                  <a:lnTo>
                    <a:pt x="257" y="231"/>
                  </a:lnTo>
                  <a:lnTo>
                    <a:pt x="256" y="241"/>
                  </a:lnTo>
                  <a:lnTo>
                    <a:pt x="257" y="250"/>
                  </a:lnTo>
                  <a:lnTo>
                    <a:pt x="260" y="258"/>
                  </a:lnTo>
                  <a:lnTo>
                    <a:pt x="263" y="266"/>
                  </a:lnTo>
                  <a:lnTo>
                    <a:pt x="270" y="272"/>
                  </a:lnTo>
                  <a:lnTo>
                    <a:pt x="276" y="278"/>
                  </a:lnTo>
                  <a:lnTo>
                    <a:pt x="283" y="282"/>
                  </a:lnTo>
                  <a:lnTo>
                    <a:pt x="292" y="285"/>
                  </a:lnTo>
                  <a:lnTo>
                    <a:pt x="301" y="286"/>
                  </a:lnTo>
                  <a:close/>
                  <a:moveTo>
                    <a:pt x="601" y="285"/>
                  </a:moveTo>
                  <a:lnTo>
                    <a:pt x="587" y="283"/>
                  </a:lnTo>
                  <a:lnTo>
                    <a:pt x="573" y="281"/>
                  </a:lnTo>
                  <a:lnTo>
                    <a:pt x="559" y="279"/>
                  </a:lnTo>
                  <a:lnTo>
                    <a:pt x="546" y="275"/>
                  </a:lnTo>
                  <a:lnTo>
                    <a:pt x="532" y="271"/>
                  </a:lnTo>
                  <a:lnTo>
                    <a:pt x="519" y="267"/>
                  </a:lnTo>
                  <a:lnTo>
                    <a:pt x="507" y="263"/>
                  </a:lnTo>
                  <a:lnTo>
                    <a:pt x="495" y="257"/>
                  </a:lnTo>
                  <a:lnTo>
                    <a:pt x="483" y="251"/>
                  </a:lnTo>
                  <a:lnTo>
                    <a:pt x="470" y="244"/>
                  </a:lnTo>
                  <a:lnTo>
                    <a:pt x="459" y="237"/>
                  </a:lnTo>
                  <a:lnTo>
                    <a:pt x="448" y="229"/>
                  </a:lnTo>
                  <a:lnTo>
                    <a:pt x="437" y="222"/>
                  </a:lnTo>
                  <a:lnTo>
                    <a:pt x="426" y="213"/>
                  </a:lnTo>
                  <a:lnTo>
                    <a:pt x="416" y="205"/>
                  </a:lnTo>
                  <a:lnTo>
                    <a:pt x="407" y="195"/>
                  </a:lnTo>
                  <a:lnTo>
                    <a:pt x="397" y="185"/>
                  </a:lnTo>
                  <a:lnTo>
                    <a:pt x="389" y="176"/>
                  </a:lnTo>
                  <a:lnTo>
                    <a:pt x="380" y="165"/>
                  </a:lnTo>
                  <a:lnTo>
                    <a:pt x="373" y="154"/>
                  </a:lnTo>
                  <a:lnTo>
                    <a:pt x="365" y="142"/>
                  </a:lnTo>
                  <a:lnTo>
                    <a:pt x="357" y="132"/>
                  </a:lnTo>
                  <a:lnTo>
                    <a:pt x="351" y="120"/>
                  </a:lnTo>
                  <a:lnTo>
                    <a:pt x="346" y="107"/>
                  </a:lnTo>
                  <a:lnTo>
                    <a:pt x="339" y="95"/>
                  </a:lnTo>
                  <a:lnTo>
                    <a:pt x="335" y="82"/>
                  </a:lnTo>
                  <a:lnTo>
                    <a:pt x="331" y="70"/>
                  </a:lnTo>
                  <a:lnTo>
                    <a:pt x="326" y="56"/>
                  </a:lnTo>
                  <a:lnTo>
                    <a:pt x="323" y="43"/>
                  </a:lnTo>
                  <a:lnTo>
                    <a:pt x="321" y="29"/>
                  </a:lnTo>
                  <a:lnTo>
                    <a:pt x="319" y="15"/>
                  </a:lnTo>
                  <a:lnTo>
                    <a:pt x="317" y="1"/>
                  </a:lnTo>
                  <a:lnTo>
                    <a:pt x="314" y="1"/>
                  </a:lnTo>
                  <a:lnTo>
                    <a:pt x="307" y="0"/>
                  </a:lnTo>
                  <a:lnTo>
                    <a:pt x="301" y="0"/>
                  </a:lnTo>
                  <a:lnTo>
                    <a:pt x="286" y="0"/>
                  </a:lnTo>
                  <a:lnTo>
                    <a:pt x="271" y="2"/>
                  </a:lnTo>
                  <a:lnTo>
                    <a:pt x="256" y="3"/>
                  </a:lnTo>
                  <a:lnTo>
                    <a:pt x="241" y="6"/>
                  </a:lnTo>
                  <a:lnTo>
                    <a:pt x="226" y="9"/>
                  </a:lnTo>
                  <a:lnTo>
                    <a:pt x="212" y="14"/>
                  </a:lnTo>
                  <a:lnTo>
                    <a:pt x="198" y="18"/>
                  </a:lnTo>
                  <a:lnTo>
                    <a:pt x="184" y="23"/>
                  </a:lnTo>
                  <a:lnTo>
                    <a:pt x="171" y="30"/>
                  </a:lnTo>
                  <a:lnTo>
                    <a:pt x="158" y="36"/>
                  </a:lnTo>
                  <a:lnTo>
                    <a:pt x="145" y="44"/>
                  </a:lnTo>
                  <a:lnTo>
                    <a:pt x="132" y="51"/>
                  </a:lnTo>
                  <a:lnTo>
                    <a:pt x="120" y="60"/>
                  </a:lnTo>
                  <a:lnTo>
                    <a:pt x="110" y="68"/>
                  </a:lnTo>
                  <a:lnTo>
                    <a:pt x="99" y="78"/>
                  </a:lnTo>
                  <a:lnTo>
                    <a:pt x="88" y="88"/>
                  </a:lnTo>
                  <a:lnTo>
                    <a:pt x="79" y="98"/>
                  </a:lnTo>
                  <a:lnTo>
                    <a:pt x="69" y="109"/>
                  </a:lnTo>
                  <a:lnTo>
                    <a:pt x="59" y="121"/>
                  </a:lnTo>
                  <a:lnTo>
                    <a:pt x="52" y="133"/>
                  </a:lnTo>
                  <a:lnTo>
                    <a:pt x="43" y="145"/>
                  </a:lnTo>
                  <a:lnTo>
                    <a:pt x="37" y="157"/>
                  </a:lnTo>
                  <a:lnTo>
                    <a:pt x="29" y="170"/>
                  </a:lnTo>
                  <a:lnTo>
                    <a:pt x="24" y="184"/>
                  </a:lnTo>
                  <a:lnTo>
                    <a:pt x="19" y="197"/>
                  </a:lnTo>
                  <a:lnTo>
                    <a:pt x="13" y="211"/>
                  </a:lnTo>
                  <a:lnTo>
                    <a:pt x="9" y="226"/>
                  </a:lnTo>
                  <a:lnTo>
                    <a:pt x="6" y="240"/>
                  </a:lnTo>
                  <a:lnTo>
                    <a:pt x="4" y="255"/>
                  </a:lnTo>
                  <a:lnTo>
                    <a:pt x="1" y="270"/>
                  </a:lnTo>
                  <a:lnTo>
                    <a:pt x="0" y="285"/>
                  </a:lnTo>
                  <a:lnTo>
                    <a:pt x="0" y="301"/>
                  </a:lnTo>
                  <a:lnTo>
                    <a:pt x="0" y="316"/>
                  </a:lnTo>
                  <a:lnTo>
                    <a:pt x="1" y="331"/>
                  </a:lnTo>
                  <a:lnTo>
                    <a:pt x="4" y="346"/>
                  </a:lnTo>
                  <a:lnTo>
                    <a:pt x="6" y="361"/>
                  </a:lnTo>
                  <a:lnTo>
                    <a:pt x="9" y="376"/>
                  </a:lnTo>
                  <a:lnTo>
                    <a:pt x="13" y="390"/>
                  </a:lnTo>
                  <a:lnTo>
                    <a:pt x="19" y="404"/>
                  </a:lnTo>
                  <a:lnTo>
                    <a:pt x="24" y="418"/>
                  </a:lnTo>
                  <a:lnTo>
                    <a:pt x="29" y="431"/>
                  </a:lnTo>
                  <a:lnTo>
                    <a:pt x="37" y="444"/>
                  </a:lnTo>
                  <a:lnTo>
                    <a:pt x="43" y="457"/>
                  </a:lnTo>
                  <a:lnTo>
                    <a:pt x="52" y="470"/>
                  </a:lnTo>
                  <a:lnTo>
                    <a:pt x="59" y="481"/>
                  </a:lnTo>
                  <a:lnTo>
                    <a:pt x="69" y="492"/>
                  </a:lnTo>
                  <a:lnTo>
                    <a:pt x="79" y="503"/>
                  </a:lnTo>
                  <a:lnTo>
                    <a:pt x="88" y="514"/>
                  </a:lnTo>
                  <a:lnTo>
                    <a:pt x="99" y="523"/>
                  </a:lnTo>
                  <a:lnTo>
                    <a:pt x="110" y="533"/>
                  </a:lnTo>
                  <a:lnTo>
                    <a:pt x="120" y="543"/>
                  </a:lnTo>
                  <a:lnTo>
                    <a:pt x="132" y="550"/>
                  </a:lnTo>
                  <a:lnTo>
                    <a:pt x="145" y="559"/>
                  </a:lnTo>
                  <a:lnTo>
                    <a:pt x="158" y="566"/>
                  </a:lnTo>
                  <a:lnTo>
                    <a:pt x="171" y="573"/>
                  </a:lnTo>
                  <a:lnTo>
                    <a:pt x="184" y="578"/>
                  </a:lnTo>
                  <a:lnTo>
                    <a:pt x="198" y="583"/>
                  </a:lnTo>
                  <a:lnTo>
                    <a:pt x="212" y="589"/>
                  </a:lnTo>
                  <a:lnTo>
                    <a:pt x="226" y="593"/>
                  </a:lnTo>
                  <a:lnTo>
                    <a:pt x="241" y="596"/>
                  </a:lnTo>
                  <a:lnTo>
                    <a:pt x="256" y="598"/>
                  </a:lnTo>
                  <a:lnTo>
                    <a:pt x="271" y="600"/>
                  </a:lnTo>
                  <a:lnTo>
                    <a:pt x="286" y="602"/>
                  </a:lnTo>
                  <a:lnTo>
                    <a:pt x="301" y="602"/>
                  </a:lnTo>
                  <a:lnTo>
                    <a:pt x="317" y="602"/>
                  </a:lnTo>
                  <a:lnTo>
                    <a:pt x="332" y="600"/>
                  </a:lnTo>
                  <a:lnTo>
                    <a:pt x="347" y="598"/>
                  </a:lnTo>
                  <a:lnTo>
                    <a:pt x="362" y="596"/>
                  </a:lnTo>
                  <a:lnTo>
                    <a:pt x="376" y="593"/>
                  </a:lnTo>
                  <a:lnTo>
                    <a:pt x="391" y="589"/>
                  </a:lnTo>
                  <a:lnTo>
                    <a:pt x="405" y="583"/>
                  </a:lnTo>
                  <a:lnTo>
                    <a:pt x="419" y="578"/>
                  </a:lnTo>
                  <a:lnTo>
                    <a:pt x="431" y="573"/>
                  </a:lnTo>
                  <a:lnTo>
                    <a:pt x="444" y="565"/>
                  </a:lnTo>
                  <a:lnTo>
                    <a:pt x="457" y="559"/>
                  </a:lnTo>
                  <a:lnTo>
                    <a:pt x="469" y="550"/>
                  </a:lnTo>
                  <a:lnTo>
                    <a:pt x="481" y="543"/>
                  </a:lnTo>
                  <a:lnTo>
                    <a:pt x="493" y="533"/>
                  </a:lnTo>
                  <a:lnTo>
                    <a:pt x="503" y="523"/>
                  </a:lnTo>
                  <a:lnTo>
                    <a:pt x="514" y="514"/>
                  </a:lnTo>
                  <a:lnTo>
                    <a:pt x="524" y="503"/>
                  </a:lnTo>
                  <a:lnTo>
                    <a:pt x="533" y="492"/>
                  </a:lnTo>
                  <a:lnTo>
                    <a:pt x="542" y="481"/>
                  </a:lnTo>
                  <a:lnTo>
                    <a:pt x="551" y="470"/>
                  </a:lnTo>
                  <a:lnTo>
                    <a:pt x="558" y="457"/>
                  </a:lnTo>
                  <a:lnTo>
                    <a:pt x="566" y="444"/>
                  </a:lnTo>
                  <a:lnTo>
                    <a:pt x="572" y="431"/>
                  </a:lnTo>
                  <a:lnTo>
                    <a:pt x="578" y="418"/>
                  </a:lnTo>
                  <a:lnTo>
                    <a:pt x="584" y="404"/>
                  </a:lnTo>
                  <a:lnTo>
                    <a:pt x="588" y="390"/>
                  </a:lnTo>
                  <a:lnTo>
                    <a:pt x="592" y="376"/>
                  </a:lnTo>
                  <a:lnTo>
                    <a:pt x="596" y="361"/>
                  </a:lnTo>
                  <a:lnTo>
                    <a:pt x="599" y="346"/>
                  </a:lnTo>
                  <a:lnTo>
                    <a:pt x="601" y="331"/>
                  </a:lnTo>
                  <a:lnTo>
                    <a:pt x="602" y="316"/>
                  </a:lnTo>
                  <a:lnTo>
                    <a:pt x="602" y="301"/>
                  </a:lnTo>
                  <a:lnTo>
                    <a:pt x="602" y="295"/>
                  </a:lnTo>
                  <a:lnTo>
                    <a:pt x="601" y="288"/>
                  </a:lnTo>
                  <a:lnTo>
                    <a:pt x="601"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sp>
          <p:nvSpPr>
            <p:cNvPr id="77" name="Freeform 456">
              <a:extLst>
                <a:ext uri="{FF2B5EF4-FFF2-40B4-BE49-F238E27FC236}">
                  <a16:creationId xmlns:a16="http://schemas.microsoft.com/office/drawing/2014/main" id="{92114330-F47E-0BD0-C2E5-14179A556FB7}"/>
                </a:ext>
              </a:extLst>
            </p:cNvPr>
            <p:cNvSpPr>
              <a:spLocks noEditPoints="1"/>
            </p:cNvSpPr>
            <p:nvPr/>
          </p:nvSpPr>
          <p:spPr bwMode="auto">
            <a:xfrm>
              <a:off x="2135188" y="1344613"/>
              <a:ext cx="176213" cy="177800"/>
            </a:xfrm>
            <a:custGeom>
              <a:avLst/>
              <a:gdLst>
                <a:gd name="T0" fmla="*/ 312 w 557"/>
                <a:gd name="T1" fmla="*/ 273 h 558"/>
                <a:gd name="T2" fmla="*/ 341 w 557"/>
                <a:gd name="T3" fmla="*/ 301 h 558"/>
                <a:gd name="T4" fmla="*/ 348 w 557"/>
                <a:gd name="T5" fmla="*/ 341 h 558"/>
                <a:gd name="T6" fmla="*/ 333 w 557"/>
                <a:gd name="T7" fmla="*/ 379 h 558"/>
                <a:gd name="T8" fmla="*/ 300 w 557"/>
                <a:gd name="T9" fmla="*/ 402 h 558"/>
                <a:gd name="T10" fmla="*/ 258 w 557"/>
                <a:gd name="T11" fmla="*/ 402 h 558"/>
                <a:gd name="T12" fmla="*/ 224 w 557"/>
                <a:gd name="T13" fmla="*/ 379 h 558"/>
                <a:gd name="T14" fmla="*/ 209 w 557"/>
                <a:gd name="T15" fmla="*/ 341 h 558"/>
                <a:gd name="T16" fmla="*/ 214 w 557"/>
                <a:gd name="T17" fmla="*/ 322 h 558"/>
                <a:gd name="T18" fmla="*/ 231 w 557"/>
                <a:gd name="T19" fmla="*/ 322 h 558"/>
                <a:gd name="T20" fmla="*/ 239 w 557"/>
                <a:gd name="T21" fmla="*/ 343 h 558"/>
                <a:gd name="T22" fmla="*/ 271 w 557"/>
                <a:gd name="T23" fmla="*/ 375 h 558"/>
                <a:gd name="T24" fmla="*/ 312 w 557"/>
                <a:gd name="T25" fmla="*/ 358 h 558"/>
                <a:gd name="T26" fmla="*/ 312 w 557"/>
                <a:gd name="T27" fmla="*/ 313 h 558"/>
                <a:gd name="T28" fmla="*/ 271 w 557"/>
                <a:gd name="T29" fmla="*/ 294 h 558"/>
                <a:gd name="T30" fmla="*/ 233 w 557"/>
                <a:gd name="T31" fmla="*/ 278 h 558"/>
                <a:gd name="T32" fmla="*/ 211 w 557"/>
                <a:gd name="T33" fmla="*/ 245 h 558"/>
                <a:gd name="T34" fmla="*/ 211 w 557"/>
                <a:gd name="T35" fmla="*/ 205 h 558"/>
                <a:gd name="T36" fmla="*/ 252 w 557"/>
                <a:gd name="T37" fmla="*/ 158 h 558"/>
                <a:gd name="T38" fmla="*/ 268 w 557"/>
                <a:gd name="T39" fmla="*/ 130 h 558"/>
                <a:gd name="T40" fmla="*/ 285 w 557"/>
                <a:gd name="T41" fmla="*/ 127 h 558"/>
                <a:gd name="T42" fmla="*/ 294 w 557"/>
                <a:gd name="T43" fmla="*/ 141 h 558"/>
                <a:gd name="T44" fmla="*/ 340 w 557"/>
                <a:gd name="T45" fmla="*/ 189 h 558"/>
                <a:gd name="T46" fmla="*/ 346 w 557"/>
                <a:gd name="T47" fmla="*/ 232 h 558"/>
                <a:gd name="T48" fmla="*/ 331 w 557"/>
                <a:gd name="T49" fmla="*/ 239 h 558"/>
                <a:gd name="T50" fmla="*/ 319 w 557"/>
                <a:gd name="T51" fmla="*/ 227 h 558"/>
                <a:gd name="T52" fmla="*/ 301 w 557"/>
                <a:gd name="T53" fmla="*/ 190 h 558"/>
                <a:gd name="T54" fmla="*/ 256 w 557"/>
                <a:gd name="T55" fmla="*/ 190 h 558"/>
                <a:gd name="T56" fmla="*/ 239 w 557"/>
                <a:gd name="T57" fmla="*/ 232 h 558"/>
                <a:gd name="T58" fmla="*/ 271 w 557"/>
                <a:gd name="T59" fmla="*/ 263 h 558"/>
                <a:gd name="T60" fmla="*/ 267 w 557"/>
                <a:gd name="T61" fmla="*/ 463 h 558"/>
                <a:gd name="T62" fmla="*/ 251 w 557"/>
                <a:gd name="T63" fmla="*/ 466 h 558"/>
                <a:gd name="T64" fmla="*/ 241 w 557"/>
                <a:gd name="T65" fmla="*/ 452 h 558"/>
                <a:gd name="T66" fmla="*/ 247 w 557"/>
                <a:gd name="T67" fmla="*/ 410 h 558"/>
                <a:gd name="T68" fmla="*/ 265 w 557"/>
                <a:gd name="T69" fmla="*/ 410 h 558"/>
                <a:gd name="T70" fmla="*/ 271 w 557"/>
                <a:gd name="T71" fmla="*/ 452 h 558"/>
                <a:gd name="T72" fmla="*/ 209 w 557"/>
                <a:gd name="T73" fmla="*/ 10 h 558"/>
                <a:gd name="T74" fmla="*/ 135 w 557"/>
                <a:gd name="T75" fmla="*/ 41 h 558"/>
                <a:gd name="T76" fmla="*/ 73 w 557"/>
                <a:gd name="T77" fmla="*/ 92 h 558"/>
                <a:gd name="T78" fmla="*/ 28 w 557"/>
                <a:gd name="T79" fmla="*/ 159 h 558"/>
                <a:gd name="T80" fmla="*/ 3 w 557"/>
                <a:gd name="T81" fmla="*/ 236 h 558"/>
                <a:gd name="T82" fmla="*/ 3 w 557"/>
                <a:gd name="T83" fmla="*/ 321 h 558"/>
                <a:gd name="T84" fmla="*/ 28 w 557"/>
                <a:gd name="T85" fmla="*/ 399 h 558"/>
                <a:gd name="T86" fmla="*/ 73 w 557"/>
                <a:gd name="T87" fmla="*/ 466 h 558"/>
                <a:gd name="T88" fmla="*/ 135 w 557"/>
                <a:gd name="T89" fmla="*/ 517 h 558"/>
                <a:gd name="T90" fmla="*/ 209 w 557"/>
                <a:gd name="T91" fmla="*/ 549 h 558"/>
                <a:gd name="T92" fmla="*/ 292 w 557"/>
                <a:gd name="T93" fmla="*/ 557 h 558"/>
                <a:gd name="T94" fmla="*/ 374 w 557"/>
                <a:gd name="T95" fmla="*/ 541 h 558"/>
                <a:gd name="T96" fmla="*/ 445 w 557"/>
                <a:gd name="T97" fmla="*/ 502 h 558"/>
                <a:gd name="T98" fmla="*/ 502 w 557"/>
                <a:gd name="T99" fmla="*/ 446 h 558"/>
                <a:gd name="T100" fmla="*/ 540 w 557"/>
                <a:gd name="T101" fmla="*/ 375 h 558"/>
                <a:gd name="T102" fmla="*/ 556 w 557"/>
                <a:gd name="T103" fmla="*/ 293 h 558"/>
                <a:gd name="T104" fmla="*/ 549 w 557"/>
                <a:gd name="T105" fmla="*/ 210 h 558"/>
                <a:gd name="T106" fmla="*/ 517 w 557"/>
                <a:gd name="T107" fmla="*/ 134 h 558"/>
                <a:gd name="T108" fmla="*/ 466 w 557"/>
                <a:gd name="T109" fmla="*/ 73 h 558"/>
                <a:gd name="T110" fmla="*/ 400 w 557"/>
                <a:gd name="T111" fmla="*/ 28 h 558"/>
                <a:gd name="T112" fmla="*/ 321 w 557"/>
                <a:gd name="T113" fmla="*/ 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7" h="558">
                  <a:moveTo>
                    <a:pt x="279" y="264"/>
                  </a:moveTo>
                  <a:lnTo>
                    <a:pt x="286" y="264"/>
                  </a:lnTo>
                  <a:lnTo>
                    <a:pt x="292" y="265"/>
                  </a:lnTo>
                  <a:lnTo>
                    <a:pt x="300" y="267"/>
                  </a:lnTo>
                  <a:lnTo>
                    <a:pt x="306" y="270"/>
                  </a:lnTo>
                  <a:lnTo>
                    <a:pt x="312" y="273"/>
                  </a:lnTo>
                  <a:lnTo>
                    <a:pt x="318" y="276"/>
                  </a:lnTo>
                  <a:lnTo>
                    <a:pt x="324" y="280"/>
                  </a:lnTo>
                  <a:lnTo>
                    <a:pt x="329" y="285"/>
                  </a:lnTo>
                  <a:lnTo>
                    <a:pt x="333" y="290"/>
                  </a:lnTo>
                  <a:lnTo>
                    <a:pt x="338" y="295"/>
                  </a:lnTo>
                  <a:lnTo>
                    <a:pt x="341" y="301"/>
                  </a:lnTo>
                  <a:lnTo>
                    <a:pt x="344" y="307"/>
                  </a:lnTo>
                  <a:lnTo>
                    <a:pt x="346" y="314"/>
                  </a:lnTo>
                  <a:lnTo>
                    <a:pt x="347" y="320"/>
                  </a:lnTo>
                  <a:lnTo>
                    <a:pt x="348" y="328"/>
                  </a:lnTo>
                  <a:lnTo>
                    <a:pt x="349" y="335"/>
                  </a:lnTo>
                  <a:lnTo>
                    <a:pt x="348" y="341"/>
                  </a:lnTo>
                  <a:lnTo>
                    <a:pt x="347" y="349"/>
                  </a:lnTo>
                  <a:lnTo>
                    <a:pt x="346" y="355"/>
                  </a:lnTo>
                  <a:lnTo>
                    <a:pt x="344" y="362"/>
                  </a:lnTo>
                  <a:lnTo>
                    <a:pt x="341" y="368"/>
                  </a:lnTo>
                  <a:lnTo>
                    <a:pt x="338" y="374"/>
                  </a:lnTo>
                  <a:lnTo>
                    <a:pt x="333" y="379"/>
                  </a:lnTo>
                  <a:lnTo>
                    <a:pt x="329" y="384"/>
                  </a:lnTo>
                  <a:lnTo>
                    <a:pt x="324" y="389"/>
                  </a:lnTo>
                  <a:lnTo>
                    <a:pt x="318" y="393"/>
                  </a:lnTo>
                  <a:lnTo>
                    <a:pt x="312" y="396"/>
                  </a:lnTo>
                  <a:lnTo>
                    <a:pt x="306" y="399"/>
                  </a:lnTo>
                  <a:lnTo>
                    <a:pt x="300" y="402"/>
                  </a:lnTo>
                  <a:lnTo>
                    <a:pt x="292" y="404"/>
                  </a:lnTo>
                  <a:lnTo>
                    <a:pt x="286" y="405"/>
                  </a:lnTo>
                  <a:lnTo>
                    <a:pt x="279" y="405"/>
                  </a:lnTo>
                  <a:lnTo>
                    <a:pt x="271" y="405"/>
                  </a:lnTo>
                  <a:lnTo>
                    <a:pt x="265" y="404"/>
                  </a:lnTo>
                  <a:lnTo>
                    <a:pt x="258" y="402"/>
                  </a:lnTo>
                  <a:lnTo>
                    <a:pt x="252" y="399"/>
                  </a:lnTo>
                  <a:lnTo>
                    <a:pt x="245" y="396"/>
                  </a:lnTo>
                  <a:lnTo>
                    <a:pt x="239" y="393"/>
                  </a:lnTo>
                  <a:lnTo>
                    <a:pt x="233" y="389"/>
                  </a:lnTo>
                  <a:lnTo>
                    <a:pt x="229" y="384"/>
                  </a:lnTo>
                  <a:lnTo>
                    <a:pt x="224" y="379"/>
                  </a:lnTo>
                  <a:lnTo>
                    <a:pt x="221" y="374"/>
                  </a:lnTo>
                  <a:lnTo>
                    <a:pt x="216" y="368"/>
                  </a:lnTo>
                  <a:lnTo>
                    <a:pt x="213" y="362"/>
                  </a:lnTo>
                  <a:lnTo>
                    <a:pt x="211" y="355"/>
                  </a:lnTo>
                  <a:lnTo>
                    <a:pt x="210" y="349"/>
                  </a:lnTo>
                  <a:lnTo>
                    <a:pt x="209" y="341"/>
                  </a:lnTo>
                  <a:lnTo>
                    <a:pt x="208" y="335"/>
                  </a:lnTo>
                  <a:lnTo>
                    <a:pt x="209" y="332"/>
                  </a:lnTo>
                  <a:lnTo>
                    <a:pt x="209" y="329"/>
                  </a:lnTo>
                  <a:lnTo>
                    <a:pt x="211" y="326"/>
                  </a:lnTo>
                  <a:lnTo>
                    <a:pt x="212" y="324"/>
                  </a:lnTo>
                  <a:lnTo>
                    <a:pt x="214" y="322"/>
                  </a:lnTo>
                  <a:lnTo>
                    <a:pt x="217" y="321"/>
                  </a:lnTo>
                  <a:lnTo>
                    <a:pt x="220" y="320"/>
                  </a:lnTo>
                  <a:lnTo>
                    <a:pt x="223" y="320"/>
                  </a:lnTo>
                  <a:lnTo>
                    <a:pt x="226" y="320"/>
                  </a:lnTo>
                  <a:lnTo>
                    <a:pt x="229" y="321"/>
                  </a:lnTo>
                  <a:lnTo>
                    <a:pt x="231" y="322"/>
                  </a:lnTo>
                  <a:lnTo>
                    <a:pt x="233" y="324"/>
                  </a:lnTo>
                  <a:lnTo>
                    <a:pt x="236" y="326"/>
                  </a:lnTo>
                  <a:lnTo>
                    <a:pt x="237" y="329"/>
                  </a:lnTo>
                  <a:lnTo>
                    <a:pt x="238" y="332"/>
                  </a:lnTo>
                  <a:lnTo>
                    <a:pt x="238" y="335"/>
                  </a:lnTo>
                  <a:lnTo>
                    <a:pt x="239" y="343"/>
                  </a:lnTo>
                  <a:lnTo>
                    <a:pt x="241" y="350"/>
                  </a:lnTo>
                  <a:lnTo>
                    <a:pt x="245" y="358"/>
                  </a:lnTo>
                  <a:lnTo>
                    <a:pt x="250" y="363"/>
                  </a:lnTo>
                  <a:lnTo>
                    <a:pt x="256" y="368"/>
                  </a:lnTo>
                  <a:lnTo>
                    <a:pt x="262" y="372"/>
                  </a:lnTo>
                  <a:lnTo>
                    <a:pt x="271" y="375"/>
                  </a:lnTo>
                  <a:lnTo>
                    <a:pt x="279" y="375"/>
                  </a:lnTo>
                  <a:lnTo>
                    <a:pt x="287" y="375"/>
                  </a:lnTo>
                  <a:lnTo>
                    <a:pt x="295" y="372"/>
                  </a:lnTo>
                  <a:lnTo>
                    <a:pt x="301" y="368"/>
                  </a:lnTo>
                  <a:lnTo>
                    <a:pt x="307" y="363"/>
                  </a:lnTo>
                  <a:lnTo>
                    <a:pt x="312" y="358"/>
                  </a:lnTo>
                  <a:lnTo>
                    <a:pt x="316" y="350"/>
                  </a:lnTo>
                  <a:lnTo>
                    <a:pt x="318" y="343"/>
                  </a:lnTo>
                  <a:lnTo>
                    <a:pt x="319" y="335"/>
                  </a:lnTo>
                  <a:lnTo>
                    <a:pt x="318" y="326"/>
                  </a:lnTo>
                  <a:lnTo>
                    <a:pt x="316" y="319"/>
                  </a:lnTo>
                  <a:lnTo>
                    <a:pt x="312" y="313"/>
                  </a:lnTo>
                  <a:lnTo>
                    <a:pt x="307" y="306"/>
                  </a:lnTo>
                  <a:lnTo>
                    <a:pt x="301" y="301"/>
                  </a:lnTo>
                  <a:lnTo>
                    <a:pt x="295" y="298"/>
                  </a:lnTo>
                  <a:lnTo>
                    <a:pt x="287" y="295"/>
                  </a:lnTo>
                  <a:lnTo>
                    <a:pt x="279" y="294"/>
                  </a:lnTo>
                  <a:lnTo>
                    <a:pt x="271" y="294"/>
                  </a:lnTo>
                  <a:lnTo>
                    <a:pt x="265" y="293"/>
                  </a:lnTo>
                  <a:lnTo>
                    <a:pt x="258" y="291"/>
                  </a:lnTo>
                  <a:lnTo>
                    <a:pt x="252" y="289"/>
                  </a:lnTo>
                  <a:lnTo>
                    <a:pt x="245" y="286"/>
                  </a:lnTo>
                  <a:lnTo>
                    <a:pt x="239" y="282"/>
                  </a:lnTo>
                  <a:lnTo>
                    <a:pt x="233" y="278"/>
                  </a:lnTo>
                  <a:lnTo>
                    <a:pt x="229" y="274"/>
                  </a:lnTo>
                  <a:lnTo>
                    <a:pt x="224" y="269"/>
                  </a:lnTo>
                  <a:lnTo>
                    <a:pt x="221" y="263"/>
                  </a:lnTo>
                  <a:lnTo>
                    <a:pt x="216" y="258"/>
                  </a:lnTo>
                  <a:lnTo>
                    <a:pt x="213" y="251"/>
                  </a:lnTo>
                  <a:lnTo>
                    <a:pt x="211" y="245"/>
                  </a:lnTo>
                  <a:lnTo>
                    <a:pt x="210" y="239"/>
                  </a:lnTo>
                  <a:lnTo>
                    <a:pt x="209" y="231"/>
                  </a:lnTo>
                  <a:lnTo>
                    <a:pt x="208" y="223"/>
                  </a:lnTo>
                  <a:lnTo>
                    <a:pt x="209" y="217"/>
                  </a:lnTo>
                  <a:lnTo>
                    <a:pt x="209" y="212"/>
                  </a:lnTo>
                  <a:lnTo>
                    <a:pt x="211" y="205"/>
                  </a:lnTo>
                  <a:lnTo>
                    <a:pt x="212" y="200"/>
                  </a:lnTo>
                  <a:lnTo>
                    <a:pt x="217" y="189"/>
                  </a:lnTo>
                  <a:lnTo>
                    <a:pt x="224" y="180"/>
                  </a:lnTo>
                  <a:lnTo>
                    <a:pt x="232" y="171"/>
                  </a:lnTo>
                  <a:lnTo>
                    <a:pt x="242" y="163"/>
                  </a:lnTo>
                  <a:lnTo>
                    <a:pt x="252" y="158"/>
                  </a:lnTo>
                  <a:lnTo>
                    <a:pt x="264" y="155"/>
                  </a:lnTo>
                  <a:lnTo>
                    <a:pt x="264" y="141"/>
                  </a:lnTo>
                  <a:lnTo>
                    <a:pt x="264" y="138"/>
                  </a:lnTo>
                  <a:lnTo>
                    <a:pt x="265" y="134"/>
                  </a:lnTo>
                  <a:lnTo>
                    <a:pt x="266" y="132"/>
                  </a:lnTo>
                  <a:lnTo>
                    <a:pt x="268" y="130"/>
                  </a:lnTo>
                  <a:lnTo>
                    <a:pt x="270" y="128"/>
                  </a:lnTo>
                  <a:lnTo>
                    <a:pt x="273" y="127"/>
                  </a:lnTo>
                  <a:lnTo>
                    <a:pt x="275" y="126"/>
                  </a:lnTo>
                  <a:lnTo>
                    <a:pt x="279" y="126"/>
                  </a:lnTo>
                  <a:lnTo>
                    <a:pt x="282" y="126"/>
                  </a:lnTo>
                  <a:lnTo>
                    <a:pt x="285" y="127"/>
                  </a:lnTo>
                  <a:lnTo>
                    <a:pt x="287" y="128"/>
                  </a:lnTo>
                  <a:lnTo>
                    <a:pt x="289" y="130"/>
                  </a:lnTo>
                  <a:lnTo>
                    <a:pt x="291" y="132"/>
                  </a:lnTo>
                  <a:lnTo>
                    <a:pt x="292" y="134"/>
                  </a:lnTo>
                  <a:lnTo>
                    <a:pt x="294" y="138"/>
                  </a:lnTo>
                  <a:lnTo>
                    <a:pt x="294" y="141"/>
                  </a:lnTo>
                  <a:lnTo>
                    <a:pt x="294" y="155"/>
                  </a:lnTo>
                  <a:lnTo>
                    <a:pt x="305" y="158"/>
                  </a:lnTo>
                  <a:lnTo>
                    <a:pt x="316" y="163"/>
                  </a:lnTo>
                  <a:lnTo>
                    <a:pt x="325" y="171"/>
                  </a:lnTo>
                  <a:lnTo>
                    <a:pt x="333" y="180"/>
                  </a:lnTo>
                  <a:lnTo>
                    <a:pt x="340" y="189"/>
                  </a:lnTo>
                  <a:lnTo>
                    <a:pt x="345" y="200"/>
                  </a:lnTo>
                  <a:lnTo>
                    <a:pt x="348" y="212"/>
                  </a:lnTo>
                  <a:lnTo>
                    <a:pt x="349" y="223"/>
                  </a:lnTo>
                  <a:lnTo>
                    <a:pt x="348" y="227"/>
                  </a:lnTo>
                  <a:lnTo>
                    <a:pt x="348" y="230"/>
                  </a:lnTo>
                  <a:lnTo>
                    <a:pt x="346" y="232"/>
                  </a:lnTo>
                  <a:lnTo>
                    <a:pt x="345" y="234"/>
                  </a:lnTo>
                  <a:lnTo>
                    <a:pt x="343" y="236"/>
                  </a:lnTo>
                  <a:lnTo>
                    <a:pt x="340" y="237"/>
                  </a:lnTo>
                  <a:lnTo>
                    <a:pt x="338" y="239"/>
                  </a:lnTo>
                  <a:lnTo>
                    <a:pt x="334" y="239"/>
                  </a:lnTo>
                  <a:lnTo>
                    <a:pt x="331" y="239"/>
                  </a:lnTo>
                  <a:lnTo>
                    <a:pt x="328" y="237"/>
                  </a:lnTo>
                  <a:lnTo>
                    <a:pt x="326" y="236"/>
                  </a:lnTo>
                  <a:lnTo>
                    <a:pt x="324" y="234"/>
                  </a:lnTo>
                  <a:lnTo>
                    <a:pt x="321" y="232"/>
                  </a:lnTo>
                  <a:lnTo>
                    <a:pt x="320" y="230"/>
                  </a:lnTo>
                  <a:lnTo>
                    <a:pt x="319" y="227"/>
                  </a:lnTo>
                  <a:lnTo>
                    <a:pt x="319" y="223"/>
                  </a:lnTo>
                  <a:lnTo>
                    <a:pt x="318" y="216"/>
                  </a:lnTo>
                  <a:lnTo>
                    <a:pt x="316" y="208"/>
                  </a:lnTo>
                  <a:lnTo>
                    <a:pt x="312" y="201"/>
                  </a:lnTo>
                  <a:lnTo>
                    <a:pt x="307" y="196"/>
                  </a:lnTo>
                  <a:lnTo>
                    <a:pt x="301" y="190"/>
                  </a:lnTo>
                  <a:lnTo>
                    <a:pt x="295" y="187"/>
                  </a:lnTo>
                  <a:lnTo>
                    <a:pt x="287" y="184"/>
                  </a:lnTo>
                  <a:lnTo>
                    <a:pt x="279" y="184"/>
                  </a:lnTo>
                  <a:lnTo>
                    <a:pt x="271" y="184"/>
                  </a:lnTo>
                  <a:lnTo>
                    <a:pt x="262" y="187"/>
                  </a:lnTo>
                  <a:lnTo>
                    <a:pt x="256" y="190"/>
                  </a:lnTo>
                  <a:lnTo>
                    <a:pt x="250" y="196"/>
                  </a:lnTo>
                  <a:lnTo>
                    <a:pt x="245" y="201"/>
                  </a:lnTo>
                  <a:lnTo>
                    <a:pt x="241" y="208"/>
                  </a:lnTo>
                  <a:lnTo>
                    <a:pt x="239" y="216"/>
                  </a:lnTo>
                  <a:lnTo>
                    <a:pt x="238" y="223"/>
                  </a:lnTo>
                  <a:lnTo>
                    <a:pt x="239" y="232"/>
                  </a:lnTo>
                  <a:lnTo>
                    <a:pt x="241" y="240"/>
                  </a:lnTo>
                  <a:lnTo>
                    <a:pt x="245" y="246"/>
                  </a:lnTo>
                  <a:lnTo>
                    <a:pt x="250" y="252"/>
                  </a:lnTo>
                  <a:lnTo>
                    <a:pt x="256" y="257"/>
                  </a:lnTo>
                  <a:lnTo>
                    <a:pt x="262" y="261"/>
                  </a:lnTo>
                  <a:lnTo>
                    <a:pt x="271" y="263"/>
                  </a:lnTo>
                  <a:lnTo>
                    <a:pt x="279" y="264"/>
                  </a:lnTo>
                  <a:close/>
                  <a:moveTo>
                    <a:pt x="271" y="452"/>
                  </a:moveTo>
                  <a:lnTo>
                    <a:pt x="271" y="455"/>
                  </a:lnTo>
                  <a:lnTo>
                    <a:pt x="270" y="458"/>
                  </a:lnTo>
                  <a:lnTo>
                    <a:pt x="269" y="461"/>
                  </a:lnTo>
                  <a:lnTo>
                    <a:pt x="267" y="463"/>
                  </a:lnTo>
                  <a:lnTo>
                    <a:pt x="265" y="465"/>
                  </a:lnTo>
                  <a:lnTo>
                    <a:pt x="261" y="466"/>
                  </a:lnTo>
                  <a:lnTo>
                    <a:pt x="259" y="467"/>
                  </a:lnTo>
                  <a:lnTo>
                    <a:pt x="256" y="467"/>
                  </a:lnTo>
                  <a:lnTo>
                    <a:pt x="253" y="467"/>
                  </a:lnTo>
                  <a:lnTo>
                    <a:pt x="251" y="466"/>
                  </a:lnTo>
                  <a:lnTo>
                    <a:pt x="247" y="465"/>
                  </a:lnTo>
                  <a:lnTo>
                    <a:pt x="245" y="463"/>
                  </a:lnTo>
                  <a:lnTo>
                    <a:pt x="243" y="461"/>
                  </a:lnTo>
                  <a:lnTo>
                    <a:pt x="242" y="458"/>
                  </a:lnTo>
                  <a:lnTo>
                    <a:pt x="241" y="455"/>
                  </a:lnTo>
                  <a:lnTo>
                    <a:pt x="241" y="452"/>
                  </a:lnTo>
                  <a:lnTo>
                    <a:pt x="241" y="422"/>
                  </a:lnTo>
                  <a:lnTo>
                    <a:pt x="241" y="419"/>
                  </a:lnTo>
                  <a:lnTo>
                    <a:pt x="242" y="417"/>
                  </a:lnTo>
                  <a:lnTo>
                    <a:pt x="243" y="413"/>
                  </a:lnTo>
                  <a:lnTo>
                    <a:pt x="245" y="411"/>
                  </a:lnTo>
                  <a:lnTo>
                    <a:pt x="247" y="410"/>
                  </a:lnTo>
                  <a:lnTo>
                    <a:pt x="251" y="408"/>
                  </a:lnTo>
                  <a:lnTo>
                    <a:pt x="253" y="408"/>
                  </a:lnTo>
                  <a:lnTo>
                    <a:pt x="256" y="407"/>
                  </a:lnTo>
                  <a:lnTo>
                    <a:pt x="259" y="408"/>
                  </a:lnTo>
                  <a:lnTo>
                    <a:pt x="261" y="408"/>
                  </a:lnTo>
                  <a:lnTo>
                    <a:pt x="265" y="410"/>
                  </a:lnTo>
                  <a:lnTo>
                    <a:pt x="267" y="411"/>
                  </a:lnTo>
                  <a:lnTo>
                    <a:pt x="269" y="413"/>
                  </a:lnTo>
                  <a:lnTo>
                    <a:pt x="270" y="417"/>
                  </a:lnTo>
                  <a:lnTo>
                    <a:pt x="271" y="419"/>
                  </a:lnTo>
                  <a:lnTo>
                    <a:pt x="271" y="422"/>
                  </a:lnTo>
                  <a:lnTo>
                    <a:pt x="271" y="452"/>
                  </a:lnTo>
                  <a:close/>
                  <a:moveTo>
                    <a:pt x="279" y="0"/>
                  </a:moveTo>
                  <a:lnTo>
                    <a:pt x="265" y="1"/>
                  </a:lnTo>
                  <a:lnTo>
                    <a:pt x="251" y="3"/>
                  </a:lnTo>
                  <a:lnTo>
                    <a:pt x="237" y="4"/>
                  </a:lnTo>
                  <a:lnTo>
                    <a:pt x="223" y="7"/>
                  </a:lnTo>
                  <a:lnTo>
                    <a:pt x="209" y="10"/>
                  </a:lnTo>
                  <a:lnTo>
                    <a:pt x="196" y="13"/>
                  </a:lnTo>
                  <a:lnTo>
                    <a:pt x="183" y="18"/>
                  </a:lnTo>
                  <a:lnTo>
                    <a:pt x="170" y="23"/>
                  </a:lnTo>
                  <a:lnTo>
                    <a:pt x="158" y="28"/>
                  </a:lnTo>
                  <a:lnTo>
                    <a:pt x="146" y="35"/>
                  </a:lnTo>
                  <a:lnTo>
                    <a:pt x="135" y="41"/>
                  </a:lnTo>
                  <a:lnTo>
                    <a:pt x="123" y="49"/>
                  </a:lnTo>
                  <a:lnTo>
                    <a:pt x="112" y="56"/>
                  </a:lnTo>
                  <a:lnTo>
                    <a:pt x="102" y="65"/>
                  </a:lnTo>
                  <a:lnTo>
                    <a:pt x="92" y="73"/>
                  </a:lnTo>
                  <a:lnTo>
                    <a:pt x="82" y="82"/>
                  </a:lnTo>
                  <a:lnTo>
                    <a:pt x="73" y="92"/>
                  </a:lnTo>
                  <a:lnTo>
                    <a:pt x="64" y="102"/>
                  </a:lnTo>
                  <a:lnTo>
                    <a:pt x="55" y="113"/>
                  </a:lnTo>
                  <a:lnTo>
                    <a:pt x="48" y="124"/>
                  </a:lnTo>
                  <a:lnTo>
                    <a:pt x="40" y="134"/>
                  </a:lnTo>
                  <a:lnTo>
                    <a:pt x="34" y="146"/>
                  </a:lnTo>
                  <a:lnTo>
                    <a:pt x="28" y="159"/>
                  </a:lnTo>
                  <a:lnTo>
                    <a:pt x="22" y="171"/>
                  </a:lnTo>
                  <a:lnTo>
                    <a:pt x="17" y="184"/>
                  </a:lnTo>
                  <a:lnTo>
                    <a:pt x="13" y="197"/>
                  </a:lnTo>
                  <a:lnTo>
                    <a:pt x="9" y="210"/>
                  </a:lnTo>
                  <a:lnTo>
                    <a:pt x="6" y="223"/>
                  </a:lnTo>
                  <a:lnTo>
                    <a:pt x="3" y="236"/>
                  </a:lnTo>
                  <a:lnTo>
                    <a:pt x="2" y="250"/>
                  </a:lnTo>
                  <a:lnTo>
                    <a:pt x="1" y="265"/>
                  </a:lnTo>
                  <a:lnTo>
                    <a:pt x="0" y="279"/>
                  </a:lnTo>
                  <a:lnTo>
                    <a:pt x="1" y="293"/>
                  </a:lnTo>
                  <a:lnTo>
                    <a:pt x="2" y="307"/>
                  </a:lnTo>
                  <a:lnTo>
                    <a:pt x="3" y="321"/>
                  </a:lnTo>
                  <a:lnTo>
                    <a:pt x="6" y="335"/>
                  </a:lnTo>
                  <a:lnTo>
                    <a:pt x="9" y="349"/>
                  </a:lnTo>
                  <a:lnTo>
                    <a:pt x="13" y="362"/>
                  </a:lnTo>
                  <a:lnTo>
                    <a:pt x="17" y="375"/>
                  </a:lnTo>
                  <a:lnTo>
                    <a:pt x="22" y="388"/>
                  </a:lnTo>
                  <a:lnTo>
                    <a:pt x="28" y="399"/>
                  </a:lnTo>
                  <a:lnTo>
                    <a:pt x="34" y="412"/>
                  </a:lnTo>
                  <a:lnTo>
                    <a:pt x="40" y="424"/>
                  </a:lnTo>
                  <a:lnTo>
                    <a:pt x="48" y="435"/>
                  </a:lnTo>
                  <a:lnTo>
                    <a:pt x="55" y="446"/>
                  </a:lnTo>
                  <a:lnTo>
                    <a:pt x="64" y="456"/>
                  </a:lnTo>
                  <a:lnTo>
                    <a:pt x="73" y="466"/>
                  </a:lnTo>
                  <a:lnTo>
                    <a:pt x="82" y="477"/>
                  </a:lnTo>
                  <a:lnTo>
                    <a:pt x="92" y="485"/>
                  </a:lnTo>
                  <a:lnTo>
                    <a:pt x="102" y="494"/>
                  </a:lnTo>
                  <a:lnTo>
                    <a:pt x="112" y="502"/>
                  </a:lnTo>
                  <a:lnTo>
                    <a:pt x="123" y="510"/>
                  </a:lnTo>
                  <a:lnTo>
                    <a:pt x="135" y="517"/>
                  </a:lnTo>
                  <a:lnTo>
                    <a:pt x="146" y="524"/>
                  </a:lnTo>
                  <a:lnTo>
                    <a:pt x="158" y="530"/>
                  </a:lnTo>
                  <a:lnTo>
                    <a:pt x="170" y="536"/>
                  </a:lnTo>
                  <a:lnTo>
                    <a:pt x="183" y="541"/>
                  </a:lnTo>
                  <a:lnTo>
                    <a:pt x="196" y="545"/>
                  </a:lnTo>
                  <a:lnTo>
                    <a:pt x="209" y="549"/>
                  </a:lnTo>
                  <a:lnTo>
                    <a:pt x="223" y="552"/>
                  </a:lnTo>
                  <a:lnTo>
                    <a:pt x="237" y="555"/>
                  </a:lnTo>
                  <a:lnTo>
                    <a:pt x="251" y="556"/>
                  </a:lnTo>
                  <a:lnTo>
                    <a:pt x="265" y="557"/>
                  </a:lnTo>
                  <a:lnTo>
                    <a:pt x="279" y="558"/>
                  </a:lnTo>
                  <a:lnTo>
                    <a:pt x="292" y="557"/>
                  </a:lnTo>
                  <a:lnTo>
                    <a:pt x="307" y="556"/>
                  </a:lnTo>
                  <a:lnTo>
                    <a:pt x="321" y="555"/>
                  </a:lnTo>
                  <a:lnTo>
                    <a:pt x="334" y="552"/>
                  </a:lnTo>
                  <a:lnTo>
                    <a:pt x="348" y="549"/>
                  </a:lnTo>
                  <a:lnTo>
                    <a:pt x="361" y="545"/>
                  </a:lnTo>
                  <a:lnTo>
                    <a:pt x="374" y="541"/>
                  </a:lnTo>
                  <a:lnTo>
                    <a:pt x="387" y="536"/>
                  </a:lnTo>
                  <a:lnTo>
                    <a:pt x="400" y="530"/>
                  </a:lnTo>
                  <a:lnTo>
                    <a:pt x="412" y="524"/>
                  </a:lnTo>
                  <a:lnTo>
                    <a:pt x="423" y="517"/>
                  </a:lnTo>
                  <a:lnTo>
                    <a:pt x="434" y="510"/>
                  </a:lnTo>
                  <a:lnTo>
                    <a:pt x="445" y="502"/>
                  </a:lnTo>
                  <a:lnTo>
                    <a:pt x="456" y="494"/>
                  </a:lnTo>
                  <a:lnTo>
                    <a:pt x="466" y="485"/>
                  </a:lnTo>
                  <a:lnTo>
                    <a:pt x="476" y="477"/>
                  </a:lnTo>
                  <a:lnTo>
                    <a:pt x="484" y="466"/>
                  </a:lnTo>
                  <a:lnTo>
                    <a:pt x="493" y="456"/>
                  </a:lnTo>
                  <a:lnTo>
                    <a:pt x="502" y="446"/>
                  </a:lnTo>
                  <a:lnTo>
                    <a:pt x="509" y="435"/>
                  </a:lnTo>
                  <a:lnTo>
                    <a:pt x="517" y="424"/>
                  </a:lnTo>
                  <a:lnTo>
                    <a:pt x="523" y="412"/>
                  </a:lnTo>
                  <a:lnTo>
                    <a:pt x="530" y="399"/>
                  </a:lnTo>
                  <a:lnTo>
                    <a:pt x="535" y="388"/>
                  </a:lnTo>
                  <a:lnTo>
                    <a:pt x="540" y="375"/>
                  </a:lnTo>
                  <a:lnTo>
                    <a:pt x="545" y="362"/>
                  </a:lnTo>
                  <a:lnTo>
                    <a:pt x="549" y="349"/>
                  </a:lnTo>
                  <a:lnTo>
                    <a:pt x="551" y="335"/>
                  </a:lnTo>
                  <a:lnTo>
                    <a:pt x="554" y="321"/>
                  </a:lnTo>
                  <a:lnTo>
                    <a:pt x="555" y="307"/>
                  </a:lnTo>
                  <a:lnTo>
                    <a:pt x="556" y="293"/>
                  </a:lnTo>
                  <a:lnTo>
                    <a:pt x="557" y="279"/>
                  </a:lnTo>
                  <a:lnTo>
                    <a:pt x="556" y="265"/>
                  </a:lnTo>
                  <a:lnTo>
                    <a:pt x="555" y="250"/>
                  </a:lnTo>
                  <a:lnTo>
                    <a:pt x="554" y="236"/>
                  </a:lnTo>
                  <a:lnTo>
                    <a:pt x="551" y="223"/>
                  </a:lnTo>
                  <a:lnTo>
                    <a:pt x="549" y="210"/>
                  </a:lnTo>
                  <a:lnTo>
                    <a:pt x="545" y="197"/>
                  </a:lnTo>
                  <a:lnTo>
                    <a:pt x="540" y="184"/>
                  </a:lnTo>
                  <a:lnTo>
                    <a:pt x="535" y="171"/>
                  </a:lnTo>
                  <a:lnTo>
                    <a:pt x="530" y="159"/>
                  </a:lnTo>
                  <a:lnTo>
                    <a:pt x="523" y="146"/>
                  </a:lnTo>
                  <a:lnTo>
                    <a:pt x="517" y="134"/>
                  </a:lnTo>
                  <a:lnTo>
                    <a:pt x="509" y="124"/>
                  </a:lnTo>
                  <a:lnTo>
                    <a:pt x="502" y="113"/>
                  </a:lnTo>
                  <a:lnTo>
                    <a:pt x="493" y="102"/>
                  </a:lnTo>
                  <a:lnTo>
                    <a:pt x="484" y="92"/>
                  </a:lnTo>
                  <a:lnTo>
                    <a:pt x="476" y="82"/>
                  </a:lnTo>
                  <a:lnTo>
                    <a:pt x="466" y="73"/>
                  </a:lnTo>
                  <a:lnTo>
                    <a:pt x="456" y="65"/>
                  </a:lnTo>
                  <a:lnTo>
                    <a:pt x="445" y="56"/>
                  </a:lnTo>
                  <a:lnTo>
                    <a:pt x="434" y="49"/>
                  </a:lnTo>
                  <a:lnTo>
                    <a:pt x="423" y="41"/>
                  </a:lnTo>
                  <a:lnTo>
                    <a:pt x="412" y="35"/>
                  </a:lnTo>
                  <a:lnTo>
                    <a:pt x="400" y="28"/>
                  </a:lnTo>
                  <a:lnTo>
                    <a:pt x="387" y="23"/>
                  </a:lnTo>
                  <a:lnTo>
                    <a:pt x="374" y="18"/>
                  </a:lnTo>
                  <a:lnTo>
                    <a:pt x="361" y="13"/>
                  </a:lnTo>
                  <a:lnTo>
                    <a:pt x="348" y="10"/>
                  </a:lnTo>
                  <a:lnTo>
                    <a:pt x="334" y="7"/>
                  </a:lnTo>
                  <a:lnTo>
                    <a:pt x="321" y="4"/>
                  </a:lnTo>
                  <a:lnTo>
                    <a:pt x="307" y="3"/>
                  </a:lnTo>
                  <a:lnTo>
                    <a:pt x="292" y="1"/>
                  </a:lnTo>
                  <a:lnTo>
                    <a:pt x="2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mj-lt"/>
              </a:endParaRPr>
            </a:p>
          </p:txBody>
        </p:sp>
      </p:grpSp>
      <p:cxnSp>
        <p:nvCxnSpPr>
          <p:cNvPr id="82" name="Straight Connector 81">
            <a:extLst>
              <a:ext uri="{FF2B5EF4-FFF2-40B4-BE49-F238E27FC236}">
                <a16:creationId xmlns:a16="http://schemas.microsoft.com/office/drawing/2014/main" id="{10D39E0E-55CE-4F24-9B53-DAE925233845}"/>
              </a:ext>
            </a:extLst>
          </p:cNvPr>
          <p:cNvCxnSpPr>
            <a:cxnSpLocks/>
          </p:cNvCxnSpPr>
          <p:nvPr/>
        </p:nvCxnSpPr>
        <p:spPr>
          <a:xfrm>
            <a:off x="3216396" y="4431150"/>
            <a:ext cx="5756591"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5A0408AF-7426-3ACE-740C-C9EEFCCD3384}"/>
              </a:ext>
            </a:extLst>
          </p:cNvPr>
          <p:cNvGrpSpPr/>
          <p:nvPr/>
        </p:nvGrpSpPr>
        <p:grpSpPr>
          <a:xfrm>
            <a:off x="3723581" y="3967100"/>
            <a:ext cx="4745457" cy="169277"/>
            <a:chOff x="3723272" y="4043788"/>
            <a:chExt cx="4745457" cy="169277"/>
          </a:xfrm>
        </p:grpSpPr>
        <p:sp>
          <p:nvSpPr>
            <p:cNvPr id="34" name="TextBox 33">
              <a:extLst>
                <a:ext uri="{FF2B5EF4-FFF2-40B4-BE49-F238E27FC236}">
                  <a16:creationId xmlns:a16="http://schemas.microsoft.com/office/drawing/2014/main" id="{7FB01B50-DA6C-2CF5-44E6-3ACD2D6874A6}"/>
                </a:ext>
              </a:extLst>
            </p:cNvPr>
            <p:cNvSpPr txBox="1"/>
            <p:nvPr/>
          </p:nvSpPr>
          <p:spPr>
            <a:xfrm>
              <a:off x="3723272" y="4043788"/>
              <a:ext cx="2160000" cy="169277"/>
            </a:xfrm>
            <a:prstGeom prst="rect">
              <a:avLst/>
            </a:prstGeom>
            <a:noFill/>
          </p:spPr>
          <p:txBody>
            <a:bodyPr wrap="square" lIns="0" tIns="0" rIns="0" bIns="0" rtlCol="0">
              <a:spAutoFit/>
            </a:bodyPr>
            <a:lstStyle/>
            <a:p>
              <a:pPr defTabSz="228600">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mj-lt"/>
                  <a:ea typeface="Calibri" charset="0"/>
                  <a:cs typeface="Calibri" charset="0"/>
                </a:rPr>
                <a:t>Fair</a:t>
              </a:r>
            </a:p>
          </p:txBody>
        </p:sp>
        <p:sp>
          <p:nvSpPr>
            <p:cNvPr id="35" name="TextBox 34">
              <a:extLst>
                <a:ext uri="{FF2B5EF4-FFF2-40B4-BE49-F238E27FC236}">
                  <a16:creationId xmlns:a16="http://schemas.microsoft.com/office/drawing/2014/main" id="{7E7E89CE-8ED3-D8CD-2DAB-0D573643BBF0}"/>
                </a:ext>
              </a:extLst>
            </p:cNvPr>
            <p:cNvSpPr txBox="1"/>
            <p:nvPr/>
          </p:nvSpPr>
          <p:spPr>
            <a:xfrm>
              <a:off x="6308729" y="4043788"/>
              <a:ext cx="2160000" cy="169277"/>
            </a:xfrm>
            <a:prstGeom prst="rect">
              <a:avLst/>
            </a:prstGeom>
            <a:noFill/>
          </p:spPr>
          <p:txBody>
            <a:bodyPr wrap="square" lIns="0" tIns="0" rIns="0" bIns="0" rtlCol="0">
              <a:spAutoFit/>
            </a:bodyPr>
            <a:lstStyle/>
            <a:p>
              <a:pPr algn="r" defTabSz="228600">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mj-lt"/>
                  <a:ea typeface="Calibri" charset="0"/>
                  <a:cs typeface="Calibri" charset="0"/>
                </a:rPr>
                <a:t>Pays for Performance</a:t>
              </a:r>
            </a:p>
          </p:txBody>
        </p:sp>
      </p:grpSp>
      <p:sp>
        <p:nvSpPr>
          <p:cNvPr id="39" name="Isosceles Triangle 38">
            <a:extLst>
              <a:ext uri="{FF2B5EF4-FFF2-40B4-BE49-F238E27FC236}">
                <a16:creationId xmlns:a16="http://schemas.microsoft.com/office/drawing/2014/main" id="{5E4630C1-CA29-808B-2CF8-84ED7907BE39}"/>
              </a:ext>
            </a:extLst>
          </p:cNvPr>
          <p:cNvSpPr/>
          <p:nvPr/>
        </p:nvSpPr>
        <p:spPr bwMode="auto">
          <a:xfrm>
            <a:off x="5972082" y="4285862"/>
            <a:ext cx="248454" cy="139954"/>
          </a:xfrm>
          <a:prstGeom prst="triangle">
            <a:avLst/>
          </a:prstGeom>
          <a:solidFill>
            <a:srgbClr val="1A6D9B"/>
          </a:solidFill>
          <a:ln>
            <a:no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100" dirty="0">
              <a:solidFill>
                <a:schemeClr val="tx2"/>
              </a:solidFill>
              <a:latin typeface="+mj-lt"/>
            </a:endParaRPr>
          </a:p>
        </p:txBody>
      </p:sp>
      <p:sp>
        <p:nvSpPr>
          <p:cNvPr id="2" name="Rectangle 1">
            <a:extLst>
              <a:ext uri="{FF2B5EF4-FFF2-40B4-BE49-F238E27FC236}">
                <a16:creationId xmlns:a16="http://schemas.microsoft.com/office/drawing/2014/main" id="{E0213C96-ADF5-C163-0C77-CCA327F442BE}"/>
              </a:ext>
            </a:extLst>
          </p:cNvPr>
          <p:cNvSpPr/>
          <p:nvPr/>
        </p:nvSpPr>
        <p:spPr bwMode="auto">
          <a:xfrm>
            <a:off x="3217805" y="1401762"/>
            <a:ext cx="5757009" cy="758824"/>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100" dirty="0">
              <a:solidFill>
                <a:schemeClr val="tx2"/>
              </a:solidFill>
              <a:latin typeface="+mj-lt"/>
            </a:endParaRPr>
          </a:p>
        </p:txBody>
      </p:sp>
      <p:cxnSp>
        <p:nvCxnSpPr>
          <p:cNvPr id="8" name="Straight Connector 7">
            <a:extLst>
              <a:ext uri="{FF2B5EF4-FFF2-40B4-BE49-F238E27FC236}">
                <a16:creationId xmlns:a16="http://schemas.microsoft.com/office/drawing/2014/main" id="{5BC7D0B9-6E28-D2AB-EB2E-9AB3BD08DEC9}"/>
              </a:ext>
            </a:extLst>
          </p:cNvPr>
          <p:cNvCxnSpPr>
            <a:cxnSpLocks/>
          </p:cNvCxnSpPr>
          <p:nvPr/>
        </p:nvCxnSpPr>
        <p:spPr>
          <a:xfrm>
            <a:off x="3216395" y="2160586"/>
            <a:ext cx="5756593"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E238A38-E794-26BA-F2EF-3A6F3B787776}"/>
              </a:ext>
            </a:extLst>
          </p:cNvPr>
          <p:cNvGrpSpPr/>
          <p:nvPr/>
        </p:nvGrpSpPr>
        <p:grpSpPr>
          <a:xfrm>
            <a:off x="3135886" y="1535776"/>
            <a:ext cx="408774" cy="490794"/>
            <a:chOff x="3045326" y="2203208"/>
            <a:chExt cx="443060" cy="531960"/>
          </a:xfrm>
        </p:grpSpPr>
        <p:sp>
          <p:nvSpPr>
            <p:cNvPr id="17" name="Rectangle 16">
              <a:extLst>
                <a:ext uri="{FF2B5EF4-FFF2-40B4-BE49-F238E27FC236}">
                  <a16:creationId xmlns:a16="http://schemas.microsoft.com/office/drawing/2014/main" id="{9682F2B9-2B70-E5F9-D4B3-2F180DA48175}"/>
                </a:ext>
              </a:extLst>
            </p:cNvPr>
            <p:cNvSpPr/>
            <p:nvPr/>
          </p:nvSpPr>
          <p:spPr bwMode="auto">
            <a:xfrm>
              <a:off x="3045326" y="2203208"/>
              <a:ext cx="443060" cy="443060"/>
            </a:xfrm>
            <a:prstGeom prst="rect">
              <a:avLst/>
            </a:prstGeom>
            <a:solidFill>
              <a:schemeClr val="accent2"/>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sp>
          <p:nvSpPr>
            <p:cNvPr id="18" name="Right Triangle 17">
              <a:extLst>
                <a:ext uri="{FF2B5EF4-FFF2-40B4-BE49-F238E27FC236}">
                  <a16:creationId xmlns:a16="http://schemas.microsoft.com/office/drawing/2014/main" id="{42F50B4D-0F97-2D45-380A-8072A0FCB61F}"/>
                </a:ext>
              </a:extLst>
            </p:cNvPr>
            <p:cNvSpPr/>
            <p:nvPr/>
          </p:nvSpPr>
          <p:spPr bwMode="auto">
            <a:xfrm rot="10800000">
              <a:off x="3045326" y="2646268"/>
              <a:ext cx="88900" cy="88900"/>
            </a:xfrm>
            <a:prstGeom prst="rtTriangle">
              <a:avLst/>
            </a:prstGeom>
            <a:solidFill>
              <a:schemeClr val="accent2">
                <a:lumMod val="50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grpSp>
      <p:grpSp>
        <p:nvGrpSpPr>
          <p:cNvPr id="20" name="Group 19">
            <a:extLst>
              <a:ext uri="{FF2B5EF4-FFF2-40B4-BE49-F238E27FC236}">
                <a16:creationId xmlns:a16="http://schemas.microsoft.com/office/drawing/2014/main" id="{FB079BA4-F59C-7C18-3C3E-D543DA322760}"/>
              </a:ext>
            </a:extLst>
          </p:cNvPr>
          <p:cNvGrpSpPr/>
          <p:nvPr/>
        </p:nvGrpSpPr>
        <p:grpSpPr>
          <a:xfrm>
            <a:off x="8647341" y="1535806"/>
            <a:ext cx="408774" cy="490735"/>
            <a:chOff x="8321107" y="1954723"/>
            <a:chExt cx="443060" cy="531896"/>
          </a:xfrm>
        </p:grpSpPr>
        <p:sp>
          <p:nvSpPr>
            <p:cNvPr id="21" name="Rectangle 20">
              <a:extLst>
                <a:ext uri="{FF2B5EF4-FFF2-40B4-BE49-F238E27FC236}">
                  <a16:creationId xmlns:a16="http://schemas.microsoft.com/office/drawing/2014/main" id="{07608341-7586-CE0A-0BCD-6111DE08B39A}"/>
                </a:ext>
              </a:extLst>
            </p:cNvPr>
            <p:cNvSpPr/>
            <p:nvPr/>
          </p:nvSpPr>
          <p:spPr bwMode="auto">
            <a:xfrm rot="10800000">
              <a:off x="8321107" y="1954723"/>
              <a:ext cx="443060" cy="443060"/>
            </a:xfrm>
            <a:prstGeom prst="rect">
              <a:avLst/>
            </a:prstGeom>
            <a:solidFill>
              <a:schemeClr val="accent2"/>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sp>
          <p:nvSpPr>
            <p:cNvPr id="22" name="Right Triangle 21">
              <a:extLst>
                <a:ext uri="{FF2B5EF4-FFF2-40B4-BE49-F238E27FC236}">
                  <a16:creationId xmlns:a16="http://schemas.microsoft.com/office/drawing/2014/main" id="{9A66B1E9-687F-5E77-642A-1C627871A485}"/>
                </a:ext>
              </a:extLst>
            </p:cNvPr>
            <p:cNvSpPr/>
            <p:nvPr/>
          </p:nvSpPr>
          <p:spPr bwMode="auto">
            <a:xfrm rot="5400000">
              <a:off x="8675267" y="2397719"/>
              <a:ext cx="88900" cy="88900"/>
            </a:xfrm>
            <a:prstGeom prst="rtTriangle">
              <a:avLst/>
            </a:prstGeom>
            <a:solidFill>
              <a:schemeClr val="accent2">
                <a:lumMod val="50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100" dirty="0">
                <a:solidFill>
                  <a:schemeClr val="tx2"/>
                </a:solidFill>
                <a:latin typeface="+mj-lt"/>
              </a:endParaRPr>
            </a:p>
          </p:txBody>
        </p:sp>
      </p:grpSp>
      <p:sp>
        <p:nvSpPr>
          <p:cNvPr id="71" name="Freeform 945">
            <a:extLst>
              <a:ext uri="{FF2B5EF4-FFF2-40B4-BE49-F238E27FC236}">
                <a16:creationId xmlns:a16="http://schemas.microsoft.com/office/drawing/2014/main" id="{ED169E78-F88F-F955-E81F-F5EC00507BCE}"/>
              </a:ext>
            </a:extLst>
          </p:cNvPr>
          <p:cNvSpPr>
            <a:spLocks noEditPoints="1"/>
          </p:cNvSpPr>
          <p:nvPr/>
        </p:nvSpPr>
        <p:spPr bwMode="auto">
          <a:xfrm>
            <a:off x="8767101" y="1610859"/>
            <a:ext cx="160614" cy="209497"/>
          </a:xfrm>
          <a:custGeom>
            <a:avLst/>
            <a:gdLst>
              <a:gd name="T0" fmla="*/ 348 w 553"/>
              <a:gd name="T1" fmla="*/ 11 h 722"/>
              <a:gd name="T2" fmla="*/ 348 w 553"/>
              <a:gd name="T3" fmla="*/ 204 h 722"/>
              <a:gd name="T4" fmla="*/ 370 w 553"/>
              <a:gd name="T5" fmla="*/ 562 h 722"/>
              <a:gd name="T6" fmla="*/ 361 w 553"/>
              <a:gd name="T7" fmla="*/ 566 h 722"/>
              <a:gd name="T8" fmla="*/ 352 w 553"/>
              <a:gd name="T9" fmla="*/ 562 h 722"/>
              <a:gd name="T10" fmla="*/ 348 w 553"/>
              <a:gd name="T11" fmla="*/ 554 h 722"/>
              <a:gd name="T12" fmla="*/ 352 w 553"/>
              <a:gd name="T13" fmla="*/ 546 h 722"/>
              <a:gd name="T14" fmla="*/ 352 w 553"/>
              <a:gd name="T15" fmla="*/ 321 h 722"/>
              <a:gd name="T16" fmla="*/ 348 w 553"/>
              <a:gd name="T17" fmla="*/ 313 h 722"/>
              <a:gd name="T18" fmla="*/ 352 w 553"/>
              <a:gd name="T19" fmla="*/ 304 h 722"/>
              <a:gd name="T20" fmla="*/ 361 w 553"/>
              <a:gd name="T21" fmla="*/ 301 h 722"/>
              <a:gd name="T22" fmla="*/ 370 w 553"/>
              <a:gd name="T23" fmla="*/ 304 h 722"/>
              <a:gd name="T24" fmla="*/ 492 w 553"/>
              <a:gd name="T25" fmla="*/ 429 h 722"/>
              <a:gd name="T26" fmla="*/ 492 w 553"/>
              <a:gd name="T27" fmla="*/ 439 h 722"/>
              <a:gd name="T28" fmla="*/ 213 w 553"/>
              <a:gd name="T29" fmla="*/ 546 h 722"/>
              <a:gd name="T30" fmla="*/ 217 w 553"/>
              <a:gd name="T31" fmla="*/ 554 h 722"/>
              <a:gd name="T32" fmla="*/ 213 w 553"/>
              <a:gd name="T33" fmla="*/ 562 h 722"/>
              <a:gd name="T34" fmla="*/ 205 w 553"/>
              <a:gd name="T35" fmla="*/ 566 h 722"/>
              <a:gd name="T36" fmla="*/ 195 w 553"/>
              <a:gd name="T37" fmla="*/ 562 h 722"/>
              <a:gd name="T38" fmla="*/ 73 w 553"/>
              <a:gd name="T39" fmla="*/ 439 h 722"/>
              <a:gd name="T40" fmla="*/ 73 w 553"/>
              <a:gd name="T41" fmla="*/ 429 h 722"/>
              <a:gd name="T42" fmla="*/ 195 w 553"/>
              <a:gd name="T43" fmla="*/ 304 h 722"/>
              <a:gd name="T44" fmla="*/ 205 w 553"/>
              <a:gd name="T45" fmla="*/ 301 h 722"/>
              <a:gd name="T46" fmla="*/ 213 w 553"/>
              <a:gd name="T47" fmla="*/ 304 h 722"/>
              <a:gd name="T48" fmla="*/ 217 w 553"/>
              <a:gd name="T49" fmla="*/ 313 h 722"/>
              <a:gd name="T50" fmla="*/ 213 w 553"/>
              <a:gd name="T51" fmla="*/ 321 h 722"/>
              <a:gd name="T52" fmla="*/ 213 w 553"/>
              <a:gd name="T53" fmla="*/ 546 h 722"/>
              <a:gd name="T54" fmla="*/ 358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90" y="442"/>
                </a:moveTo>
                <a:lnTo>
                  <a:pt x="370" y="562"/>
                </a:lnTo>
                <a:lnTo>
                  <a:pt x="366" y="565"/>
                </a:lnTo>
                <a:lnTo>
                  <a:pt x="361" y="566"/>
                </a:lnTo>
                <a:lnTo>
                  <a:pt x="357" y="565"/>
                </a:lnTo>
                <a:lnTo>
                  <a:pt x="352" y="562"/>
                </a:lnTo>
                <a:lnTo>
                  <a:pt x="349" y="559"/>
                </a:lnTo>
                <a:lnTo>
                  <a:pt x="348" y="554"/>
                </a:lnTo>
                <a:lnTo>
                  <a:pt x="349" y="550"/>
                </a:lnTo>
                <a:lnTo>
                  <a:pt x="352" y="546"/>
                </a:lnTo>
                <a:lnTo>
                  <a:pt x="465" y="434"/>
                </a:lnTo>
                <a:lnTo>
                  <a:pt x="352" y="321"/>
                </a:lnTo>
                <a:lnTo>
                  <a:pt x="349" y="317"/>
                </a:lnTo>
                <a:lnTo>
                  <a:pt x="348" y="313"/>
                </a:lnTo>
                <a:lnTo>
                  <a:pt x="349" y="308"/>
                </a:lnTo>
                <a:lnTo>
                  <a:pt x="352" y="304"/>
                </a:lnTo>
                <a:lnTo>
                  <a:pt x="357" y="302"/>
                </a:lnTo>
                <a:lnTo>
                  <a:pt x="361" y="301"/>
                </a:lnTo>
                <a:lnTo>
                  <a:pt x="366" y="302"/>
                </a:lnTo>
                <a:lnTo>
                  <a:pt x="370" y="304"/>
                </a:lnTo>
                <a:lnTo>
                  <a:pt x="490" y="424"/>
                </a:lnTo>
                <a:lnTo>
                  <a:pt x="492" y="429"/>
                </a:lnTo>
                <a:lnTo>
                  <a:pt x="493" y="434"/>
                </a:lnTo>
                <a:lnTo>
                  <a:pt x="492" y="439"/>
                </a:lnTo>
                <a:lnTo>
                  <a:pt x="490" y="442"/>
                </a:lnTo>
                <a:close/>
                <a:moveTo>
                  <a:pt x="213" y="546"/>
                </a:moveTo>
                <a:lnTo>
                  <a:pt x="216" y="550"/>
                </a:lnTo>
                <a:lnTo>
                  <a:pt x="217" y="554"/>
                </a:lnTo>
                <a:lnTo>
                  <a:pt x="216" y="559"/>
                </a:lnTo>
                <a:lnTo>
                  <a:pt x="213" y="562"/>
                </a:lnTo>
                <a:lnTo>
                  <a:pt x="209" y="565"/>
                </a:lnTo>
                <a:lnTo>
                  <a:pt x="205" y="566"/>
                </a:lnTo>
                <a:lnTo>
                  <a:pt x="200" y="565"/>
                </a:lnTo>
                <a:lnTo>
                  <a:pt x="195" y="562"/>
                </a:lnTo>
                <a:lnTo>
                  <a:pt x="75" y="442"/>
                </a:lnTo>
                <a:lnTo>
                  <a:pt x="73" y="439"/>
                </a:lnTo>
                <a:lnTo>
                  <a:pt x="72" y="434"/>
                </a:lnTo>
                <a:lnTo>
                  <a:pt x="73" y="429"/>
                </a:lnTo>
                <a:lnTo>
                  <a:pt x="75" y="424"/>
                </a:lnTo>
                <a:lnTo>
                  <a:pt x="195" y="304"/>
                </a:lnTo>
                <a:lnTo>
                  <a:pt x="200" y="302"/>
                </a:lnTo>
                <a:lnTo>
                  <a:pt x="205" y="301"/>
                </a:lnTo>
                <a:lnTo>
                  <a:pt x="209" y="302"/>
                </a:lnTo>
                <a:lnTo>
                  <a:pt x="213" y="304"/>
                </a:lnTo>
                <a:lnTo>
                  <a:pt x="216" y="308"/>
                </a:lnTo>
                <a:lnTo>
                  <a:pt x="217" y="313"/>
                </a:lnTo>
                <a:lnTo>
                  <a:pt x="216" y="317"/>
                </a:lnTo>
                <a:lnTo>
                  <a:pt x="213" y="321"/>
                </a:lnTo>
                <a:lnTo>
                  <a:pt x="101" y="434"/>
                </a:lnTo>
                <a:lnTo>
                  <a:pt x="213" y="546"/>
                </a:lnTo>
                <a:close/>
                <a:moveTo>
                  <a:pt x="550" y="196"/>
                </a:moveTo>
                <a:lnTo>
                  <a:pt x="358"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100">
              <a:latin typeface="+mj-lt"/>
            </a:endParaRPr>
          </a:p>
        </p:txBody>
      </p:sp>
      <p:grpSp>
        <p:nvGrpSpPr>
          <p:cNvPr id="79" name="Group 9">
            <a:extLst>
              <a:ext uri="{FF2B5EF4-FFF2-40B4-BE49-F238E27FC236}">
                <a16:creationId xmlns:a16="http://schemas.microsoft.com/office/drawing/2014/main" id="{1A055881-0C0E-E963-EA4B-27F9AA1D7EE4}"/>
              </a:ext>
            </a:extLst>
          </p:cNvPr>
          <p:cNvGrpSpPr>
            <a:grpSpLocks noChangeAspect="1"/>
          </p:cNvGrpSpPr>
          <p:nvPr/>
        </p:nvGrpSpPr>
        <p:grpSpPr bwMode="auto">
          <a:xfrm>
            <a:off x="3267809" y="1633060"/>
            <a:ext cx="161480" cy="202066"/>
            <a:chOff x="2899" y="1181"/>
            <a:chExt cx="187" cy="234"/>
          </a:xfrm>
          <a:solidFill>
            <a:schemeClr val="bg1"/>
          </a:solidFill>
        </p:grpSpPr>
        <p:sp>
          <p:nvSpPr>
            <p:cNvPr id="80" name="Freeform 10">
              <a:extLst>
                <a:ext uri="{FF2B5EF4-FFF2-40B4-BE49-F238E27FC236}">
                  <a16:creationId xmlns:a16="http://schemas.microsoft.com/office/drawing/2014/main" id="{D35D2FE4-5F11-C435-6BA9-83FCA631588F}"/>
                </a:ext>
              </a:extLst>
            </p:cNvPr>
            <p:cNvSpPr>
              <a:spLocks/>
            </p:cNvSpPr>
            <p:nvPr/>
          </p:nvSpPr>
          <p:spPr bwMode="auto">
            <a:xfrm>
              <a:off x="2899" y="1201"/>
              <a:ext cx="29" cy="214"/>
            </a:xfrm>
            <a:custGeom>
              <a:avLst/>
              <a:gdLst>
                <a:gd name="T0" fmla="*/ 0 w 12"/>
                <a:gd name="T1" fmla="*/ 6 h 88"/>
                <a:gd name="T2" fmla="*/ 0 w 12"/>
                <a:gd name="T3" fmla="*/ 82 h 88"/>
                <a:gd name="T4" fmla="*/ 6 w 12"/>
                <a:gd name="T5" fmla="*/ 88 h 88"/>
                <a:gd name="T6" fmla="*/ 12 w 12"/>
                <a:gd name="T7" fmla="*/ 88 h 88"/>
                <a:gd name="T8" fmla="*/ 12 w 12"/>
                <a:gd name="T9" fmla="*/ 0 h 88"/>
                <a:gd name="T10" fmla="*/ 6 w 12"/>
                <a:gd name="T11" fmla="*/ 0 h 88"/>
                <a:gd name="T12" fmla="*/ 0 w 12"/>
                <a:gd name="T13" fmla="*/ 6 h 88"/>
              </a:gdLst>
              <a:ahLst/>
              <a:cxnLst>
                <a:cxn ang="0">
                  <a:pos x="T0" y="T1"/>
                </a:cxn>
                <a:cxn ang="0">
                  <a:pos x="T2" y="T3"/>
                </a:cxn>
                <a:cxn ang="0">
                  <a:pos x="T4" y="T5"/>
                </a:cxn>
                <a:cxn ang="0">
                  <a:pos x="T6" y="T7"/>
                </a:cxn>
                <a:cxn ang="0">
                  <a:pos x="T8" y="T9"/>
                </a:cxn>
                <a:cxn ang="0">
                  <a:pos x="T10" y="T11"/>
                </a:cxn>
                <a:cxn ang="0">
                  <a:pos x="T12" y="T13"/>
                </a:cxn>
              </a:cxnLst>
              <a:rect l="0" t="0" r="r" b="b"/>
              <a:pathLst>
                <a:path w="12" h="88">
                  <a:moveTo>
                    <a:pt x="0" y="6"/>
                  </a:moveTo>
                  <a:cubicBezTo>
                    <a:pt x="0" y="82"/>
                    <a:pt x="0" y="82"/>
                    <a:pt x="0" y="82"/>
                  </a:cubicBezTo>
                  <a:cubicBezTo>
                    <a:pt x="0" y="85"/>
                    <a:pt x="3" y="88"/>
                    <a:pt x="6" y="88"/>
                  </a:cubicBezTo>
                  <a:cubicBezTo>
                    <a:pt x="12" y="88"/>
                    <a:pt x="12" y="88"/>
                    <a:pt x="12" y="88"/>
                  </a:cubicBezTo>
                  <a:cubicBezTo>
                    <a:pt x="12" y="0"/>
                    <a:pt x="12" y="0"/>
                    <a:pt x="12" y="0"/>
                  </a:cubicBezTo>
                  <a:cubicBezTo>
                    <a:pt x="6" y="0"/>
                    <a:pt x="6" y="0"/>
                    <a:pt x="6" y="0"/>
                  </a:cubicBezTo>
                  <a:cubicBezTo>
                    <a:pt x="3" y="0"/>
                    <a:pt x="0" y="3"/>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sz="1100">
                <a:latin typeface="+mj-lt"/>
              </a:endParaRPr>
            </a:p>
          </p:txBody>
        </p:sp>
        <p:sp>
          <p:nvSpPr>
            <p:cNvPr id="81" name="Freeform 11">
              <a:extLst>
                <a:ext uri="{FF2B5EF4-FFF2-40B4-BE49-F238E27FC236}">
                  <a16:creationId xmlns:a16="http://schemas.microsoft.com/office/drawing/2014/main" id="{AD0D90AD-9071-BED7-155A-59FDDA378E13}"/>
                </a:ext>
              </a:extLst>
            </p:cNvPr>
            <p:cNvSpPr>
              <a:spLocks noEditPoints="1"/>
            </p:cNvSpPr>
            <p:nvPr/>
          </p:nvSpPr>
          <p:spPr bwMode="auto">
            <a:xfrm>
              <a:off x="2938" y="1181"/>
              <a:ext cx="148" cy="234"/>
            </a:xfrm>
            <a:custGeom>
              <a:avLst/>
              <a:gdLst>
                <a:gd name="T0" fmla="*/ 58 w 60"/>
                <a:gd name="T1" fmla="*/ 8 h 96"/>
                <a:gd name="T2" fmla="*/ 48 w 60"/>
                <a:gd name="T3" fmla="*/ 8 h 96"/>
                <a:gd name="T4" fmla="*/ 48 w 60"/>
                <a:gd name="T5" fmla="*/ 2 h 96"/>
                <a:gd name="T6" fmla="*/ 46 w 60"/>
                <a:gd name="T7" fmla="*/ 0 h 96"/>
                <a:gd name="T8" fmla="*/ 30 w 60"/>
                <a:gd name="T9" fmla="*/ 0 h 96"/>
                <a:gd name="T10" fmla="*/ 28 w 60"/>
                <a:gd name="T11" fmla="*/ 2 h 96"/>
                <a:gd name="T12" fmla="*/ 28 w 60"/>
                <a:gd name="T13" fmla="*/ 8 h 96"/>
                <a:gd name="T14" fmla="*/ 0 w 60"/>
                <a:gd name="T15" fmla="*/ 8 h 96"/>
                <a:gd name="T16" fmla="*/ 0 w 60"/>
                <a:gd name="T17" fmla="*/ 96 h 96"/>
                <a:gd name="T18" fmla="*/ 58 w 60"/>
                <a:gd name="T19" fmla="*/ 96 h 96"/>
                <a:gd name="T20" fmla="*/ 60 w 60"/>
                <a:gd name="T21" fmla="*/ 94 h 96"/>
                <a:gd name="T22" fmla="*/ 60 w 60"/>
                <a:gd name="T23" fmla="*/ 10 h 96"/>
                <a:gd name="T24" fmla="*/ 58 w 60"/>
                <a:gd name="T25" fmla="*/ 8 h 96"/>
                <a:gd name="T26" fmla="*/ 44 w 60"/>
                <a:gd name="T27" fmla="*/ 37 h 96"/>
                <a:gd name="T28" fmla="*/ 39 w 60"/>
                <a:gd name="T29" fmla="*/ 33 h 96"/>
                <a:gd name="T30" fmla="*/ 37 w 60"/>
                <a:gd name="T31" fmla="*/ 33 h 96"/>
                <a:gd name="T32" fmla="*/ 32 w 60"/>
                <a:gd name="T33" fmla="*/ 37 h 96"/>
                <a:gd name="T34" fmla="*/ 32 w 60"/>
                <a:gd name="T35" fmla="*/ 4 h 96"/>
                <a:gd name="T36" fmla="*/ 44 w 60"/>
                <a:gd name="T37" fmla="*/ 4 h 96"/>
                <a:gd name="T38" fmla="*/ 44 w 60"/>
                <a:gd name="T39" fmla="*/ 3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96">
                  <a:moveTo>
                    <a:pt x="58" y="8"/>
                  </a:moveTo>
                  <a:cubicBezTo>
                    <a:pt x="48" y="8"/>
                    <a:pt x="48" y="8"/>
                    <a:pt x="48" y="8"/>
                  </a:cubicBezTo>
                  <a:cubicBezTo>
                    <a:pt x="48" y="2"/>
                    <a:pt x="48" y="2"/>
                    <a:pt x="48" y="2"/>
                  </a:cubicBezTo>
                  <a:cubicBezTo>
                    <a:pt x="48" y="1"/>
                    <a:pt x="47" y="0"/>
                    <a:pt x="46" y="0"/>
                  </a:cubicBezTo>
                  <a:cubicBezTo>
                    <a:pt x="30" y="0"/>
                    <a:pt x="30" y="0"/>
                    <a:pt x="30" y="0"/>
                  </a:cubicBezTo>
                  <a:cubicBezTo>
                    <a:pt x="29" y="0"/>
                    <a:pt x="28" y="1"/>
                    <a:pt x="28" y="2"/>
                  </a:cubicBezTo>
                  <a:cubicBezTo>
                    <a:pt x="28" y="8"/>
                    <a:pt x="28" y="8"/>
                    <a:pt x="28" y="8"/>
                  </a:cubicBezTo>
                  <a:cubicBezTo>
                    <a:pt x="0" y="8"/>
                    <a:pt x="0" y="8"/>
                    <a:pt x="0" y="8"/>
                  </a:cubicBezTo>
                  <a:cubicBezTo>
                    <a:pt x="0" y="96"/>
                    <a:pt x="0" y="96"/>
                    <a:pt x="0" y="96"/>
                  </a:cubicBezTo>
                  <a:cubicBezTo>
                    <a:pt x="58" y="96"/>
                    <a:pt x="58" y="96"/>
                    <a:pt x="58" y="96"/>
                  </a:cubicBezTo>
                  <a:cubicBezTo>
                    <a:pt x="59" y="96"/>
                    <a:pt x="60" y="95"/>
                    <a:pt x="60" y="94"/>
                  </a:cubicBezTo>
                  <a:cubicBezTo>
                    <a:pt x="60" y="10"/>
                    <a:pt x="60" y="10"/>
                    <a:pt x="60" y="10"/>
                  </a:cubicBezTo>
                  <a:cubicBezTo>
                    <a:pt x="60" y="9"/>
                    <a:pt x="59" y="8"/>
                    <a:pt x="58" y="8"/>
                  </a:cubicBezTo>
                  <a:close/>
                  <a:moveTo>
                    <a:pt x="44" y="37"/>
                  </a:moveTo>
                  <a:cubicBezTo>
                    <a:pt x="39" y="33"/>
                    <a:pt x="39" y="33"/>
                    <a:pt x="39" y="33"/>
                  </a:cubicBezTo>
                  <a:cubicBezTo>
                    <a:pt x="39" y="32"/>
                    <a:pt x="37" y="32"/>
                    <a:pt x="37" y="33"/>
                  </a:cubicBezTo>
                  <a:cubicBezTo>
                    <a:pt x="32" y="37"/>
                    <a:pt x="32" y="37"/>
                    <a:pt x="32" y="37"/>
                  </a:cubicBezTo>
                  <a:cubicBezTo>
                    <a:pt x="32" y="4"/>
                    <a:pt x="32" y="4"/>
                    <a:pt x="32" y="4"/>
                  </a:cubicBezTo>
                  <a:cubicBezTo>
                    <a:pt x="44" y="4"/>
                    <a:pt x="44" y="4"/>
                    <a:pt x="44" y="4"/>
                  </a:cubicBezTo>
                  <a:lnTo>
                    <a:pt x="44"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sz="1100">
                <a:latin typeface="+mj-lt"/>
              </a:endParaRPr>
            </a:p>
          </p:txBody>
        </p:sp>
      </p:grpSp>
      <p:grpSp>
        <p:nvGrpSpPr>
          <p:cNvPr id="98" name="Group 97">
            <a:extLst>
              <a:ext uri="{FF2B5EF4-FFF2-40B4-BE49-F238E27FC236}">
                <a16:creationId xmlns:a16="http://schemas.microsoft.com/office/drawing/2014/main" id="{4EF4219F-EBED-8F67-1584-5A3083A741C3}"/>
              </a:ext>
            </a:extLst>
          </p:cNvPr>
          <p:cNvGrpSpPr/>
          <p:nvPr/>
        </p:nvGrpSpPr>
        <p:grpSpPr>
          <a:xfrm>
            <a:off x="3723580" y="1611897"/>
            <a:ext cx="4745458" cy="338554"/>
            <a:chOff x="3723271" y="1611897"/>
            <a:chExt cx="4745458" cy="338554"/>
          </a:xfrm>
        </p:grpSpPr>
        <p:sp>
          <p:nvSpPr>
            <p:cNvPr id="14" name="TextBox 13">
              <a:extLst>
                <a:ext uri="{FF2B5EF4-FFF2-40B4-BE49-F238E27FC236}">
                  <a16:creationId xmlns:a16="http://schemas.microsoft.com/office/drawing/2014/main" id="{70022BED-263C-53EC-4996-5F8CA1DFD80E}"/>
                </a:ext>
              </a:extLst>
            </p:cNvPr>
            <p:cNvSpPr txBox="1"/>
            <p:nvPr/>
          </p:nvSpPr>
          <p:spPr>
            <a:xfrm>
              <a:off x="3723271" y="1696536"/>
              <a:ext cx="2160000" cy="169277"/>
            </a:xfrm>
            <a:prstGeom prst="rect">
              <a:avLst/>
            </a:prstGeom>
            <a:noFill/>
          </p:spPr>
          <p:txBody>
            <a:bodyPr wrap="square" lIns="0" tIns="0" rIns="0" bIns="0" rtlCol="0">
              <a:spAutoFit/>
            </a:bodyPr>
            <a:lstStyle/>
            <a:p>
              <a:pPr defTabSz="228600">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mj-lt"/>
                  <a:ea typeface="Calibri" charset="0"/>
                  <a:cs typeface="Calibri" charset="0"/>
                </a:rPr>
                <a:t>Simple</a:t>
              </a:r>
            </a:p>
          </p:txBody>
        </p:sp>
        <p:sp>
          <p:nvSpPr>
            <p:cNvPr id="15" name="TextBox 14">
              <a:extLst>
                <a:ext uri="{FF2B5EF4-FFF2-40B4-BE49-F238E27FC236}">
                  <a16:creationId xmlns:a16="http://schemas.microsoft.com/office/drawing/2014/main" id="{A1374D3B-5419-81C3-B320-47C8EC63919E}"/>
                </a:ext>
              </a:extLst>
            </p:cNvPr>
            <p:cNvSpPr txBox="1"/>
            <p:nvPr/>
          </p:nvSpPr>
          <p:spPr>
            <a:xfrm>
              <a:off x="6308729" y="1611897"/>
              <a:ext cx="2160000" cy="338554"/>
            </a:xfrm>
            <a:prstGeom prst="rect">
              <a:avLst/>
            </a:prstGeom>
            <a:noFill/>
          </p:spPr>
          <p:txBody>
            <a:bodyPr wrap="square" lIns="0" tIns="0" rIns="0" bIns="0" rtlCol="0">
              <a:spAutoFit/>
            </a:bodyPr>
            <a:lstStyle/>
            <a:p>
              <a:pPr algn="r" defTabSz="228600">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mj-lt"/>
                  <a:ea typeface="Calibri" charset="0"/>
                  <a:cs typeface="Calibri" charset="0"/>
                </a:rPr>
                <a:t>Aligns with </a:t>
              </a:r>
            </a:p>
            <a:p>
              <a:pPr algn="r" defTabSz="228600">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mj-lt"/>
                  <a:ea typeface="Calibri" charset="0"/>
                  <a:cs typeface="Calibri" charset="0"/>
                </a:rPr>
                <a:t>Corporate Obj.</a:t>
              </a:r>
            </a:p>
          </p:txBody>
        </p:sp>
      </p:grpSp>
      <p:grpSp>
        <p:nvGrpSpPr>
          <p:cNvPr id="108" name="Group 107">
            <a:extLst>
              <a:ext uri="{FF2B5EF4-FFF2-40B4-BE49-F238E27FC236}">
                <a16:creationId xmlns:a16="http://schemas.microsoft.com/office/drawing/2014/main" id="{121C7DBC-923A-82E6-D716-F610B31831A9}"/>
              </a:ext>
            </a:extLst>
          </p:cNvPr>
          <p:cNvGrpSpPr/>
          <p:nvPr/>
        </p:nvGrpSpPr>
        <p:grpSpPr>
          <a:xfrm>
            <a:off x="609600" y="2282535"/>
            <a:ext cx="2536512" cy="2270564"/>
            <a:chOff x="609599" y="2282535"/>
            <a:chExt cx="10972801" cy="2270564"/>
          </a:xfrm>
        </p:grpSpPr>
        <p:cxnSp>
          <p:nvCxnSpPr>
            <p:cNvPr id="102" name="Straight Connector 101">
              <a:extLst>
                <a:ext uri="{FF2B5EF4-FFF2-40B4-BE49-F238E27FC236}">
                  <a16:creationId xmlns:a16="http://schemas.microsoft.com/office/drawing/2014/main" id="{911D85BB-6C85-92DE-2675-FBD8CC5B1C46}"/>
                </a:ext>
              </a:extLst>
            </p:cNvPr>
            <p:cNvCxnSpPr>
              <a:cxnSpLocks/>
            </p:cNvCxnSpPr>
            <p:nvPr/>
          </p:nvCxnSpPr>
          <p:spPr>
            <a:xfrm>
              <a:off x="609599" y="2282535"/>
              <a:ext cx="109728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3718971-C8B8-6366-E2B7-925B778A3323}"/>
                </a:ext>
              </a:extLst>
            </p:cNvPr>
            <p:cNvCxnSpPr>
              <a:cxnSpLocks/>
            </p:cNvCxnSpPr>
            <p:nvPr/>
          </p:nvCxnSpPr>
          <p:spPr>
            <a:xfrm>
              <a:off x="609599" y="3417817"/>
              <a:ext cx="109728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9C04D15-DB5C-DD22-3F31-FCD2F660D471}"/>
                </a:ext>
              </a:extLst>
            </p:cNvPr>
            <p:cNvCxnSpPr>
              <a:cxnSpLocks/>
            </p:cNvCxnSpPr>
            <p:nvPr/>
          </p:nvCxnSpPr>
          <p:spPr>
            <a:xfrm>
              <a:off x="609599" y="4553099"/>
              <a:ext cx="109728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EAD8AF6F-A866-455C-C174-C9FB26F34E28}"/>
              </a:ext>
            </a:extLst>
          </p:cNvPr>
          <p:cNvGrpSpPr/>
          <p:nvPr/>
        </p:nvGrpSpPr>
        <p:grpSpPr>
          <a:xfrm>
            <a:off x="9034318" y="2282535"/>
            <a:ext cx="2536512" cy="2270564"/>
            <a:chOff x="609599" y="2282535"/>
            <a:chExt cx="10972801" cy="2270564"/>
          </a:xfrm>
        </p:grpSpPr>
        <p:cxnSp>
          <p:nvCxnSpPr>
            <p:cNvPr id="110" name="Straight Connector 109">
              <a:extLst>
                <a:ext uri="{FF2B5EF4-FFF2-40B4-BE49-F238E27FC236}">
                  <a16:creationId xmlns:a16="http://schemas.microsoft.com/office/drawing/2014/main" id="{AA96513B-8D79-BAD6-1159-50C8DBB052FE}"/>
                </a:ext>
              </a:extLst>
            </p:cNvPr>
            <p:cNvCxnSpPr>
              <a:cxnSpLocks/>
            </p:cNvCxnSpPr>
            <p:nvPr/>
          </p:nvCxnSpPr>
          <p:spPr>
            <a:xfrm>
              <a:off x="609599" y="2282535"/>
              <a:ext cx="109728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A03B9C7-8385-18B8-EA2F-B507D63FC337}"/>
                </a:ext>
              </a:extLst>
            </p:cNvPr>
            <p:cNvCxnSpPr>
              <a:cxnSpLocks/>
            </p:cNvCxnSpPr>
            <p:nvPr/>
          </p:nvCxnSpPr>
          <p:spPr>
            <a:xfrm>
              <a:off x="609599" y="3417817"/>
              <a:ext cx="109728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FACB3F5-16A7-3E62-4432-608771FFB27F}"/>
                </a:ext>
              </a:extLst>
            </p:cNvPr>
            <p:cNvCxnSpPr>
              <a:cxnSpLocks/>
            </p:cNvCxnSpPr>
            <p:nvPr/>
          </p:nvCxnSpPr>
          <p:spPr>
            <a:xfrm>
              <a:off x="609599" y="4553099"/>
              <a:ext cx="109728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Isosceles Triangle 6">
            <a:extLst>
              <a:ext uri="{FF2B5EF4-FFF2-40B4-BE49-F238E27FC236}">
                <a16:creationId xmlns:a16="http://schemas.microsoft.com/office/drawing/2014/main" id="{15ED6D86-10FB-1FBD-C5C2-7D3B10984DE9}"/>
              </a:ext>
            </a:extLst>
          </p:cNvPr>
          <p:cNvSpPr/>
          <p:nvPr/>
        </p:nvSpPr>
        <p:spPr bwMode="auto">
          <a:xfrm>
            <a:off x="5978515" y="2023722"/>
            <a:ext cx="248454" cy="139954"/>
          </a:xfrm>
          <a:prstGeom prst="triangle">
            <a:avLst/>
          </a:prstGeom>
          <a:solidFill>
            <a:srgbClr val="1A6D9B"/>
          </a:solidFill>
          <a:ln>
            <a:no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100" dirty="0">
              <a:solidFill>
                <a:schemeClr val="tx2"/>
              </a:solidFill>
              <a:latin typeface="+mj-lt"/>
            </a:endParaRPr>
          </a:p>
        </p:txBody>
      </p:sp>
    </p:spTree>
    <p:extLst>
      <p:ext uri="{BB962C8B-B14F-4D97-AF65-F5344CB8AC3E}">
        <p14:creationId xmlns:p14="http://schemas.microsoft.com/office/powerpoint/2010/main" val="249523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D1F5-55D7-08DF-91D8-1C3CC4AF400B}"/>
              </a:ext>
            </a:extLst>
          </p:cNvPr>
          <p:cNvSpPr>
            <a:spLocks noGrp="1"/>
          </p:cNvSpPr>
          <p:nvPr>
            <p:ph type="title"/>
          </p:nvPr>
        </p:nvSpPr>
        <p:spPr/>
        <p:txBody>
          <a:bodyPr vert="horz" lIns="91440" tIns="0" rIns="91440" bIns="0" rtlCol="0" anchor="b">
            <a:normAutofit/>
          </a:bodyPr>
          <a:lstStyle/>
          <a:p>
            <a:r>
              <a:rPr lang="en-US" sz="2200" dirty="0"/>
              <a:t>As a best practice, firms should limit the number of performance measures to three with a minimum of 20% weighting per measure to drive </a:t>
            </a:r>
            <a:r>
              <a:rPr lang="en-US" sz="2200"/>
              <a:t>greater focus</a:t>
            </a:r>
            <a:endParaRPr lang="en-US" sz="2200" dirty="0"/>
          </a:p>
        </p:txBody>
      </p:sp>
      <p:grpSp>
        <p:nvGrpSpPr>
          <p:cNvPr id="48" name="Group 47">
            <a:extLst>
              <a:ext uri="{FF2B5EF4-FFF2-40B4-BE49-F238E27FC236}">
                <a16:creationId xmlns:a16="http://schemas.microsoft.com/office/drawing/2014/main" id="{650AC971-AA4B-566E-57BD-656DAF341A4F}"/>
              </a:ext>
            </a:extLst>
          </p:cNvPr>
          <p:cNvGrpSpPr/>
          <p:nvPr/>
        </p:nvGrpSpPr>
        <p:grpSpPr>
          <a:xfrm>
            <a:off x="609600" y="1927809"/>
            <a:ext cx="5405176" cy="1227680"/>
            <a:chOff x="609600" y="1877009"/>
            <a:chExt cx="5405176" cy="1227680"/>
          </a:xfrm>
        </p:grpSpPr>
        <p:sp>
          <p:nvSpPr>
            <p:cNvPr id="46" name="Rectangle 45">
              <a:extLst>
                <a:ext uri="{FF2B5EF4-FFF2-40B4-BE49-F238E27FC236}">
                  <a16:creationId xmlns:a16="http://schemas.microsoft.com/office/drawing/2014/main" id="{B3532A52-1737-E2D4-5757-843D2CCC5B92}"/>
                </a:ext>
              </a:extLst>
            </p:cNvPr>
            <p:cNvSpPr/>
            <p:nvPr/>
          </p:nvSpPr>
          <p:spPr>
            <a:xfrm>
              <a:off x="609600" y="1877009"/>
              <a:ext cx="5405176" cy="1227680"/>
            </a:xfrm>
            <a:prstGeom prst="rect">
              <a:avLst/>
            </a:prstGeom>
            <a:solidFill>
              <a:schemeClr val="bg1">
                <a:lumMod val="95000"/>
              </a:schemeClr>
            </a:solidFill>
            <a:ln>
              <a:noFill/>
            </a:ln>
            <a:effectLst/>
          </p:spPr>
          <p:txBody>
            <a:bodyPr vert="horz" lIns="36000" tIns="468000" rIns="36000" bIns="45720" rtlCol="0" anchor="ctr">
              <a:normAutofit/>
            </a:bodyPr>
            <a:lstStyle/>
            <a:p>
              <a:pPr algn="ctr">
                <a:lnSpc>
                  <a:spcPct val="90000"/>
                </a:lnSpc>
              </a:pPr>
              <a:endParaRPr lang="en-US" sz="800" dirty="0">
                <a:latin typeface="+mj-lt"/>
                <a:cs typeface="Gotham Book" pitchFamily="2" charset="0"/>
              </a:endParaRPr>
            </a:p>
          </p:txBody>
        </p:sp>
        <p:sp>
          <p:nvSpPr>
            <p:cNvPr id="9" name="Rectangle 8">
              <a:extLst>
                <a:ext uri="{FF2B5EF4-FFF2-40B4-BE49-F238E27FC236}">
                  <a16:creationId xmlns:a16="http://schemas.microsoft.com/office/drawing/2014/main" id="{5C7B23CC-59F7-95AB-A46D-EE8835EC672E}"/>
                </a:ext>
              </a:extLst>
            </p:cNvPr>
            <p:cNvSpPr/>
            <p:nvPr/>
          </p:nvSpPr>
          <p:spPr>
            <a:xfrm>
              <a:off x="1127752" y="2128596"/>
              <a:ext cx="3433945" cy="738664"/>
            </a:xfrm>
            <a:prstGeom prst="rect">
              <a:avLst/>
            </a:prstGeom>
          </p:spPr>
          <p:txBody>
            <a:bodyPr wrap="square" lIns="0" tIns="0" rIns="0" bIns="0" anchor="ctr">
              <a:spAutoFit/>
            </a:bodyPr>
            <a:lstStyle/>
            <a:p>
              <a:pPr algn="r"/>
              <a:r>
                <a:rPr lang="en-US" sz="1200" dirty="0"/>
                <a:t>SBI recommends no more than 3 performance measures; For roles with lower on-target earnings and conservative pay mix roles, consider fewer measures to driver greater focus</a:t>
              </a:r>
            </a:p>
          </p:txBody>
        </p:sp>
        <p:sp>
          <p:nvSpPr>
            <p:cNvPr id="8" name="Rectangle: Rounded Corners 58">
              <a:extLst>
                <a:ext uri="{FF2B5EF4-FFF2-40B4-BE49-F238E27FC236}">
                  <a16:creationId xmlns:a16="http://schemas.microsoft.com/office/drawing/2014/main" id="{7BB06073-D11F-B1BE-4961-1661C0F7BE05}"/>
                </a:ext>
              </a:extLst>
            </p:cNvPr>
            <p:cNvSpPr/>
            <p:nvPr/>
          </p:nvSpPr>
          <p:spPr bwMode="auto">
            <a:xfrm>
              <a:off x="4914310" y="1891165"/>
              <a:ext cx="1100466" cy="1213523"/>
            </a:xfrm>
            <a:prstGeom prst="rect">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2400" b="1" dirty="0">
                  <a:solidFill>
                    <a:schemeClr val="bg1"/>
                  </a:solidFill>
                </a:rPr>
                <a:t>3</a:t>
              </a:r>
            </a:p>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bg1"/>
                  </a:solidFill>
                </a:rPr>
                <a:t>Measures</a:t>
              </a:r>
            </a:p>
          </p:txBody>
        </p:sp>
      </p:grpSp>
      <p:grpSp>
        <p:nvGrpSpPr>
          <p:cNvPr id="49" name="Group 48">
            <a:extLst>
              <a:ext uri="{FF2B5EF4-FFF2-40B4-BE49-F238E27FC236}">
                <a16:creationId xmlns:a16="http://schemas.microsoft.com/office/drawing/2014/main" id="{5EEA398A-D586-B629-3764-66EB77D2880A}"/>
              </a:ext>
            </a:extLst>
          </p:cNvPr>
          <p:cNvGrpSpPr/>
          <p:nvPr/>
        </p:nvGrpSpPr>
        <p:grpSpPr>
          <a:xfrm>
            <a:off x="6177224" y="1927809"/>
            <a:ext cx="5405176" cy="1227680"/>
            <a:chOff x="6177224" y="1877009"/>
            <a:chExt cx="5405176" cy="1227680"/>
          </a:xfrm>
        </p:grpSpPr>
        <p:sp>
          <p:nvSpPr>
            <p:cNvPr id="7" name="Rectangle 6">
              <a:extLst>
                <a:ext uri="{FF2B5EF4-FFF2-40B4-BE49-F238E27FC236}">
                  <a16:creationId xmlns:a16="http://schemas.microsoft.com/office/drawing/2014/main" id="{51A363F3-2E1D-43E0-8F9E-58A5D77B166E}"/>
                </a:ext>
              </a:extLst>
            </p:cNvPr>
            <p:cNvSpPr/>
            <p:nvPr/>
          </p:nvSpPr>
          <p:spPr>
            <a:xfrm>
              <a:off x="6177224" y="1877009"/>
              <a:ext cx="5405176" cy="1227680"/>
            </a:xfrm>
            <a:prstGeom prst="rect">
              <a:avLst/>
            </a:prstGeom>
            <a:solidFill>
              <a:schemeClr val="bg1">
                <a:lumMod val="95000"/>
              </a:schemeClr>
            </a:solidFill>
            <a:ln>
              <a:noFill/>
            </a:ln>
            <a:effectLst/>
          </p:spPr>
          <p:txBody>
            <a:bodyPr vert="horz" lIns="36000" tIns="468000" rIns="36000" bIns="45720" rtlCol="0" anchor="ctr">
              <a:normAutofit/>
            </a:bodyPr>
            <a:lstStyle/>
            <a:p>
              <a:pPr algn="ctr">
                <a:lnSpc>
                  <a:spcPct val="90000"/>
                </a:lnSpc>
              </a:pPr>
              <a:endParaRPr lang="en-US" sz="800" dirty="0">
                <a:latin typeface="+mj-lt"/>
              </a:endParaRPr>
            </a:p>
          </p:txBody>
        </p:sp>
        <p:sp>
          <p:nvSpPr>
            <p:cNvPr id="10" name="Rectangle 9">
              <a:extLst>
                <a:ext uri="{FF2B5EF4-FFF2-40B4-BE49-F238E27FC236}">
                  <a16:creationId xmlns:a16="http://schemas.microsoft.com/office/drawing/2014/main" id="{AF08612D-C5A8-1C51-715F-EF6FEBC970C6}"/>
                </a:ext>
              </a:extLst>
            </p:cNvPr>
            <p:cNvSpPr/>
            <p:nvPr/>
          </p:nvSpPr>
          <p:spPr>
            <a:xfrm>
              <a:off x="7630304" y="2128595"/>
              <a:ext cx="3433945" cy="738664"/>
            </a:xfrm>
            <a:prstGeom prst="rect">
              <a:avLst/>
            </a:prstGeom>
          </p:spPr>
          <p:txBody>
            <a:bodyPr wrap="square" lIns="0" tIns="0" rIns="0" bIns="0" anchor="ctr">
              <a:spAutoFit/>
            </a:bodyPr>
            <a:lstStyle/>
            <a:p>
              <a:r>
                <a:rPr lang="en-US" sz="1200" dirty="0"/>
                <a:t>Each performance measure should represent at least 20% of the incentive opportunity so that there is meaningful incentive dollars to drive desired behaviors</a:t>
              </a:r>
            </a:p>
          </p:txBody>
        </p:sp>
        <p:sp>
          <p:nvSpPr>
            <p:cNvPr id="13" name="Rectangle: Rounded Corners 58">
              <a:extLst>
                <a:ext uri="{FF2B5EF4-FFF2-40B4-BE49-F238E27FC236}">
                  <a16:creationId xmlns:a16="http://schemas.microsoft.com/office/drawing/2014/main" id="{08FDF0CC-6E65-B629-EFAA-F2FE8FC71235}"/>
                </a:ext>
              </a:extLst>
            </p:cNvPr>
            <p:cNvSpPr/>
            <p:nvPr/>
          </p:nvSpPr>
          <p:spPr bwMode="auto">
            <a:xfrm>
              <a:off x="6177224" y="1891165"/>
              <a:ext cx="1100466" cy="1213523"/>
            </a:xfrm>
            <a:prstGeom prst="rect">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2400" b="1" dirty="0">
                  <a:solidFill>
                    <a:schemeClr val="bg1"/>
                  </a:solidFill>
                </a:rPr>
                <a:t>20%</a:t>
              </a:r>
            </a:p>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bg1"/>
                  </a:solidFill>
                </a:rPr>
                <a:t>Weighting</a:t>
              </a:r>
            </a:p>
          </p:txBody>
        </p:sp>
      </p:grpSp>
      <p:sp>
        <p:nvSpPr>
          <p:cNvPr id="11" name="Rectangle: Rounded Corners 58">
            <a:extLst>
              <a:ext uri="{FF2B5EF4-FFF2-40B4-BE49-F238E27FC236}">
                <a16:creationId xmlns:a16="http://schemas.microsoft.com/office/drawing/2014/main" id="{F74CFF3A-15A8-2754-314B-EAFE3B5B9D27}"/>
              </a:ext>
            </a:extLst>
          </p:cNvPr>
          <p:cNvSpPr/>
          <p:nvPr/>
        </p:nvSpPr>
        <p:spPr bwMode="auto">
          <a:xfrm>
            <a:off x="609600" y="1428288"/>
            <a:ext cx="10972800" cy="462878"/>
          </a:xfrm>
          <a:prstGeom prst="rect">
            <a:avLst/>
          </a:prstGeom>
          <a:solidFill>
            <a:schemeClr val="accent2"/>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648000" tIns="0" rIns="0" bIns="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bg1"/>
                </a:solidFill>
              </a:rPr>
              <a:t>By the Numbers</a:t>
            </a:r>
          </a:p>
        </p:txBody>
      </p:sp>
      <p:sp>
        <p:nvSpPr>
          <p:cNvPr id="12" name="Rectangle: Rounded Corners 65">
            <a:extLst>
              <a:ext uri="{FF2B5EF4-FFF2-40B4-BE49-F238E27FC236}">
                <a16:creationId xmlns:a16="http://schemas.microsoft.com/office/drawing/2014/main" id="{1AC3A6C7-FA6A-A150-50FF-DD872DB8E949}"/>
              </a:ext>
            </a:extLst>
          </p:cNvPr>
          <p:cNvSpPr/>
          <p:nvPr/>
        </p:nvSpPr>
        <p:spPr>
          <a:xfrm>
            <a:off x="609600" y="1428287"/>
            <a:ext cx="474672" cy="462880"/>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400" b="1" dirty="0">
              <a:solidFill>
                <a:schemeClr val="bg1"/>
              </a:solidFill>
              <a:latin typeface="+mj-lt"/>
            </a:endParaRPr>
          </a:p>
        </p:txBody>
      </p:sp>
      <p:graphicFrame>
        <p:nvGraphicFramePr>
          <p:cNvPr id="19" name="Table 18">
            <a:extLst>
              <a:ext uri="{FF2B5EF4-FFF2-40B4-BE49-F238E27FC236}">
                <a16:creationId xmlns:a16="http://schemas.microsoft.com/office/drawing/2014/main" id="{E67F8B6A-7F74-3B02-852C-E1DE5FA3B1A3}"/>
              </a:ext>
            </a:extLst>
          </p:cNvPr>
          <p:cNvGraphicFramePr>
            <a:graphicFrameLocks noGrp="1"/>
          </p:cNvGraphicFramePr>
          <p:nvPr>
            <p:extLst>
              <p:ext uri="{D42A27DB-BD31-4B8C-83A1-F6EECF244321}">
                <p14:modId xmlns:p14="http://schemas.microsoft.com/office/powerpoint/2010/main" val="2187573991"/>
              </p:ext>
            </p:extLst>
          </p:nvPr>
        </p:nvGraphicFramePr>
        <p:xfrm>
          <a:off x="609601" y="3844357"/>
          <a:ext cx="5405176" cy="2327843"/>
        </p:xfrm>
        <a:graphic>
          <a:graphicData uri="http://schemas.openxmlformats.org/drawingml/2006/table">
            <a:tbl>
              <a:tblPr firstRow="1" bandRow="1">
                <a:tableStyleId>{5C22544A-7EE6-4342-B048-85BDC9FD1C3A}</a:tableStyleId>
              </a:tblPr>
              <a:tblGrid>
                <a:gridCol w="975437">
                  <a:extLst>
                    <a:ext uri="{9D8B030D-6E8A-4147-A177-3AD203B41FA5}">
                      <a16:colId xmlns:a16="http://schemas.microsoft.com/office/drawing/2014/main" val="992102945"/>
                    </a:ext>
                  </a:extLst>
                </a:gridCol>
                <a:gridCol w="4429739">
                  <a:extLst>
                    <a:ext uri="{9D8B030D-6E8A-4147-A177-3AD203B41FA5}">
                      <a16:colId xmlns:a16="http://schemas.microsoft.com/office/drawing/2014/main" val="2180329479"/>
                    </a:ext>
                  </a:extLst>
                </a:gridCol>
              </a:tblGrid>
              <a:tr h="256376">
                <a:tc>
                  <a:txBody>
                    <a:bodyPr/>
                    <a:lstStyle/>
                    <a:p>
                      <a:r>
                        <a:rPr lang="en-US" sz="1000" dirty="0"/>
                        <a:t>Criteria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solidFill>
                  </a:tcPr>
                </a:tc>
                <a:tc>
                  <a:txBody>
                    <a:bodyPr/>
                    <a:lstStyle/>
                    <a:p>
                      <a:r>
                        <a:rPr lang="en-US" sz="1000" dirty="0"/>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792889855"/>
                  </a:ext>
                </a:extLst>
              </a:tr>
              <a:tr h="347688">
                <a:tc>
                  <a:txBody>
                    <a:bodyPr/>
                    <a:lstStyle/>
                    <a:p>
                      <a:r>
                        <a:rPr lang="en-US" sz="1000" b="1" dirty="0">
                          <a:solidFill>
                            <a:schemeClr val="tx1"/>
                          </a:solidFill>
                        </a:rPr>
                        <a:t>Specific</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solidFill>
                        </a:rPr>
                        <a:t>Clear and unambiguous telling exactly what is expected of the reps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7516844"/>
                  </a:ext>
                </a:extLst>
              </a:tr>
              <a:tr h="442513">
                <a:tc>
                  <a:txBody>
                    <a:bodyPr/>
                    <a:lstStyle/>
                    <a:p>
                      <a:r>
                        <a:rPr lang="en-US" sz="1000" b="1" dirty="0">
                          <a:solidFill>
                            <a:schemeClr val="tx1"/>
                          </a:solidFill>
                        </a:rPr>
                        <a:t>Measurable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solidFill>
                        </a:rPr>
                        <a:t>Concrete criteria for measuring progress towards goal attainment; should be quantified by the company and understood by all individuals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813968"/>
                  </a:ext>
                </a:extLst>
              </a:tr>
              <a:tr h="442513">
                <a:tc>
                  <a:txBody>
                    <a:bodyPr/>
                    <a:lstStyle/>
                    <a:p>
                      <a:r>
                        <a:rPr lang="en-US" sz="1000" b="1" dirty="0">
                          <a:solidFill>
                            <a:schemeClr val="tx1"/>
                          </a:solidFill>
                        </a:rPr>
                        <a:t>Attainable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solidFill>
                        </a:rPr>
                        <a:t>Measures should be challenging but realistic. The measures should be influenced by the individual salesperson with more than 50% achieving</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7340517"/>
                  </a:ext>
                </a:extLst>
              </a:tr>
              <a:tr h="442513">
                <a:tc>
                  <a:txBody>
                    <a:bodyPr/>
                    <a:lstStyle/>
                    <a:p>
                      <a:r>
                        <a:rPr lang="en-US" sz="1000" b="1" dirty="0">
                          <a:solidFill>
                            <a:schemeClr val="tx1"/>
                          </a:solidFill>
                        </a:rPr>
                        <a:t>Relevant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r>
                        <a:rPr lang="en-US" sz="1000" dirty="0">
                          <a:solidFill>
                            <a:schemeClr val="tx1"/>
                          </a:solidFill>
                        </a:rPr>
                        <a:t>Measures should be aligned to the overall corporate objectives, directly linked to the sales strategy and be financial in nature where possible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918013"/>
                  </a:ext>
                </a:extLst>
              </a:tr>
              <a:tr h="347688">
                <a:tc>
                  <a:txBody>
                    <a:bodyPr/>
                    <a:lstStyle/>
                    <a:p>
                      <a:r>
                        <a:rPr lang="en-US" sz="1000" b="1" dirty="0">
                          <a:solidFill>
                            <a:schemeClr val="tx1"/>
                          </a:solidFill>
                        </a:rPr>
                        <a:t>Timely</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Reps should be able to influence the measures in the defined performance period (e.g. Annual, Discrete, YTD)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99991896"/>
                  </a:ext>
                </a:extLst>
              </a:tr>
            </a:tbl>
          </a:graphicData>
        </a:graphic>
      </p:graphicFrame>
      <p:graphicFrame>
        <p:nvGraphicFramePr>
          <p:cNvPr id="20" name="Table 19">
            <a:extLst>
              <a:ext uri="{FF2B5EF4-FFF2-40B4-BE49-F238E27FC236}">
                <a16:creationId xmlns:a16="http://schemas.microsoft.com/office/drawing/2014/main" id="{ADBBAA73-670F-CA0A-8791-5097EC2AFC29}"/>
              </a:ext>
            </a:extLst>
          </p:cNvPr>
          <p:cNvGraphicFramePr>
            <a:graphicFrameLocks noGrp="1"/>
          </p:cNvGraphicFramePr>
          <p:nvPr>
            <p:extLst>
              <p:ext uri="{D42A27DB-BD31-4B8C-83A1-F6EECF244321}">
                <p14:modId xmlns:p14="http://schemas.microsoft.com/office/powerpoint/2010/main" val="3365553415"/>
              </p:ext>
            </p:extLst>
          </p:nvPr>
        </p:nvGraphicFramePr>
        <p:xfrm>
          <a:off x="6182320" y="3844356"/>
          <a:ext cx="5400080" cy="2327842"/>
        </p:xfrm>
        <a:graphic>
          <a:graphicData uri="http://schemas.openxmlformats.org/drawingml/2006/table">
            <a:tbl>
              <a:tblPr firstRow="1" bandRow="1">
                <a:tableStyleId>{5C22544A-7EE6-4342-B048-85BDC9FD1C3A}</a:tableStyleId>
              </a:tblPr>
              <a:tblGrid>
                <a:gridCol w="1656080">
                  <a:extLst>
                    <a:ext uri="{9D8B030D-6E8A-4147-A177-3AD203B41FA5}">
                      <a16:colId xmlns:a16="http://schemas.microsoft.com/office/drawing/2014/main" val="992102945"/>
                    </a:ext>
                  </a:extLst>
                </a:gridCol>
                <a:gridCol w="3744000">
                  <a:extLst>
                    <a:ext uri="{9D8B030D-6E8A-4147-A177-3AD203B41FA5}">
                      <a16:colId xmlns:a16="http://schemas.microsoft.com/office/drawing/2014/main" val="2180329479"/>
                    </a:ext>
                  </a:extLst>
                </a:gridCol>
              </a:tblGrid>
              <a:tr h="356578">
                <a:tc>
                  <a:txBody>
                    <a:bodyPr/>
                    <a:lstStyle/>
                    <a:p>
                      <a:r>
                        <a:rPr lang="en-US" sz="1050" dirty="0">
                          <a:latin typeface="+mn-lt"/>
                        </a:rPr>
                        <a:t>Principle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solidFill>
                  </a:tcPr>
                </a:tc>
                <a:tc>
                  <a:txBody>
                    <a:bodyPr/>
                    <a:lstStyle/>
                    <a:p>
                      <a:r>
                        <a:rPr lang="en-US" sz="1050" dirty="0">
                          <a:latin typeface="+mn-lt"/>
                        </a:rPr>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792889855"/>
                  </a:ext>
                </a:extLst>
              </a:tr>
              <a:tr h="657088">
                <a:tc>
                  <a:txBody>
                    <a:bodyPr/>
                    <a:lstStyle/>
                    <a:p>
                      <a:r>
                        <a:rPr lang="en-US" sz="1050" b="1" dirty="0">
                          <a:latin typeface="+mn-lt"/>
                        </a:rPr>
                        <a:t>Effort vs. Results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Measure results when practical</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Exceptions: </a:t>
                      </a:r>
                      <a:r>
                        <a:rPr kumimoji="0" lang="en-US" sz="1000" b="0" i="0" u="none" strike="noStrike" kern="1200" cap="none" spc="0" normalizeH="0" baseline="0" noProof="0" dirty="0">
                          <a:ln>
                            <a:noFill/>
                          </a:ln>
                          <a:solidFill>
                            <a:schemeClr val="tx1"/>
                          </a:solidFill>
                          <a:effectLst/>
                          <a:uLnTx/>
                          <a:uFillTx/>
                          <a:latin typeface="+mn-lt"/>
                          <a:ea typeface="+mn-ea"/>
                          <a:cs typeface="+mn-cs"/>
                        </a:rPr>
                        <a:t>Extremely long sales cycles</a:t>
                      </a:r>
                      <a:endParaRPr kumimoji="0" lang="en-US" sz="1000" b="1" i="0" u="none" strike="noStrike" kern="1200" cap="none" spc="0" normalizeH="0" baseline="0" noProof="0" dirty="0">
                        <a:ln>
                          <a:noFill/>
                        </a:ln>
                        <a:solidFill>
                          <a:schemeClr val="tx1"/>
                        </a:solidFill>
                        <a:effectLst/>
                        <a:uLnTx/>
                        <a:uFillTx/>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7516844"/>
                  </a:ext>
                </a:extLst>
              </a:tr>
              <a:tr h="657088">
                <a:tc>
                  <a:txBody>
                    <a:bodyPr/>
                    <a:lstStyle/>
                    <a:p>
                      <a:r>
                        <a:rPr lang="en-US" sz="1050" b="1" dirty="0">
                          <a:latin typeface="+mn-lt"/>
                        </a:rPr>
                        <a:t>Level of Measurement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Measures are more motivational the closer they are to rep</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Exception: </a:t>
                      </a:r>
                      <a:r>
                        <a:rPr kumimoji="0" lang="en-US" sz="1000" b="0" i="0" u="none" strike="noStrike" kern="1200" cap="none" spc="0" normalizeH="0" baseline="0" noProof="0" dirty="0">
                          <a:ln>
                            <a:noFill/>
                          </a:ln>
                          <a:solidFill>
                            <a:schemeClr val="tx1"/>
                          </a:solidFill>
                          <a:effectLst/>
                          <a:uLnTx/>
                          <a:uFillTx/>
                          <a:latin typeface="+mn-lt"/>
                          <a:ea typeface="+mn-ea"/>
                          <a:cs typeface="+mn-cs"/>
                        </a:rPr>
                        <a:t>Team-focused needs</a:t>
                      </a:r>
                      <a:endParaRPr kumimoji="0" lang="en-US" sz="1000" b="1" i="0" u="none" strike="noStrike" kern="1200" cap="none" spc="0" normalizeH="0" baseline="0" noProof="0" dirty="0">
                        <a:ln>
                          <a:noFill/>
                        </a:ln>
                        <a:solidFill>
                          <a:schemeClr val="tx1"/>
                        </a:solidFill>
                        <a:effectLst/>
                        <a:uLnTx/>
                        <a:uFillTx/>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813968"/>
                  </a:ext>
                </a:extLst>
              </a:tr>
              <a:tr h="657088">
                <a:tc>
                  <a:txBody>
                    <a:bodyPr/>
                    <a:lstStyle/>
                    <a:p>
                      <a:r>
                        <a:rPr lang="en-US" sz="1050" b="1" dirty="0">
                          <a:latin typeface="+mn-lt"/>
                        </a:rPr>
                        <a:t>Absolute vs. Quota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Quota direct performance more reflectively</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Exceptions: </a:t>
                      </a:r>
                      <a:r>
                        <a:rPr kumimoji="0" lang="en-US" sz="1000" b="0" i="0" u="none" strike="noStrike" kern="1200" cap="none" spc="0" normalizeH="0" baseline="0" noProof="0" dirty="0">
                          <a:ln>
                            <a:noFill/>
                          </a:ln>
                          <a:solidFill>
                            <a:schemeClr val="tx1"/>
                          </a:solidFill>
                          <a:effectLst/>
                          <a:uLnTx/>
                          <a:uFillTx/>
                          <a:latin typeface="+mn-lt"/>
                          <a:ea typeface="+mn-ea"/>
                          <a:cs typeface="+mn-cs"/>
                        </a:rPr>
                        <a:t>Start-ups and/or territories are not equal</a:t>
                      </a:r>
                      <a:endParaRPr kumimoji="0" lang="en-US" sz="1000" b="1" i="0" u="none" strike="noStrike" kern="1200" cap="none" spc="0" normalizeH="0" baseline="0" noProof="0" dirty="0">
                        <a:ln>
                          <a:noFill/>
                        </a:ln>
                        <a:solidFill>
                          <a:schemeClr val="tx1"/>
                        </a:solidFill>
                        <a:effectLst/>
                        <a:uLnTx/>
                        <a:uFillTx/>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7340517"/>
                  </a:ext>
                </a:extLst>
              </a:tr>
            </a:tbl>
          </a:graphicData>
        </a:graphic>
      </p:graphicFrame>
      <p:sp>
        <p:nvSpPr>
          <p:cNvPr id="21" name="Rectangle: Rounded Corners 64">
            <a:extLst>
              <a:ext uri="{FF2B5EF4-FFF2-40B4-BE49-F238E27FC236}">
                <a16:creationId xmlns:a16="http://schemas.microsoft.com/office/drawing/2014/main" id="{D10D1D32-60A9-C683-E44E-888674FD6B81}"/>
              </a:ext>
            </a:extLst>
          </p:cNvPr>
          <p:cNvSpPr/>
          <p:nvPr/>
        </p:nvSpPr>
        <p:spPr bwMode="auto">
          <a:xfrm>
            <a:off x="619720" y="3353693"/>
            <a:ext cx="5389961" cy="462878"/>
          </a:xfrm>
          <a:prstGeom prst="rect">
            <a:avLst/>
          </a:prstGeom>
          <a:solidFill>
            <a:schemeClr val="accent2"/>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648000" tIns="0" rIns="0" bIns="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bg1"/>
                </a:solidFill>
              </a:rPr>
              <a:t>Performance Measure Guidelines</a:t>
            </a:r>
          </a:p>
        </p:txBody>
      </p:sp>
      <p:sp>
        <p:nvSpPr>
          <p:cNvPr id="23" name="Rectangle: Rounded Corners 65">
            <a:extLst>
              <a:ext uri="{FF2B5EF4-FFF2-40B4-BE49-F238E27FC236}">
                <a16:creationId xmlns:a16="http://schemas.microsoft.com/office/drawing/2014/main" id="{6D5B04B2-621F-93A1-1061-4D893D185749}"/>
              </a:ext>
            </a:extLst>
          </p:cNvPr>
          <p:cNvSpPr/>
          <p:nvPr/>
        </p:nvSpPr>
        <p:spPr>
          <a:xfrm>
            <a:off x="609600" y="3353693"/>
            <a:ext cx="474672" cy="462880"/>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400" b="1" dirty="0">
              <a:solidFill>
                <a:schemeClr val="bg1"/>
              </a:solidFill>
              <a:latin typeface="+mj-lt"/>
            </a:endParaRPr>
          </a:p>
        </p:txBody>
      </p:sp>
      <p:sp>
        <p:nvSpPr>
          <p:cNvPr id="22" name="Rectangle: Rounded Corners 64">
            <a:extLst>
              <a:ext uri="{FF2B5EF4-FFF2-40B4-BE49-F238E27FC236}">
                <a16:creationId xmlns:a16="http://schemas.microsoft.com/office/drawing/2014/main" id="{ED502F25-FAAE-7CCA-4AA8-198887FF5A7B}"/>
              </a:ext>
            </a:extLst>
          </p:cNvPr>
          <p:cNvSpPr/>
          <p:nvPr/>
        </p:nvSpPr>
        <p:spPr bwMode="auto">
          <a:xfrm>
            <a:off x="6187416" y="3353693"/>
            <a:ext cx="5384474" cy="462878"/>
          </a:xfrm>
          <a:prstGeom prst="rect">
            <a:avLst/>
          </a:prstGeom>
          <a:solidFill>
            <a:schemeClr val="accent2"/>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648000" tIns="0" rIns="0" bIns="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bg1"/>
                </a:solidFill>
              </a:rPr>
              <a:t>Performance Measure Principles</a:t>
            </a:r>
          </a:p>
        </p:txBody>
      </p:sp>
      <p:sp>
        <p:nvSpPr>
          <p:cNvPr id="34" name="Rectangle: Rounded Corners 65">
            <a:extLst>
              <a:ext uri="{FF2B5EF4-FFF2-40B4-BE49-F238E27FC236}">
                <a16:creationId xmlns:a16="http://schemas.microsoft.com/office/drawing/2014/main" id="{59E7DAA0-EA50-FD7C-A84A-1FFDEDA46423}"/>
              </a:ext>
            </a:extLst>
          </p:cNvPr>
          <p:cNvSpPr/>
          <p:nvPr/>
        </p:nvSpPr>
        <p:spPr>
          <a:xfrm>
            <a:off x="6187416" y="3353693"/>
            <a:ext cx="474672" cy="462880"/>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400" b="1" dirty="0">
              <a:solidFill>
                <a:schemeClr val="bg1"/>
              </a:solidFill>
              <a:latin typeface="+mj-lt"/>
            </a:endParaRPr>
          </a:p>
        </p:txBody>
      </p:sp>
    </p:spTree>
    <p:extLst>
      <p:ext uri="{BB962C8B-B14F-4D97-AF65-F5344CB8AC3E}">
        <p14:creationId xmlns:p14="http://schemas.microsoft.com/office/powerpoint/2010/main" val="296979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D1F5-55D7-08DF-91D8-1C3CC4AF400B}"/>
              </a:ext>
            </a:extLst>
          </p:cNvPr>
          <p:cNvSpPr>
            <a:spLocks noGrp="1"/>
          </p:cNvSpPr>
          <p:nvPr>
            <p:ph type="title"/>
          </p:nvPr>
        </p:nvSpPr>
        <p:spPr/>
        <p:txBody>
          <a:bodyPr vert="horz" lIns="91440" tIns="0" rIns="91440" bIns="0" rtlCol="0" anchor="b">
            <a:normAutofit/>
          </a:bodyPr>
          <a:lstStyle/>
          <a:p>
            <a:r>
              <a:rPr lang="en-US" sz="2200" dirty="0"/>
              <a:t>There are two common approaches to designing compensation plans: cost </a:t>
            </a:r>
            <a:br>
              <a:rPr lang="en-US" sz="2200" dirty="0"/>
            </a:br>
            <a:r>
              <a:rPr lang="en-US" sz="2200" dirty="0"/>
              <a:t>of sales (commission plans) and cost of labor (quota plans)</a:t>
            </a:r>
          </a:p>
        </p:txBody>
      </p:sp>
      <p:graphicFrame>
        <p:nvGraphicFramePr>
          <p:cNvPr id="4" name="Group 61">
            <a:extLst>
              <a:ext uri="{FF2B5EF4-FFF2-40B4-BE49-F238E27FC236}">
                <a16:creationId xmlns:a16="http://schemas.microsoft.com/office/drawing/2014/main" id="{5C33018C-9D7C-8563-BC5E-DEE2F375368A}"/>
              </a:ext>
            </a:extLst>
          </p:cNvPr>
          <p:cNvGraphicFramePr>
            <a:graphicFrameLocks noGrp="1"/>
          </p:cNvGraphicFramePr>
          <p:nvPr>
            <p:extLst>
              <p:ext uri="{D42A27DB-BD31-4B8C-83A1-F6EECF244321}">
                <p14:modId xmlns:p14="http://schemas.microsoft.com/office/powerpoint/2010/main" val="1062862523"/>
              </p:ext>
            </p:extLst>
          </p:nvPr>
        </p:nvGraphicFramePr>
        <p:xfrm>
          <a:off x="981072" y="1901047"/>
          <a:ext cx="10567613" cy="1677063"/>
        </p:xfrm>
        <a:graphic>
          <a:graphicData uri="http://schemas.openxmlformats.org/drawingml/2006/table">
            <a:tbl>
              <a:tblPr/>
              <a:tblGrid>
                <a:gridCol w="3492000">
                  <a:extLst>
                    <a:ext uri="{9D8B030D-6E8A-4147-A177-3AD203B41FA5}">
                      <a16:colId xmlns:a16="http://schemas.microsoft.com/office/drawing/2014/main" val="20000"/>
                    </a:ext>
                  </a:extLst>
                </a:gridCol>
                <a:gridCol w="257846">
                  <a:extLst>
                    <a:ext uri="{9D8B030D-6E8A-4147-A177-3AD203B41FA5}">
                      <a16:colId xmlns:a16="http://schemas.microsoft.com/office/drawing/2014/main" val="20002"/>
                    </a:ext>
                  </a:extLst>
                </a:gridCol>
                <a:gridCol w="2092154">
                  <a:extLst>
                    <a:ext uri="{9D8B030D-6E8A-4147-A177-3AD203B41FA5}">
                      <a16:colId xmlns:a16="http://schemas.microsoft.com/office/drawing/2014/main" val="20003"/>
                    </a:ext>
                  </a:extLst>
                </a:gridCol>
                <a:gridCol w="1244321">
                  <a:extLst>
                    <a:ext uri="{9D8B030D-6E8A-4147-A177-3AD203B41FA5}">
                      <a16:colId xmlns:a16="http://schemas.microsoft.com/office/drawing/2014/main" val="20004"/>
                    </a:ext>
                  </a:extLst>
                </a:gridCol>
                <a:gridCol w="3481292">
                  <a:extLst>
                    <a:ext uri="{9D8B030D-6E8A-4147-A177-3AD203B41FA5}">
                      <a16:colId xmlns:a16="http://schemas.microsoft.com/office/drawing/2014/main" val="20005"/>
                    </a:ext>
                  </a:extLst>
                </a:gridCol>
              </a:tblGrid>
              <a:tr h="554105">
                <a:tc>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lang="en-US" sz="800" kern="1200" dirty="0">
                          <a:solidFill>
                            <a:schemeClr val="tx1"/>
                          </a:solidFill>
                          <a:latin typeface="+mn-lt"/>
                          <a:ea typeface="+mn-ea"/>
                          <a:cs typeface="Arial" panose="020B0604020202020204" pitchFamily="34" charset="0"/>
                        </a:rPr>
                        <a:t>Pay a % of each unit of measurement</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lang="en-US" sz="800" kern="1200" dirty="0">
                          <a:solidFill>
                            <a:schemeClr val="tx1"/>
                          </a:solidFill>
                          <a:latin typeface="+mn-lt"/>
                          <a:ea typeface="+mn-ea"/>
                          <a:cs typeface="Arial" panose="020B0604020202020204" pitchFamily="34" charset="0"/>
                        </a:rPr>
                        <a:t>The rate is consistent for every person on the plan</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gridSpan="3">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lang="en-US" sz="800" kern="1200" dirty="0">
                          <a:solidFill>
                            <a:schemeClr val="tx1"/>
                          </a:solidFill>
                          <a:latin typeface="+mn-lt"/>
                          <a:ea typeface="+mn-ea"/>
                          <a:cs typeface="Arial" panose="020B0604020202020204" pitchFamily="34" charset="0"/>
                        </a:rPr>
                        <a:t>Pay a % of each unit of measurement</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lang="en-US" sz="800" kern="1200" dirty="0">
                          <a:solidFill>
                            <a:schemeClr val="tx1"/>
                          </a:solidFill>
                          <a:latin typeface="+mn-lt"/>
                          <a:ea typeface="+mn-ea"/>
                          <a:cs typeface="Arial" panose="020B0604020202020204" pitchFamily="34" charset="0"/>
                        </a:rPr>
                        <a:t>The </a:t>
                      </a:r>
                      <a:r>
                        <a:rPr lang="en-US" sz="800" b="1" kern="1200" dirty="0">
                          <a:solidFill>
                            <a:schemeClr val="tx1"/>
                          </a:solidFill>
                          <a:latin typeface="+mn-lt"/>
                          <a:ea typeface="+mn-ea"/>
                          <a:cs typeface="Arial" panose="020B0604020202020204" pitchFamily="34" charset="0"/>
                        </a:rPr>
                        <a:t>rate is different for</a:t>
                      </a:r>
                      <a:r>
                        <a:rPr lang="en-US" sz="800" kern="1200" dirty="0">
                          <a:solidFill>
                            <a:schemeClr val="tx1"/>
                          </a:solidFill>
                          <a:latin typeface="+mn-lt"/>
                          <a:ea typeface="+mn-ea"/>
                          <a:cs typeface="Arial" panose="020B0604020202020204" pitchFamily="34" charset="0"/>
                        </a:rPr>
                        <a:t> </a:t>
                      </a:r>
                      <a:r>
                        <a:rPr lang="en-US" sz="800" b="1" kern="1200" dirty="0">
                          <a:solidFill>
                            <a:schemeClr val="tx1"/>
                          </a:solidFill>
                          <a:latin typeface="+mn-lt"/>
                          <a:ea typeface="+mn-ea"/>
                          <a:cs typeface="Arial" panose="020B0604020202020204" pitchFamily="34" charset="0"/>
                        </a:rPr>
                        <a:t>each</a:t>
                      </a:r>
                      <a:r>
                        <a:rPr lang="en-US" sz="800" kern="1200" dirty="0">
                          <a:solidFill>
                            <a:schemeClr val="tx1"/>
                          </a:solidFill>
                          <a:latin typeface="+mn-lt"/>
                          <a:ea typeface="+mn-ea"/>
                          <a:cs typeface="Arial" panose="020B0604020202020204" pitchFamily="34" charset="0"/>
                        </a:rPr>
                        <a:t> </a:t>
                      </a:r>
                      <a:r>
                        <a:rPr lang="en-US" sz="800" b="1" kern="1200" dirty="0">
                          <a:solidFill>
                            <a:schemeClr val="tx1"/>
                          </a:solidFill>
                          <a:latin typeface="+mn-lt"/>
                          <a:ea typeface="+mn-ea"/>
                          <a:cs typeface="Arial" panose="020B0604020202020204" pitchFamily="34" charset="0"/>
                        </a:rPr>
                        <a:t>employee</a:t>
                      </a:r>
                      <a:r>
                        <a:rPr lang="en-US" sz="800" kern="1200" dirty="0">
                          <a:solidFill>
                            <a:schemeClr val="tx1"/>
                          </a:solidFill>
                          <a:latin typeface="+mn-lt"/>
                          <a:ea typeface="+mn-ea"/>
                          <a:cs typeface="Arial" panose="020B0604020202020204" pitchFamily="34" charset="0"/>
                        </a:rPr>
                        <a:t> based on their target incentive and quota</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95000"/>
                        </a:lnSpc>
                        <a:spcBef>
                          <a:spcPct val="30000"/>
                        </a:spcBef>
                        <a:spcAft>
                          <a:spcPct val="30000"/>
                        </a:spcAft>
                        <a:buClrTx/>
                        <a:buSzTx/>
                        <a:buFont typeface="Symbol" pitchFamily="18" charset="2"/>
                        <a:buNone/>
                        <a:tabLst/>
                      </a:pPr>
                      <a:endParaRPr kumimoji="0" lang="en-US" sz="1400" b="0" i="0" u="none" strike="noStrike" cap="none" normalizeH="0" baseline="0" dirty="0">
                        <a:ln>
                          <a:noFill/>
                        </a:ln>
                        <a:solidFill>
                          <a:srgbClr val="000000"/>
                        </a:solidFill>
                        <a:effectLst/>
                        <a:latin typeface="Arial Narrow" pitchFamily="34" charset="0"/>
                        <a:ea typeface="Times New Roman" pitchFamily="18" charset="0"/>
                        <a:cs typeface="Arial" charset="0"/>
                      </a:endParaRPr>
                    </a:p>
                  </a:txBody>
                  <a:tcP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lang="en-US" sz="800" dirty="0">
                          <a:solidFill>
                            <a:schemeClr val="tx1"/>
                          </a:solidFill>
                          <a:latin typeface="+mn-lt"/>
                          <a:cs typeface="Arial" panose="020B0604020202020204" pitchFamily="34" charset="0"/>
                        </a:rPr>
                        <a:t>Pay</a:t>
                      </a:r>
                      <a:r>
                        <a:rPr lang="en-US" sz="800" baseline="0" dirty="0">
                          <a:solidFill>
                            <a:schemeClr val="tx1"/>
                          </a:solidFill>
                          <a:latin typeface="+mn-lt"/>
                          <a:cs typeface="Arial" panose="020B0604020202020204" pitchFamily="34" charset="0"/>
                        </a:rPr>
                        <a:t> </a:t>
                      </a:r>
                      <a:r>
                        <a:rPr lang="en-US" sz="800" b="1" dirty="0">
                          <a:solidFill>
                            <a:schemeClr val="tx1"/>
                          </a:solidFill>
                          <a:latin typeface="+mn-lt"/>
                          <a:cs typeface="Arial" panose="020B0604020202020204" pitchFamily="34" charset="0"/>
                        </a:rPr>
                        <a:t>a % of the target incentive for each % of quota attainment</a:t>
                      </a:r>
                    </a:p>
                    <a:p>
                      <a:pPr marL="171450" marR="0" lvl="0" indent="-171450" algn="l" defTabSz="914400" rtl="0" eaLnBrk="1" fontAlgn="base" latinLnBrk="0" hangingPunct="1">
                        <a:lnSpc>
                          <a:spcPct val="100000"/>
                        </a:lnSpc>
                        <a:spcBef>
                          <a:spcPts val="0"/>
                        </a:spcBef>
                        <a:spcAft>
                          <a:spcPts val="0"/>
                        </a:spcAft>
                        <a:buClr>
                          <a:schemeClr val="accent1"/>
                        </a:buClr>
                        <a:buSzPct val="80000"/>
                        <a:buFont typeface="Arial" panose="020B0604020202020204" pitchFamily="34" charset="0"/>
                        <a:buChar char="•"/>
                        <a:tabLst/>
                        <a:defRPr/>
                      </a:pPr>
                      <a:r>
                        <a:rPr lang="en-US" sz="800" dirty="0">
                          <a:solidFill>
                            <a:schemeClr val="tx1"/>
                          </a:solidFill>
                          <a:latin typeface="+mn-lt"/>
                          <a:cs typeface="Arial" panose="020B0604020202020204" pitchFamily="34" charset="0"/>
                        </a:rPr>
                        <a:t>The incentive formula is consistent for every person on the plan</a:t>
                      </a:r>
                      <a:endParaRPr lang="en-US" sz="800" b="0" i="0" u="none" strike="noStrike" kern="1200" dirty="0">
                        <a:solidFill>
                          <a:schemeClr val="tx1"/>
                        </a:solidFill>
                        <a:effectLst/>
                        <a:latin typeface="+mn-lt"/>
                        <a:ea typeface="+mn-ea"/>
                        <a:cs typeface="Arial" panose="020B0604020202020204" pitchFamily="34" charset="0"/>
                      </a:endParaRP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2049">
                <a:tc rowSpan="4">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$30K Target Incentive / $3M Goal</a:t>
                      </a:r>
                    </a:p>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 1% Com. Rate</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r>
                        <a:rPr kumimoji="0" lang="en-US" sz="800" b="0" i="0" u="none" strike="noStrike" cap="none" normalizeH="0" baseline="0" dirty="0">
                          <a:ln>
                            <a:noFill/>
                          </a:ln>
                          <a:solidFill>
                            <a:schemeClr val="accent1"/>
                          </a:solidFill>
                          <a:effectLst/>
                          <a:latin typeface="+mn-lt"/>
                          <a:ea typeface="Times New Roman" pitchFamily="18" charset="0"/>
                          <a:cs typeface="Arial" pitchFamily="34" charset="0"/>
                        </a:rPr>
                        <a:t>A</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defRPr/>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$30K Target Incentive</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defRPr/>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 1% Com. Rate</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1% Target Incentive = 1% Quota Attainment</a:t>
                      </a:r>
                    </a:p>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endParaRPr kumimoji="0" lang="en-US" sz="800" b="0" i="0" u="none" strike="noStrike" cap="none" normalizeH="0" baseline="0" dirty="0">
                        <a:ln>
                          <a:noFill/>
                        </a:ln>
                        <a:solidFill>
                          <a:schemeClr val="tx1"/>
                        </a:solidFill>
                        <a:effectLst/>
                        <a:latin typeface="+mn-lt"/>
                        <a:ea typeface="Times New Roman"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1% x (100% of Quota) x $30K = $30,000</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72049">
                <a:tc vMerge="1">
                  <a:txBody>
                    <a:bodyPr/>
                    <a:lstStyle/>
                    <a:p>
                      <a:pPr marL="0" marR="0" lvl="0" indent="0" algn="ctr" defTabSz="914400" rtl="0" eaLnBrk="1" fontAlgn="base" latinLnBrk="0" hangingPunct="1">
                        <a:lnSpc>
                          <a:spcPct val="95000"/>
                        </a:lnSpc>
                        <a:spcBef>
                          <a:spcPct val="30000"/>
                        </a:spcBef>
                        <a:spcAft>
                          <a:spcPct val="30000"/>
                        </a:spcAft>
                        <a:buClrTx/>
                        <a:buSzTx/>
                        <a:buFont typeface="Symbol" pitchFamily="18" charset="2"/>
                        <a:buNone/>
                        <a:tabLst/>
                      </a:pPr>
                      <a:endParaRPr kumimoji="0" lang="en-US" sz="1200" b="0" i="0" u="none" strike="noStrike" cap="none" normalizeH="0" baseline="0" dirty="0">
                        <a:ln>
                          <a:noFill/>
                        </a:ln>
                        <a:solidFill>
                          <a:srgbClr val="000000"/>
                        </a:solidFill>
                        <a:effectLst/>
                        <a:latin typeface="Arial Narrow" pitchFamily="34" charset="0"/>
                        <a:ea typeface="Times New Roman" pitchFamily="18" charset="0"/>
                        <a:cs typeface="Arial" charset="0"/>
                      </a:endParaRPr>
                    </a:p>
                  </a:txBody>
                  <a:tcPr/>
                </a:tc>
                <a:tc vMerge="1">
                  <a:txBody>
                    <a:bodyPr/>
                    <a:lstStyle/>
                    <a:p>
                      <a:pPr marL="0" marR="0" lvl="0" indent="0" algn="ctr" defTabSz="914400" rtl="0" eaLnBrk="1" fontAlgn="base" latinLnBrk="0" hangingPunct="1">
                        <a:lnSpc>
                          <a:spcPct val="95000"/>
                        </a:lnSpc>
                        <a:spcBef>
                          <a:spcPct val="30000"/>
                        </a:spcBef>
                        <a:spcAft>
                          <a:spcPct val="30000"/>
                        </a:spcAft>
                        <a:buClrTx/>
                        <a:buSzTx/>
                        <a:buFont typeface="Symbol" pitchFamily="18" charset="2"/>
                        <a:buNone/>
                        <a:tabLst/>
                      </a:pPr>
                      <a:endParaRPr kumimoji="0" lang="en-US" sz="1200" b="0" i="0" u="none" strike="noStrike" cap="none" normalizeH="0" baseline="0" dirty="0">
                        <a:ln>
                          <a:noFill/>
                        </a:ln>
                        <a:solidFill>
                          <a:srgbClr val="000000"/>
                        </a:solidFill>
                        <a:effectLst/>
                        <a:latin typeface="Arial Narrow" pitchFamily="34" charset="0"/>
                        <a:ea typeface="Times New Roman" pitchFamily="18" charset="0"/>
                        <a:cs typeface="Arial" charset="0"/>
                      </a:endParaRPr>
                    </a:p>
                  </a:txBody>
                  <a:tcP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defRPr/>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$3M Quota</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72049">
                <a:tc vMerge="1">
                  <a:txBody>
                    <a:bodyPr/>
                    <a:lstStyle/>
                    <a:p>
                      <a:pPr marL="0" marR="0" lvl="0" indent="0" algn="ctr" defTabSz="914400" rtl="0" eaLnBrk="1" fontAlgn="base" latinLnBrk="0" hangingPunct="1">
                        <a:lnSpc>
                          <a:spcPct val="80000"/>
                        </a:lnSpc>
                        <a:spcBef>
                          <a:spcPts val="600"/>
                        </a:spcBef>
                        <a:spcAft>
                          <a:spcPts val="0"/>
                        </a:spcAft>
                        <a:buClrTx/>
                        <a:buSzTx/>
                        <a:buFont typeface="Symbol" pitchFamily="18" charset="2"/>
                        <a:buNone/>
                        <a:tabLst/>
                      </a:pPr>
                      <a:endParaRPr kumimoji="0" lang="en-US" sz="1100" b="0" i="0" u="none" strike="noStrike" cap="none" normalizeH="0" baseline="0" dirty="0">
                        <a:ln>
                          <a:noFill/>
                        </a:ln>
                        <a:solidFill>
                          <a:srgbClr val="000000"/>
                        </a:solidFill>
                        <a:effectLst/>
                        <a:latin typeface="+mn-lt"/>
                        <a:ea typeface="Times New Roman" pitchFamily="18" charset="0"/>
                        <a:cs typeface="Arial" pitchFamily="34" charset="0"/>
                      </a:endParaRPr>
                    </a:p>
                  </a:txBody>
                  <a:tcPr marL="34290" marR="34290" marT="34290" marB="34290" anchor="ctr" horzOverflow="overflow">
                    <a:lnL w="12700" cap="flat" cmpd="sng" algn="ctr">
                      <a:solidFill>
                        <a:srgbClr val="B2B2B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r>
                        <a:rPr kumimoji="0" lang="en-US" sz="800" b="0" i="0" u="none" strike="noStrike" cap="none" normalizeH="0" baseline="0" dirty="0">
                          <a:ln>
                            <a:noFill/>
                          </a:ln>
                          <a:solidFill>
                            <a:schemeClr val="accent1"/>
                          </a:solidFill>
                          <a:effectLst/>
                          <a:latin typeface="+mn-lt"/>
                          <a:ea typeface="Times New Roman" pitchFamily="18" charset="0"/>
                          <a:cs typeface="Arial" pitchFamily="34" charset="0"/>
                        </a:rPr>
                        <a:t>B</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$30K Target Incentive</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 2% Com. Rate</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base" latinLnBrk="0" hangingPunct="1">
                        <a:lnSpc>
                          <a:spcPct val="80000"/>
                        </a:lnSpc>
                        <a:spcBef>
                          <a:spcPts val="600"/>
                        </a:spcBef>
                        <a:spcAft>
                          <a:spcPts val="0"/>
                        </a:spcAft>
                        <a:buClrTx/>
                        <a:buSzTx/>
                        <a:buFont typeface="Symbol" pitchFamily="18" charset="2"/>
                        <a:buNone/>
                        <a:tabLst/>
                      </a:pPr>
                      <a:endParaRPr kumimoji="0" lang="en-US" sz="1100" b="0" i="0" u="none" strike="noStrike" cap="none" normalizeH="0" baseline="0" dirty="0">
                        <a:ln>
                          <a:noFill/>
                        </a:ln>
                        <a:solidFill>
                          <a:srgbClr val="000000"/>
                        </a:solidFill>
                        <a:effectLst/>
                        <a:latin typeface="+mn-lt"/>
                        <a:ea typeface="Times New Roman" pitchFamily="18" charset="0"/>
                        <a:cs typeface="Arial" pitchFamily="34" charset="0"/>
                      </a:endParaRPr>
                    </a:p>
                  </a:txBody>
                  <a:tcPr marL="34290" marR="34290" marT="34290" marB="34290" anchor="ctr" horzOverflow="overflow">
                    <a:lnL w="12700" cap="flat" cmpd="sng" algn="ctr">
                      <a:solidFill>
                        <a:srgbClr val="B2B2B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2049">
                <a:tc vMerge="1">
                  <a:txBody>
                    <a:bodyPr/>
                    <a:lstStyle/>
                    <a:p>
                      <a:endParaRPr lang="en-US"/>
                    </a:p>
                  </a:txBody>
                  <a:tcPr/>
                </a:tc>
                <a:tc vMerge="1">
                  <a:txBody>
                    <a:bodyPr/>
                    <a:lstStyle/>
                    <a:p>
                      <a:pPr marL="0" marR="0" lvl="0" indent="0" algn="ctr" defTabSz="914400" rtl="0" eaLnBrk="1" fontAlgn="base" latinLnBrk="0" hangingPunct="1">
                        <a:lnSpc>
                          <a:spcPct val="95000"/>
                        </a:lnSpc>
                        <a:spcBef>
                          <a:spcPct val="30000"/>
                        </a:spcBef>
                        <a:spcAft>
                          <a:spcPct val="30000"/>
                        </a:spcAft>
                        <a:buClrTx/>
                        <a:buSzTx/>
                        <a:buFont typeface="Symbol" pitchFamily="18" charset="2"/>
                        <a:buNone/>
                        <a:tabLst/>
                      </a:pPr>
                      <a:endParaRPr kumimoji="0" lang="en-US" sz="1200" b="0" i="0" u="none" strike="noStrike" cap="none" normalizeH="0" baseline="0" dirty="0">
                        <a:ln>
                          <a:noFill/>
                        </a:ln>
                        <a:solidFill>
                          <a:srgbClr val="000000"/>
                        </a:solidFill>
                        <a:effectLst/>
                        <a:latin typeface="Arial Narrow" pitchFamily="34" charset="0"/>
                        <a:ea typeface="Times New Roman" pitchFamily="18" charset="0"/>
                        <a:cs typeface="Arial" charset="0"/>
                      </a:endParaRPr>
                    </a:p>
                  </a:txBody>
                  <a:tcP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$1.5M Quota</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47278">
                <a:tc>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1% x $3M = $30,000</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ts val="0"/>
                        </a:spcBef>
                        <a:spcAft>
                          <a:spcPts val="0"/>
                        </a:spcAft>
                        <a:buClrTx/>
                        <a:buSzTx/>
                        <a:buFont typeface="Symbol" pitchFamily="18" charset="2"/>
                        <a:buNone/>
                        <a:tabLst/>
                        <a:defRPr/>
                      </a:pPr>
                      <a:r>
                        <a:rPr kumimoji="0" lang="en-US" sz="800" b="0" i="0" u="none" strike="noStrike" cap="none" normalizeH="0" baseline="0" dirty="0">
                          <a:ln>
                            <a:noFill/>
                          </a:ln>
                          <a:solidFill>
                            <a:schemeClr val="accent1"/>
                          </a:solidFill>
                          <a:effectLst/>
                          <a:latin typeface="+mn-lt"/>
                          <a:ea typeface="Times New Roman" pitchFamily="18" charset="0"/>
                          <a:cs typeface="Arial" pitchFamily="34" charset="0"/>
                        </a:rPr>
                        <a:t>A: </a:t>
                      </a: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1% x $3.0M = $30,000</a:t>
                      </a:r>
                    </a:p>
                    <a:p>
                      <a:pPr marL="0" marR="0" lvl="0" indent="0" algn="l" defTabSz="914400" rtl="0" eaLnBrk="1" fontAlgn="base" latinLnBrk="0" hangingPunct="1">
                        <a:lnSpc>
                          <a:spcPct val="100000"/>
                        </a:lnSpc>
                        <a:spcBef>
                          <a:spcPts val="0"/>
                        </a:spcBef>
                        <a:spcAft>
                          <a:spcPts val="0"/>
                        </a:spcAft>
                        <a:buClrTx/>
                        <a:buSzTx/>
                        <a:buFont typeface="Symbol" pitchFamily="18" charset="2"/>
                        <a:buNone/>
                        <a:tabLst/>
                      </a:pPr>
                      <a:r>
                        <a:rPr kumimoji="0" lang="en-US" sz="800" b="0" i="0" u="none" strike="noStrike" cap="none" normalizeH="0" baseline="0" dirty="0">
                          <a:ln>
                            <a:noFill/>
                          </a:ln>
                          <a:solidFill>
                            <a:schemeClr val="accent1"/>
                          </a:solidFill>
                          <a:effectLst/>
                          <a:latin typeface="+mn-lt"/>
                          <a:ea typeface="Times New Roman" pitchFamily="18" charset="0"/>
                          <a:cs typeface="Arial" pitchFamily="34" charset="0"/>
                        </a:rPr>
                        <a:t>B: </a:t>
                      </a: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2% x $1.5M = $30,000</a:t>
                      </a:r>
                    </a:p>
                  </a:txBody>
                  <a:tcPr marL="72000" marR="72000" marT="36000" marB="360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95000"/>
                        </a:lnSpc>
                        <a:spcBef>
                          <a:spcPct val="30000"/>
                        </a:spcBef>
                        <a:spcAft>
                          <a:spcPct val="30000"/>
                        </a:spcAft>
                        <a:buClrTx/>
                        <a:buSzTx/>
                        <a:buFont typeface="Symbol" pitchFamily="18" charset="2"/>
                        <a:buNone/>
                        <a:tabLst/>
                      </a:pPr>
                      <a:endParaRPr kumimoji="0" lang="en-US" sz="1400" b="0" i="0" u="none" strike="noStrike" cap="none" normalizeH="0" baseline="0" dirty="0">
                        <a:ln>
                          <a:noFill/>
                        </a:ln>
                        <a:solidFill>
                          <a:srgbClr val="000000"/>
                        </a:solidFill>
                        <a:effectLst/>
                        <a:latin typeface="Arial Narrow" pitchFamily="34" charset="0"/>
                        <a:ea typeface="Times New Roman" pitchFamily="18" charset="0"/>
                        <a:cs typeface="Arial" charset="0"/>
                      </a:endParaRPr>
                    </a:p>
                  </a:txBody>
                  <a:tcP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80000"/>
                        </a:lnSpc>
                        <a:spcBef>
                          <a:spcPts val="600"/>
                        </a:spcBef>
                        <a:spcAft>
                          <a:spcPts val="0"/>
                        </a:spcAft>
                        <a:buClrTx/>
                        <a:buSzTx/>
                        <a:buFont typeface="Symbol" pitchFamily="18" charset="2"/>
                        <a:buNone/>
                        <a:tabLst/>
                      </a:pPr>
                      <a:endParaRPr kumimoji="0" lang="en-US" sz="1100" b="0" i="0" u="none" strike="noStrike" cap="none" normalizeH="0" baseline="0" dirty="0">
                        <a:ln>
                          <a:noFill/>
                        </a:ln>
                        <a:solidFill>
                          <a:srgbClr val="000000"/>
                        </a:solidFill>
                        <a:effectLst/>
                        <a:latin typeface="+mn-lt"/>
                        <a:ea typeface="Times New Roman" pitchFamily="18" charset="0"/>
                        <a:cs typeface="Arial" pitchFamily="34" charset="0"/>
                      </a:endParaRPr>
                    </a:p>
                  </a:txBody>
                  <a:tcPr marL="34290" marR="34290" marT="34290" marB="34290"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5" name="Group 61">
            <a:extLst>
              <a:ext uri="{FF2B5EF4-FFF2-40B4-BE49-F238E27FC236}">
                <a16:creationId xmlns:a16="http://schemas.microsoft.com/office/drawing/2014/main" id="{58D4962C-5416-6D61-E409-DC6884EB2F48}"/>
              </a:ext>
            </a:extLst>
          </p:cNvPr>
          <p:cNvGraphicFramePr>
            <a:graphicFrameLocks noGrp="1"/>
          </p:cNvGraphicFramePr>
          <p:nvPr>
            <p:extLst>
              <p:ext uri="{D42A27DB-BD31-4B8C-83A1-F6EECF244321}">
                <p14:modId xmlns:p14="http://schemas.microsoft.com/office/powerpoint/2010/main" val="3995325932"/>
              </p:ext>
            </p:extLst>
          </p:nvPr>
        </p:nvGraphicFramePr>
        <p:xfrm>
          <a:off x="977604" y="3704410"/>
          <a:ext cx="10571084" cy="2065844"/>
        </p:xfrm>
        <a:graphic>
          <a:graphicData uri="http://schemas.openxmlformats.org/drawingml/2006/table">
            <a:tbl>
              <a:tblPr/>
              <a:tblGrid>
                <a:gridCol w="3492000">
                  <a:extLst>
                    <a:ext uri="{9D8B030D-6E8A-4147-A177-3AD203B41FA5}">
                      <a16:colId xmlns:a16="http://schemas.microsoft.com/office/drawing/2014/main" val="20000"/>
                    </a:ext>
                  </a:extLst>
                </a:gridCol>
                <a:gridCol w="3597792">
                  <a:extLst>
                    <a:ext uri="{9D8B030D-6E8A-4147-A177-3AD203B41FA5}">
                      <a16:colId xmlns:a16="http://schemas.microsoft.com/office/drawing/2014/main" val="20001"/>
                    </a:ext>
                  </a:extLst>
                </a:gridCol>
                <a:gridCol w="3481292">
                  <a:extLst>
                    <a:ext uri="{9D8B030D-6E8A-4147-A177-3AD203B41FA5}">
                      <a16:colId xmlns:a16="http://schemas.microsoft.com/office/drawing/2014/main" val="20002"/>
                    </a:ext>
                  </a:extLst>
                </a:gridCol>
              </a:tblGrid>
              <a:tr h="1200795">
                <a:tc>
                  <a:txBody>
                    <a:bodyPr/>
                    <a:lstStyle/>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1" i="0" u="none" strike="noStrike" cap="none" normalizeH="0" baseline="0" dirty="0">
                          <a:ln>
                            <a:noFill/>
                          </a:ln>
                          <a:solidFill>
                            <a:schemeClr val="tx1"/>
                          </a:solidFill>
                          <a:effectLst/>
                          <a:latin typeface="+mn-lt"/>
                          <a:ea typeface="Times New Roman" pitchFamily="18" charset="0"/>
                          <a:cs typeface="Arial" pitchFamily="34" charset="0"/>
                        </a:rPr>
                        <a:t>Simplest mechanic to communicate &amp; administer</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lang="en-US" sz="800" b="1" baseline="0" dirty="0">
                          <a:solidFill>
                            <a:schemeClr val="tx1"/>
                          </a:solidFill>
                          <a:latin typeface="+mn-lt"/>
                        </a:rPr>
                        <a:t>Easy for reps to calculate their payouts (overall and at deal-level)</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lang="en-US" sz="800" b="1" baseline="0" dirty="0">
                          <a:solidFill>
                            <a:schemeClr val="tx1"/>
                          </a:solidFill>
                          <a:latin typeface="+mn-lt"/>
                        </a:rPr>
                        <a:t>Reduces emphasis on importance of goal-setting</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lang="en-US" sz="800" b="1" baseline="0" dirty="0">
                          <a:solidFill>
                            <a:schemeClr val="tx1"/>
                          </a:solidFill>
                          <a:latin typeface="+mn-lt"/>
                        </a:rPr>
                        <a:t>Links earnings directly to performance &amp; encourages self-driven behavior </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lang="en-US" sz="800" b="1" baseline="0" dirty="0">
                          <a:solidFill>
                            <a:schemeClr val="tx1"/>
                          </a:solidFill>
                          <a:latin typeface="+mn-lt"/>
                        </a:rPr>
                        <a:t>Ramped rates can provide emphasis on goals/quota</a:t>
                      </a:r>
                    </a:p>
                  </a:txBody>
                  <a:tcPr marL="108000" marR="34290" marT="3600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Most prevalent in software sales</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Emphasizes target incentive since rates are based on target incentive</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Accommodates varied target incentives</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Accommodates varied territories/quotas</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Simple to communicate</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Relatively e</a:t>
                      </a:r>
                      <a:r>
                        <a:rPr lang="en-US" sz="800" baseline="0" dirty="0">
                          <a:solidFill>
                            <a:schemeClr val="tx1"/>
                          </a:solidFill>
                          <a:latin typeface="+mn-lt"/>
                        </a:rPr>
                        <a:t>asy for reps to calculate their payouts (overall and at deal-level)</a:t>
                      </a:r>
                    </a:p>
                  </a:txBody>
                  <a:tcPr marL="108000" marR="34290" marT="3600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0" i="0" u="none" strike="noStrike" kern="1200" cap="none" normalizeH="0" baseline="0" dirty="0">
                          <a:ln>
                            <a:noFill/>
                          </a:ln>
                          <a:solidFill>
                            <a:schemeClr val="tx1"/>
                          </a:solidFill>
                          <a:effectLst/>
                          <a:latin typeface="+mn-lt"/>
                          <a:ea typeface="Times New Roman" pitchFamily="18" charset="0"/>
                          <a:cs typeface="Arial" pitchFamily="34" charset="0"/>
                        </a:rPr>
                        <a:t>Emphasizes target incentive since payouts are communicated as a % of target incentive</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0" i="0" u="none" strike="noStrike" kern="1200" cap="none" normalizeH="0" baseline="0" dirty="0">
                          <a:ln>
                            <a:noFill/>
                          </a:ln>
                          <a:solidFill>
                            <a:schemeClr val="tx1"/>
                          </a:solidFill>
                          <a:effectLst/>
                          <a:latin typeface="+mn-lt"/>
                          <a:ea typeface="Times New Roman" pitchFamily="18" charset="0"/>
                          <a:cs typeface="Arial" pitchFamily="34" charset="0"/>
                        </a:rPr>
                        <a:t>Accommodates varied target incentives </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0" i="0" u="none" strike="noStrike" kern="1200" cap="none" normalizeH="0" baseline="0" dirty="0">
                          <a:ln>
                            <a:noFill/>
                          </a:ln>
                          <a:solidFill>
                            <a:schemeClr val="tx1"/>
                          </a:solidFill>
                          <a:effectLst/>
                          <a:latin typeface="+mn-lt"/>
                          <a:ea typeface="Times New Roman" pitchFamily="18" charset="0"/>
                          <a:cs typeface="Arial" pitchFamily="34" charset="0"/>
                        </a:rPr>
                        <a:t>Accommodates varied territories/quotas</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0" i="0" u="none" strike="noStrike" kern="1200" cap="none" normalizeH="0" baseline="0" dirty="0">
                          <a:ln>
                            <a:noFill/>
                          </a:ln>
                          <a:solidFill>
                            <a:schemeClr val="tx1"/>
                          </a:solidFill>
                          <a:effectLst/>
                          <a:latin typeface="+mn-lt"/>
                          <a:ea typeface="Times New Roman" pitchFamily="18" charset="0"/>
                          <a:cs typeface="Arial" pitchFamily="34" charset="0"/>
                        </a:rPr>
                        <a:t>Easily move accounts as needed (quota moves with account)</a:t>
                      </a:r>
                    </a:p>
                    <a:p>
                      <a:pPr marL="171450" marR="0" lvl="0" indent="-171450" algn="l" defTabSz="914400" rtl="0" eaLnBrk="1" fontAlgn="base" latinLnBrk="0" hangingPunct="1">
                        <a:lnSpc>
                          <a:spcPct val="100000"/>
                        </a:lnSpc>
                        <a:spcBef>
                          <a:spcPts val="0"/>
                        </a:spcBef>
                        <a:spcAft>
                          <a:spcPts val="0"/>
                        </a:spcAft>
                        <a:buClr>
                          <a:srgbClr val="00B050"/>
                        </a:buClr>
                        <a:buSzTx/>
                        <a:buFontTx/>
                        <a:buChar char="+"/>
                        <a:tabLst/>
                        <a:defRPr/>
                      </a:pPr>
                      <a:r>
                        <a:rPr kumimoji="0" lang="en-US" sz="800" b="0" i="0" u="none" strike="noStrike" kern="1200" cap="none" normalizeH="0" baseline="0" dirty="0">
                          <a:ln>
                            <a:noFill/>
                          </a:ln>
                          <a:solidFill>
                            <a:schemeClr val="tx1"/>
                          </a:solidFill>
                          <a:effectLst/>
                          <a:latin typeface="+mn-lt"/>
                          <a:ea typeface="Times New Roman" pitchFamily="18" charset="0"/>
                          <a:cs typeface="Arial" pitchFamily="34" charset="0"/>
                        </a:rPr>
                        <a:t>Reps linked to company goals</a:t>
                      </a:r>
                    </a:p>
                  </a:txBody>
                  <a:tcPr marL="108000" marR="34290" marT="3600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5049">
                <a:tc>
                  <a:txBody>
                    <a:bodyPr/>
                    <a:lstStyle/>
                    <a:p>
                      <a:pPr marL="171450" marR="0" lvl="0" indent="-171450" algn="l" defTabSz="914400" rtl="0" eaLnBrk="1" fontAlgn="base" latinLnBrk="0" hangingPunct="1">
                        <a:lnSpc>
                          <a:spcPct val="100000"/>
                        </a:lnSpc>
                        <a:spcBef>
                          <a:spcPts val="0"/>
                        </a:spcBef>
                        <a:spcAft>
                          <a:spcPts val="0"/>
                        </a:spcAft>
                        <a:buClr>
                          <a:srgbClr val="C00000"/>
                        </a:buClr>
                        <a:buSzTx/>
                        <a:buFontTx/>
                        <a:buChar char="-"/>
                        <a:tabLst/>
                        <a:defRPr/>
                      </a:pPr>
                      <a:r>
                        <a:rPr lang="en-US" sz="800" dirty="0">
                          <a:solidFill>
                            <a:schemeClr val="tx1"/>
                          </a:solidFill>
                          <a:latin typeface="+mn-lt"/>
                        </a:rPr>
                        <a:t>Does</a:t>
                      </a:r>
                      <a:r>
                        <a:rPr lang="en-US" sz="800" baseline="0" dirty="0">
                          <a:solidFill>
                            <a:schemeClr val="tx1"/>
                          </a:solidFill>
                          <a:latin typeface="+mn-lt"/>
                        </a:rPr>
                        <a:t> not a</a:t>
                      </a:r>
                      <a:r>
                        <a:rPr lang="en-US" sz="800" dirty="0">
                          <a:solidFill>
                            <a:schemeClr val="tx1"/>
                          </a:solidFill>
                          <a:latin typeface="+mn-lt"/>
                        </a:rPr>
                        <a:t>ccommodates varied target incentives</a:t>
                      </a:r>
                    </a:p>
                    <a:p>
                      <a:pPr marL="171450" marR="0" lvl="0" indent="-171450" algn="l" defTabSz="914400" rtl="0" eaLnBrk="1" fontAlgn="base" latinLnBrk="0" hangingPunct="1">
                        <a:lnSpc>
                          <a:spcPct val="100000"/>
                        </a:lnSpc>
                        <a:spcBef>
                          <a:spcPts val="0"/>
                        </a:spcBef>
                        <a:spcAft>
                          <a:spcPts val="0"/>
                        </a:spcAft>
                        <a:buClr>
                          <a:srgbClr val="C00000"/>
                        </a:buClr>
                        <a:buSzTx/>
                        <a:buFontTx/>
                        <a:buChar char="-"/>
                        <a:tabLst/>
                        <a:defRPr/>
                      </a:pPr>
                      <a:r>
                        <a:rPr lang="en-US" sz="800" dirty="0">
                          <a:solidFill>
                            <a:schemeClr val="tx1"/>
                          </a:solidFill>
                          <a:latin typeface="+mn-lt"/>
                        </a:rPr>
                        <a:t>Does</a:t>
                      </a:r>
                      <a:r>
                        <a:rPr lang="en-US" sz="800" baseline="0" dirty="0">
                          <a:solidFill>
                            <a:schemeClr val="tx1"/>
                          </a:solidFill>
                          <a:latin typeface="+mn-lt"/>
                        </a:rPr>
                        <a:t> not a</a:t>
                      </a:r>
                      <a:r>
                        <a:rPr lang="en-US" sz="800" dirty="0">
                          <a:solidFill>
                            <a:schemeClr val="tx1"/>
                          </a:solidFill>
                          <a:latin typeface="+mn-lt"/>
                        </a:rPr>
                        <a:t>ccommodates varied territories/quotas</a:t>
                      </a:r>
                    </a:p>
                    <a:p>
                      <a:pPr marL="171450" marR="0" lvl="0" indent="-171450" algn="l" defTabSz="914400" rtl="0" eaLnBrk="1" fontAlgn="base" latinLnBrk="0" hangingPunct="1">
                        <a:lnSpc>
                          <a:spcPct val="100000"/>
                        </a:lnSpc>
                        <a:spcBef>
                          <a:spcPts val="0"/>
                        </a:spcBef>
                        <a:spcAft>
                          <a:spcPts val="0"/>
                        </a:spcAft>
                        <a:buClr>
                          <a:srgbClr val="C00000"/>
                        </a:buClr>
                        <a:buSzTx/>
                        <a:buFontTx/>
                        <a:buChar char="-"/>
                        <a:tabLst/>
                        <a:defRPr/>
                      </a:pPr>
                      <a:r>
                        <a:rPr lang="en-US" sz="800" baseline="0" dirty="0">
                          <a:solidFill>
                            <a:schemeClr val="tx1"/>
                          </a:solidFill>
                          <a:latin typeface="+mn-lt"/>
                        </a:rPr>
                        <a:t>Difficult to move accounts </a:t>
                      </a:r>
                    </a:p>
                    <a:p>
                      <a:pPr marL="171450" marR="0" lvl="0" indent="-171450" algn="l" defTabSz="914400" rtl="0" eaLnBrk="1" fontAlgn="base" latinLnBrk="0" hangingPunct="1">
                        <a:lnSpc>
                          <a:spcPct val="100000"/>
                        </a:lnSpc>
                        <a:spcBef>
                          <a:spcPts val="0"/>
                        </a:spcBef>
                        <a:spcAft>
                          <a:spcPts val="0"/>
                        </a:spcAft>
                        <a:buClr>
                          <a:srgbClr val="C00000"/>
                        </a:buClr>
                        <a:buSzTx/>
                        <a:buFontTx/>
                        <a:buChar char="-"/>
                        <a:tabLst/>
                        <a:defRPr/>
                      </a:pPr>
                      <a:r>
                        <a:rPr lang="en-US" sz="800" baseline="0" dirty="0">
                          <a:solidFill>
                            <a:schemeClr val="tx1"/>
                          </a:solidFill>
                          <a:latin typeface="+mn-lt"/>
                        </a:rPr>
                        <a:t>May not link performance to company overall goals</a:t>
                      </a:r>
                    </a:p>
                  </a:txBody>
                  <a:tcPr marL="108000" marR="34290" marT="3600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ts val="0"/>
                        </a:spcBef>
                        <a:spcAft>
                          <a:spcPts val="0"/>
                        </a:spcAft>
                        <a:buClr>
                          <a:srgbClr val="C00000"/>
                        </a:buClr>
                        <a:buSzTx/>
                        <a:buFontTx/>
                        <a:buChar char="-"/>
                        <a:tabLst/>
                      </a:pPr>
                      <a:r>
                        <a:rPr kumimoji="0" lang="en-US" sz="800" b="1" i="0" u="none" strike="noStrike" cap="none" normalizeH="0" baseline="0" dirty="0">
                          <a:ln>
                            <a:noFill/>
                          </a:ln>
                          <a:solidFill>
                            <a:schemeClr val="tx1"/>
                          </a:solidFill>
                          <a:effectLst/>
                          <a:latin typeface="+mn-lt"/>
                          <a:ea typeface="Times New Roman" pitchFamily="18" charset="0"/>
                          <a:cs typeface="Arial" pitchFamily="34" charset="0"/>
                        </a:rPr>
                        <a:t>Incumbents in the same job will have different ICRs</a:t>
                      </a:r>
                    </a:p>
                    <a:p>
                      <a:pPr marL="171450" marR="0" lvl="0" indent="-171450" algn="l" defTabSz="914400" rtl="0" eaLnBrk="1" fontAlgn="base" latinLnBrk="0" hangingPunct="1">
                        <a:lnSpc>
                          <a:spcPct val="100000"/>
                        </a:lnSpc>
                        <a:spcBef>
                          <a:spcPts val="0"/>
                        </a:spcBef>
                        <a:spcAft>
                          <a:spcPts val="0"/>
                        </a:spcAft>
                        <a:buClr>
                          <a:srgbClr val="C00000"/>
                        </a:buClr>
                        <a:buSzTx/>
                        <a:buFontTx/>
                        <a:buChar char="-"/>
                        <a:tabLst/>
                      </a:pPr>
                      <a:r>
                        <a:rPr kumimoji="0" lang="en-US" sz="800" b="1" i="0" u="none" strike="noStrike" cap="none" normalizeH="0" baseline="0" dirty="0">
                          <a:ln>
                            <a:noFill/>
                          </a:ln>
                          <a:solidFill>
                            <a:schemeClr val="tx1"/>
                          </a:solidFill>
                          <a:effectLst/>
                          <a:latin typeface="+mn-lt"/>
                          <a:ea typeface="Times New Roman" pitchFamily="18" charset="0"/>
                          <a:cs typeface="Arial" pitchFamily="34" charset="0"/>
                        </a:rPr>
                        <a:t>ICRs decrease from one year to the next as the quota increases</a:t>
                      </a:r>
                    </a:p>
                    <a:p>
                      <a:pPr marL="171450" marR="0" lvl="0" indent="-171450" algn="l" defTabSz="914400" rtl="0" eaLnBrk="1" fontAlgn="base" latinLnBrk="0" hangingPunct="1">
                        <a:lnSpc>
                          <a:spcPct val="100000"/>
                        </a:lnSpc>
                        <a:spcBef>
                          <a:spcPts val="0"/>
                        </a:spcBef>
                        <a:spcAft>
                          <a:spcPts val="0"/>
                        </a:spcAft>
                        <a:buClr>
                          <a:srgbClr val="C00000"/>
                        </a:buClr>
                        <a:buSzTx/>
                        <a:buFontTx/>
                        <a:buChar char="-"/>
                        <a:tabLst/>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Require more administration to calculate and they must be re-calculated every time a target incentive or a quota is changed </a:t>
                      </a:r>
                    </a:p>
                    <a:p>
                      <a:pPr marL="171450" marR="0" lvl="0" indent="-171450" algn="l" defTabSz="914400" rtl="0" eaLnBrk="1" fontAlgn="base" latinLnBrk="0" hangingPunct="1">
                        <a:lnSpc>
                          <a:spcPct val="100000"/>
                        </a:lnSpc>
                        <a:spcBef>
                          <a:spcPts val="0"/>
                        </a:spcBef>
                        <a:spcAft>
                          <a:spcPts val="0"/>
                        </a:spcAft>
                        <a:buClr>
                          <a:srgbClr val="C00000"/>
                        </a:buClr>
                        <a:buSzTx/>
                        <a:buFontTx/>
                        <a:buChar char="-"/>
                        <a:tabLst/>
                      </a:pPr>
                      <a:r>
                        <a:rPr kumimoji="0" lang="en-US" sz="800" b="1" i="0" u="none" strike="noStrike" cap="none" normalizeH="0" baseline="0" dirty="0">
                          <a:ln>
                            <a:noFill/>
                          </a:ln>
                          <a:solidFill>
                            <a:schemeClr val="tx1"/>
                          </a:solidFill>
                          <a:effectLst/>
                          <a:latin typeface="+mn-lt"/>
                          <a:ea typeface="Times New Roman" pitchFamily="18" charset="0"/>
                          <a:cs typeface="Arial" pitchFamily="34" charset="0"/>
                        </a:rPr>
                        <a:t>Relies heavily on quota setting practices</a:t>
                      </a:r>
                    </a:p>
                  </a:txBody>
                  <a:tcPr marL="108000" marR="34290" marT="3600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ts val="0"/>
                        </a:spcBef>
                        <a:spcAft>
                          <a:spcPts val="0"/>
                        </a:spcAft>
                        <a:buClr>
                          <a:srgbClr val="C00000"/>
                        </a:buClr>
                        <a:buSzTx/>
                        <a:buFontTx/>
                        <a:buChar char="-"/>
                        <a:tabLst/>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Requires additional calculation and ongoing communication to demonstrate incentive calculations</a:t>
                      </a:r>
                    </a:p>
                    <a:p>
                      <a:pPr marL="171450" marR="0" lvl="0" indent="-171450" algn="l" defTabSz="914400" rtl="0" eaLnBrk="1" fontAlgn="base" latinLnBrk="0" hangingPunct="1">
                        <a:lnSpc>
                          <a:spcPct val="100000"/>
                        </a:lnSpc>
                        <a:spcBef>
                          <a:spcPts val="0"/>
                        </a:spcBef>
                        <a:spcAft>
                          <a:spcPts val="0"/>
                        </a:spcAft>
                        <a:buClr>
                          <a:srgbClr val="C00000"/>
                        </a:buClr>
                        <a:buSzTx/>
                        <a:buFontTx/>
                        <a:buChar char="-"/>
                        <a:tabLst/>
                      </a:pPr>
                      <a:r>
                        <a:rPr kumimoji="0" lang="en-US" sz="800" b="0" i="0" u="none" strike="noStrike" cap="none" normalizeH="0" baseline="0" dirty="0">
                          <a:ln>
                            <a:noFill/>
                          </a:ln>
                          <a:solidFill>
                            <a:schemeClr val="tx1"/>
                          </a:solidFill>
                          <a:effectLst/>
                          <a:latin typeface="+mn-lt"/>
                          <a:ea typeface="Times New Roman" pitchFamily="18" charset="0"/>
                          <a:cs typeface="Arial" pitchFamily="34" charset="0"/>
                        </a:rPr>
                        <a:t>More difficult for reps to calculate their payouts (overall or deal-level)</a:t>
                      </a:r>
                    </a:p>
                    <a:p>
                      <a:pPr marL="171450" marR="0" lvl="0" indent="-171450" algn="l" defTabSz="914400" rtl="0" eaLnBrk="1" fontAlgn="base" latinLnBrk="0" hangingPunct="1">
                        <a:lnSpc>
                          <a:spcPct val="100000"/>
                        </a:lnSpc>
                        <a:spcBef>
                          <a:spcPts val="0"/>
                        </a:spcBef>
                        <a:spcAft>
                          <a:spcPts val="0"/>
                        </a:spcAft>
                        <a:buClr>
                          <a:srgbClr val="C00000"/>
                        </a:buClr>
                        <a:buSzTx/>
                        <a:buFontTx/>
                        <a:buChar char="-"/>
                        <a:tabLst/>
                      </a:pPr>
                      <a:r>
                        <a:rPr kumimoji="0" lang="en-US" sz="800" b="1" i="0" u="none" strike="noStrike" cap="none" normalizeH="0" baseline="0" dirty="0">
                          <a:ln>
                            <a:noFill/>
                          </a:ln>
                          <a:solidFill>
                            <a:schemeClr val="tx1"/>
                          </a:solidFill>
                          <a:effectLst/>
                          <a:latin typeface="+mn-lt"/>
                          <a:ea typeface="Times New Roman" pitchFamily="18" charset="0"/>
                          <a:cs typeface="Arial" pitchFamily="34" charset="0"/>
                        </a:rPr>
                        <a:t>Relies heavily on good quota setting practices</a:t>
                      </a:r>
                    </a:p>
                  </a:txBody>
                  <a:tcPr marL="108000" marR="34290" marT="36000" marB="3429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Rectangle 5">
            <a:extLst>
              <a:ext uri="{FF2B5EF4-FFF2-40B4-BE49-F238E27FC236}">
                <a16:creationId xmlns:a16="http://schemas.microsoft.com/office/drawing/2014/main" id="{D608F77F-A190-A3BB-5382-7008102E8B79}"/>
              </a:ext>
            </a:extLst>
          </p:cNvPr>
          <p:cNvSpPr/>
          <p:nvPr/>
        </p:nvSpPr>
        <p:spPr bwMode="auto">
          <a:xfrm>
            <a:off x="4541863" y="5896554"/>
            <a:ext cx="7040538" cy="267417"/>
          </a:xfrm>
          <a:prstGeom prst="rect">
            <a:avLst/>
          </a:prstGeom>
          <a:solidFill>
            <a:schemeClr val="accent2"/>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00" b="1" dirty="0">
                <a:solidFill>
                  <a:schemeClr val="bg1"/>
                </a:solidFill>
              </a:rPr>
              <a:t>Cost of Labor</a:t>
            </a:r>
          </a:p>
        </p:txBody>
      </p:sp>
      <p:sp>
        <p:nvSpPr>
          <p:cNvPr id="16" name="Rectangle 15">
            <a:extLst>
              <a:ext uri="{FF2B5EF4-FFF2-40B4-BE49-F238E27FC236}">
                <a16:creationId xmlns:a16="http://schemas.microsoft.com/office/drawing/2014/main" id="{3BE57767-C7FF-2892-D7D5-A4C98B4C3FF7}"/>
              </a:ext>
            </a:extLst>
          </p:cNvPr>
          <p:cNvSpPr/>
          <p:nvPr/>
        </p:nvSpPr>
        <p:spPr bwMode="auto">
          <a:xfrm>
            <a:off x="977604" y="5904783"/>
            <a:ext cx="3459468" cy="267417"/>
          </a:xfrm>
          <a:prstGeom prst="rect">
            <a:avLst/>
          </a:prstGeom>
          <a:solidFill>
            <a:schemeClr val="accent2"/>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00" b="1" dirty="0">
                <a:solidFill>
                  <a:schemeClr val="bg1"/>
                </a:solidFill>
              </a:rPr>
              <a:t>Cost of Sales</a:t>
            </a:r>
          </a:p>
        </p:txBody>
      </p:sp>
      <p:sp>
        <p:nvSpPr>
          <p:cNvPr id="53" name="Rectangle: Single Corner Rounded 16">
            <a:extLst>
              <a:ext uri="{FF2B5EF4-FFF2-40B4-BE49-F238E27FC236}">
                <a16:creationId xmlns:a16="http://schemas.microsoft.com/office/drawing/2014/main" id="{55FA022E-B0FC-C0D8-8491-A6CED0316C97}"/>
              </a:ext>
            </a:extLst>
          </p:cNvPr>
          <p:cNvSpPr/>
          <p:nvPr/>
        </p:nvSpPr>
        <p:spPr bwMode="auto">
          <a:xfrm>
            <a:off x="8126401" y="1314645"/>
            <a:ext cx="3456000" cy="460800"/>
          </a:xfrm>
          <a:prstGeom prst="rect">
            <a:avLst/>
          </a:prstGeom>
          <a:solidFill>
            <a:schemeClr val="accent3"/>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fontAlgn="base"/>
            <a:r>
              <a:rPr lang="en-US" sz="1050" b="1">
                <a:solidFill>
                  <a:schemeClr val="bg1"/>
                </a:solidFill>
                <a:cs typeface="Arial" pitchFamily="34" charset="0"/>
              </a:rPr>
              <a:t>Bonus Formula</a:t>
            </a:r>
            <a:endParaRPr lang="en-US" sz="1050" b="1" dirty="0">
              <a:solidFill>
                <a:schemeClr val="bg1"/>
              </a:solidFill>
              <a:cs typeface="Arial" pitchFamily="34" charset="0"/>
            </a:endParaRPr>
          </a:p>
        </p:txBody>
      </p:sp>
      <p:sp>
        <p:nvSpPr>
          <p:cNvPr id="49" name="Rectangle: Single Corner Rounded 2">
            <a:extLst>
              <a:ext uri="{FF2B5EF4-FFF2-40B4-BE49-F238E27FC236}">
                <a16:creationId xmlns:a16="http://schemas.microsoft.com/office/drawing/2014/main" id="{9A958A66-9018-C446-9080-BB16120980CE}"/>
              </a:ext>
            </a:extLst>
          </p:cNvPr>
          <p:cNvSpPr/>
          <p:nvPr/>
        </p:nvSpPr>
        <p:spPr bwMode="auto">
          <a:xfrm>
            <a:off x="981072" y="1314645"/>
            <a:ext cx="3456000" cy="460800"/>
          </a:xfrm>
          <a:prstGeom prst="rect">
            <a:avLst/>
          </a:prstGeom>
          <a:solidFill>
            <a:schemeClr val="accent3"/>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lvl="0" fontAlgn="base"/>
            <a:r>
              <a:rPr lang="en-US" sz="1050" b="1" dirty="0">
                <a:solidFill>
                  <a:schemeClr val="bg1"/>
                </a:solidFill>
                <a:ea typeface="Times New Roman" pitchFamily="18" charset="0"/>
                <a:cs typeface="Arial" pitchFamily="34" charset="0"/>
              </a:rPr>
              <a:t>Commission Rate</a:t>
            </a:r>
            <a:endParaRPr lang="en-US" sz="1050" dirty="0">
              <a:solidFill>
                <a:schemeClr val="bg1"/>
              </a:solidFill>
              <a:ea typeface="Times New Roman" pitchFamily="18" charset="0"/>
              <a:cs typeface="Arial" pitchFamily="34" charset="0"/>
            </a:endParaRPr>
          </a:p>
        </p:txBody>
      </p:sp>
      <p:sp>
        <p:nvSpPr>
          <p:cNvPr id="51" name="Rectangle: Single Corner Rounded 13">
            <a:extLst>
              <a:ext uri="{FF2B5EF4-FFF2-40B4-BE49-F238E27FC236}">
                <a16:creationId xmlns:a16="http://schemas.microsoft.com/office/drawing/2014/main" id="{91493939-E45A-61B3-903F-18536D5BFAB3}"/>
              </a:ext>
            </a:extLst>
          </p:cNvPr>
          <p:cNvSpPr/>
          <p:nvPr/>
        </p:nvSpPr>
        <p:spPr bwMode="auto">
          <a:xfrm>
            <a:off x="4565610" y="1314645"/>
            <a:ext cx="3456000" cy="460800"/>
          </a:xfrm>
          <a:prstGeom prst="rect">
            <a:avLst/>
          </a:prstGeom>
          <a:solidFill>
            <a:schemeClr val="accent3"/>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fontAlgn="base"/>
            <a:r>
              <a:rPr lang="en-US" sz="1050" b="1" dirty="0">
                <a:solidFill>
                  <a:schemeClr val="bg1"/>
                </a:solidFill>
                <a:cs typeface="Arial" pitchFamily="34" charset="0"/>
              </a:rPr>
              <a:t>Individual Com. Rate (ICR) / Base Com. (BCR)</a:t>
            </a:r>
          </a:p>
        </p:txBody>
      </p:sp>
      <p:sp>
        <p:nvSpPr>
          <p:cNvPr id="72" name="Rectangle 71">
            <a:extLst>
              <a:ext uri="{FF2B5EF4-FFF2-40B4-BE49-F238E27FC236}">
                <a16:creationId xmlns:a16="http://schemas.microsoft.com/office/drawing/2014/main" id="{2F2B0B28-3A68-2F2C-DD9C-4BF0C6C7C981}"/>
              </a:ext>
            </a:extLst>
          </p:cNvPr>
          <p:cNvSpPr/>
          <p:nvPr/>
        </p:nvSpPr>
        <p:spPr>
          <a:xfrm>
            <a:off x="609600" y="1901046"/>
            <a:ext cx="297180" cy="1677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900" b="1" dirty="0">
                <a:solidFill>
                  <a:schemeClr val="bg1"/>
                </a:solidFill>
              </a:rPr>
              <a:t>Overview &amp; Calculation</a:t>
            </a:r>
          </a:p>
        </p:txBody>
      </p:sp>
      <p:sp>
        <p:nvSpPr>
          <p:cNvPr id="73" name="Rectangle 72">
            <a:extLst>
              <a:ext uri="{FF2B5EF4-FFF2-40B4-BE49-F238E27FC236}">
                <a16:creationId xmlns:a16="http://schemas.microsoft.com/office/drawing/2014/main" id="{83C5ED2E-BFC2-F36D-6EBC-D5FCC2471AD7}"/>
              </a:ext>
            </a:extLst>
          </p:cNvPr>
          <p:cNvSpPr/>
          <p:nvPr/>
        </p:nvSpPr>
        <p:spPr>
          <a:xfrm>
            <a:off x="609600" y="3712639"/>
            <a:ext cx="297180" cy="2057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900" b="1" dirty="0">
                <a:solidFill>
                  <a:schemeClr val="bg1"/>
                </a:solidFill>
              </a:rPr>
              <a:t>Pros </a:t>
            </a:r>
            <a:r>
              <a:rPr lang="en-US" sz="900" b="1">
                <a:solidFill>
                  <a:schemeClr val="bg1"/>
                </a:solidFill>
              </a:rPr>
              <a:t>&amp; Cons</a:t>
            </a:r>
            <a:endParaRPr lang="en-US" sz="900" b="1" dirty="0">
              <a:solidFill>
                <a:schemeClr val="bg1"/>
              </a:solidFill>
            </a:endParaRPr>
          </a:p>
        </p:txBody>
      </p:sp>
    </p:spTree>
    <p:extLst>
      <p:ext uri="{BB962C8B-B14F-4D97-AF65-F5344CB8AC3E}">
        <p14:creationId xmlns:p14="http://schemas.microsoft.com/office/powerpoint/2010/main" val="133547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D1F5-55D7-08DF-91D8-1C3CC4AF400B}"/>
              </a:ext>
            </a:extLst>
          </p:cNvPr>
          <p:cNvSpPr>
            <a:spLocks noGrp="1"/>
          </p:cNvSpPr>
          <p:nvPr>
            <p:ph type="title"/>
          </p:nvPr>
        </p:nvSpPr>
        <p:spPr/>
        <p:txBody>
          <a:bodyPr vert="horz" lIns="91440" tIns="0" rIns="91440" bIns="0" rtlCol="0" anchor="b">
            <a:normAutofit/>
          </a:bodyPr>
          <a:lstStyle/>
          <a:p>
            <a:r>
              <a:rPr lang="en-US" sz="2200" dirty="0"/>
              <a:t>Best-in-class organizations anticipate that 50% to 60% of their sales reps </a:t>
            </a:r>
            <a:br>
              <a:rPr lang="en-US" sz="2200" dirty="0"/>
            </a:br>
            <a:r>
              <a:rPr lang="en-US" sz="2200" dirty="0"/>
              <a:t>will meet and/or exceed target achievement</a:t>
            </a:r>
          </a:p>
        </p:txBody>
      </p:sp>
      <p:sp>
        <p:nvSpPr>
          <p:cNvPr id="8" name="Freeform: Shape 7">
            <a:extLst>
              <a:ext uri="{FF2B5EF4-FFF2-40B4-BE49-F238E27FC236}">
                <a16:creationId xmlns:a16="http://schemas.microsoft.com/office/drawing/2014/main" id="{7779E72D-FAF1-8882-196F-5D1DE45D62A2}"/>
              </a:ext>
            </a:extLst>
          </p:cNvPr>
          <p:cNvSpPr/>
          <p:nvPr/>
        </p:nvSpPr>
        <p:spPr bwMode="auto">
          <a:xfrm>
            <a:off x="3193708" y="3244371"/>
            <a:ext cx="1286851" cy="1900550"/>
          </a:xfrm>
          <a:custGeom>
            <a:avLst/>
            <a:gdLst>
              <a:gd name="connsiteX0" fmla="*/ 603978 w 1286851"/>
              <a:gd name="connsiteY0" fmla="*/ 213 h 1900550"/>
              <a:gd name="connsiteX1" fmla="*/ 714916 w 1286851"/>
              <a:gd name="connsiteY1" fmla="*/ 8250 h 1900550"/>
              <a:gd name="connsiteX2" fmla="*/ 1000613 w 1286851"/>
              <a:gd name="connsiteY2" fmla="*/ 122550 h 1900550"/>
              <a:gd name="connsiteX3" fmla="*/ 1225048 w 1286851"/>
              <a:gd name="connsiteY3" fmla="*/ 313050 h 1900550"/>
              <a:gd name="connsiteX4" fmla="*/ 1286851 w 1286851"/>
              <a:gd name="connsiteY4" fmla="*/ 372166 h 1900550"/>
              <a:gd name="connsiteX5" fmla="*/ 1286851 w 1286851"/>
              <a:gd name="connsiteY5" fmla="*/ 1900550 h 1900550"/>
              <a:gd name="connsiteX6" fmla="*/ 0 w 1286851"/>
              <a:gd name="connsiteY6" fmla="*/ 1900550 h 1900550"/>
              <a:gd name="connsiteX7" fmla="*/ 0 w 1286851"/>
              <a:gd name="connsiteY7" fmla="*/ 308553 h 1900550"/>
              <a:gd name="connsiteX8" fmla="*/ 22400 w 1286851"/>
              <a:gd name="connsiteY8" fmla="*/ 288047 h 1900550"/>
              <a:gd name="connsiteX9" fmla="*/ 198309 w 1286851"/>
              <a:gd name="connsiteY9" fmla="*/ 147950 h 1900550"/>
              <a:gd name="connsiteX10" fmla="*/ 489467 w 1286851"/>
              <a:gd name="connsiteY10" fmla="*/ 8250 h 1900550"/>
              <a:gd name="connsiteX11" fmla="*/ 603978 w 1286851"/>
              <a:gd name="connsiteY11" fmla="*/ 213 h 190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6851" h="1900550">
                <a:moveTo>
                  <a:pt x="603978" y="213"/>
                </a:moveTo>
                <a:cubicBezTo>
                  <a:pt x="640958" y="1107"/>
                  <a:pt x="677342" y="4679"/>
                  <a:pt x="714916" y="8250"/>
                </a:cubicBezTo>
                <a:cubicBezTo>
                  <a:pt x="790064" y="15393"/>
                  <a:pt x="902314" y="59050"/>
                  <a:pt x="1000613" y="122550"/>
                </a:cubicBezTo>
                <a:cubicBezTo>
                  <a:pt x="1071785" y="169382"/>
                  <a:pt x="1146597" y="238240"/>
                  <a:pt x="1225048" y="313050"/>
                </a:cubicBezTo>
                <a:lnTo>
                  <a:pt x="1286851" y="372166"/>
                </a:lnTo>
                <a:lnTo>
                  <a:pt x="1286851" y="1900550"/>
                </a:lnTo>
                <a:lnTo>
                  <a:pt x="0" y="1900550"/>
                </a:lnTo>
                <a:lnTo>
                  <a:pt x="0" y="308553"/>
                </a:lnTo>
                <a:lnTo>
                  <a:pt x="22400" y="288047"/>
                </a:lnTo>
                <a:cubicBezTo>
                  <a:pt x="84002" y="233940"/>
                  <a:pt x="143851" y="186050"/>
                  <a:pt x="198309" y="147950"/>
                </a:cubicBezTo>
                <a:cubicBezTo>
                  <a:pt x="307224" y="71750"/>
                  <a:pt x="409556" y="22538"/>
                  <a:pt x="489467" y="8250"/>
                </a:cubicBezTo>
                <a:cubicBezTo>
                  <a:pt x="529423" y="1106"/>
                  <a:pt x="566998" y="-680"/>
                  <a:pt x="603978" y="213"/>
                </a:cubicBezTo>
                <a:close/>
              </a:path>
            </a:pathLst>
          </a:custGeom>
          <a:solidFill>
            <a:schemeClr val="accent2"/>
          </a:solidFill>
          <a:ln w="6350">
            <a:solidFill>
              <a:schemeClr val="accent2"/>
            </a:solid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mj-lt"/>
            </a:endParaRPr>
          </a:p>
        </p:txBody>
      </p:sp>
      <p:sp>
        <p:nvSpPr>
          <p:cNvPr id="9" name="Freeform: Shape 8">
            <a:extLst>
              <a:ext uri="{FF2B5EF4-FFF2-40B4-BE49-F238E27FC236}">
                <a16:creationId xmlns:a16="http://schemas.microsoft.com/office/drawing/2014/main" id="{4E9C92F3-4562-2E4A-9B71-0BB60BF037C5}"/>
              </a:ext>
            </a:extLst>
          </p:cNvPr>
          <p:cNvSpPr/>
          <p:nvPr/>
        </p:nvSpPr>
        <p:spPr bwMode="auto">
          <a:xfrm>
            <a:off x="1903388" y="3556100"/>
            <a:ext cx="1286851" cy="1588821"/>
          </a:xfrm>
          <a:custGeom>
            <a:avLst/>
            <a:gdLst>
              <a:gd name="connsiteX0" fmla="*/ 1286851 w 1286851"/>
              <a:gd name="connsiteY0" fmla="*/ 0 h 1588821"/>
              <a:gd name="connsiteX1" fmla="*/ 1286851 w 1286851"/>
              <a:gd name="connsiteY1" fmla="*/ 1588821 h 1588821"/>
              <a:gd name="connsiteX2" fmla="*/ 0 w 1286851"/>
              <a:gd name="connsiteY2" fmla="*/ 1588821 h 1588821"/>
              <a:gd name="connsiteX3" fmla="*/ 0 w 1286851"/>
              <a:gd name="connsiteY3" fmla="*/ 1285745 h 1588821"/>
              <a:gd name="connsiteX4" fmla="*/ 7282 w 1286851"/>
              <a:gd name="connsiteY4" fmla="*/ 1282429 h 1588821"/>
              <a:gd name="connsiteX5" fmla="*/ 188119 w 1286851"/>
              <a:gd name="connsiteY5" fmla="*/ 1176071 h 1588821"/>
              <a:gd name="connsiteX6" fmla="*/ 751026 w 1286851"/>
              <a:gd name="connsiteY6" fmla="*/ 591871 h 1588821"/>
              <a:gd name="connsiteX7" fmla="*/ 1126298 w 1286851"/>
              <a:gd name="connsiteY7" fmla="*/ 153721 h 1588821"/>
              <a:gd name="connsiteX8" fmla="*/ 1219458 w 1286851"/>
              <a:gd name="connsiteY8" fmla="*/ 61695 h 1588821"/>
              <a:gd name="connsiteX9" fmla="*/ 1286851 w 1286851"/>
              <a:gd name="connsiteY9" fmla="*/ 0 h 158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851" h="1588821">
                <a:moveTo>
                  <a:pt x="1286851" y="0"/>
                </a:moveTo>
                <a:lnTo>
                  <a:pt x="1286851" y="1588821"/>
                </a:lnTo>
                <a:lnTo>
                  <a:pt x="0" y="1588821"/>
                </a:lnTo>
                <a:lnTo>
                  <a:pt x="0" y="1285745"/>
                </a:lnTo>
                <a:lnTo>
                  <a:pt x="7282" y="1282429"/>
                </a:lnTo>
                <a:cubicBezTo>
                  <a:pt x="71285" y="1249623"/>
                  <a:pt x="132314" y="1214171"/>
                  <a:pt x="188119" y="1176071"/>
                </a:cubicBezTo>
                <a:cubicBezTo>
                  <a:pt x="411341" y="1023671"/>
                  <a:pt x="594663" y="762263"/>
                  <a:pt x="751026" y="591871"/>
                </a:cubicBezTo>
                <a:cubicBezTo>
                  <a:pt x="907389" y="421479"/>
                  <a:pt x="1003364" y="279663"/>
                  <a:pt x="1126298" y="153721"/>
                </a:cubicBezTo>
                <a:cubicBezTo>
                  <a:pt x="1157031" y="122236"/>
                  <a:pt x="1188236" y="91412"/>
                  <a:pt x="1219458" y="61695"/>
                </a:cubicBezTo>
                <a:lnTo>
                  <a:pt x="1286851" y="0"/>
                </a:lnTo>
                <a:close/>
              </a:path>
            </a:pathLst>
          </a:custGeom>
          <a:solidFill>
            <a:schemeClr val="accent2">
              <a:lumMod val="75000"/>
            </a:schemeClr>
          </a:solidFill>
          <a:ln w="6350">
            <a:solidFill>
              <a:schemeClr val="accent2">
                <a:lumMod val="75000"/>
              </a:schemeClr>
            </a:solid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mj-lt"/>
            </a:endParaRPr>
          </a:p>
        </p:txBody>
      </p:sp>
      <p:sp>
        <p:nvSpPr>
          <p:cNvPr id="10" name="Freeform: Shape 9">
            <a:extLst>
              <a:ext uri="{FF2B5EF4-FFF2-40B4-BE49-F238E27FC236}">
                <a16:creationId xmlns:a16="http://schemas.microsoft.com/office/drawing/2014/main" id="{04852655-19FE-E89D-CC15-5474CB32DA16}"/>
              </a:ext>
            </a:extLst>
          </p:cNvPr>
          <p:cNvSpPr/>
          <p:nvPr/>
        </p:nvSpPr>
        <p:spPr bwMode="auto">
          <a:xfrm>
            <a:off x="4484028" y="3619855"/>
            <a:ext cx="1286851" cy="1525066"/>
          </a:xfrm>
          <a:custGeom>
            <a:avLst/>
            <a:gdLst>
              <a:gd name="connsiteX0" fmla="*/ 0 w 1286851"/>
              <a:gd name="connsiteY0" fmla="*/ 0 h 1525066"/>
              <a:gd name="connsiteX1" fmla="*/ 14392 w 1286851"/>
              <a:gd name="connsiteY1" fmla="*/ 13766 h 1525066"/>
              <a:gd name="connsiteX2" fmla="*/ 357313 w 1286851"/>
              <a:gd name="connsiteY2" fmla="*/ 363016 h 1525066"/>
              <a:gd name="connsiteX3" fmla="*/ 706703 w 1286851"/>
              <a:gd name="connsiteY3" fmla="*/ 756716 h 1525066"/>
              <a:gd name="connsiteX4" fmla="*/ 1107856 w 1286851"/>
              <a:gd name="connsiteY4" fmla="*/ 1125016 h 1525066"/>
              <a:gd name="connsiteX5" fmla="*/ 1200309 w 1286851"/>
              <a:gd name="connsiteY5" fmla="*/ 1190054 h 1525066"/>
              <a:gd name="connsiteX6" fmla="*/ 1286851 w 1286851"/>
              <a:gd name="connsiteY6" fmla="*/ 1242609 h 1525066"/>
              <a:gd name="connsiteX7" fmla="*/ 1286851 w 1286851"/>
              <a:gd name="connsiteY7" fmla="*/ 1525066 h 1525066"/>
              <a:gd name="connsiteX8" fmla="*/ 0 w 1286851"/>
              <a:gd name="connsiteY8" fmla="*/ 1525066 h 1525066"/>
              <a:gd name="connsiteX9" fmla="*/ 0 w 1286851"/>
              <a:gd name="connsiteY9" fmla="*/ 0 h 152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851" h="1525066">
                <a:moveTo>
                  <a:pt x="0" y="0"/>
                </a:moveTo>
                <a:lnTo>
                  <a:pt x="14392" y="13766"/>
                </a:lnTo>
                <a:cubicBezTo>
                  <a:pt x="122228" y="116424"/>
                  <a:pt x="241927" y="239191"/>
                  <a:pt x="357313" y="363016"/>
                </a:cubicBezTo>
                <a:cubicBezTo>
                  <a:pt x="472698" y="486841"/>
                  <a:pt x="581613" y="629716"/>
                  <a:pt x="706703" y="756716"/>
                </a:cubicBezTo>
                <a:cubicBezTo>
                  <a:pt x="831794" y="883716"/>
                  <a:pt x="978452" y="1028708"/>
                  <a:pt x="1107856" y="1125016"/>
                </a:cubicBezTo>
                <a:cubicBezTo>
                  <a:pt x="1140207" y="1149093"/>
                  <a:pt x="1170604" y="1170524"/>
                  <a:pt x="1200309" y="1190054"/>
                </a:cubicBezTo>
                <a:lnTo>
                  <a:pt x="1286851" y="1242609"/>
                </a:lnTo>
                <a:lnTo>
                  <a:pt x="1286851" y="1525066"/>
                </a:lnTo>
                <a:lnTo>
                  <a:pt x="0" y="1525066"/>
                </a:lnTo>
                <a:lnTo>
                  <a:pt x="0" y="0"/>
                </a:lnTo>
                <a:close/>
              </a:path>
            </a:pathLst>
          </a:custGeom>
          <a:solidFill>
            <a:schemeClr val="accent2">
              <a:lumMod val="60000"/>
              <a:lumOff val="40000"/>
            </a:schemeClr>
          </a:solidFill>
          <a:ln w="6350">
            <a:solidFill>
              <a:schemeClr val="accent2">
                <a:lumMod val="60000"/>
                <a:lumOff val="40000"/>
              </a:schemeClr>
            </a:solid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mj-lt"/>
            </a:endParaRPr>
          </a:p>
        </p:txBody>
      </p:sp>
      <p:sp>
        <p:nvSpPr>
          <p:cNvPr id="11" name="Freeform: Shape 10">
            <a:extLst>
              <a:ext uri="{FF2B5EF4-FFF2-40B4-BE49-F238E27FC236}">
                <a16:creationId xmlns:a16="http://schemas.microsoft.com/office/drawing/2014/main" id="{7BFD73CB-B5B1-A252-D9EA-10DE495FF1EB}"/>
              </a:ext>
            </a:extLst>
          </p:cNvPr>
          <p:cNvSpPr/>
          <p:nvPr/>
        </p:nvSpPr>
        <p:spPr bwMode="auto">
          <a:xfrm>
            <a:off x="613067" y="4843425"/>
            <a:ext cx="1286852" cy="301496"/>
          </a:xfrm>
          <a:custGeom>
            <a:avLst/>
            <a:gdLst>
              <a:gd name="connsiteX0" fmla="*/ 1286852 w 1286852"/>
              <a:gd name="connsiteY0" fmla="*/ 0 h 301496"/>
              <a:gd name="connsiteX1" fmla="*/ 1286852 w 1286852"/>
              <a:gd name="connsiteY1" fmla="*/ 301496 h 301496"/>
              <a:gd name="connsiteX2" fmla="*/ 3235 w 1286852"/>
              <a:gd name="connsiteY2" fmla="*/ 301496 h 301496"/>
              <a:gd name="connsiteX3" fmla="*/ 0 w 1286852"/>
              <a:gd name="connsiteY3" fmla="*/ 295356 h 301496"/>
              <a:gd name="connsiteX4" fmla="*/ 702016 w 1286852"/>
              <a:gd name="connsiteY4" fmla="*/ 218946 h 301496"/>
              <a:gd name="connsiteX5" fmla="*/ 1098922 w 1286852"/>
              <a:gd name="connsiteY5" fmla="*/ 85583 h 301496"/>
              <a:gd name="connsiteX6" fmla="*/ 1286852 w 1286852"/>
              <a:gd name="connsiteY6" fmla="*/ 0 h 30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852" h="301496">
                <a:moveTo>
                  <a:pt x="1286852" y="0"/>
                </a:moveTo>
                <a:lnTo>
                  <a:pt x="1286852" y="301496"/>
                </a:lnTo>
                <a:lnTo>
                  <a:pt x="3235" y="301496"/>
                </a:lnTo>
                <a:lnTo>
                  <a:pt x="0" y="295356"/>
                </a:lnTo>
                <a:cubicBezTo>
                  <a:pt x="116464" y="281598"/>
                  <a:pt x="455610" y="286714"/>
                  <a:pt x="702016" y="218946"/>
                </a:cubicBezTo>
                <a:cubicBezTo>
                  <a:pt x="825220" y="185062"/>
                  <a:pt x="963520" y="140612"/>
                  <a:pt x="1098922" y="85583"/>
                </a:cubicBezTo>
                <a:lnTo>
                  <a:pt x="1286852" y="0"/>
                </a:lnTo>
                <a:close/>
              </a:path>
            </a:pathLst>
          </a:custGeom>
          <a:solidFill>
            <a:schemeClr val="accent2">
              <a:lumMod val="50000"/>
            </a:schemeClr>
          </a:solidFill>
          <a:ln w="6350">
            <a:solidFill>
              <a:schemeClr val="accent2">
                <a:lumMod val="50000"/>
              </a:schemeClr>
            </a:solid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mj-lt"/>
            </a:endParaRPr>
          </a:p>
        </p:txBody>
      </p:sp>
      <p:sp>
        <p:nvSpPr>
          <p:cNvPr id="12" name="Freeform: Shape 11">
            <a:extLst>
              <a:ext uri="{FF2B5EF4-FFF2-40B4-BE49-F238E27FC236}">
                <a16:creationId xmlns:a16="http://schemas.microsoft.com/office/drawing/2014/main" id="{08E638BA-3FA0-A227-4433-B99D98A09C3B}"/>
              </a:ext>
            </a:extLst>
          </p:cNvPr>
          <p:cNvSpPr/>
          <p:nvPr/>
        </p:nvSpPr>
        <p:spPr bwMode="auto">
          <a:xfrm>
            <a:off x="5774348" y="4864403"/>
            <a:ext cx="1290308" cy="280518"/>
          </a:xfrm>
          <a:custGeom>
            <a:avLst/>
            <a:gdLst>
              <a:gd name="connsiteX0" fmla="*/ 0 w 1290308"/>
              <a:gd name="connsiteY0" fmla="*/ 0 h 280518"/>
              <a:gd name="connsiteX1" fmla="*/ 90042 w 1290308"/>
              <a:gd name="connsiteY1" fmla="*/ 45816 h 280518"/>
              <a:gd name="connsiteX2" fmla="*/ 192807 w 1290308"/>
              <a:gd name="connsiteY2" fmla="*/ 90018 h 280518"/>
              <a:gd name="connsiteX3" fmla="*/ 703953 w 1290308"/>
              <a:gd name="connsiteY3" fmla="*/ 236068 h 280518"/>
              <a:gd name="connsiteX4" fmla="*/ 1278322 w 1290308"/>
              <a:gd name="connsiteY4" fmla="*/ 279954 h 280518"/>
              <a:gd name="connsiteX5" fmla="*/ 1290308 w 1290308"/>
              <a:gd name="connsiteY5" fmla="*/ 280518 h 280518"/>
              <a:gd name="connsiteX6" fmla="*/ 0 w 1290308"/>
              <a:gd name="connsiteY6" fmla="*/ 280518 h 280518"/>
              <a:gd name="connsiteX7" fmla="*/ 0 w 1290308"/>
              <a:gd name="connsiteY7" fmla="*/ 0 h 28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308" h="280518">
                <a:moveTo>
                  <a:pt x="0" y="0"/>
                </a:moveTo>
                <a:lnTo>
                  <a:pt x="90042" y="45816"/>
                </a:lnTo>
                <a:cubicBezTo>
                  <a:pt x="122040" y="60715"/>
                  <a:pt x="155873" y="75201"/>
                  <a:pt x="192807" y="90018"/>
                </a:cubicBezTo>
                <a:cubicBezTo>
                  <a:pt x="340543" y="149285"/>
                  <a:pt x="499063" y="203260"/>
                  <a:pt x="703953" y="236068"/>
                </a:cubicBezTo>
                <a:cubicBezTo>
                  <a:pt x="883231" y="264775"/>
                  <a:pt x="974993" y="265933"/>
                  <a:pt x="1278322" y="279954"/>
                </a:cubicBezTo>
                <a:lnTo>
                  <a:pt x="1290308" y="280518"/>
                </a:lnTo>
                <a:lnTo>
                  <a:pt x="0" y="280518"/>
                </a:lnTo>
                <a:lnTo>
                  <a:pt x="0" y="0"/>
                </a:lnTo>
                <a:close/>
              </a:path>
            </a:pathLst>
          </a:custGeom>
          <a:solidFill>
            <a:schemeClr val="accent2">
              <a:lumMod val="40000"/>
              <a:lumOff val="60000"/>
            </a:schemeClr>
          </a:solidFill>
          <a:ln w="6350">
            <a:solidFill>
              <a:schemeClr val="accent2">
                <a:lumMod val="40000"/>
                <a:lumOff val="60000"/>
              </a:schemeClr>
            </a:solid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mj-lt"/>
            </a:endParaRPr>
          </a:p>
        </p:txBody>
      </p:sp>
      <p:cxnSp>
        <p:nvCxnSpPr>
          <p:cNvPr id="19" name="Straight Connector 18">
            <a:extLst>
              <a:ext uri="{FF2B5EF4-FFF2-40B4-BE49-F238E27FC236}">
                <a16:creationId xmlns:a16="http://schemas.microsoft.com/office/drawing/2014/main" id="{DF70EFCD-ED6E-7F58-9261-F79DF2B993ED}"/>
              </a:ext>
            </a:extLst>
          </p:cNvPr>
          <p:cNvCxnSpPr>
            <a:cxnSpLocks/>
          </p:cNvCxnSpPr>
          <p:nvPr/>
        </p:nvCxnSpPr>
        <p:spPr>
          <a:xfrm>
            <a:off x="3837133" y="2868907"/>
            <a:ext cx="0" cy="2276014"/>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D07D64F2-3873-3793-9080-CE5A8FE6E415}"/>
              </a:ext>
            </a:extLst>
          </p:cNvPr>
          <p:cNvGrpSpPr/>
          <p:nvPr/>
        </p:nvGrpSpPr>
        <p:grpSpPr>
          <a:xfrm>
            <a:off x="1903388" y="2868907"/>
            <a:ext cx="3870960" cy="2686843"/>
            <a:chOff x="1903388" y="2868907"/>
            <a:chExt cx="3870960" cy="2574140"/>
          </a:xfrm>
        </p:grpSpPr>
        <p:cxnSp>
          <p:nvCxnSpPr>
            <p:cNvPr id="20" name="Straight Connector 19">
              <a:extLst>
                <a:ext uri="{FF2B5EF4-FFF2-40B4-BE49-F238E27FC236}">
                  <a16:creationId xmlns:a16="http://schemas.microsoft.com/office/drawing/2014/main" id="{2A174F34-A96D-2F96-644E-FF9F1D7F3E09}"/>
                </a:ext>
              </a:extLst>
            </p:cNvPr>
            <p:cNvCxnSpPr>
              <a:cxnSpLocks/>
            </p:cNvCxnSpPr>
            <p:nvPr/>
          </p:nvCxnSpPr>
          <p:spPr>
            <a:xfrm>
              <a:off x="5774348" y="2868907"/>
              <a:ext cx="0" cy="257414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81132C-E95D-BD65-4D7F-E35ACA384769}"/>
                </a:ext>
              </a:extLst>
            </p:cNvPr>
            <p:cNvCxnSpPr>
              <a:cxnSpLocks/>
            </p:cNvCxnSpPr>
            <p:nvPr/>
          </p:nvCxnSpPr>
          <p:spPr>
            <a:xfrm>
              <a:off x="1903388" y="2868907"/>
              <a:ext cx="0" cy="257414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E7E4049D-B6F2-76C7-35F8-D620AE133022}"/>
              </a:ext>
            </a:extLst>
          </p:cNvPr>
          <p:cNvGrpSpPr/>
          <p:nvPr/>
        </p:nvGrpSpPr>
        <p:grpSpPr>
          <a:xfrm>
            <a:off x="613068" y="2756204"/>
            <a:ext cx="6451600" cy="2799546"/>
            <a:chOff x="613068" y="2756204"/>
            <a:chExt cx="6451600" cy="2686843"/>
          </a:xfrm>
        </p:grpSpPr>
        <p:cxnSp>
          <p:nvCxnSpPr>
            <p:cNvPr id="22" name="Straight Connector 21">
              <a:extLst>
                <a:ext uri="{FF2B5EF4-FFF2-40B4-BE49-F238E27FC236}">
                  <a16:creationId xmlns:a16="http://schemas.microsoft.com/office/drawing/2014/main" id="{1BAFCEEE-B44E-9249-D135-6D6C05CD6824}"/>
                </a:ext>
              </a:extLst>
            </p:cNvPr>
            <p:cNvCxnSpPr>
              <a:cxnSpLocks/>
            </p:cNvCxnSpPr>
            <p:nvPr/>
          </p:nvCxnSpPr>
          <p:spPr>
            <a:xfrm>
              <a:off x="613068" y="2756204"/>
              <a:ext cx="0" cy="2686843"/>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809DC49-80EF-115A-6FB8-2814CD5E508F}"/>
                </a:ext>
              </a:extLst>
            </p:cNvPr>
            <p:cNvCxnSpPr>
              <a:cxnSpLocks/>
            </p:cNvCxnSpPr>
            <p:nvPr/>
          </p:nvCxnSpPr>
          <p:spPr>
            <a:xfrm>
              <a:off x="7064668" y="2756204"/>
              <a:ext cx="0" cy="2686843"/>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6FC1F1AF-44A2-28E1-404E-BF917E78B566}"/>
              </a:ext>
            </a:extLst>
          </p:cNvPr>
          <p:cNvSpPr txBox="1"/>
          <p:nvPr/>
        </p:nvSpPr>
        <p:spPr>
          <a:xfrm>
            <a:off x="3252162" y="1495676"/>
            <a:ext cx="1169942" cy="445379"/>
          </a:xfrm>
          <a:prstGeom prst="rect">
            <a:avLst/>
          </a:prstGeom>
          <a:noFill/>
        </p:spPr>
        <p:txBody>
          <a:bodyPr wrap="square" lIns="0" tIns="0" rIns="0" bIns="0" rtlCol="0">
            <a:sp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1400" b="1" dirty="0">
                <a:solidFill>
                  <a:schemeClr val="tx1"/>
                </a:solidFill>
                <a:latin typeface="+mj-lt"/>
                <a:ea typeface="Calibri" charset="0"/>
                <a:cs typeface="Calibri" charset="0"/>
              </a:rPr>
              <a:t>Average </a:t>
            </a:r>
            <a:br>
              <a:rPr lang="en-US" sz="1400" b="1" dirty="0">
                <a:solidFill>
                  <a:schemeClr val="tx1"/>
                </a:solidFill>
                <a:latin typeface="+mj-lt"/>
                <a:ea typeface="Calibri" charset="0"/>
                <a:cs typeface="Calibri" charset="0"/>
              </a:rPr>
            </a:br>
            <a:r>
              <a:rPr lang="en-US" sz="1400" b="1" dirty="0">
                <a:solidFill>
                  <a:schemeClr val="tx1"/>
                </a:solidFill>
                <a:latin typeface="+mj-lt"/>
                <a:ea typeface="Calibri" charset="0"/>
                <a:cs typeface="Calibri" charset="0"/>
              </a:rPr>
              <a:t>Performers</a:t>
            </a:r>
            <a:endParaRPr lang="en-ID" sz="1400" b="1" dirty="0">
              <a:solidFill>
                <a:schemeClr val="tx1"/>
              </a:solidFill>
              <a:latin typeface="+mj-lt"/>
              <a:ea typeface="Calibri" charset="0"/>
              <a:cs typeface="Calibri" charset="0"/>
            </a:endParaRPr>
          </a:p>
        </p:txBody>
      </p:sp>
      <p:sp>
        <p:nvSpPr>
          <p:cNvPr id="34" name="TextBox 33">
            <a:extLst>
              <a:ext uri="{FF2B5EF4-FFF2-40B4-BE49-F238E27FC236}">
                <a16:creationId xmlns:a16="http://schemas.microsoft.com/office/drawing/2014/main" id="{01119D85-0E48-116D-9FB0-E07CCB6B21CA}"/>
              </a:ext>
            </a:extLst>
          </p:cNvPr>
          <p:cNvSpPr txBox="1"/>
          <p:nvPr/>
        </p:nvSpPr>
        <p:spPr>
          <a:xfrm>
            <a:off x="5185908" y="1495676"/>
            <a:ext cx="1169942" cy="445379"/>
          </a:xfrm>
          <a:prstGeom prst="rect">
            <a:avLst/>
          </a:prstGeom>
          <a:noFill/>
        </p:spPr>
        <p:txBody>
          <a:bodyPr wrap="square" lIns="0" tIns="0" rIns="0" bIns="0" rtlCol="0">
            <a:sp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1400" b="1" dirty="0">
                <a:solidFill>
                  <a:schemeClr val="tx1"/>
                </a:solidFill>
                <a:latin typeface="+mj-lt"/>
                <a:ea typeface="Calibri" charset="0"/>
                <a:cs typeface="Calibri" charset="0"/>
              </a:rPr>
              <a:t>Top Performers</a:t>
            </a:r>
            <a:endParaRPr lang="en-ID" sz="1400" b="1" dirty="0">
              <a:solidFill>
                <a:schemeClr val="tx1"/>
              </a:solidFill>
              <a:latin typeface="+mj-lt"/>
              <a:ea typeface="Calibri" charset="0"/>
              <a:cs typeface="Calibri" charset="0"/>
            </a:endParaRPr>
          </a:p>
        </p:txBody>
      </p:sp>
      <p:sp>
        <p:nvSpPr>
          <p:cNvPr id="35" name="TextBox 34">
            <a:extLst>
              <a:ext uri="{FF2B5EF4-FFF2-40B4-BE49-F238E27FC236}">
                <a16:creationId xmlns:a16="http://schemas.microsoft.com/office/drawing/2014/main" id="{C959245C-7555-6499-FBDE-ABEE26D0E945}"/>
              </a:ext>
            </a:extLst>
          </p:cNvPr>
          <p:cNvSpPr txBox="1"/>
          <p:nvPr/>
        </p:nvSpPr>
        <p:spPr>
          <a:xfrm>
            <a:off x="1314948" y="1495676"/>
            <a:ext cx="1169942" cy="445379"/>
          </a:xfrm>
          <a:prstGeom prst="rect">
            <a:avLst/>
          </a:prstGeom>
          <a:noFill/>
        </p:spPr>
        <p:txBody>
          <a:bodyPr wrap="square" lIns="0" tIns="0" rIns="0" bIns="0" rtlCol="0">
            <a:sp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1400" b="1" dirty="0">
                <a:latin typeface="+mj-lt"/>
                <a:ea typeface="Calibri" charset="0"/>
                <a:cs typeface="Calibri" charset="0"/>
              </a:rPr>
              <a:t>Non-</a:t>
            </a:r>
            <a:r>
              <a:rPr lang="en-US" sz="1400" b="1" dirty="0">
                <a:solidFill>
                  <a:schemeClr val="tx1"/>
                </a:solidFill>
                <a:latin typeface="+mj-lt"/>
                <a:ea typeface="Calibri" charset="0"/>
                <a:cs typeface="Calibri" charset="0"/>
              </a:rPr>
              <a:t>Performers</a:t>
            </a:r>
            <a:endParaRPr lang="en-ID" sz="1400" b="1" dirty="0">
              <a:solidFill>
                <a:schemeClr val="tx1"/>
              </a:solidFill>
              <a:latin typeface="+mj-lt"/>
              <a:ea typeface="Calibri" charset="0"/>
              <a:cs typeface="Calibri" charset="0"/>
            </a:endParaRPr>
          </a:p>
        </p:txBody>
      </p:sp>
      <p:sp>
        <p:nvSpPr>
          <p:cNvPr id="36" name="TextBox 35">
            <a:extLst>
              <a:ext uri="{FF2B5EF4-FFF2-40B4-BE49-F238E27FC236}">
                <a16:creationId xmlns:a16="http://schemas.microsoft.com/office/drawing/2014/main" id="{6E33C5BC-3982-167C-D70F-8D2C8C9114F4}"/>
              </a:ext>
            </a:extLst>
          </p:cNvPr>
          <p:cNvSpPr txBox="1"/>
          <p:nvPr/>
        </p:nvSpPr>
        <p:spPr>
          <a:xfrm>
            <a:off x="811684" y="5258971"/>
            <a:ext cx="974094" cy="276999"/>
          </a:xfrm>
          <a:prstGeom prst="rect">
            <a:avLst/>
          </a:prstGeom>
          <a:noFill/>
        </p:spPr>
        <p:txBody>
          <a:bodyPr wrap="square" lIns="0" tIns="0" rIns="0" bIns="0" rtlCol="0">
            <a:sp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900" dirty="0">
                <a:latin typeface="+mj-lt"/>
                <a:ea typeface="Calibri" charset="0"/>
                <a:cs typeface="Calibri" charset="0"/>
              </a:rPr>
              <a:t>LOW TO NON PERFORMERS</a:t>
            </a:r>
            <a:endParaRPr lang="en-ID" sz="900" dirty="0">
              <a:solidFill>
                <a:schemeClr val="tx1"/>
              </a:solidFill>
              <a:latin typeface="+mj-lt"/>
              <a:ea typeface="Calibri" charset="0"/>
              <a:cs typeface="Calibri" charset="0"/>
            </a:endParaRPr>
          </a:p>
        </p:txBody>
      </p:sp>
      <p:sp>
        <p:nvSpPr>
          <p:cNvPr id="37" name="TextBox 36">
            <a:extLst>
              <a:ext uri="{FF2B5EF4-FFF2-40B4-BE49-F238E27FC236}">
                <a16:creationId xmlns:a16="http://schemas.microsoft.com/office/drawing/2014/main" id="{958D2AAE-FCAC-4E5B-A433-68DF012B9F04}"/>
              </a:ext>
            </a:extLst>
          </p:cNvPr>
          <p:cNvSpPr txBox="1"/>
          <p:nvPr/>
        </p:nvSpPr>
        <p:spPr>
          <a:xfrm>
            <a:off x="2100275" y="5258971"/>
            <a:ext cx="974094" cy="276999"/>
          </a:xfrm>
          <a:prstGeom prst="rect">
            <a:avLst/>
          </a:prstGeom>
          <a:noFill/>
        </p:spPr>
        <p:txBody>
          <a:bodyPr wrap="square" lIns="0" tIns="0" rIns="0" bIns="0" rtlCol="0">
            <a:sp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900" dirty="0">
                <a:latin typeface="+mj-lt"/>
                <a:ea typeface="Calibri" charset="0"/>
                <a:cs typeface="Calibri" charset="0"/>
              </a:rPr>
              <a:t>BELOW AVERAGE PERFORMERS</a:t>
            </a:r>
            <a:endParaRPr lang="en-ID" sz="900" dirty="0">
              <a:solidFill>
                <a:schemeClr val="tx1"/>
              </a:solidFill>
              <a:latin typeface="+mj-lt"/>
              <a:ea typeface="Calibri" charset="0"/>
              <a:cs typeface="Calibri" charset="0"/>
            </a:endParaRPr>
          </a:p>
        </p:txBody>
      </p:sp>
      <p:sp>
        <p:nvSpPr>
          <p:cNvPr id="38" name="TextBox 37">
            <a:extLst>
              <a:ext uri="{FF2B5EF4-FFF2-40B4-BE49-F238E27FC236}">
                <a16:creationId xmlns:a16="http://schemas.microsoft.com/office/drawing/2014/main" id="{C68E8F6A-F85D-0A06-421B-246A5C1EA3BF}"/>
              </a:ext>
            </a:extLst>
          </p:cNvPr>
          <p:cNvSpPr txBox="1"/>
          <p:nvPr/>
        </p:nvSpPr>
        <p:spPr>
          <a:xfrm>
            <a:off x="3388866" y="5258971"/>
            <a:ext cx="974094" cy="276999"/>
          </a:xfrm>
          <a:prstGeom prst="rect">
            <a:avLst/>
          </a:prstGeom>
          <a:noFill/>
        </p:spPr>
        <p:txBody>
          <a:bodyPr wrap="square" lIns="0" tIns="0" rIns="0" bIns="0" rtlCol="0">
            <a:sp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900" dirty="0">
                <a:latin typeface="+mj-lt"/>
                <a:ea typeface="Calibri" charset="0"/>
                <a:cs typeface="Calibri" charset="0"/>
              </a:rPr>
              <a:t>AVERAGE PERFORMERS</a:t>
            </a:r>
            <a:endParaRPr lang="en-ID" sz="900" dirty="0">
              <a:solidFill>
                <a:schemeClr val="tx1"/>
              </a:solidFill>
              <a:latin typeface="+mj-lt"/>
              <a:ea typeface="Calibri" charset="0"/>
              <a:cs typeface="Calibri" charset="0"/>
            </a:endParaRPr>
          </a:p>
        </p:txBody>
      </p:sp>
      <p:sp>
        <p:nvSpPr>
          <p:cNvPr id="39" name="TextBox 38">
            <a:extLst>
              <a:ext uri="{FF2B5EF4-FFF2-40B4-BE49-F238E27FC236}">
                <a16:creationId xmlns:a16="http://schemas.microsoft.com/office/drawing/2014/main" id="{5A9EF065-0224-CC5C-1FB0-4C770FCAA4E7}"/>
              </a:ext>
            </a:extLst>
          </p:cNvPr>
          <p:cNvSpPr txBox="1"/>
          <p:nvPr/>
        </p:nvSpPr>
        <p:spPr>
          <a:xfrm>
            <a:off x="4677457" y="5258971"/>
            <a:ext cx="974094" cy="276999"/>
          </a:xfrm>
          <a:prstGeom prst="rect">
            <a:avLst/>
          </a:prstGeom>
          <a:noFill/>
        </p:spPr>
        <p:txBody>
          <a:bodyPr wrap="square" lIns="0" tIns="0" rIns="0" bIns="0" rtlCol="0">
            <a:sp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900" dirty="0">
                <a:latin typeface="+mj-lt"/>
                <a:ea typeface="Calibri" charset="0"/>
                <a:cs typeface="Calibri" charset="0"/>
              </a:rPr>
              <a:t>ABOVE AVERAGE PERFORMERS</a:t>
            </a:r>
            <a:endParaRPr lang="en-ID" sz="900" dirty="0">
              <a:solidFill>
                <a:schemeClr val="tx1"/>
              </a:solidFill>
              <a:latin typeface="+mj-lt"/>
              <a:ea typeface="Calibri" charset="0"/>
              <a:cs typeface="Calibri" charset="0"/>
            </a:endParaRPr>
          </a:p>
        </p:txBody>
      </p:sp>
      <p:sp>
        <p:nvSpPr>
          <p:cNvPr id="60" name="TextBox 59">
            <a:extLst>
              <a:ext uri="{FF2B5EF4-FFF2-40B4-BE49-F238E27FC236}">
                <a16:creationId xmlns:a16="http://schemas.microsoft.com/office/drawing/2014/main" id="{6F50A026-FB2A-7A7A-63B3-03568E6841D6}"/>
              </a:ext>
            </a:extLst>
          </p:cNvPr>
          <p:cNvSpPr txBox="1"/>
          <p:nvPr/>
        </p:nvSpPr>
        <p:spPr>
          <a:xfrm>
            <a:off x="5925539" y="5258971"/>
            <a:ext cx="974094" cy="276999"/>
          </a:xfrm>
          <a:prstGeom prst="rect">
            <a:avLst/>
          </a:prstGeom>
          <a:noFill/>
        </p:spPr>
        <p:txBody>
          <a:bodyPr wrap="square" lIns="0" tIns="0" rIns="0" bIns="0" rtlCol="0">
            <a:sp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900" dirty="0">
                <a:latin typeface="+mj-lt"/>
                <a:ea typeface="Calibri" charset="0"/>
                <a:cs typeface="Calibri" charset="0"/>
              </a:rPr>
              <a:t>HIGH PERFORMERS</a:t>
            </a:r>
            <a:endParaRPr lang="en-ID" sz="900" dirty="0">
              <a:solidFill>
                <a:schemeClr val="tx1"/>
              </a:solidFill>
              <a:latin typeface="+mj-lt"/>
              <a:ea typeface="Calibri" charset="0"/>
              <a:cs typeface="Calibri" charset="0"/>
            </a:endParaRPr>
          </a:p>
        </p:txBody>
      </p:sp>
      <p:sp>
        <p:nvSpPr>
          <p:cNvPr id="61" name="Hexagon 60">
            <a:extLst>
              <a:ext uri="{FF2B5EF4-FFF2-40B4-BE49-F238E27FC236}">
                <a16:creationId xmlns:a16="http://schemas.microsoft.com/office/drawing/2014/main" id="{ACFD7097-8C03-209D-C3D2-8A950CC72CB8}"/>
              </a:ext>
            </a:extLst>
          </p:cNvPr>
          <p:cNvSpPr/>
          <p:nvPr/>
        </p:nvSpPr>
        <p:spPr bwMode="auto">
          <a:xfrm>
            <a:off x="609600" y="5747657"/>
            <a:ext cx="1286852" cy="271878"/>
          </a:xfrm>
          <a:prstGeom prst="hexagon">
            <a:avLst/>
          </a:prstGeom>
          <a:solidFill>
            <a:schemeClr val="bg1">
              <a:lumMod val="95000"/>
            </a:schemeClr>
          </a:solidFill>
          <a:ln>
            <a:solidFill>
              <a:srgbClr val="E0E3E6"/>
            </a:solidFill>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chemeClr val="tx2"/>
                </a:solidFill>
                <a:latin typeface="+mj-lt"/>
              </a:rPr>
              <a:t>10%</a:t>
            </a:r>
            <a:endParaRPr lang="en-ID" sz="1200" b="1" dirty="0">
              <a:solidFill>
                <a:schemeClr val="tx2"/>
              </a:solidFill>
              <a:latin typeface="+mj-lt"/>
            </a:endParaRPr>
          </a:p>
        </p:txBody>
      </p:sp>
      <p:sp>
        <p:nvSpPr>
          <p:cNvPr id="62" name="Hexagon 61">
            <a:extLst>
              <a:ext uri="{FF2B5EF4-FFF2-40B4-BE49-F238E27FC236}">
                <a16:creationId xmlns:a16="http://schemas.microsoft.com/office/drawing/2014/main" id="{1DB82162-FE91-9343-EFAA-861DF292228A}"/>
              </a:ext>
            </a:extLst>
          </p:cNvPr>
          <p:cNvSpPr/>
          <p:nvPr/>
        </p:nvSpPr>
        <p:spPr bwMode="auto">
          <a:xfrm>
            <a:off x="1903387" y="5747657"/>
            <a:ext cx="3867487" cy="271878"/>
          </a:xfrm>
          <a:prstGeom prst="hexagon">
            <a:avLst/>
          </a:prstGeom>
          <a:solidFill>
            <a:schemeClr val="bg1">
              <a:lumMod val="95000"/>
            </a:schemeClr>
          </a:solidFill>
          <a:ln>
            <a:solidFill>
              <a:srgbClr val="E0E3E6"/>
            </a:solidFill>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chemeClr val="tx2"/>
                </a:solidFill>
                <a:latin typeface="+mj-lt"/>
              </a:rPr>
              <a:t>80%</a:t>
            </a:r>
            <a:endParaRPr lang="en-ID" sz="1200" b="1" dirty="0">
              <a:solidFill>
                <a:schemeClr val="tx2"/>
              </a:solidFill>
              <a:latin typeface="+mj-lt"/>
            </a:endParaRPr>
          </a:p>
        </p:txBody>
      </p:sp>
      <p:sp>
        <p:nvSpPr>
          <p:cNvPr id="63" name="Hexagon 62">
            <a:extLst>
              <a:ext uri="{FF2B5EF4-FFF2-40B4-BE49-F238E27FC236}">
                <a16:creationId xmlns:a16="http://schemas.microsoft.com/office/drawing/2014/main" id="{F65F926C-51AD-E170-3701-B3780D2A06EF}"/>
              </a:ext>
            </a:extLst>
          </p:cNvPr>
          <p:cNvSpPr/>
          <p:nvPr/>
        </p:nvSpPr>
        <p:spPr bwMode="auto">
          <a:xfrm>
            <a:off x="5777816" y="5747657"/>
            <a:ext cx="1286852" cy="271878"/>
          </a:xfrm>
          <a:prstGeom prst="hexagon">
            <a:avLst/>
          </a:prstGeom>
          <a:solidFill>
            <a:schemeClr val="bg1">
              <a:lumMod val="95000"/>
            </a:schemeClr>
          </a:solidFill>
          <a:ln>
            <a:solidFill>
              <a:srgbClr val="E0E3E6"/>
            </a:solidFill>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chemeClr val="tx2"/>
                </a:solidFill>
                <a:latin typeface="+mj-lt"/>
              </a:rPr>
              <a:t>10%</a:t>
            </a:r>
            <a:endParaRPr lang="en-ID" sz="1200" b="1" dirty="0">
              <a:solidFill>
                <a:schemeClr val="tx2"/>
              </a:solidFill>
              <a:latin typeface="+mj-lt"/>
            </a:endParaRPr>
          </a:p>
        </p:txBody>
      </p:sp>
      <p:pic>
        <p:nvPicPr>
          <p:cNvPr id="7" name="Picture 6">
            <a:extLst>
              <a:ext uri="{FF2B5EF4-FFF2-40B4-BE49-F238E27FC236}">
                <a16:creationId xmlns:a16="http://schemas.microsoft.com/office/drawing/2014/main" id="{8E1A1B00-4CF4-B6F5-14A7-BE24ACBEBEB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073" r="23708"/>
          <a:stretch/>
        </p:blipFill>
        <p:spPr>
          <a:xfrm>
            <a:off x="7620279" y="1629506"/>
            <a:ext cx="4571721" cy="4390029"/>
          </a:xfrm>
          <a:prstGeom prst="rect">
            <a:avLst/>
          </a:prstGeom>
        </p:spPr>
      </p:pic>
      <p:sp>
        <p:nvSpPr>
          <p:cNvPr id="13" name="Rectangle 12">
            <a:extLst>
              <a:ext uri="{FF2B5EF4-FFF2-40B4-BE49-F238E27FC236}">
                <a16:creationId xmlns:a16="http://schemas.microsoft.com/office/drawing/2014/main" id="{A79D4828-F517-F072-2CFB-54F9945714E4}"/>
              </a:ext>
            </a:extLst>
          </p:cNvPr>
          <p:cNvSpPr/>
          <p:nvPr/>
        </p:nvSpPr>
        <p:spPr bwMode="auto">
          <a:xfrm>
            <a:off x="7620293" y="1629506"/>
            <a:ext cx="4571705" cy="4390029"/>
          </a:xfrm>
          <a:prstGeom prst="rect">
            <a:avLst/>
          </a:prstGeom>
          <a:solidFill>
            <a:schemeClr val="accent2">
              <a:alpha val="90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endParaRPr>
          </a:p>
        </p:txBody>
      </p:sp>
      <p:sp>
        <p:nvSpPr>
          <p:cNvPr id="14" name="Rectangle 13">
            <a:extLst>
              <a:ext uri="{FF2B5EF4-FFF2-40B4-BE49-F238E27FC236}">
                <a16:creationId xmlns:a16="http://schemas.microsoft.com/office/drawing/2014/main" id="{23E196F2-4E5E-1790-2960-3A6B46B1E6E4}"/>
              </a:ext>
            </a:extLst>
          </p:cNvPr>
          <p:cNvSpPr/>
          <p:nvPr/>
        </p:nvSpPr>
        <p:spPr>
          <a:xfrm>
            <a:off x="8005696" y="2453902"/>
            <a:ext cx="3566193" cy="33239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Aft>
                <a:spcPts val="1200"/>
              </a:spcAft>
              <a:buFont typeface="Arial" panose="020B0604020202020204" pitchFamily="34" charset="0"/>
              <a:buChar char="•"/>
            </a:pPr>
            <a:r>
              <a:rPr lang="en-US" sz="1100" dirty="0">
                <a:solidFill>
                  <a:schemeClr val="bg1"/>
                </a:solidFill>
                <a:latin typeface="+mj-lt"/>
              </a:rPr>
              <a:t>Best-in-class organizations anticipate that 50% to 60% of their sales reps will meet and/or exceed target achievement</a:t>
            </a:r>
          </a:p>
          <a:p>
            <a:pPr marL="171450" indent="-171450">
              <a:spcAft>
                <a:spcPts val="1200"/>
              </a:spcAft>
              <a:buFont typeface="Arial" panose="020B0604020202020204" pitchFamily="34" charset="0"/>
              <a:buChar char="•"/>
            </a:pPr>
            <a:r>
              <a:rPr lang="en-US" sz="1100" dirty="0">
                <a:solidFill>
                  <a:schemeClr val="bg1"/>
                </a:solidFill>
                <a:latin typeface="+mj-lt"/>
              </a:rPr>
              <a:t>Too few reps achieving quota results in actual pay levels that are not competitive with market and can result in increased rep attrition</a:t>
            </a:r>
          </a:p>
          <a:p>
            <a:pPr marL="171450" indent="-171450">
              <a:spcAft>
                <a:spcPts val="1200"/>
              </a:spcAft>
              <a:buFont typeface="Arial" panose="020B0604020202020204" pitchFamily="34" charset="0"/>
              <a:buChar char="•"/>
            </a:pPr>
            <a:r>
              <a:rPr lang="en-US" sz="1100" dirty="0">
                <a:solidFill>
                  <a:schemeClr val="bg1"/>
                </a:solidFill>
                <a:latin typeface="+mj-lt"/>
              </a:rPr>
              <a:t>90% of the organization's sales reps should participate in the plan (i.e. earn &gt; $1 in incentive payment)</a:t>
            </a:r>
          </a:p>
          <a:p>
            <a:pPr marL="171450" indent="-171450">
              <a:spcAft>
                <a:spcPts val="1200"/>
              </a:spcAft>
              <a:buFont typeface="Arial" panose="020B0604020202020204" pitchFamily="34" charset="0"/>
              <a:buChar char="•"/>
            </a:pPr>
            <a:r>
              <a:rPr lang="en-US" sz="1100" dirty="0">
                <a:solidFill>
                  <a:schemeClr val="bg1"/>
                </a:solidFill>
                <a:latin typeface="+mj-lt"/>
              </a:rPr>
              <a:t>No more than 10% of the organizations’ sales reps should exceed excellence (e.g. the performance level in which 200% to 300% of incentive is delivered)</a:t>
            </a:r>
          </a:p>
          <a:p>
            <a:pPr marL="171450" indent="-171450">
              <a:spcAft>
                <a:spcPts val="1200"/>
              </a:spcAft>
              <a:buFont typeface="Arial" panose="020B0604020202020204" pitchFamily="34" charset="0"/>
              <a:buChar char="•"/>
            </a:pPr>
            <a:r>
              <a:rPr lang="en-US" sz="1100" dirty="0">
                <a:solidFill>
                  <a:schemeClr val="bg1"/>
                </a:solidFill>
                <a:latin typeface="+mj-lt"/>
              </a:rPr>
              <a:t>Too many sales reps below threshold and/or above excellence is an indication that the quota setting process is sub-optimal and/or an inappropriate alignment of sales resources to accounts</a:t>
            </a:r>
          </a:p>
        </p:txBody>
      </p:sp>
      <p:grpSp>
        <p:nvGrpSpPr>
          <p:cNvPr id="76" name="Group 75">
            <a:extLst>
              <a:ext uri="{FF2B5EF4-FFF2-40B4-BE49-F238E27FC236}">
                <a16:creationId xmlns:a16="http://schemas.microsoft.com/office/drawing/2014/main" id="{A0572F0C-EE93-847A-D6F5-0032D15F3DAF}"/>
              </a:ext>
            </a:extLst>
          </p:cNvPr>
          <p:cNvGrpSpPr/>
          <p:nvPr/>
        </p:nvGrpSpPr>
        <p:grpSpPr>
          <a:xfrm>
            <a:off x="8005696" y="1495676"/>
            <a:ext cx="884112" cy="727514"/>
            <a:chOff x="7737595" y="1452564"/>
            <a:chExt cx="1095254" cy="901258"/>
          </a:xfrm>
        </p:grpSpPr>
        <p:grpSp>
          <p:nvGrpSpPr>
            <p:cNvPr id="70" name="Group 69">
              <a:extLst>
                <a:ext uri="{FF2B5EF4-FFF2-40B4-BE49-F238E27FC236}">
                  <a16:creationId xmlns:a16="http://schemas.microsoft.com/office/drawing/2014/main" id="{075CC5AE-55BD-7005-ACEE-5229D969D5D1}"/>
                </a:ext>
              </a:extLst>
            </p:cNvPr>
            <p:cNvGrpSpPr/>
            <p:nvPr/>
          </p:nvGrpSpPr>
          <p:grpSpPr>
            <a:xfrm>
              <a:off x="7834592" y="1452564"/>
              <a:ext cx="901260" cy="901258"/>
              <a:chOff x="7834592" y="1533797"/>
              <a:chExt cx="738791" cy="738791"/>
            </a:xfrm>
          </p:grpSpPr>
          <p:sp>
            <p:nvSpPr>
              <p:cNvPr id="15" name="Rectangle 14">
                <a:extLst>
                  <a:ext uri="{FF2B5EF4-FFF2-40B4-BE49-F238E27FC236}">
                    <a16:creationId xmlns:a16="http://schemas.microsoft.com/office/drawing/2014/main" id="{FB94E5A6-8EC4-7B15-1930-5378A0ADF872}"/>
                  </a:ext>
                </a:extLst>
              </p:cNvPr>
              <p:cNvSpPr/>
              <p:nvPr/>
            </p:nvSpPr>
            <p:spPr bwMode="auto">
              <a:xfrm>
                <a:off x="7834592" y="1533797"/>
                <a:ext cx="738791" cy="738791"/>
              </a:xfrm>
              <a:prstGeom prst="rect">
                <a:avLst/>
              </a:prstGeom>
              <a:solidFill>
                <a:schemeClr val="accent3"/>
              </a:solidFill>
              <a:ln>
                <a:noFill/>
              </a:ln>
              <a:effectLst/>
            </p:spPr>
            <p:txBody>
              <a:bodyPr vert="horz" lIns="0" tIns="0" rIns="0" bIns="0" rtlCol="0" anchor="ctr">
                <a:normAutofit/>
              </a:bodyPr>
              <a:lstStyle/>
              <a:p>
                <a:pPr algn="ctr">
                  <a:lnSpc>
                    <a:spcPct val="90000"/>
                  </a:lnSpc>
                </a:pPr>
                <a:endParaRPr lang="en-ID" sz="2800" b="1" dirty="0">
                  <a:solidFill>
                    <a:schemeClr val="accent3"/>
                  </a:solidFill>
                  <a:latin typeface="+mj-lt"/>
                </a:endParaRPr>
              </a:p>
            </p:txBody>
          </p:sp>
          <p:grpSp>
            <p:nvGrpSpPr>
              <p:cNvPr id="67" name="Group 4">
                <a:extLst>
                  <a:ext uri="{FF2B5EF4-FFF2-40B4-BE49-F238E27FC236}">
                    <a16:creationId xmlns:a16="http://schemas.microsoft.com/office/drawing/2014/main" id="{D28DDED2-0731-5665-8CA1-8117752DDDA1}"/>
                  </a:ext>
                </a:extLst>
              </p:cNvPr>
              <p:cNvGrpSpPr>
                <a:grpSpLocks noChangeAspect="1"/>
              </p:cNvGrpSpPr>
              <p:nvPr/>
            </p:nvGrpSpPr>
            <p:grpSpPr bwMode="auto">
              <a:xfrm>
                <a:off x="8058731" y="1711898"/>
                <a:ext cx="290513" cy="382588"/>
                <a:chOff x="5051" y="1223"/>
                <a:chExt cx="183" cy="241"/>
              </a:xfrm>
              <a:solidFill>
                <a:schemeClr val="bg1"/>
              </a:solidFill>
            </p:grpSpPr>
            <p:sp>
              <p:nvSpPr>
                <p:cNvPr id="68" name="Freeform 5">
                  <a:extLst>
                    <a:ext uri="{FF2B5EF4-FFF2-40B4-BE49-F238E27FC236}">
                      <a16:creationId xmlns:a16="http://schemas.microsoft.com/office/drawing/2014/main" id="{CB6C8A8A-9F88-A99C-5909-4DB31A46AB23}"/>
                    </a:ext>
                  </a:extLst>
                </p:cNvPr>
                <p:cNvSpPr>
                  <a:spLocks/>
                </p:cNvSpPr>
                <p:nvPr/>
              </p:nvSpPr>
              <p:spPr bwMode="auto">
                <a:xfrm>
                  <a:off x="5098" y="1394"/>
                  <a:ext cx="89" cy="70"/>
                </a:xfrm>
                <a:custGeom>
                  <a:avLst/>
                  <a:gdLst>
                    <a:gd name="T0" fmla="*/ 29 w 36"/>
                    <a:gd name="T1" fmla="*/ 0 h 29"/>
                    <a:gd name="T2" fmla="*/ 7 w 36"/>
                    <a:gd name="T3" fmla="*/ 0 h 29"/>
                    <a:gd name="T4" fmla="*/ 0 w 36"/>
                    <a:gd name="T5" fmla="*/ 0 h 29"/>
                    <a:gd name="T6" fmla="*/ 0 w 36"/>
                    <a:gd name="T7" fmla="*/ 26 h 29"/>
                    <a:gd name="T8" fmla="*/ 3 w 36"/>
                    <a:gd name="T9" fmla="*/ 27 h 29"/>
                    <a:gd name="T10" fmla="*/ 18 w 36"/>
                    <a:gd name="T11" fmla="*/ 13 h 29"/>
                    <a:gd name="T12" fmla="*/ 33 w 36"/>
                    <a:gd name="T13" fmla="*/ 27 h 29"/>
                    <a:gd name="T14" fmla="*/ 36 w 36"/>
                    <a:gd name="T15" fmla="*/ 26 h 29"/>
                    <a:gd name="T16" fmla="*/ 36 w 36"/>
                    <a:gd name="T17" fmla="*/ 0 h 29"/>
                    <a:gd name="T18" fmla="*/ 29 w 36"/>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9">
                      <a:moveTo>
                        <a:pt x="29" y="0"/>
                      </a:moveTo>
                      <a:cubicBezTo>
                        <a:pt x="23" y="6"/>
                        <a:pt x="13" y="6"/>
                        <a:pt x="7" y="0"/>
                      </a:cubicBezTo>
                      <a:cubicBezTo>
                        <a:pt x="5" y="0"/>
                        <a:pt x="2" y="0"/>
                        <a:pt x="0" y="0"/>
                      </a:cubicBezTo>
                      <a:cubicBezTo>
                        <a:pt x="0" y="26"/>
                        <a:pt x="0" y="26"/>
                        <a:pt x="0" y="26"/>
                      </a:cubicBezTo>
                      <a:cubicBezTo>
                        <a:pt x="0" y="28"/>
                        <a:pt x="2" y="29"/>
                        <a:pt x="3" y="27"/>
                      </a:cubicBezTo>
                      <a:cubicBezTo>
                        <a:pt x="18" y="13"/>
                        <a:pt x="18" y="13"/>
                        <a:pt x="18" y="13"/>
                      </a:cubicBezTo>
                      <a:cubicBezTo>
                        <a:pt x="33" y="27"/>
                        <a:pt x="33" y="27"/>
                        <a:pt x="33" y="27"/>
                      </a:cubicBezTo>
                      <a:cubicBezTo>
                        <a:pt x="34" y="29"/>
                        <a:pt x="36" y="28"/>
                        <a:pt x="36" y="26"/>
                      </a:cubicBezTo>
                      <a:cubicBezTo>
                        <a:pt x="36" y="0"/>
                        <a:pt x="36" y="0"/>
                        <a:pt x="36" y="0"/>
                      </a:cubicBezTo>
                      <a:cubicBezTo>
                        <a:pt x="34" y="0"/>
                        <a:pt x="31"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69" name="Freeform 6">
                  <a:extLst>
                    <a:ext uri="{FF2B5EF4-FFF2-40B4-BE49-F238E27FC236}">
                      <a16:creationId xmlns:a16="http://schemas.microsoft.com/office/drawing/2014/main" id="{A5D29732-16BE-41A0-166A-303E27846ACA}"/>
                    </a:ext>
                  </a:extLst>
                </p:cNvPr>
                <p:cNvSpPr>
                  <a:spLocks noEditPoints="1"/>
                </p:cNvSpPr>
                <p:nvPr/>
              </p:nvSpPr>
              <p:spPr bwMode="auto">
                <a:xfrm>
                  <a:off x="5051" y="1223"/>
                  <a:ext cx="183" cy="178"/>
                </a:xfrm>
                <a:custGeom>
                  <a:avLst/>
                  <a:gdLst>
                    <a:gd name="T0" fmla="*/ 62 w 74"/>
                    <a:gd name="T1" fmla="*/ 19 h 73"/>
                    <a:gd name="T2" fmla="*/ 47 w 74"/>
                    <a:gd name="T3" fmla="*/ 8 h 73"/>
                    <a:gd name="T4" fmla="*/ 27 w 74"/>
                    <a:gd name="T5" fmla="*/ 8 h 73"/>
                    <a:gd name="T6" fmla="*/ 12 w 74"/>
                    <a:gd name="T7" fmla="*/ 19 h 73"/>
                    <a:gd name="T8" fmla="*/ 6 w 74"/>
                    <a:gd name="T9" fmla="*/ 36 h 73"/>
                    <a:gd name="T10" fmla="*/ 12 w 74"/>
                    <a:gd name="T11" fmla="*/ 54 h 73"/>
                    <a:gd name="T12" fmla="*/ 27 w 74"/>
                    <a:gd name="T13" fmla="*/ 65 h 73"/>
                    <a:gd name="T14" fmla="*/ 47 w 74"/>
                    <a:gd name="T15" fmla="*/ 65 h 73"/>
                    <a:gd name="T16" fmla="*/ 62 w 74"/>
                    <a:gd name="T17" fmla="*/ 54 h 73"/>
                    <a:gd name="T18" fmla="*/ 68 w 74"/>
                    <a:gd name="T19" fmla="*/ 36 h 73"/>
                    <a:gd name="T20" fmla="*/ 62 w 74"/>
                    <a:gd name="T21" fmla="*/ 19 h 73"/>
                    <a:gd name="T22" fmla="*/ 56 w 74"/>
                    <a:gd name="T23" fmla="*/ 30 h 73"/>
                    <a:gd name="T24" fmla="*/ 47 w 74"/>
                    <a:gd name="T25" fmla="*/ 37 h 73"/>
                    <a:gd name="T26" fmla="*/ 51 w 74"/>
                    <a:gd name="T27" fmla="*/ 49 h 73"/>
                    <a:gd name="T28" fmla="*/ 50 w 74"/>
                    <a:gd name="T29" fmla="*/ 52 h 73"/>
                    <a:gd name="T30" fmla="*/ 48 w 74"/>
                    <a:gd name="T31" fmla="*/ 52 h 73"/>
                    <a:gd name="T32" fmla="*/ 37 w 74"/>
                    <a:gd name="T33" fmla="*/ 45 h 73"/>
                    <a:gd name="T34" fmla="*/ 26 w 74"/>
                    <a:gd name="T35" fmla="*/ 52 h 73"/>
                    <a:gd name="T36" fmla="*/ 24 w 74"/>
                    <a:gd name="T37" fmla="*/ 52 h 73"/>
                    <a:gd name="T38" fmla="*/ 23 w 74"/>
                    <a:gd name="T39" fmla="*/ 49 h 73"/>
                    <a:gd name="T40" fmla="*/ 27 w 74"/>
                    <a:gd name="T41" fmla="*/ 37 h 73"/>
                    <a:gd name="T42" fmla="*/ 18 w 74"/>
                    <a:gd name="T43" fmla="*/ 30 h 73"/>
                    <a:gd name="T44" fmla="*/ 17 w 74"/>
                    <a:gd name="T45" fmla="*/ 27 h 73"/>
                    <a:gd name="T46" fmla="*/ 19 w 74"/>
                    <a:gd name="T47" fmla="*/ 26 h 73"/>
                    <a:gd name="T48" fmla="*/ 30 w 74"/>
                    <a:gd name="T49" fmla="*/ 26 h 73"/>
                    <a:gd name="T50" fmla="*/ 35 w 74"/>
                    <a:gd name="T51" fmla="*/ 15 h 73"/>
                    <a:gd name="T52" fmla="*/ 39 w 74"/>
                    <a:gd name="T53" fmla="*/ 15 h 73"/>
                    <a:gd name="T54" fmla="*/ 44 w 74"/>
                    <a:gd name="T55" fmla="*/ 26 h 73"/>
                    <a:gd name="T56" fmla="*/ 55 w 74"/>
                    <a:gd name="T57" fmla="*/ 26 h 73"/>
                    <a:gd name="T58" fmla="*/ 57 w 74"/>
                    <a:gd name="T59" fmla="*/ 27 h 73"/>
                    <a:gd name="T60" fmla="*/ 56 w 74"/>
                    <a:gd name="T6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73">
                      <a:moveTo>
                        <a:pt x="62" y="19"/>
                      </a:moveTo>
                      <a:cubicBezTo>
                        <a:pt x="63" y="10"/>
                        <a:pt x="55" y="4"/>
                        <a:pt x="47" y="8"/>
                      </a:cubicBezTo>
                      <a:cubicBezTo>
                        <a:pt x="43" y="1"/>
                        <a:pt x="32" y="0"/>
                        <a:pt x="27" y="8"/>
                      </a:cubicBezTo>
                      <a:cubicBezTo>
                        <a:pt x="19" y="4"/>
                        <a:pt x="11" y="10"/>
                        <a:pt x="12" y="19"/>
                      </a:cubicBezTo>
                      <a:cubicBezTo>
                        <a:pt x="4" y="20"/>
                        <a:pt x="0" y="30"/>
                        <a:pt x="6" y="36"/>
                      </a:cubicBezTo>
                      <a:cubicBezTo>
                        <a:pt x="0" y="43"/>
                        <a:pt x="4" y="53"/>
                        <a:pt x="12" y="54"/>
                      </a:cubicBezTo>
                      <a:cubicBezTo>
                        <a:pt x="11" y="61"/>
                        <a:pt x="17" y="69"/>
                        <a:pt x="27" y="65"/>
                      </a:cubicBezTo>
                      <a:cubicBezTo>
                        <a:pt x="33" y="73"/>
                        <a:pt x="41" y="73"/>
                        <a:pt x="47" y="65"/>
                      </a:cubicBezTo>
                      <a:cubicBezTo>
                        <a:pt x="57" y="69"/>
                        <a:pt x="63" y="61"/>
                        <a:pt x="62" y="54"/>
                      </a:cubicBezTo>
                      <a:cubicBezTo>
                        <a:pt x="70" y="53"/>
                        <a:pt x="74" y="43"/>
                        <a:pt x="68" y="36"/>
                      </a:cubicBezTo>
                      <a:cubicBezTo>
                        <a:pt x="74" y="30"/>
                        <a:pt x="71" y="20"/>
                        <a:pt x="62" y="19"/>
                      </a:cubicBezTo>
                      <a:close/>
                      <a:moveTo>
                        <a:pt x="56" y="30"/>
                      </a:moveTo>
                      <a:cubicBezTo>
                        <a:pt x="47" y="37"/>
                        <a:pt x="47" y="37"/>
                        <a:pt x="47" y="37"/>
                      </a:cubicBezTo>
                      <a:cubicBezTo>
                        <a:pt x="51" y="49"/>
                        <a:pt x="51" y="49"/>
                        <a:pt x="51" y="49"/>
                      </a:cubicBezTo>
                      <a:cubicBezTo>
                        <a:pt x="51" y="50"/>
                        <a:pt x="51" y="51"/>
                        <a:pt x="50" y="52"/>
                      </a:cubicBezTo>
                      <a:cubicBezTo>
                        <a:pt x="50" y="52"/>
                        <a:pt x="49" y="52"/>
                        <a:pt x="48" y="52"/>
                      </a:cubicBezTo>
                      <a:cubicBezTo>
                        <a:pt x="37" y="45"/>
                        <a:pt x="37" y="45"/>
                        <a:pt x="37" y="45"/>
                      </a:cubicBezTo>
                      <a:cubicBezTo>
                        <a:pt x="26" y="52"/>
                        <a:pt x="26" y="52"/>
                        <a:pt x="26" y="52"/>
                      </a:cubicBezTo>
                      <a:cubicBezTo>
                        <a:pt x="25" y="52"/>
                        <a:pt x="24" y="52"/>
                        <a:pt x="24" y="52"/>
                      </a:cubicBezTo>
                      <a:cubicBezTo>
                        <a:pt x="23" y="51"/>
                        <a:pt x="23" y="50"/>
                        <a:pt x="23" y="49"/>
                      </a:cubicBezTo>
                      <a:cubicBezTo>
                        <a:pt x="27" y="37"/>
                        <a:pt x="27" y="37"/>
                        <a:pt x="27" y="37"/>
                      </a:cubicBezTo>
                      <a:cubicBezTo>
                        <a:pt x="18" y="30"/>
                        <a:pt x="18" y="30"/>
                        <a:pt x="18" y="30"/>
                      </a:cubicBezTo>
                      <a:cubicBezTo>
                        <a:pt x="17" y="29"/>
                        <a:pt x="17" y="28"/>
                        <a:pt x="17" y="27"/>
                      </a:cubicBezTo>
                      <a:cubicBezTo>
                        <a:pt x="17" y="27"/>
                        <a:pt x="18" y="26"/>
                        <a:pt x="19" y="26"/>
                      </a:cubicBezTo>
                      <a:cubicBezTo>
                        <a:pt x="30" y="26"/>
                        <a:pt x="30" y="26"/>
                        <a:pt x="30" y="26"/>
                      </a:cubicBezTo>
                      <a:cubicBezTo>
                        <a:pt x="35" y="15"/>
                        <a:pt x="35" y="15"/>
                        <a:pt x="35" y="15"/>
                      </a:cubicBezTo>
                      <a:cubicBezTo>
                        <a:pt x="36" y="14"/>
                        <a:pt x="38" y="14"/>
                        <a:pt x="39" y="15"/>
                      </a:cubicBezTo>
                      <a:cubicBezTo>
                        <a:pt x="44" y="26"/>
                        <a:pt x="44" y="26"/>
                        <a:pt x="44" y="26"/>
                      </a:cubicBezTo>
                      <a:cubicBezTo>
                        <a:pt x="55" y="26"/>
                        <a:pt x="55" y="26"/>
                        <a:pt x="55" y="26"/>
                      </a:cubicBezTo>
                      <a:cubicBezTo>
                        <a:pt x="56" y="26"/>
                        <a:pt x="57" y="27"/>
                        <a:pt x="57" y="27"/>
                      </a:cubicBezTo>
                      <a:cubicBezTo>
                        <a:pt x="57" y="28"/>
                        <a:pt x="57" y="29"/>
                        <a:pt x="5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71" name="Isosceles Triangle 70">
              <a:extLst>
                <a:ext uri="{FF2B5EF4-FFF2-40B4-BE49-F238E27FC236}">
                  <a16:creationId xmlns:a16="http://schemas.microsoft.com/office/drawing/2014/main" id="{F574CE02-5CAB-452A-905C-34D9C228C0B6}"/>
                </a:ext>
              </a:extLst>
            </p:cNvPr>
            <p:cNvSpPr/>
            <p:nvPr/>
          </p:nvSpPr>
          <p:spPr>
            <a:xfrm>
              <a:off x="8735852" y="1452564"/>
              <a:ext cx="96997" cy="176941"/>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99464990-6E4F-0274-731B-35C15551C1D7}"/>
                </a:ext>
              </a:extLst>
            </p:cNvPr>
            <p:cNvSpPr/>
            <p:nvPr/>
          </p:nvSpPr>
          <p:spPr>
            <a:xfrm flipH="1">
              <a:off x="7737595" y="1452564"/>
              <a:ext cx="96997" cy="176941"/>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9101BC1F-D831-EF60-1C36-939F9C7996A2}"/>
              </a:ext>
            </a:extLst>
          </p:cNvPr>
          <p:cNvGrpSpPr/>
          <p:nvPr/>
        </p:nvGrpSpPr>
        <p:grpSpPr>
          <a:xfrm>
            <a:off x="1194699" y="2133247"/>
            <a:ext cx="1410440" cy="671699"/>
            <a:chOff x="1194699" y="1833376"/>
            <a:chExt cx="1410440" cy="671699"/>
          </a:xfrm>
          <a:solidFill>
            <a:schemeClr val="accent2"/>
          </a:solidFill>
        </p:grpSpPr>
        <p:sp>
          <p:nvSpPr>
            <p:cNvPr id="31" name="Rectangle 30">
              <a:extLst>
                <a:ext uri="{FF2B5EF4-FFF2-40B4-BE49-F238E27FC236}">
                  <a16:creationId xmlns:a16="http://schemas.microsoft.com/office/drawing/2014/main" id="{D4608EFF-1E18-AEA9-6997-23D1BA68BA34}"/>
                </a:ext>
              </a:extLst>
            </p:cNvPr>
            <p:cNvSpPr/>
            <p:nvPr/>
          </p:nvSpPr>
          <p:spPr bwMode="auto">
            <a:xfrm>
              <a:off x="1194699" y="1833376"/>
              <a:ext cx="1410440" cy="576906"/>
            </a:xfrm>
            <a:prstGeom prst="rect">
              <a:avLst/>
            </a:prstGeom>
            <a:grpFill/>
            <a:ln>
              <a:noFill/>
            </a:ln>
            <a:effectLst>
              <a:outerShdw blurRad="76200" dist="50800" dir="5400000" algn="tl" rotWithShape="0">
                <a:schemeClr val="tx2">
                  <a:alpha val="4000"/>
                </a:schemeClr>
              </a:outerShdw>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50" b="1" i="1" dirty="0">
                  <a:solidFill>
                    <a:schemeClr val="bg1"/>
                  </a:solidFill>
                  <a:latin typeface="+mj-lt"/>
                </a:rPr>
                <a:t>Threshold</a:t>
              </a:r>
            </a:p>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50" b="1" i="1" dirty="0">
                  <a:solidFill>
                    <a:schemeClr val="bg1"/>
                  </a:solidFill>
                  <a:latin typeface="+mj-lt"/>
                </a:rPr>
                <a:t>90% Attain</a:t>
              </a:r>
            </a:p>
          </p:txBody>
        </p:sp>
        <p:sp>
          <p:nvSpPr>
            <p:cNvPr id="78" name="Isosceles Triangle 77">
              <a:extLst>
                <a:ext uri="{FF2B5EF4-FFF2-40B4-BE49-F238E27FC236}">
                  <a16:creationId xmlns:a16="http://schemas.microsoft.com/office/drawing/2014/main" id="{D2D2DDDA-1060-A244-30A1-0924F61BB1E3}"/>
                </a:ext>
              </a:extLst>
            </p:cNvPr>
            <p:cNvSpPr/>
            <p:nvPr/>
          </p:nvSpPr>
          <p:spPr>
            <a:xfrm rot="10800000">
              <a:off x="1785808" y="2391367"/>
              <a:ext cx="228223" cy="1137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3" name="Group 82">
            <a:extLst>
              <a:ext uri="{FF2B5EF4-FFF2-40B4-BE49-F238E27FC236}">
                <a16:creationId xmlns:a16="http://schemas.microsoft.com/office/drawing/2014/main" id="{F3A5F62B-A3CD-4273-C7FD-9B0D59A0F738}"/>
              </a:ext>
            </a:extLst>
          </p:cNvPr>
          <p:cNvGrpSpPr/>
          <p:nvPr/>
        </p:nvGrpSpPr>
        <p:grpSpPr>
          <a:xfrm>
            <a:off x="5065659" y="2133247"/>
            <a:ext cx="1410440" cy="671699"/>
            <a:chOff x="5065659" y="1833376"/>
            <a:chExt cx="1410440" cy="671699"/>
          </a:xfrm>
          <a:solidFill>
            <a:schemeClr val="accent2"/>
          </a:solidFill>
        </p:grpSpPr>
        <p:sp>
          <p:nvSpPr>
            <p:cNvPr id="28" name="Rectangle 27">
              <a:extLst>
                <a:ext uri="{FF2B5EF4-FFF2-40B4-BE49-F238E27FC236}">
                  <a16:creationId xmlns:a16="http://schemas.microsoft.com/office/drawing/2014/main" id="{B8913279-3D4E-899B-9B80-F004D8982C50}"/>
                </a:ext>
              </a:extLst>
            </p:cNvPr>
            <p:cNvSpPr/>
            <p:nvPr/>
          </p:nvSpPr>
          <p:spPr bwMode="auto">
            <a:xfrm>
              <a:off x="5065659" y="1833376"/>
              <a:ext cx="1410440" cy="576906"/>
            </a:xfrm>
            <a:prstGeom prst="rect">
              <a:avLst/>
            </a:prstGeom>
            <a:grpFill/>
            <a:ln>
              <a:noFill/>
            </a:ln>
            <a:effectLst>
              <a:outerShdw blurRad="76200" dist="50800" dir="5400000" algn="tl" rotWithShape="0">
                <a:schemeClr val="tx2">
                  <a:alpha val="4000"/>
                </a:schemeClr>
              </a:outerShdw>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50" b="1" i="1" dirty="0">
                  <a:solidFill>
                    <a:schemeClr val="bg1"/>
                  </a:solidFill>
                  <a:latin typeface="+mj-lt"/>
                </a:rPr>
                <a:t>Excellence</a:t>
              </a:r>
            </a:p>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50" b="1" i="1" dirty="0">
                  <a:solidFill>
                    <a:schemeClr val="bg1"/>
                  </a:solidFill>
                  <a:latin typeface="+mj-lt"/>
                </a:rPr>
                <a:t>10% Attain</a:t>
              </a:r>
            </a:p>
          </p:txBody>
        </p:sp>
        <p:sp>
          <p:nvSpPr>
            <p:cNvPr id="79" name="Isosceles Triangle 78">
              <a:extLst>
                <a:ext uri="{FF2B5EF4-FFF2-40B4-BE49-F238E27FC236}">
                  <a16:creationId xmlns:a16="http://schemas.microsoft.com/office/drawing/2014/main" id="{C2E4BC11-0AD2-9067-5F50-BF2EA146C1F3}"/>
                </a:ext>
              </a:extLst>
            </p:cNvPr>
            <p:cNvSpPr/>
            <p:nvPr/>
          </p:nvSpPr>
          <p:spPr>
            <a:xfrm rot="10800000">
              <a:off x="5656768" y="2391367"/>
              <a:ext cx="228223" cy="1137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2" name="Group 81">
            <a:extLst>
              <a:ext uri="{FF2B5EF4-FFF2-40B4-BE49-F238E27FC236}">
                <a16:creationId xmlns:a16="http://schemas.microsoft.com/office/drawing/2014/main" id="{F4C167F6-467B-2236-6688-4A1411C04525}"/>
              </a:ext>
            </a:extLst>
          </p:cNvPr>
          <p:cNvGrpSpPr/>
          <p:nvPr/>
        </p:nvGrpSpPr>
        <p:grpSpPr>
          <a:xfrm>
            <a:off x="3131913" y="2133247"/>
            <a:ext cx="1410440" cy="659840"/>
            <a:chOff x="3131913" y="1638506"/>
            <a:chExt cx="1410440" cy="659840"/>
          </a:xfrm>
          <a:solidFill>
            <a:schemeClr val="accent2"/>
          </a:solidFill>
        </p:grpSpPr>
        <p:sp>
          <p:nvSpPr>
            <p:cNvPr id="25" name="Rectangle 24">
              <a:extLst>
                <a:ext uri="{FF2B5EF4-FFF2-40B4-BE49-F238E27FC236}">
                  <a16:creationId xmlns:a16="http://schemas.microsoft.com/office/drawing/2014/main" id="{C6CB4AE3-CCC5-00A8-6DE2-9A845A87DAEB}"/>
                </a:ext>
              </a:extLst>
            </p:cNvPr>
            <p:cNvSpPr/>
            <p:nvPr/>
          </p:nvSpPr>
          <p:spPr bwMode="auto">
            <a:xfrm>
              <a:off x="3131913" y="1638506"/>
              <a:ext cx="1410440" cy="576906"/>
            </a:xfrm>
            <a:prstGeom prst="rect">
              <a:avLst/>
            </a:prstGeom>
            <a:grpFill/>
            <a:ln>
              <a:noFill/>
            </a:ln>
            <a:effectLst>
              <a:outerShdw blurRad="76200" dist="50800" dir="5400000" algn="tl" rotWithShape="0">
                <a:schemeClr val="tx2">
                  <a:alpha val="4000"/>
                </a:schemeClr>
              </a:outerShdw>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50" b="1" i="1" dirty="0">
                  <a:solidFill>
                    <a:schemeClr val="bg1"/>
                  </a:solidFill>
                  <a:latin typeface="+mj-lt"/>
                </a:rPr>
                <a:t>Target</a:t>
              </a:r>
            </a:p>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050" b="1" i="1" dirty="0">
                  <a:solidFill>
                    <a:schemeClr val="bg1"/>
                  </a:solidFill>
                  <a:latin typeface="+mj-lt"/>
                </a:rPr>
                <a:t>50% to 60% Attain</a:t>
              </a:r>
            </a:p>
          </p:txBody>
        </p:sp>
        <p:sp>
          <p:nvSpPr>
            <p:cNvPr id="80" name="Isosceles Triangle 79">
              <a:extLst>
                <a:ext uri="{FF2B5EF4-FFF2-40B4-BE49-F238E27FC236}">
                  <a16:creationId xmlns:a16="http://schemas.microsoft.com/office/drawing/2014/main" id="{DD92711D-071D-F61F-47C4-9F823216EF15}"/>
                </a:ext>
              </a:extLst>
            </p:cNvPr>
            <p:cNvSpPr/>
            <p:nvPr/>
          </p:nvSpPr>
          <p:spPr>
            <a:xfrm rot="10800000">
              <a:off x="3723022" y="2184638"/>
              <a:ext cx="228223" cy="1137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Tree>
    <p:extLst>
      <p:ext uri="{BB962C8B-B14F-4D97-AF65-F5344CB8AC3E}">
        <p14:creationId xmlns:p14="http://schemas.microsoft.com/office/powerpoint/2010/main" val="213104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0779670B-0B2C-28C0-0F5E-E5CC2483AB97}"/>
              </a:ext>
            </a:extLst>
          </p:cNvPr>
          <p:cNvSpPr/>
          <p:nvPr/>
        </p:nvSpPr>
        <p:spPr>
          <a:xfrm>
            <a:off x="4170793" y="2019299"/>
            <a:ext cx="7411607" cy="3971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2D1F5-55D7-08DF-91D8-1C3CC4AF400B}"/>
              </a:ext>
            </a:extLst>
          </p:cNvPr>
          <p:cNvSpPr>
            <a:spLocks noGrp="1"/>
          </p:cNvSpPr>
          <p:nvPr>
            <p:ph type="title"/>
          </p:nvPr>
        </p:nvSpPr>
        <p:spPr/>
        <p:txBody>
          <a:bodyPr vert="horz" lIns="91440" tIns="0" rIns="91440" bIns="0" rtlCol="0" anchor="b">
            <a:normAutofit/>
          </a:bodyPr>
          <a:lstStyle/>
          <a:p>
            <a:r>
              <a:rPr lang="en-US" sz="2200" dirty="0"/>
              <a:t>Determine the appropriate payout timing based on pay mix, sales cycle time, and relative importance of full </a:t>
            </a:r>
            <a:r>
              <a:rPr lang="en-US" sz="2200"/>
              <a:t>year results</a:t>
            </a:r>
            <a:endParaRPr lang="en-US" sz="2200" dirty="0"/>
          </a:p>
        </p:txBody>
      </p:sp>
      <p:sp>
        <p:nvSpPr>
          <p:cNvPr id="6" name="Rectangle: Single Corner Rounded 2">
            <a:extLst>
              <a:ext uri="{FF2B5EF4-FFF2-40B4-BE49-F238E27FC236}">
                <a16:creationId xmlns:a16="http://schemas.microsoft.com/office/drawing/2014/main" id="{0E36D882-2230-F027-FB79-FB1E68B5F76B}"/>
              </a:ext>
            </a:extLst>
          </p:cNvPr>
          <p:cNvSpPr/>
          <p:nvPr/>
        </p:nvSpPr>
        <p:spPr bwMode="auto">
          <a:xfrm>
            <a:off x="609600" y="2238375"/>
            <a:ext cx="3388360" cy="460799"/>
          </a:xfrm>
          <a:prstGeom prst="rect">
            <a:avLst/>
          </a:prstGeom>
          <a:solidFill>
            <a:schemeClr val="accent2"/>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lvl="0">
              <a:spcBef>
                <a:spcPct val="50000"/>
              </a:spcBef>
              <a:defRPr/>
            </a:pPr>
            <a:r>
              <a:rPr lang="en-US" sz="1400" b="1" kern="0" dirty="0">
                <a:solidFill>
                  <a:schemeClr val="bg1"/>
                </a:solidFill>
                <a:latin typeface="+mj-lt"/>
                <a:ea typeface="MS PGothic" panose="020B0600070205080204" pitchFamily="34" charset="-128"/>
              </a:rPr>
              <a:t>Annual</a:t>
            </a:r>
          </a:p>
        </p:txBody>
      </p:sp>
      <p:sp>
        <p:nvSpPr>
          <p:cNvPr id="72" name="TextBox 71">
            <a:extLst>
              <a:ext uri="{FF2B5EF4-FFF2-40B4-BE49-F238E27FC236}">
                <a16:creationId xmlns:a16="http://schemas.microsoft.com/office/drawing/2014/main" id="{8F183C4C-8922-D90E-25F5-2DA4F1AAE873}"/>
              </a:ext>
            </a:extLst>
          </p:cNvPr>
          <p:cNvSpPr txBox="1"/>
          <p:nvPr/>
        </p:nvSpPr>
        <p:spPr>
          <a:xfrm>
            <a:off x="609600" y="2918902"/>
            <a:ext cx="3384000" cy="2169825"/>
          </a:xfrm>
          <a:prstGeom prst="rect">
            <a:avLst/>
          </a:prstGeom>
          <a:noFill/>
        </p:spPr>
        <p:txBody>
          <a:bodyPr wrap="square" lIns="0" tIns="0" rIns="0" bIns="0" rtlCol="0">
            <a:spAutoFit/>
          </a:bodyPr>
          <a:lstStyle/>
          <a:p>
            <a:pPr marL="180000" marR="0" lvl="0" indent="-180000"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Target incentive represents less than 25% of base salary (pay mix: 80:20 to 90:10)</a:t>
            </a:r>
          </a:p>
          <a:p>
            <a:pPr marL="180000" marR="0" lvl="0" indent="-180000"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Length of selling cycle is several months up to and exceeding one year</a:t>
            </a:r>
          </a:p>
          <a:p>
            <a:pPr marL="180000" marR="0" lvl="0" indent="-180000"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High importance of full-year sales results</a:t>
            </a:r>
          </a:p>
          <a:p>
            <a:pPr marL="180000" marR="0" lvl="0" indent="-180000"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Difficult to assess daily progress towards the annual financial target</a:t>
            </a:r>
          </a:p>
        </p:txBody>
      </p:sp>
      <p:sp>
        <p:nvSpPr>
          <p:cNvPr id="18" name="Rectangle: Single Corner Rounded 13">
            <a:extLst>
              <a:ext uri="{FF2B5EF4-FFF2-40B4-BE49-F238E27FC236}">
                <a16:creationId xmlns:a16="http://schemas.microsoft.com/office/drawing/2014/main" id="{64689831-3605-712F-BBC4-8E685A05CD99}"/>
              </a:ext>
            </a:extLst>
          </p:cNvPr>
          <p:cNvSpPr/>
          <p:nvPr/>
        </p:nvSpPr>
        <p:spPr bwMode="auto">
          <a:xfrm>
            <a:off x="4361290" y="2238375"/>
            <a:ext cx="3388360" cy="460799"/>
          </a:xfrm>
          <a:prstGeom prst="rect">
            <a:avLst/>
          </a:prstGeom>
          <a:solidFill>
            <a:schemeClr val="accent2"/>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lvl="0">
              <a:spcBef>
                <a:spcPct val="50000"/>
              </a:spcBef>
              <a:defRPr/>
            </a:pPr>
            <a:r>
              <a:rPr lang="en-US" sz="1400" b="1" kern="0" dirty="0">
                <a:solidFill>
                  <a:schemeClr val="bg1"/>
                </a:solidFill>
                <a:latin typeface="+mj-lt"/>
                <a:ea typeface="MS PGothic" panose="020B0600070205080204" pitchFamily="34" charset="-128"/>
              </a:rPr>
              <a:t>Quarterly</a:t>
            </a:r>
          </a:p>
        </p:txBody>
      </p:sp>
      <p:sp>
        <p:nvSpPr>
          <p:cNvPr id="73" name="TextBox 72">
            <a:extLst>
              <a:ext uri="{FF2B5EF4-FFF2-40B4-BE49-F238E27FC236}">
                <a16:creationId xmlns:a16="http://schemas.microsoft.com/office/drawing/2014/main" id="{1B1E14FD-FD7A-089E-7CDB-10DD07FAFD23}"/>
              </a:ext>
            </a:extLst>
          </p:cNvPr>
          <p:cNvSpPr txBox="1"/>
          <p:nvPr/>
        </p:nvSpPr>
        <p:spPr>
          <a:xfrm>
            <a:off x="4361290" y="2918902"/>
            <a:ext cx="3384000" cy="2385268"/>
          </a:xfrm>
          <a:prstGeom prst="rect">
            <a:avLst/>
          </a:prstGeom>
          <a:noFill/>
        </p:spPr>
        <p:txBody>
          <a:bodyPr wrap="square" lIns="0" tIns="0" rIns="0" bIns="0" rtlCol="0">
            <a:spAutoFit/>
          </a:bodyPr>
          <a:lstStyle/>
          <a:p>
            <a:pPr marL="180000" marR="0" lvl="0" indent="-180000"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Target incentive represents 25% to 50% of base salary (pay mix: 65:35 to 80:20)</a:t>
            </a:r>
          </a:p>
          <a:p>
            <a:pPr marL="180000" marR="0" lvl="0" indent="-180000"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Length of selling cycle is several months and seldomly exceeds one year</a:t>
            </a:r>
          </a:p>
          <a:p>
            <a:pPr marL="180000" marR="0" lvl="0" indent="-180000"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Medium importance of full-year sales results</a:t>
            </a:r>
          </a:p>
          <a:p>
            <a:pPr marL="180000" marR="0" lvl="0" indent="-180000"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Actual sales or progress toward sale can be measured easily</a:t>
            </a:r>
          </a:p>
        </p:txBody>
      </p:sp>
      <p:sp>
        <p:nvSpPr>
          <p:cNvPr id="27" name="Rectangle: Single Corner Rounded 16">
            <a:extLst>
              <a:ext uri="{FF2B5EF4-FFF2-40B4-BE49-F238E27FC236}">
                <a16:creationId xmlns:a16="http://schemas.microsoft.com/office/drawing/2014/main" id="{E956CB3B-F476-9F90-67A0-BBBCB68E0B34}"/>
              </a:ext>
            </a:extLst>
          </p:cNvPr>
          <p:cNvSpPr/>
          <p:nvPr/>
        </p:nvSpPr>
        <p:spPr bwMode="auto">
          <a:xfrm>
            <a:off x="8003543" y="2238375"/>
            <a:ext cx="3388360" cy="460799"/>
          </a:xfrm>
          <a:prstGeom prst="rect">
            <a:avLst/>
          </a:prstGeom>
          <a:solidFill>
            <a:schemeClr val="accent2"/>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lvl="0">
              <a:spcBef>
                <a:spcPct val="50000"/>
              </a:spcBef>
              <a:defRPr/>
            </a:pPr>
            <a:r>
              <a:rPr lang="en-US" sz="1400" b="1" kern="0" dirty="0">
                <a:solidFill>
                  <a:schemeClr val="bg1"/>
                </a:solidFill>
                <a:latin typeface="+mj-lt"/>
                <a:ea typeface="MS PGothic" panose="020B0600070205080204" pitchFamily="34" charset="-128"/>
              </a:rPr>
              <a:t>Monthly</a:t>
            </a:r>
          </a:p>
        </p:txBody>
      </p:sp>
      <p:sp>
        <p:nvSpPr>
          <p:cNvPr id="75" name="TextBox 74">
            <a:extLst>
              <a:ext uri="{FF2B5EF4-FFF2-40B4-BE49-F238E27FC236}">
                <a16:creationId xmlns:a16="http://schemas.microsoft.com/office/drawing/2014/main" id="{1EF68EA3-2E44-0EDF-1E9D-98356C23BDFA}"/>
              </a:ext>
            </a:extLst>
          </p:cNvPr>
          <p:cNvSpPr txBox="1"/>
          <p:nvPr/>
        </p:nvSpPr>
        <p:spPr>
          <a:xfrm>
            <a:off x="8004303" y="2918902"/>
            <a:ext cx="3384000" cy="2169825"/>
          </a:xfrm>
          <a:prstGeom prst="rect">
            <a:avLst/>
          </a:prstGeom>
          <a:noFill/>
        </p:spPr>
        <p:txBody>
          <a:bodyPr wrap="square" lIns="0" tIns="0" rIns="0" bIns="0" rtlCol="0">
            <a:spAutoFit/>
          </a:bodyPr>
          <a:lstStyle/>
          <a:p>
            <a:pPr marL="180000" marR="0" lvl="0" indent="-180000"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Target incentive represents at least 50% of base salary (pay mix: 50/50 to 65:35)</a:t>
            </a:r>
          </a:p>
          <a:p>
            <a:pPr marL="180000" marR="0" lvl="0" indent="-180000"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Length of selling cycle can be measured in days and/or weeks</a:t>
            </a:r>
          </a:p>
          <a:p>
            <a:pPr marL="180000" marR="0" lvl="0" indent="-180000"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Low importance of full-year sales results</a:t>
            </a:r>
          </a:p>
          <a:p>
            <a:pPr marL="180000" marR="0" lvl="0" indent="-180000" algn="l" defTabSz="91440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j-lt"/>
                <a:ea typeface="MS PGothic" panose="020B0600070205080204" pitchFamily="34" charset="-128"/>
              </a:rPr>
              <a:t>Easy to count results and evaluate performance</a:t>
            </a:r>
          </a:p>
        </p:txBody>
      </p:sp>
      <p:sp>
        <p:nvSpPr>
          <p:cNvPr id="89" name="TextBox 88">
            <a:extLst>
              <a:ext uri="{FF2B5EF4-FFF2-40B4-BE49-F238E27FC236}">
                <a16:creationId xmlns:a16="http://schemas.microsoft.com/office/drawing/2014/main" id="{261DAA60-3703-9264-1562-8A15F08539B3}"/>
              </a:ext>
            </a:extLst>
          </p:cNvPr>
          <p:cNvSpPr txBox="1"/>
          <p:nvPr/>
        </p:nvSpPr>
        <p:spPr>
          <a:xfrm>
            <a:off x="4828596" y="5631619"/>
            <a:ext cx="6096000" cy="215444"/>
          </a:xfrm>
          <a:prstGeom prst="rect">
            <a:avLst/>
          </a:prstGeom>
          <a:noFill/>
        </p:spPr>
        <p:txBody>
          <a:bodyPr wrap="square" lIns="0" tIns="0" rIns="0" bIns="0">
            <a:sp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accent1"/>
                </a:solidFill>
              </a:rPr>
              <a:t>Most Prevalent Timing</a:t>
            </a:r>
          </a:p>
        </p:txBody>
      </p:sp>
      <p:cxnSp>
        <p:nvCxnSpPr>
          <p:cNvPr id="91" name="Straight Connector 90">
            <a:extLst>
              <a:ext uri="{FF2B5EF4-FFF2-40B4-BE49-F238E27FC236}">
                <a16:creationId xmlns:a16="http://schemas.microsoft.com/office/drawing/2014/main" id="{AC2EFB50-2585-1413-A8A0-51180F9916F4}"/>
              </a:ext>
            </a:extLst>
          </p:cNvPr>
          <p:cNvCxnSpPr>
            <a:cxnSpLocks/>
          </p:cNvCxnSpPr>
          <p:nvPr/>
        </p:nvCxnSpPr>
        <p:spPr>
          <a:xfrm>
            <a:off x="4363090" y="5523898"/>
            <a:ext cx="7027013" cy="0"/>
          </a:xfrm>
          <a:prstGeom prst="line">
            <a:avLst/>
          </a:prstGeom>
          <a:ln>
            <a:solidFill>
              <a:schemeClr val="accent1">
                <a:alpha val="42000"/>
              </a:schemeClr>
            </a:solidFill>
          </a:ln>
        </p:spPr>
        <p:style>
          <a:lnRef idx="1">
            <a:schemeClr val="accent1"/>
          </a:lnRef>
          <a:fillRef idx="0">
            <a:schemeClr val="accent1"/>
          </a:fillRef>
          <a:effectRef idx="0">
            <a:schemeClr val="accent1"/>
          </a:effectRef>
          <a:fontRef idx="minor">
            <a:schemeClr val="tx1"/>
          </a:fontRef>
        </p:style>
      </p:cxnSp>
      <p:sp>
        <p:nvSpPr>
          <p:cNvPr id="93" name="Rectangle 98">
            <a:extLst>
              <a:ext uri="{FF2B5EF4-FFF2-40B4-BE49-F238E27FC236}">
                <a16:creationId xmlns:a16="http://schemas.microsoft.com/office/drawing/2014/main" id="{63EA52EA-5A88-23A1-F9D7-EE74F6F71E71}"/>
              </a:ext>
            </a:extLst>
          </p:cNvPr>
          <p:cNvSpPr/>
          <p:nvPr/>
        </p:nvSpPr>
        <p:spPr bwMode="auto">
          <a:xfrm>
            <a:off x="609600" y="1332245"/>
            <a:ext cx="10962290" cy="585033"/>
          </a:xfrm>
          <a:prstGeom prst="leftRightArrow">
            <a:avLst>
              <a:gd name="adj1" fmla="val 53256"/>
              <a:gd name="adj2" fmla="val 72794"/>
            </a:avLst>
          </a:prstGeom>
          <a:solidFill>
            <a:schemeClr val="accent3">
              <a:lumMod val="40000"/>
              <a:lumOff val="60000"/>
              <a:alpha val="47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endParaRPr>
          </a:p>
        </p:txBody>
      </p:sp>
      <p:sp>
        <p:nvSpPr>
          <p:cNvPr id="94" name="TextBox 17">
            <a:extLst>
              <a:ext uri="{FF2B5EF4-FFF2-40B4-BE49-F238E27FC236}">
                <a16:creationId xmlns:a16="http://schemas.microsoft.com/office/drawing/2014/main" id="{9411D736-E885-A0AD-0CC4-E0F2DD048D88}"/>
              </a:ext>
            </a:extLst>
          </p:cNvPr>
          <p:cNvSpPr txBox="1"/>
          <p:nvPr/>
        </p:nvSpPr>
        <p:spPr>
          <a:xfrm>
            <a:off x="5473597" y="1532428"/>
            <a:ext cx="1234296" cy="184666"/>
          </a:xfrm>
          <a:prstGeom prst="rect">
            <a:avLst/>
          </a:prstGeom>
          <a:noFill/>
        </p:spPr>
        <p:txBody>
          <a:bodyPr wrap="square" lIns="0" tIns="0" rIns="0" bIns="0" rtlCol="0">
            <a:sp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chemeClr val="accent2"/>
                </a:solidFill>
              </a:rPr>
              <a:t>Payout Timing</a:t>
            </a:r>
          </a:p>
        </p:txBody>
      </p:sp>
      <p:grpSp>
        <p:nvGrpSpPr>
          <p:cNvPr id="97" name="Group 96">
            <a:extLst>
              <a:ext uri="{FF2B5EF4-FFF2-40B4-BE49-F238E27FC236}">
                <a16:creationId xmlns:a16="http://schemas.microsoft.com/office/drawing/2014/main" id="{D505C07D-A2D1-6890-AEEF-FBC31E3A7A8D}"/>
              </a:ext>
            </a:extLst>
          </p:cNvPr>
          <p:cNvGrpSpPr/>
          <p:nvPr/>
        </p:nvGrpSpPr>
        <p:grpSpPr>
          <a:xfrm>
            <a:off x="1160377" y="1464584"/>
            <a:ext cx="9871247" cy="320356"/>
            <a:chOff x="1202693" y="1537267"/>
            <a:chExt cx="9871247" cy="184666"/>
          </a:xfrm>
        </p:grpSpPr>
        <p:sp>
          <p:nvSpPr>
            <p:cNvPr id="95" name="Rectangle: Single Corner Rounded 16">
              <a:extLst>
                <a:ext uri="{FF2B5EF4-FFF2-40B4-BE49-F238E27FC236}">
                  <a16:creationId xmlns:a16="http://schemas.microsoft.com/office/drawing/2014/main" id="{FD5D486B-C263-973D-A4E5-08FEB367F04A}"/>
                </a:ext>
              </a:extLst>
            </p:cNvPr>
            <p:cNvSpPr/>
            <p:nvPr/>
          </p:nvSpPr>
          <p:spPr bwMode="auto">
            <a:xfrm>
              <a:off x="1202693" y="1537267"/>
              <a:ext cx="1234296" cy="184666"/>
            </a:xfrm>
            <a:prstGeom prst="rect">
              <a:avLst/>
            </a:prstGeom>
            <a:solidFill>
              <a:schemeClr val="accent3"/>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lvl="0" algn="ctr">
                <a:spcBef>
                  <a:spcPct val="50000"/>
                </a:spcBef>
                <a:defRPr/>
              </a:pPr>
              <a:r>
                <a:rPr lang="en-US" sz="1100" b="1" kern="0" dirty="0">
                  <a:solidFill>
                    <a:schemeClr val="bg1"/>
                  </a:solidFill>
                  <a:latin typeface="+mj-lt"/>
                  <a:ea typeface="MS PGothic" panose="020B0600070205080204" pitchFamily="34" charset="-128"/>
                </a:rPr>
                <a:t>Infrequent</a:t>
              </a:r>
            </a:p>
          </p:txBody>
        </p:sp>
        <p:sp>
          <p:nvSpPr>
            <p:cNvPr id="96" name="Rectangle: Single Corner Rounded 16">
              <a:extLst>
                <a:ext uri="{FF2B5EF4-FFF2-40B4-BE49-F238E27FC236}">
                  <a16:creationId xmlns:a16="http://schemas.microsoft.com/office/drawing/2014/main" id="{D91C0259-D3C6-F679-FA33-07A9BE7876B3}"/>
                </a:ext>
              </a:extLst>
            </p:cNvPr>
            <p:cNvSpPr/>
            <p:nvPr/>
          </p:nvSpPr>
          <p:spPr bwMode="auto">
            <a:xfrm>
              <a:off x="9839644" y="1537267"/>
              <a:ext cx="1234296" cy="184666"/>
            </a:xfrm>
            <a:prstGeom prst="rect">
              <a:avLst/>
            </a:prstGeom>
            <a:solidFill>
              <a:schemeClr val="accent3"/>
            </a:solidFill>
            <a:ln>
              <a:noFill/>
            </a:ln>
            <a:effectLst/>
          </p:spPr>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lvl="0" algn="ctr">
                <a:spcBef>
                  <a:spcPct val="50000"/>
                </a:spcBef>
                <a:defRPr/>
              </a:pPr>
              <a:r>
                <a:rPr lang="en-US" sz="1100" b="1" kern="0" dirty="0">
                  <a:solidFill>
                    <a:schemeClr val="bg1"/>
                  </a:solidFill>
                  <a:latin typeface="+mj-lt"/>
                  <a:ea typeface="MS PGothic" panose="020B0600070205080204" pitchFamily="34" charset="-128"/>
                </a:rPr>
                <a:t>Frequent</a:t>
              </a:r>
            </a:p>
          </p:txBody>
        </p:sp>
      </p:grpSp>
    </p:spTree>
    <p:extLst>
      <p:ext uri="{BB962C8B-B14F-4D97-AF65-F5344CB8AC3E}">
        <p14:creationId xmlns:p14="http://schemas.microsoft.com/office/powerpoint/2010/main" val="2108656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D0A0C015-C396-4BD1-9336-5C839ACEF13D}" vid="{E73347C1-1EBD-41F1-AE0E-87CF9771C9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0094B3"/>
    </a:dk1>
    <a:lt1>
      <a:sysClr val="window" lastClr="FFFFFF"/>
    </a:lt1>
    <a:dk2>
      <a:srgbClr val="616365"/>
    </a:dk2>
    <a:lt2>
      <a:srgbClr val="C9CAC8"/>
    </a:lt2>
    <a:accent1>
      <a:srgbClr val="0094B3"/>
    </a:accent1>
    <a:accent2>
      <a:srgbClr val="008542"/>
    </a:accent2>
    <a:accent3>
      <a:srgbClr val="5B8F22"/>
    </a:accent3>
    <a:accent4>
      <a:srgbClr val="00B299"/>
    </a:accent4>
    <a:accent5>
      <a:srgbClr val="006890"/>
    </a:accent5>
    <a:accent6>
      <a:srgbClr val="00675A"/>
    </a:accent6>
    <a:hlink>
      <a:srgbClr val="006890"/>
    </a:hlink>
    <a:folHlink>
      <a:srgbClr val="C500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4">
    <a:dk1>
      <a:srgbClr val="0094B3"/>
    </a:dk1>
    <a:lt1>
      <a:sysClr val="window" lastClr="FFFFFF"/>
    </a:lt1>
    <a:dk2>
      <a:srgbClr val="616365"/>
    </a:dk2>
    <a:lt2>
      <a:srgbClr val="C9CAC8"/>
    </a:lt2>
    <a:accent1>
      <a:srgbClr val="0094B3"/>
    </a:accent1>
    <a:accent2>
      <a:srgbClr val="008542"/>
    </a:accent2>
    <a:accent3>
      <a:srgbClr val="5B8F22"/>
    </a:accent3>
    <a:accent4>
      <a:srgbClr val="00B299"/>
    </a:accent4>
    <a:accent5>
      <a:srgbClr val="006890"/>
    </a:accent5>
    <a:accent6>
      <a:srgbClr val="00675A"/>
    </a:accent6>
    <a:hlink>
      <a:srgbClr val="006890"/>
    </a:hlink>
    <a:folHlink>
      <a:srgbClr val="C500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238</TotalTime>
  <Words>3385</Words>
  <Application>Microsoft Office PowerPoint</Application>
  <PresentationFormat>Widescreen</PresentationFormat>
  <Paragraphs>441</Paragraphs>
  <Slides>12</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2" baseType="lpstr">
      <vt:lpstr>Arial</vt:lpstr>
      <vt:lpstr>Avenir</vt:lpstr>
      <vt:lpstr>Avenir Next LT Pro</vt:lpstr>
      <vt:lpstr>Avenir Next LT Pro (Body)</vt:lpstr>
      <vt:lpstr>Calibri</vt:lpstr>
      <vt:lpstr>Courier New</vt:lpstr>
      <vt:lpstr>Symbol</vt:lpstr>
      <vt:lpstr>Tipo de letra del sistema normal</vt:lpstr>
      <vt:lpstr>SBI PPT</vt:lpstr>
      <vt:lpstr>think-cell Slide</vt:lpstr>
      <vt:lpstr>Compensation Design Best Practices</vt:lpstr>
      <vt:lpstr>SBI assesses and designs compensation plans across 10 design principles to ensure an organization’s ability to attract and retain top sales talent</vt:lpstr>
      <vt:lpstr>SBI follows a four-step process in assessing, designing and rolling out compensation plans</vt:lpstr>
      <vt:lpstr>What is Compensation Design &amp; Quota Setting?</vt:lpstr>
      <vt:lpstr>An effective compensation plan ensures alignment between sales and corporate objectives, while balancing the following… </vt:lpstr>
      <vt:lpstr>As a best practice, firms should limit the number of performance measures to three with a minimum of 20% weighting per measure to drive greater focus</vt:lpstr>
      <vt:lpstr>There are two common approaches to designing compensation plans: cost  of sales (commission plans) and cost of labor (quota plans)</vt:lpstr>
      <vt:lpstr>Best-in-class organizations anticipate that 50% to 60% of their sales reps  will meet and/or exceed target achievement</vt:lpstr>
      <vt:lpstr>Determine the appropriate payout timing based on pay mix, sales cycle time, and relative importance of full year results</vt:lpstr>
      <vt:lpstr>Recurring Revenue Sales Measures</vt:lpstr>
      <vt:lpstr>Product Focus Compensation Options </vt:lpstr>
      <vt:lpstr>Product Focus Compensation Options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MATHIAS</dc:creator>
  <cp:lastModifiedBy>Mathias Respati</cp:lastModifiedBy>
  <cp:revision>156</cp:revision>
  <dcterms:created xsi:type="dcterms:W3CDTF">2024-01-10T18:01:08Z</dcterms:created>
  <dcterms:modified xsi:type="dcterms:W3CDTF">2024-04-02T07:23:16Z</dcterms:modified>
</cp:coreProperties>
</file>