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8" r:id="rId2"/>
  </p:sldMasterIdLst>
  <p:sldIdLst>
    <p:sldId id="262" r:id="rId3"/>
    <p:sldId id="263" r:id="rId4"/>
    <p:sldId id="265" r:id="rId5"/>
    <p:sldId id="267" r:id="rId6"/>
    <p:sldId id="268" r:id="rId7"/>
    <p:sldId id="269" r:id="rId8"/>
    <p:sldId id="270" r:id="rId9"/>
    <p:sldId id="21134179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 id="{ADD65E01-AC7F-4E7B-BEFA-9311A89853D5}">
          <p14:sldIdLst>
            <p14:sldId id="262"/>
            <p14:sldId id="263"/>
            <p14:sldId id="265"/>
            <p14:sldId id="267"/>
            <p14:sldId id="268"/>
            <p14:sldId id="269"/>
            <p14:sldId id="270"/>
            <p14:sldId id="2113417998"/>
          </p14:sldIdLst>
        </p14:section>
      </p14:sectionLst>
    </p:ext>
    <p:ext uri="{EFAFB233-063F-42B5-8137-9DF3F51BA10A}">
      <p15:sldGuideLst xmlns:p15="http://schemas.microsoft.com/office/powerpoint/2012/main">
        <p15:guide id="1" orient="horz" pos="1003" userDrawn="1">
          <p15:clr>
            <a:srgbClr val="A4A3A4"/>
          </p15:clr>
        </p15:guide>
        <p15:guide id="2" pos="3840">
          <p15:clr>
            <a:srgbClr val="A4A3A4"/>
          </p15:clr>
        </p15:guide>
        <p15:guide id="3" pos="44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2" d="100"/>
          <a:sy n="112" d="100"/>
        </p:scale>
        <p:origin x="616" y="192"/>
      </p:cViewPr>
      <p:guideLst>
        <p:guide orient="horz" pos="1003"/>
        <p:guide pos="3840"/>
        <p:guide pos="4407"/>
      </p:guideLst>
    </p:cSldViewPr>
  </p:slideViewPr>
  <p:notesTextViewPr>
    <p:cViewPr>
      <p:scale>
        <a:sx n="1" d="1"/>
        <a:sy n="1" d="1"/>
      </p:scale>
      <p:origin x="0" y="0"/>
    </p:cViewPr>
  </p:notesTextViewPr>
  <p:sorterViewPr>
    <p:cViewPr>
      <p:scale>
        <a:sx n="1" d="1"/>
        <a:sy n="1" d="1"/>
      </p:scale>
      <p:origin x="0" y="-19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236879"/>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endParaRPr lang="en-US" dirty="0"/>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3625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3378373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11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139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6307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108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3783673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025724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57241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034754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259602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707483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673" y="31340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379585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58781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681215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519118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817256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314356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119262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560226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236879"/>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564053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236879"/>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4252317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414383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120338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5263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oleObject" Target="../embeddings/oleObject27.bin"/><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ags" Target="../tags/tag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a:t>Source:</a:t>
            </a:r>
          </a:p>
          <a:p>
            <a:r>
              <a:rPr lang="en-US"/>
              <a:t>Notes:</a:t>
            </a:r>
            <a:endParaRPr lang="en-US" dirty="0"/>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6733580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2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6.sv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2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6.sv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3512-FA3D-DFD6-CB64-646985DDCD70}"/>
              </a:ext>
            </a:extLst>
          </p:cNvPr>
          <p:cNvSpPr>
            <a:spLocks noGrp="1"/>
          </p:cNvSpPr>
          <p:nvPr>
            <p:ph type="ctrTitle"/>
          </p:nvPr>
        </p:nvSpPr>
        <p:spPr>
          <a:xfrm>
            <a:off x="1319882" y="3429000"/>
            <a:ext cx="9139234" cy="664797"/>
          </a:xfrm>
        </p:spPr>
        <p:txBody>
          <a:bodyPr/>
          <a:lstStyle/>
          <a:p>
            <a:r>
              <a:rPr lang="en-US" dirty="0"/>
              <a:t>Creating an Ideal Partner Profile</a:t>
            </a:r>
          </a:p>
        </p:txBody>
      </p:sp>
      <p:sp>
        <p:nvSpPr>
          <p:cNvPr id="5" name="Text Placeholder 4" hidden="1">
            <a:extLst>
              <a:ext uri="{FF2B5EF4-FFF2-40B4-BE49-F238E27FC236}">
                <a16:creationId xmlns:a16="http://schemas.microsoft.com/office/drawing/2014/main" id="{02B991D2-2BD5-6980-E409-B222BD924711}"/>
              </a:ext>
            </a:extLst>
          </p:cNvPr>
          <p:cNvSpPr>
            <a:spLocks noGrp="1"/>
          </p:cNvSpPr>
          <p:nvPr>
            <p:ph type="body" sz="quarter" idx="13"/>
          </p:nvPr>
        </p:nvSpPr>
        <p:spPr/>
        <p:txBody>
          <a:bodyPr>
            <a:normAutofit fontScale="77500" lnSpcReduction="20000"/>
          </a:bodyPr>
          <a:lstStyle/>
          <a:p>
            <a:endParaRPr lang="en-US" dirty="0"/>
          </a:p>
        </p:txBody>
      </p:sp>
      <p:sp>
        <p:nvSpPr>
          <p:cNvPr id="2" name="Subtitle 1" hidden="1">
            <a:extLst>
              <a:ext uri="{FF2B5EF4-FFF2-40B4-BE49-F238E27FC236}">
                <a16:creationId xmlns:a16="http://schemas.microsoft.com/office/drawing/2014/main" id="{F1CD5C8C-4F2F-21B4-B04E-C343A83E87A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4559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339C485-3637-42A0-D6E2-9EA902658A20}"/>
              </a:ext>
            </a:extLst>
          </p:cNvPr>
          <p:cNvSpPr>
            <a:spLocks noGrp="1"/>
          </p:cNvSpPr>
          <p:nvPr>
            <p:ph type="title"/>
          </p:nvPr>
        </p:nvSpPr>
        <p:spPr/>
        <p:txBody>
          <a:bodyPr/>
          <a:lstStyle/>
          <a:p>
            <a:r>
              <a:rPr lang="en-US" dirty="0"/>
              <a:t>Ideal Partner Profile</a:t>
            </a:r>
          </a:p>
        </p:txBody>
      </p:sp>
      <p:grpSp>
        <p:nvGrpSpPr>
          <p:cNvPr id="30" name="Group 29">
            <a:extLst>
              <a:ext uri="{FF2B5EF4-FFF2-40B4-BE49-F238E27FC236}">
                <a16:creationId xmlns:a16="http://schemas.microsoft.com/office/drawing/2014/main" id="{9FB6D22F-B778-1E41-CFC5-3EE75B4E6823}"/>
              </a:ext>
            </a:extLst>
          </p:cNvPr>
          <p:cNvGrpSpPr/>
          <p:nvPr/>
        </p:nvGrpSpPr>
        <p:grpSpPr>
          <a:xfrm>
            <a:off x="609600" y="1810721"/>
            <a:ext cx="10972800" cy="2478980"/>
            <a:chOff x="609600" y="1843832"/>
            <a:chExt cx="10972800" cy="2478980"/>
          </a:xfrm>
        </p:grpSpPr>
        <p:grpSp>
          <p:nvGrpSpPr>
            <p:cNvPr id="17" name="Group 16">
              <a:extLst>
                <a:ext uri="{FF2B5EF4-FFF2-40B4-BE49-F238E27FC236}">
                  <a16:creationId xmlns:a16="http://schemas.microsoft.com/office/drawing/2014/main" id="{174672DC-69DE-D3BF-79A2-A18A02B07CC5}"/>
                </a:ext>
              </a:extLst>
            </p:cNvPr>
            <p:cNvGrpSpPr/>
            <p:nvPr/>
          </p:nvGrpSpPr>
          <p:grpSpPr>
            <a:xfrm>
              <a:off x="609600" y="1843832"/>
              <a:ext cx="373697" cy="373697"/>
              <a:chOff x="609600" y="1592263"/>
              <a:chExt cx="580571" cy="580571"/>
            </a:xfrm>
          </p:grpSpPr>
          <p:sp>
            <p:nvSpPr>
              <p:cNvPr id="15" name="Rectangle 14">
                <a:extLst>
                  <a:ext uri="{FF2B5EF4-FFF2-40B4-BE49-F238E27FC236}">
                    <a16:creationId xmlns:a16="http://schemas.microsoft.com/office/drawing/2014/main" id="{164E76CF-AA83-7F11-27A4-03A669D525F3}"/>
                  </a:ext>
                </a:extLst>
              </p:cNvPr>
              <p:cNvSpPr/>
              <p:nvPr/>
            </p:nvSpPr>
            <p:spPr>
              <a:xfrm>
                <a:off x="609600" y="1592263"/>
                <a:ext cx="580571" cy="580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hevron 15">
                <a:extLst>
                  <a:ext uri="{FF2B5EF4-FFF2-40B4-BE49-F238E27FC236}">
                    <a16:creationId xmlns:a16="http://schemas.microsoft.com/office/drawing/2014/main" id="{3245D91B-C084-93AB-0545-73E2A18D4F98}"/>
                  </a:ext>
                </a:extLst>
              </p:cNvPr>
              <p:cNvSpPr/>
              <p:nvPr/>
            </p:nvSpPr>
            <p:spPr>
              <a:xfrm>
                <a:off x="737053" y="1719716"/>
                <a:ext cx="325664" cy="3256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Box 17">
              <a:extLst>
                <a:ext uri="{FF2B5EF4-FFF2-40B4-BE49-F238E27FC236}">
                  <a16:creationId xmlns:a16="http://schemas.microsoft.com/office/drawing/2014/main" id="{543E4D1E-C666-0821-9A54-BC65F4F2F8DF}"/>
                </a:ext>
              </a:extLst>
            </p:cNvPr>
            <p:cNvSpPr txBox="1"/>
            <p:nvPr/>
          </p:nvSpPr>
          <p:spPr>
            <a:xfrm>
              <a:off x="1186815" y="1876792"/>
              <a:ext cx="10395585" cy="307777"/>
            </a:xfrm>
            <a:prstGeom prst="rect">
              <a:avLst/>
            </a:prstGeom>
            <a:noFill/>
          </p:spPr>
          <p:txBody>
            <a:bodyPr wrap="square" lIns="0" tIns="0" rIns="0" bIns="0" rtlCol="0">
              <a:spAutoFit/>
            </a:bodyPr>
            <a:lstStyle/>
            <a:p>
              <a:r>
                <a:rPr lang="en-US" sz="2000" b="1" dirty="0">
                  <a:solidFill>
                    <a:schemeClr val="accent3"/>
                  </a:solidFill>
                </a:rPr>
                <a:t>What is it?</a:t>
              </a:r>
            </a:p>
          </p:txBody>
        </p:sp>
        <p:cxnSp>
          <p:nvCxnSpPr>
            <p:cNvPr id="20" name="Straight Connector 19">
              <a:extLst>
                <a:ext uri="{FF2B5EF4-FFF2-40B4-BE49-F238E27FC236}">
                  <a16:creationId xmlns:a16="http://schemas.microsoft.com/office/drawing/2014/main" id="{6D9E30BE-8F11-3656-6278-211FE7318098}"/>
                </a:ext>
              </a:extLst>
            </p:cNvPr>
            <p:cNvCxnSpPr>
              <a:cxnSpLocks/>
            </p:cNvCxnSpPr>
            <p:nvPr/>
          </p:nvCxnSpPr>
          <p:spPr>
            <a:xfrm flipV="1">
              <a:off x="1186815" y="2210067"/>
              <a:ext cx="10395585" cy="74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8A970FC-55BC-D5D5-8260-D5389349C76A}"/>
                </a:ext>
              </a:extLst>
            </p:cNvPr>
            <p:cNvSpPr txBox="1"/>
            <p:nvPr/>
          </p:nvSpPr>
          <p:spPr>
            <a:xfrm>
              <a:off x="1186815" y="2353042"/>
              <a:ext cx="10395585" cy="1969770"/>
            </a:xfrm>
            <a:prstGeom prst="rect">
              <a:avLst/>
            </a:prstGeom>
            <a:noFill/>
          </p:spPr>
          <p:txBody>
            <a:bodyPr wrap="square" lIns="0" tIns="0" rIns="0" bIns="0" rtlCol="0">
              <a:spAutoFit/>
            </a:bodyPr>
            <a:lstStyle/>
            <a:p>
              <a:r>
                <a:rPr lang="en-US" sz="1600" dirty="0"/>
                <a:t>An ideal partner profile (IPP) identifies the characteristics and attributes that constitute a high-performing partner. Using data, an IPP formula segments existing partners into tiers so that the most energy and investment can be directed to the most valuable partners. Additionally, an IPP has a separate formula designed to identify the best partners to recruit based on specific requirements such as geography, product/service specialties, and/or additional attributes. The process of developing and implementing an IPP formula follows a similar process that is used to identify an ideal customer profile (ICP). The ICP should be created first so that those insights can be considered in the development of the IPP since the most valuable partners will be the ones who have a proven track record of success serving your ICP.</a:t>
              </a:r>
            </a:p>
          </p:txBody>
        </p:sp>
      </p:grpSp>
      <p:grpSp>
        <p:nvGrpSpPr>
          <p:cNvPr id="31" name="Group 30">
            <a:extLst>
              <a:ext uri="{FF2B5EF4-FFF2-40B4-BE49-F238E27FC236}">
                <a16:creationId xmlns:a16="http://schemas.microsoft.com/office/drawing/2014/main" id="{B7E5AE0B-296F-558A-9601-EAE49258846F}"/>
              </a:ext>
            </a:extLst>
          </p:cNvPr>
          <p:cNvGrpSpPr/>
          <p:nvPr/>
        </p:nvGrpSpPr>
        <p:grpSpPr>
          <a:xfrm>
            <a:off x="609600" y="4712784"/>
            <a:ext cx="10972800" cy="1247874"/>
            <a:chOff x="609600" y="4672757"/>
            <a:chExt cx="10972800" cy="1247874"/>
          </a:xfrm>
        </p:grpSpPr>
        <p:grpSp>
          <p:nvGrpSpPr>
            <p:cNvPr id="22" name="Group 21">
              <a:extLst>
                <a:ext uri="{FF2B5EF4-FFF2-40B4-BE49-F238E27FC236}">
                  <a16:creationId xmlns:a16="http://schemas.microsoft.com/office/drawing/2014/main" id="{8BFC4F6E-F785-98CD-739C-6088142E76FC}"/>
                </a:ext>
              </a:extLst>
            </p:cNvPr>
            <p:cNvGrpSpPr/>
            <p:nvPr/>
          </p:nvGrpSpPr>
          <p:grpSpPr>
            <a:xfrm>
              <a:off x="609600" y="4672757"/>
              <a:ext cx="373697" cy="373697"/>
              <a:chOff x="609600" y="1592263"/>
              <a:chExt cx="580571" cy="580571"/>
            </a:xfrm>
          </p:grpSpPr>
          <p:sp>
            <p:nvSpPr>
              <p:cNvPr id="23" name="Rectangle 22">
                <a:extLst>
                  <a:ext uri="{FF2B5EF4-FFF2-40B4-BE49-F238E27FC236}">
                    <a16:creationId xmlns:a16="http://schemas.microsoft.com/office/drawing/2014/main" id="{E80B2F39-2B4C-9201-6C19-52526FA58A6A}"/>
                  </a:ext>
                </a:extLst>
              </p:cNvPr>
              <p:cNvSpPr/>
              <p:nvPr/>
            </p:nvSpPr>
            <p:spPr>
              <a:xfrm>
                <a:off x="609600" y="1592263"/>
                <a:ext cx="580571" cy="580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Chevron 23">
                <a:extLst>
                  <a:ext uri="{FF2B5EF4-FFF2-40B4-BE49-F238E27FC236}">
                    <a16:creationId xmlns:a16="http://schemas.microsoft.com/office/drawing/2014/main" id="{FA95161A-11B2-881A-F9C9-3ACDED089EFE}"/>
                  </a:ext>
                </a:extLst>
              </p:cNvPr>
              <p:cNvSpPr/>
              <p:nvPr/>
            </p:nvSpPr>
            <p:spPr>
              <a:xfrm>
                <a:off x="737053" y="1719716"/>
                <a:ext cx="325664" cy="32566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 name="TextBox 24">
              <a:extLst>
                <a:ext uri="{FF2B5EF4-FFF2-40B4-BE49-F238E27FC236}">
                  <a16:creationId xmlns:a16="http://schemas.microsoft.com/office/drawing/2014/main" id="{120141A7-ABDD-19CF-101F-BB6D7BD04E93}"/>
                </a:ext>
              </a:extLst>
            </p:cNvPr>
            <p:cNvSpPr txBox="1"/>
            <p:nvPr/>
          </p:nvSpPr>
          <p:spPr>
            <a:xfrm>
              <a:off x="1186815" y="4705717"/>
              <a:ext cx="10395585" cy="307777"/>
            </a:xfrm>
            <a:prstGeom prst="rect">
              <a:avLst/>
            </a:prstGeom>
            <a:noFill/>
          </p:spPr>
          <p:txBody>
            <a:bodyPr wrap="square" lIns="0" tIns="0" rIns="0" bIns="0" rtlCol="0">
              <a:spAutoFit/>
            </a:bodyPr>
            <a:lstStyle/>
            <a:p>
              <a:r>
                <a:rPr lang="en-US" sz="2000" b="1" dirty="0">
                  <a:solidFill>
                    <a:schemeClr val="accent3"/>
                  </a:solidFill>
                </a:rPr>
                <a:t>Why does it matter?</a:t>
              </a:r>
            </a:p>
          </p:txBody>
        </p:sp>
        <p:cxnSp>
          <p:nvCxnSpPr>
            <p:cNvPr id="26" name="Straight Connector 25">
              <a:extLst>
                <a:ext uri="{FF2B5EF4-FFF2-40B4-BE49-F238E27FC236}">
                  <a16:creationId xmlns:a16="http://schemas.microsoft.com/office/drawing/2014/main" id="{B624FD7D-1418-7A03-F69D-9D64ABF2CD6F}"/>
                </a:ext>
              </a:extLst>
            </p:cNvPr>
            <p:cNvCxnSpPr>
              <a:cxnSpLocks/>
            </p:cNvCxnSpPr>
            <p:nvPr/>
          </p:nvCxnSpPr>
          <p:spPr>
            <a:xfrm flipV="1">
              <a:off x="1186815" y="5038992"/>
              <a:ext cx="10395585" cy="74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48B547E-A6A5-BF48-FF9F-08A971F4443D}"/>
                </a:ext>
              </a:extLst>
            </p:cNvPr>
            <p:cNvSpPr txBox="1"/>
            <p:nvPr/>
          </p:nvSpPr>
          <p:spPr>
            <a:xfrm>
              <a:off x="1186815" y="5181967"/>
              <a:ext cx="10395585" cy="738664"/>
            </a:xfrm>
            <a:prstGeom prst="rect">
              <a:avLst/>
            </a:prstGeom>
            <a:noFill/>
          </p:spPr>
          <p:txBody>
            <a:bodyPr wrap="square" lIns="0" tIns="0" rIns="0" bIns="0" rtlCol="0">
              <a:spAutoFit/>
            </a:bodyPr>
            <a:lstStyle/>
            <a:p>
              <a:r>
                <a:rPr lang="en-US" sz="1600" dirty="0"/>
                <a:t>Having an IPP formula helps the company find the partners who are most relevant to their market, coverage model, and GTM strategy. The company can use the IPP formulas to curate a community of partners that extends its reach into new geographies or serve new markets. </a:t>
              </a:r>
            </a:p>
          </p:txBody>
        </p:sp>
      </p:grpSp>
    </p:spTree>
    <p:extLst>
      <p:ext uri="{BB962C8B-B14F-4D97-AF65-F5344CB8AC3E}">
        <p14:creationId xmlns:p14="http://schemas.microsoft.com/office/powerpoint/2010/main" val="333783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5F2B-5BED-09C7-5347-632D7BFE5561}"/>
              </a:ext>
            </a:extLst>
          </p:cNvPr>
          <p:cNvSpPr>
            <a:spLocks noGrp="1"/>
          </p:cNvSpPr>
          <p:nvPr>
            <p:ph type="title"/>
          </p:nvPr>
        </p:nvSpPr>
        <p:spPr/>
        <p:txBody>
          <a:bodyPr>
            <a:normAutofit/>
          </a:bodyPr>
          <a:lstStyle/>
          <a:p>
            <a:r>
              <a:rPr lang="en-US" dirty="0"/>
              <a:t>M</a:t>
            </a:r>
            <a:r>
              <a:rPr lang="en-US" sz="2400" b="1" dirty="0"/>
              <a:t>easure and prioritize partners to grow or begin a relationship with</a:t>
            </a:r>
            <a:endParaRPr lang="en-US" dirty="0"/>
          </a:p>
        </p:txBody>
      </p:sp>
      <p:grpSp>
        <p:nvGrpSpPr>
          <p:cNvPr id="44" name="Group 43">
            <a:extLst>
              <a:ext uri="{FF2B5EF4-FFF2-40B4-BE49-F238E27FC236}">
                <a16:creationId xmlns:a16="http://schemas.microsoft.com/office/drawing/2014/main" id="{55C9B27D-8473-2B0E-A6FE-D152D7E104A5}"/>
              </a:ext>
            </a:extLst>
          </p:cNvPr>
          <p:cNvGrpSpPr/>
          <p:nvPr/>
        </p:nvGrpSpPr>
        <p:grpSpPr>
          <a:xfrm>
            <a:off x="609600" y="1827018"/>
            <a:ext cx="10972800" cy="1063843"/>
            <a:chOff x="609600" y="1670051"/>
            <a:chExt cx="10972800" cy="1063843"/>
          </a:xfrm>
        </p:grpSpPr>
        <p:sp>
          <p:nvSpPr>
            <p:cNvPr id="11" name="TextBox 10">
              <a:extLst>
                <a:ext uri="{FF2B5EF4-FFF2-40B4-BE49-F238E27FC236}">
                  <a16:creationId xmlns:a16="http://schemas.microsoft.com/office/drawing/2014/main" id="{C30679EE-3172-5585-2CDA-496BCBA2D758}"/>
                </a:ext>
              </a:extLst>
            </p:cNvPr>
            <p:cNvSpPr txBox="1"/>
            <p:nvPr/>
          </p:nvSpPr>
          <p:spPr>
            <a:xfrm>
              <a:off x="609600" y="2179896"/>
              <a:ext cx="10972800" cy="553998"/>
            </a:xfrm>
            <a:prstGeom prst="rect">
              <a:avLst/>
            </a:prstGeom>
            <a:noFill/>
          </p:spPr>
          <p:txBody>
            <a:bodyPr wrap="square" lIns="0" tIns="0" rIns="0" bIns="0" rtlCol="0">
              <a:spAutoFit/>
            </a:bodyPr>
            <a:lstStyle/>
            <a:p>
              <a:pPr>
                <a:buClr>
                  <a:schemeClr val="tx1"/>
                </a:buClr>
              </a:pPr>
              <a:r>
                <a:rPr lang="en-US" dirty="0">
                  <a:latin typeface="Avenir Next LT Pro" panose="020B0504020202020204" pitchFamily="34" charset="0"/>
                  <a:sym typeface="Avenir Next LT Pro" panose="020B0504020202020204" pitchFamily="34" charset="0"/>
                </a:rPr>
                <a:t>The existing Partner profile helps establish key parameters with which to evaluate current Partners and determine potential success of those Partners. </a:t>
              </a:r>
            </a:p>
          </p:txBody>
        </p:sp>
        <p:grpSp>
          <p:nvGrpSpPr>
            <p:cNvPr id="8" name="Group 7">
              <a:extLst>
                <a:ext uri="{FF2B5EF4-FFF2-40B4-BE49-F238E27FC236}">
                  <a16:creationId xmlns:a16="http://schemas.microsoft.com/office/drawing/2014/main" id="{920FA65F-6557-9596-EF14-D6F0E8E0BF7B}"/>
                </a:ext>
              </a:extLst>
            </p:cNvPr>
            <p:cNvGrpSpPr/>
            <p:nvPr/>
          </p:nvGrpSpPr>
          <p:grpSpPr>
            <a:xfrm>
              <a:off x="609600" y="1670051"/>
              <a:ext cx="373697" cy="373697"/>
              <a:chOff x="609600" y="1592263"/>
              <a:chExt cx="373697" cy="373697"/>
            </a:xfrm>
          </p:grpSpPr>
          <p:sp>
            <p:nvSpPr>
              <p:cNvPr id="9" name="Rectangle 8">
                <a:extLst>
                  <a:ext uri="{FF2B5EF4-FFF2-40B4-BE49-F238E27FC236}">
                    <a16:creationId xmlns:a16="http://schemas.microsoft.com/office/drawing/2014/main" id="{A94A2E0C-D387-D96A-A67E-624808242FE0}"/>
                  </a:ext>
                </a:extLst>
              </p:cNvPr>
              <p:cNvSpPr/>
              <p:nvPr/>
            </p:nvSpPr>
            <p:spPr>
              <a:xfrm>
                <a:off x="609600" y="1592263"/>
                <a:ext cx="373697" cy="37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accent3"/>
                    </a:solidFill>
                  </a:rPr>
                  <a:t>01</a:t>
                </a:r>
              </a:p>
            </p:txBody>
          </p:sp>
          <p:sp>
            <p:nvSpPr>
              <p:cNvPr id="7" name="Rectangle 6">
                <a:extLst>
                  <a:ext uri="{FF2B5EF4-FFF2-40B4-BE49-F238E27FC236}">
                    <a16:creationId xmlns:a16="http://schemas.microsoft.com/office/drawing/2014/main" id="{2D605439-63DE-A295-2D86-191137CA15EB}"/>
                  </a:ext>
                </a:extLst>
              </p:cNvPr>
              <p:cNvSpPr/>
              <p:nvPr/>
            </p:nvSpPr>
            <p:spPr>
              <a:xfrm>
                <a:off x="609600" y="1920241"/>
                <a:ext cx="373697"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pSp>
      </p:grpSp>
      <p:grpSp>
        <p:nvGrpSpPr>
          <p:cNvPr id="45" name="Group 44">
            <a:extLst>
              <a:ext uri="{FF2B5EF4-FFF2-40B4-BE49-F238E27FC236}">
                <a16:creationId xmlns:a16="http://schemas.microsoft.com/office/drawing/2014/main" id="{A9794C58-D92A-04A8-CCFB-E927D6D93A21}"/>
              </a:ext>
            </a:extLst>
          </p:cNvPr>
          <p:cNvGrpSpPr/>
          <p:nvPr/>
        </p:nvGrpSpPr>
        <p:grpSpPr>
          <a:xfrm>
            <a:off x="609600" y="3352323"/>
            <a:ext cx="10972800" cy="1063843"/>
            <a:chOff x="609600" y="3317860"/>
            <a:chExt cx="10972800" cy="1063843"/>
          </a:xfrm>
        </p:grpSpPr>
        <p:sp>
          <p:nvSpPr>
            <p:cNvPr id="24" name="TextBox 23">
              <a:extLst>
                <a:ext uri="{FF2B5EF4-FFF2-40B4-BE49-F238E27FC236}">
                  <a16:creationId xmlns:a16="http://schemas.microsoft.com/office/drawing/2014/main" id="{8EBFC72C-DEFC-327F-049C-009E724E0E76}"/>
                </a:ext>
              </a:extLst>
            </p:cNvPr>
            <p:cNvSpPr txBox="1"/>
            <p:nvPr/>
          </p:nvSpPr>
          <p:spPr>
            <a:xfrm>
              <a:off x="609600" y="3827705"/>
              <a:ext cx="10972800" cy="553998"/>
            </a:xfrm>
            <a:prstGeom prst="rect">
              <a:avLst/>
            </a:prstGeom>
            <a:noFill/>
          </p:spPr>
          <p:txBody>
            <a:bodyPr wrap="square" lIns="0" tIns="0" rIns="0" bIns="0" rtlCol="0">
              <a:spAutoFit/>
            </a:bodyPr>
            <a:lstStyle/>
            <a:p>
              <a:pPr>
                <a:buClr>
                  <a:schemeClr val="tx1"/>
                </a:buClr>
              </a:pPr>
              <a:r>
                <a:rPr lang="en-US" dirty="0">
                  <a:latin typeface="Avenir Next LT Pro" panose="020B0504020202020204" pitchFamily="34" charset="0"/>
                  <a:sym typeface="Avenir Next LT Pro" panose="020B0504020202020204" pitchFamily="34" charset="0"/>
                </a:rPr>
                <a:t>The new Partner profile helps establish key parameters to evaluate and prioritize potential new Partners before having additional conversations and onboarding them as a ACME Partner. </a:t>
              </a:r>
            </a:p>
          </p:txBody>
        </p:sp>
        <p:grpSp>
          <p:nvGrpSpPr>
            <p:cNvPr id="25" name="Group 24">
              <a:extLst>
                <a:ext uri="{FF2B5EF4-FFF2-40B4-BE49-F238E27FC236}">
                  <a16:creationId xmlns:a16="http://schemas.microsoft.com/office/drawing/2014/main" id="{3643A22E-44BC-EC20-7EE6-C01DB91A2FCE}"/>
                </a:ext>
              </a:extLst>
            </p:cNvPr>
            <p:cNvGrpSpPr/>
            <p:nvPr/>
          </p:nvGrpSpPr>
          <p:grpSpPr>
            <a:xfrm>
              <a:off x="609600" y="3317860"/>
              <a:ext cx="373697" cy="373697"/>
              <a:chOff x="609600" y="1592263"/>
              <a:chExt cx="373697" cy="373697"/>
            </a:xfrm>
          </p:grpSpPr>
          <p:sp>
            <p:nvSpPr>
              <p:cNvPr id="26" name="Rectangle 25">
                <a:extLst>
                  <a:ext uri="{FF2B5EF4-FFF2-40B4-BE49-F238E27FC236}">
                    <a16:creationId xmlns:a16="http://schemas.microsoft.com/office/drawing/2014/main" id="{83B71AB6-E647-58A3-4280-AA5EB38BD79F}"/>
                  </a:ext>
                </a:extLst>
              </p:cNvPr>
              <p:cNvSpPr/>
              <p:nvPr/>
            </p:nvSpPr>
            <p:spPr>
              <a:xfrm>
                <a:off x="609600" y="1592263"/>
                <a:ext cx="373697" cy="37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accent3"/>
                    </a:solidFill>
                  </a:rPr>
                  <a:t>02</a:t>
                </a:r>
              </a:p>
            </p:txBody>
          </p:sp>
          <p:sp>
            <p:nvSpPr>
              <p:cNvPr id="27" name="Rectangle 26">
                <a:extLst>
                  <a:ext uri="{FF2B5EF4-FFF2-40B4-BE49-F238E27FC236}">
                    <a16:creationId xmlns:a16="http://schemas.microsoft.com/office/drawing/2014/main" id="{A15E2EDF-6C55-BEE2-1476-77F06B0C1BB9}"/>
                  </a:ext>
                </a:extLst>
              </p:cNvPr>
              <p:cNvSpPr/>
              <p:nvPr/>
            </p:nvSpPr>
            <p:spPr>
              <a:xfrm>
                <a:off x="609600" y="1920241"/>
                <a:ext cx="373697"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pSp>
      </p:grpSp>
      <p:grpSp>
        <p:nvGrpSpPr>
          <p:cNvPr id="47" name="Group 46">
            <a:extLst>
              <a:ext uri="{FF2B5EF4-FFF2-40B4-BE49-F238E27FC236}">
                <a16:creationId xmlns:a16="http://schemas.microsoft.com/office/drawing/2014/main" id="{A2DE00D3-55FD-9D85-1026-BE39C4C69339}"/>
              </a:ext>
            </a:extLst>
          </p:cNvPr>
          <p:cNvGrpSpPr/>
          <p:nvPr/>
        </p:nvGrpSpPr>
        <p:grpSpPr>
          <a:xfrm>
            <a:off x="609600" y="4877628"/>
            <a:ext cx="10972800" cy="1063843"/>
            <a:chOff x="609600" y="5108357"/>
            <a:chExt cx="10972800" cy="1063843"/>
          </a:xfrm>
        </p:grpSpPr>
        <p:sp>
          <p:nvSpPr>
            <p:cNvPr id="30" name="TextBox 29">
              <a:extLst>
                <a:ext uri="{FF2B5EF4-FFF2-40B4-BE49-F238E27FC236}">
                  <a16:creationId xmlns:a16="http://schemas.microsoft.com/office/drawing/2014/main" id="{13E18BA6-0B1F-EFED-8EF5-90A0788B4380}"/>
                </a:ext>
              </a:extLst>
            </p:cNvPr>
            <p:cNvSpPr txBox="1"/>
            <p:nvPr/>
          </p:nvSpPr>
          <p:spPr>
            <a:xfrm>
              <a:off x="609600" y="5618202"/>
              <a:ext cx="10972800" cy="553998"/>
            </a:xfrm>
            <a:prstGeom prst="rect">
              <a:avLst/>
            </a:prstGeom>
            <a:noFill/>
          </p:spPr>
          <p:txBody>
            <a:bodyPr wrap="square" lIns="0" tIns="0" rIns="0" bIns="0" rtlCol="0">
              <a:spAutoFit/>
            </a:bodyPr>
            <a:lstStyle/>
            <a:p>
              <a:pPr>
                <a:buClr>
                  <a:schemeClr val="tx1"/>
                </a:buClr>
              </a:pPr>
              <a:r>
                <a:rPr lang="en-US" dirty="0">
                  <a:latin typeface="Avenir Next LT Pro" panose="020B0504020202020204" pitchFamily="34" charset="0"/>
                  <a:sym typeface="Avenir Next LT Pro" panose="020B0504020202020204" pitchFamily="34" charset="0"/>
                </a:rPr>
                <a:t>This scorecard should be used as a way to calculate Partner potential and prioritize what Partners ACME  should engage with first when trying to recruit multiple Partners.       </a:t>
              </a:r>
            </a:p>
          </p:txBody>
        </p:sp>
        <p:grpSp>
          <p:nvGrpSpPr>
            <p:cNvPr id="31" name="Group 30">
              <a:extLst>
                <a:ext uri="{FF2B5EF4-FFF2-40B4-BE49-F238E27FC236}">
                  <a16:creationId xmlns:a16="http://schemas.microsoft.com/office/drawing/2014/main" id="{0FF50D7D-6654-BE57-AC76-EE95C459127B}"/>
                </a:ext>
              </a:extLst>
            </p:cNvPr>
            <p:cNvGrpSpPr/>
            <p:nvPr/>
          </p:nvGrpSpPr>
          <p:grpSpPr>
            <a:xfrm>
              <a:off x="609600" y="5108357"/>
              <a:ext cx="373697" cy="373697"/>
              <a:chOff x="609600" y="1592263"/>
              <a:chExt cx="373697" cy="373697"/>
            </a:xfrm>
          </p:grpSpPr>
          <p:sp>
            <p:nvSpPr>
              <p:cNvPr id="32" name="Rectangle 31">
                <a:extLst>
                  <a:ext uri="{FF2B5EF4-FFF2-40B4-BE49-F238E27FC236}">
                    <a16:creationId xmlns:a16="http://schemas.microsoft.com/office/drawing/2014/main" id="{51FBBA19-576E-0DAC-50B7-B77667F9A564}"/>
                  </a:ext>
                </a:extLst>
              </p:cNvPr>
              <p:cNvSpPr/>
              <p:nvPr/>
            </p:nvSpPr>
            <p:spPr>
              <a:xfrm>
                <a:off x="609600" y="1592263"/>
                <a:ext cx="373697" cy="373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accent3"/>
                    </a:solidFill>
                  </a:rPr>
                  <a:t>03</a:t>
                </a:r>
              </a:p>
            </p:txBody>
          </p:sp>
          <p:sp>
            <p:nvSpPr>
              <p:cNvPr id="33" name="Rectangle 32">
                <a:extLst>
                  <a:ext uri="{FF2B5EF4-FFF2-40B4-BE49-F238E27FC236}">
                    <a16:creationId xmlns:a16="http://schemas.microsoft.com/office/drawing/2014/main" id="{709BC4D4-8CCB-92B5-BA4A-9627A8AB4B10}"/>
                  </a:ext>
                </a:extLst>
              </p:cNvPr>
              <p:cNvSpPr/>
              <p:nvPr/>
            </p:nvSpPr>
            <p:spPr>
              <a:xfrm>
                <a:off x="609600" y="1920241"/>
                <a:ext cx="373697"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pSp>
      </p:grpSp>
      <p:cxnSp>
        <p:nvCxnSpPr>
          <p:cNvPr id="35" name="Straight Connector 34">
            <a:extLst>
              <a:ext uri="{FF2B5EF4-FFF2-40B4-BE49-F238E27FC236}">
                <a16:creationId xmlns:a16="http://schemas.microsoft.com/office/drawing/2014/main" id="{EF0D6F83-34CB-5AB2-944B-425CDA4BE485}"/>
              </a:ext>
            </a:extLst>
          </p:cNvPr>
          <p:cNvCxnSpPr>
            <a:cxnSpLocks/>
          </p:cNvCxnSpPr>
          <p:nvPr/>
        </p:nvCxnSpPr>
        <p:spPr>
          <a:xfrm>
            <a:off x="609600" y="3121592"/>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2C0893-9D8B-0F3C-7C08-41A68BA2D534}"/>
              </a:ext>
            </a:extLst>
          </p:cNvPr>
          <p:cNvCxnSpPr>
            <a:cxnSpLocks/>
          </p:cNvCxnSpPr>
          <p:nvPr/>
        </p:nvCxnSpPr>
        <p:spPr>
          <a:xfrm>
            <a:off x="609600" y="4646897"/>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36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39F6-1448-B1F0-5664-0CA9DFE9F6AE}"/>
              </a:ext>
            </a:extLst>
          </p:cNvPr>
          <p:cNvSpPr>
            <a:spLocks noGrp="1"/>
          </p:cNvSpPr>
          <p:nvPr>
            <p:ph type="title"/>
          </p:nvPr>
        </p:nvSpPr>
        <p:spPr/>
        <p:txBody>
          <a:bodyPr/>
          <a:lstStyle/>
          <a:p>
            <a:r>
              <a:rPr lang="en-US" sz="2400" b="1" dirty="0"/>
              <a:t>Ideal Partner Profile (Existing Partners)</a:t>
            </a:r>
            <a:endParaRPr lang="en-US" dirty="0"/>
          </a:p>
        </p:txBody>
      </p:sp>
      <p:sp>
        <p:nvSpPr>
          <p:cNvPr id="3" name="TextBox 2">
            <a:extLst>
              <a:ext uri="{FF2B5EF4-FFF2-40B4-BE49-F238E27FC236}">
                <a16:creationId xmlns:a16="http://schemas.microsoft.com/office/drawing/2014/main" id="{F7468FFC-77C1-F452-22A0-B4CAA86D2DC2}"/>
              </a:ext>
            </a:extLst>
          </p:cNvPr>
          <p:cNvSpPr txBox="1"/>
          <p:nvPr/>
        </p:nvSpPr>
        <p:spPr>
          <a:xfrm>
            <a:off x="609600" y="1592263"/>
            <a:ext cx="10972800" cy="492443"/>
          </a:xfrm>
          <a:prstGeom prst="rect">
            <a:avLst/>
          </a:prstGeom>
          <a:noFill/>
        </p:spPr>
        <p:txBody>
          <a:bodyPr wrap="square" lIns="0" tIns="0" rIns="0" bIns="0" rtlCol="0">
            <a:spAutoFit/>
          </a:bodyPr>
          <a:lstStyle/>
          <a:p>
            <a:r>
              <a:rPr lang="en-US" sz="1600" b="1" i="1" dirty="0">
                <a:solidFill>
                  <a:schemeClr val="accent3"/>
                </a:solidFill>
                <a:latin typeface="Avenir Next LT Pro" panose="020B0504020202020204" pitchFamily="34" charset="0"/>
                <a:sym typeface="Avenir Next LT Pro" panose="020B0504020202020204" pitchFamily="34" charset="0"/>
              </a:rPr>
              <a:t>An Ideal Partner Profile is a set of data driven criteria that is used to identify, qualify, and prioritize your current (and prospective) Partners.</a:t>
            </a:r>
          </a:p>
        </p:txBody>
      </p:sp>
      <p:grpSp>
        <p:nvGrpSpPr>
          <p:cNvPr id="87" name="Group 86">
            <a:extLst>
              <a:ext uri="{FF2B5EF4-FFF2-40B4-BE49-F238E27FC236}">
                <a16:creationId xmlns:a16="http://schemas.microsoft.com/office/drawing/2014/main" id="{25221B06-59EC-7D50-B275-10B17045DBF5}"/>
              </a:ext>
            </a:extLst>
          </p:cNvPr>
          <p:cNvGrpSpPr/>
          <p:nvPr/>
        </p:nvGrpSpPr>
        <p:grpSpPr>
          <a:xfrm>
            <a:off x="2526455" y="3031684"/>
            <a:ext cx="272118" cy="272118"/>
            <a:chOff x="2495550" y="3238500"/>
            <a:chExt cx="381000" cy="381000"/>
          </a:xfrm>
        </p:grpSpPr>
        <p:sp>
          <p:nvSpPr>
            <p:cNvPr id="85" name="Rectangle 84">
              <a:extLst>
                <a:ext uri="{FF2B5EF4-FFF2-40B4-BE49-F238E27FC236}">
                  <a16:creationId xmlns:a16="http://schemas.microsoft.com/office/drawing/2014/main" id="{574F3FE6-C702-E093-B3AB-DB62882D554C}"/>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lus Sign 85">
              <a:extLst>
                <a:ext uri="{FF2B5EF4-FFF2-40B4-BE49-F238E27FC236}">
                  <a16:creationId xmlns:a16="http://schemas.microsoft.com/office/drawing/2014/main" id="{2D0C8745-623E-4378-BAB2-619C74C5CFC9}"/>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492CE4C5-5B1D-3CAA-D659-0EC0416B1396}"/>
              </a:ext>
            </a:extLst>
          </p:cNvPr>
          <p:cNvGrpSpPr/>
          <p:nvPr/>
        </p:nvGrpSpPr>
        <p:grpSpPr>
          <a:xfrm>
            <a:off x="4815446" y="3031684"/>
            <a:ext cx="272118" cy="272118"/>
            <a:chOff x="2495550" y="3238500"/>
            <a:chExt cx="381000" cy="381000"/>
          </a:xfrm>
        </p:grpSpPr>
        <p:sp>
          <p:nvSpPr>
            <p:cNvPr id="91" name="Rectangle 90">
              <a:extLst>
                <a:ext uri="{FF2B5EF4-FFF2-40B4-BE49-F238E27FC236}">
                  <a16:creationId xmlns:a16="http://schemas.microsoft.com/office/drawing/2014/main" id="{B96470C4-0D09-60DE-7B32-8A420A3DA5DF}"/>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lus Sign 91">
              <a:extLst>
                <a:ext uri="{FF2B5EF4-FFF2-40B4-BE49-F238E27FC236}">
                  <a16:creationId xmlns:a16="http://schemas.microsoft.com/office/drawing/2014/main" id="{199CCA1C-5DFD-7299-5AFB-3C6D30753897}"/>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3A3CF7AF-8D38-D6F8-259F-E5BFA79C6475}"/>
              </a:ext>
            </a:extLst>
          </p:cNvPr>
          <p:cNvGrpSpPr/>
          <p:nvPr/>
        </p:nvGrpSpPr>
        <p:grpSpPr>
          <a:xfrm>
            <a:off x="7104437" y="3031684"/>
            <a:ext cx="272118" cy="272118"/>
            <a:chOff x="2495550" y="3238500"/>
            <a:chExt cx="381000" cy="381000"/>
          </a:xfrm>
        </p:grpSpPr>
        <p:sp>
          <p:nvSpPr>
            <p:cNvPr id="95" name="Rectangle 94">
              <a:extLst>
                <a:ext uri="{FF2B5EF4-FFF2-40B4-BE49-F238E27FC236}">
                  <a16:creationId xmlns:a16="http://schemas.microsoft.com/office/drawing/2014/main" id="{2259D6A6-E150-DF23-38E7-6A1FEC728404}"/>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Plus Sign 95">
              <a:extLst>
                <a:ext uri="{FF2B5EF4-FFF2-40B4-BE49-F238E27FC236}">
                  <a16:creationId xmlns:a16="http://schemas.microsoft.com/office/drawing/2014/main" id="{2A47AAFF-2572-C0EC-85BD-34FE33F34C7C}"/>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FB5A24A-8099-6E0B-54A1-66F7CBA62064}"/>
              </a:ext>
            </a:extLst>
          </p:cNvPr>
          <p:cNvGrpSpPr/>
          <p:nvPr/>
        </p:nvGrpSpPr>
        <p:grpSpPr>
          <a:xfrm>
            <a:off x="9393428" y="3031684"/>
            <a:ext cx="272118" cy="272118"/>
            <a:chOff x="2495550" y="3238500"/>
            <a:chExt cx="381000" cy="381000"/>
          </a:xfrm>
        </p:grpSpPr>
        <p:sp>
          <p:nvSpPr>
            <p:cNvPr id="99" name="Rectangle 98">
              <a:extLst>
                <a:ext uri="{FF2B5EF4-FFF2-40B4-BE49-F238E27FC236}">
                  <a16:creationId xmlns:a16="http://schemas.microsoft.com/office/drawing/2014/main" id="{B160321A-092E-357C-7BD2-425CD530D55B}"/>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Plus Sign 99">
              <a:extLst>
                <a:ext uri="{FF2B5EF4-FFF2-40B4-BE49-F238E27FC236}">
                  <a16:creationId xmlns:a16="http://schemas.microsoft.com/office/drawing/2014/main" id="{F8956169-CD8B-7BCE-C897-22FB01F484A6}"/>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8288045E-3F9D-EBFF-F103-22E3E06A7E38}"/>
              </a:ext>
            </a:extLst>
          </p:cNvPr>
          <p:cNvSpPr/>
          <p:nvPr/>
        </p:nvSpPr>
        <p:spPr>
          <a:xfrm>
            <a:off x="609599" y="2344437"/>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12229;g117094d1d62_7_0">
            <a:extLst>
              <a:ext uri="{FF2B5EF4-FFF2-40B4-BE49-F238E27FC236}">
                <a16:creationId xmlns:a16="http://schemas.microsoft.com/office/drawing/2014/main" id="{0E1AC32E-713B-BED2-1E73-8A7351EBB7FB}"/>
              </a:ext>
            </a:extLst>
          </p:cNvPr>
          <p:cNvSpPr/>
          <p:nvPr/>
        </p:nvSpPr>
        <p:spPr>
          <a:xfrm>
            <a:off x="779387" y="3494769"/>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Bookings</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Growth</a:t>
            </a:r>
          </a:p>
        </p:txBody>
      </p:sp>
      <p:pic>
        <p:nvPicPr>
          <p:cNvPr id="104" name="Graphic 103" descr="Bar graph with upward trend">
            <a:extLst>
              <a:ext uri="{FF2B5EF4-FFF2-40B4-BE49-F238E27FC236}">
                <a16:creationId xmlns:a16="http://schemas.microsoft.com/office/drawing/2014/main" id="{1943278F-D2BA-10BF-9A92-3FD024D432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8812" y="2622569"/>
            <a:ext cx="818412" cy="752878"/>
          </a:xfrm>
          <a:prstGeom prst="rect">
            <a:avLst/>
          </a:prstGeom>
        </p:spPr>
      </p:pic>
      <p:cxnSp>
        <p:nvCxnSpPr>
          <p:cNvPr id="108" name="Straight Connector 107">
            <a:extLst>
              <a:ext uri="{FF2B5EF4-FFF2-40B4-BE49-F238E27FC236}">
                <a16:creationId xmlns:a16="http://schemas.microsoft.com/office/drawing/2014/main" id="{DB74E56A-493A-1D9A-DCA0-407F5580D712}"/>
              </a:ext>
            </a:extLst>
          </p:cNvPr>
          <p:cNvCxnSpPr>
            <a:cxnSpLocks/>
          </p:cNvCxnSpPr>
          <p:nvPr/>
        </p:nvCxnSpPr>
        <p:spPr>
          <a:xfrm flipV="1">
            <a:off x="779387" y="3446443"/>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4B8BE294-2108-34E9-7185-10B43DB8A6D0}"/>
              </a:ext>
            </a:extLst>
          </p:cNvPr>
          <p:cNvSpPr/>
          <p:nvPr/>
        </p:nvSpPr>
        <p:spPr>
          <a:xfrm>
            <a:off x="2898590" y="2342886"/>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Google Shape;12229;g117094d1d62_7_0">
            <a:extLst>
              <a:ext uri="{FF2B5EF4-FFF2-40B4-BE49-F238E27FC236}">
                <a16:creationId xmlns:a16="http://schemas.microsoft.com/office/drawing/2014/main" id="{D579986A-F6DB-03F1-CBAA-D676CD632F99}"/>
              </a:ext>
            </a:extLst>
          </p:cNvPr>
          <p:cNvSpPr/>
          <p:nvPr/>
        </p:nvSpPr>
        <p:spPr>
          <a:xfrm>
            <a:off x="3068378" y="3494769"/>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Key Vertical </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Focus</a:t>
            </a:r>
          </a:p>
        </p:txBody>
      </p:sp>
      <p:cxnSp>
        <p:nvCxnSpPr>
          <p:cNvPr id="115" name="Straight Connector 114">
            <a:extLst>
              <a:ext uri="{FF2B5EF4-FFF2-40B4-BE49-F238E27FC236}">
                <a16:creationId xmlns:a16="http://schemas.microsoft.com/office/drawing/2014/main" id="{BB12C21D-215D-35DB-6F3D-EB4E84D3E0EA}"/>
              </a:ext>
            </a:extLst>
          </p:cNvPr>
          <p:cNvCxnSpPr>
            <a:cxnSpLocks/>
          </p:cNvCxnSpPr>
          <p:nvPr/>
        </p:nvCxnSpPr>
        <p:spPr>
          <a:xfrm flipV="1">
            <a:off x="3068378" y="3446443"/>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13943662-8959-653C-8EB4-FE636788C6CF}"/>
              </a:ext>
            </a:extLst>
          </p:cNvPr>
          <p:cNvSpPr/>
          <p:nvPr/>
        </p:nvSpPr>
        <p:spPr>
          <a:xfrm>
            <a:off x="5187581" y="2342886"/>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Google Shape;12229;g117094d1d62_7_0">
            <a:extLst>
              <a:ext uri="{FF2B5EF4-FFF2-40B4-BE49-F238E27FC236}">
                <a16:creationId xmlns:a16="http://schemas.microsoft.com/office/drawing/2014/main" id="{77950AD2-7BF0-68F4-903E-97B8DEA67E85}"/>
              </a:ext>
            </a:extLst>
          </p:cNvPr>
          <p:cNvSpPr/>
          <p:nvPr/>
        </p:nvSpPr>
        <p:spPr>
          <a:xfrm>
            <a:off x="5357369" y="3494769"/>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Product Set Capability</a:t>
            </a:r>
          </a:p>
        </p:txBody>
      </p:sp>
      <p:cxnSp>
        <p:nvCxnSpPr>
          <p:cNvPr id="120" name="Straight Connector 119">
            <a:extLst>
              <a:ext uri="{FF2B5EF4-FFF2-40B4-BE49-F238E27FC236}">
                <a16:creationId xmlns:a16="http://schemas.microsoft.com/office/drawing/2014/main" id="{B1C09A9B-0488-ED6E-1753-D084DFA8A96E}"/>
              </a:ext>
            </a:extLst>
          </p:cNvPr>
          <p:cNvCxnSpPr>
            <a:cxnSpLocks/>
          </p:cNvCxnSpPr>
          <p:nvPr/>
        </p:nvCxnSpPr>
        <p:spPr>
          <a:xfrm flipV="1">
            <a:off x="5357369" y="3446443"/>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F3527EA8-19F9-859D-2241-DA5C3E537440}"/>
              </a:ext>
            </a:extLst>
          </p:cNvPr>
          <p:cNvSpPr/>
          <p:nvPr/>
        </p:nvSpPr>
        <p:spPr>
          <a:xfrm>
            <a:off x="7476572" y="2342886"/>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Google Shape;12229;g117094d1d62_7_0">
            <a:extLst>
              <a:ext uri="{FF2B5EF4-FFF2-40B4-BE49-F238E27FC236}">
                <a16:creationId xmlns:a16="http://schemas.microsoft.com/office/drawing/2014/main" id="{BDFBBCEE-01CD-B1FA-6F22-DFC2172F0954}"/>
              </a:ext>
            </a:extLst>
          </p:cNvPr>
          <p:cNvSpPr/>
          <p:nvPr/>
        </p:nvSpPr>
        <p:spPr>
          <a:xfrm>
            <a:off x="7646360" y="3494769"/>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New Business </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Ratio</a:t>
            </a:r>
          </a:p>
        </p:txBody>
      </p:sp>
      <p:cxnSp>
        <p:nvCxnSpPr>
          <p:cNvPr id="125" name="Straight Connector 124">
            <a:extLst>
              <a:ext uri="{FF2B5EF4-FFF2-40B4-BE49-F238E27FC236}">
                <a16:creationId xmlns:a16="http://schemas.microsoft.com/office/drawing/2014/main" id="{8A4B15E5-7798-0C1C-0BFE-5A5FA15BDCF0}"/>
              </a:ext>
            </a:extLst>
          </p:cNvPr>
          <p:cNvCxnSpPr>
            <a:cxnSpLocks/>
          </p:cNvCxnSpPr>
          <p:nvPr/>
        </p:nvCxnSpPr>
        <p:spPr>
          <a:xfrm flipV="1">
            <a:off x="7646360" y="3446443"/>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9351F674-C569-7EFF-8808-8B73BDD4FAF7}"/>
              </a:ext>
            </a:extLst>
          </p:cNvPr>
          <p:cNvSpPr/>
          <p:nvPr/>
        </p:nvSpPr>
        <p:spPr>
          <a:xfrm>
            <a:off x="9765561" y="2342886"/>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Google Shape;12229;g117094d1d62_7_0">
            <a:extLst>
              <a:ext uri="{FF2B5EF4-FFF2-40B4-BE49-F238E27FC236}">
                <a16:creationId xmlns:a16="http://schemas.microsoft.com/office/drawing/2014/main" id="{D51D20A6-8EEB-DA95-D5EC-EBA17B7A3841}"/>
              </a:ext>
            </a:extLst>
          </p:cNvPr>
          <p:cNvSpPr/>
          <p:nvPr/>
        </p:nvSpPr>
        <p:spPr>
          <a:xfrm>
            <a:off x="9935349" y="3494769"/>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Geographic Presence</a:t>
            </a:r>
          </a:p>
        </p:txBody>
      </p:sp>
      <p:cxnSp>
        <p:nvCxnSpPr>
          <p:cNvPr id="130" name="Straight Connector 129">
            <a:extLst>
              <a:ext uri="{FF2B5EF4-FFF2-40B4-BE49-F238E27FC236}">
                <a16:creationId xmlns:a16="http://schemas.microsoft.com/office/drawing/2014/main" id="{775E5B69-C9C6-F313-0224-D764F4642B04}"/>
              </a:ext>
            </a:extLst>
          </p:cNvPr>
          <p:cNvCxnSpPr>
            <a:cxnSpLocks/>
          </p:cNvCxnSpPr>
          <p:nvPr/>
        </p:nvCxnSpPr>
        <p:spPr>
          <a:xfrm flipV="1">
            <a:off x="9935349" y="3446443"/>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1" name="Graphic 130" descr="Unlock">
            <a:extLst>
              <a:ext uri="{FF2B5EF4-FFF2-40B4-BE49-F238E27FC236}">
                <a16:creationId xmlns:a16="http://schemas.microsoft.com/office/drawing/2014/main" id="{B5915222-D637-AAB3-F326-F8339E231D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3600" y="2627902"/>
            <a:ext cx="806818" cy="742212"/>
          </a:xfrm>
          <a:prstGeom prst="rect">
            <a:avLst/>
          </a:prstGeom>
        </p:spPr>
      </p:pic>
      <p:pic>
        <p:nvPicPr>
          <p:cNvPr id="133" name="Graphic 132" descr="Pie chart with solid fill">
            <a:extLst>
              <a:ext uri="{FF2B5EF4-FFF2-40B4-BE49-F238E27FC236}">
                <a16:creationId xmlns:a16="http://schemas.microsoft.com/office/drawing/2014/main" id="{BECDD38A-8896-8B94-42DA-79AB4AFDFC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5475" y="2608483"/>
            <a:ext cx="781050" cy="781050"/>
          </a:xfrm>
          <a:prstGeom prst="rect">
            <a:avLst/>
          </a:prstGeom>
        </p:spPr>
      </p:pic>
      <p:pic>
        <p:nvPicPr>
          <p:cNvPr id="134" name="Graphic 133" descr="Money">
            <a:extLst>
              <a:ext uri="{FF2B5EF4-FFF2-40B4-BE49-F238E27FC236}">
                <a16:creationId xmlns:a16="http://schemas.microsoft.com/office/drawing/2014/main" id="{24862100-FAFF-7509-2AE4-2891739306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81594" y="2595610"/>
            <a:ext cx="806796" cy="806796"/>
          </a:xfrm>
          <a:prstGeom prst="rect">
            <a:avLst/>
          </a:prstGeom>
        </p:spPr>
      </p:pic>
      <p:pic>
        <p:nvPicPr>
          <p:cNvPr id="135" name="Graphic 134" descr="Earth Globe Americas">
            <a:extLst>
              <a:ext uri="{FF2B5EF4-FFF2-40B4-BE49-F238E27FC236}">
                <a16:creationId xmlns:a16="http://schemas.microsoft.com/office/drawing/2014/main" id="{8491A1AA-9076-0436-5EAF-AFD3F9871697}"/>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02793" y="2627821"/>
            <a:ext cx="742374" cy="742374"/>
          </a:xfrm>
          <a:prstGeom prst="rect">
            <a:avLst/>
          </a:prstGeom>
        </p:spPr>
      </p:pic>
      <p:sp>
        <p:nvSpPr>
          <p:cNvPr id="136" name="Rectangle 135">
            <a:extLst>
              <a:ext uri="{FF2B5EF4-FFF2-40B4-BE49-F238E27FC236}">
                <a16:creationId xmlns:a16="http://schemas.microsoft.com/office/drawing/2014/main" id="{3838AD23-13AF-CB7E-7EC8-1939B35D7124}"/>
              </a:ext>
            </a:extLst>
          </p:cNvPr>
          <p:cNvSpPr/>
          <p:nvPr/>
        </p:nvSpPr>
        <p:spPr>
          <a:xfrm>
            <a:off x="609599" y="4191000"/>
            <a:ext cx="18168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Google Shape;12229;g117094d1d62_7_0">
            <a:extLst>
              <a:ext uri="{FF2B5EF4-FFF2-40B4-BE49-F238E27FC236}">
                <a16:creationId xmlns:a16="http://schemas.microsoft.com/office/drawing/2014/main" id="{BEBB12C0-2165-65AA-6D76-A2C71D358C8C}"/>
              </a:ext>
            </a:extLst>
          </p:cNvPr>
          <p:cNvSpPr/>
          <p:nvPr/>
        </p:nvSpPr>
        <p:spPr>
          <a:xfrm>
            <a:off x="779387" y="4372241"/>
            <a:ext cx="1477263" cy="817245"/>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t" anchorCtr="0">
            <a:spAutoFit/>
          </a:bodyPr>
          <a:lstStyle/>
          <a:p>
            <a:pPr marL="0" marR="0" lvl="0" indent="0" algn="ctr" defTabSz="913829" rtl="0" eaLnBrk="1" fontAlgn="auto" latinLnBrk="0" hangingPunct="1">
              <a:lnSpc>
                <a:spcPct val="100000"/>
              </a:lnSpc>
              <a:spcBef>
                <a:spcPts val="0"/>
              </a:spcBef>
              <a:spcAft>
                <a:spcPts val="0"/>
              </a:spcAft>
              <a:buClrTx/>
              <a:buSzTx/>
              <a:buFontTx/>
              <a:buNone/>
              <a:tabLst/>
              <a:defRPr/>
            </a:pPr>
            <a:r>
              <a:rPr lang="en-US" sz="1200" i="1" dirty="0">
                <a:latin typeface="Avenir Next LT Pro" panose="020B0504020202020204" pitchFamily="34" charset="0"/>
                <a:ea typeface="+mn-ea"/>
                <a:cs typeface="+mn-cs"/>
                <a:sym typeface="Avenir Next LT Pro" panose="020B0504020202020204" pitchFamily="34" charset="0"/>
              </a:rPr>
              <a:t>Highlights Partners who can grow your market share in their customer base</a:t>
            </a:r>
          </a:p>
        </p:txBody>
      </p:sp>
      <p:sp>
        <p:nvSpPr>
          <p:cNvPr id="138" name="Rectangle 137">
            <a:extLst>
              <a:ext uri="{FF2B5EF4-FFF2-40B4-BE49-F238E27FC236}">
                <a16:creationId xmlns:a16="http://schemas.microsoft.com/office/drawing/2014/main" id="{D1166893-176E-1DCA-C67E-B85852912DAF}"/>
              </a:ext>
            </a:extLst>
          </p:cNvPr>
          <p:cNvSpPr/>
          <p:nvPr/>
        </p:nvSpPr>
        <p:spPr>
          <a:xfrm>
            <a:off x="1252496" y="6089715"/>
            <a:ext cx="531044" cy="824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D42CF7A5-E78A-0655-F194-35015CF60303}"/>
              </a:ext>
            </a:extLst>
          </p:cNvPr>
          <p:cNvSpPr/>
          <p:nvPr/>
        </p:nvSpPr>
        <p:spPr>
          <a:xfrm>
            <a:off x="2898590" y="4191000"/>
            <a:ext cx="18168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2229;g117094d1d62_7_0">
            <a:extLst>
              <a:ext uri="{FF2B5EF4-FFF2-40B4-BE49-F238E27FC236}">
                <a16:creationId xmlns:a16="http://schemas.microsoft.com/office/drawing/2014/main" id="{04F83359-45DD-CE7D-1CA2-7A402FA56042}"/>
              </a:ext>
            </a:extLst>
          </p:cNvPr>
          <p:cNvSpPr/>
          <p:nvPr/>
        </p:nvSpPr>
        <p:spPr>
          <a:xfrm>
            <a:off x="3068378" y="4372241"/>
            <a:ext cx="1477263" cy="1021556"/>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t" anchorCtr="0">
            <a:spAutoFit/>
          </a:bodyPr>
          <a:lstStyle/>
          <a:p>
            <a:pPr algn="ctr" defTabSz="913829">
              <a:buClrTx/>
              <a:defRPr/>
            </a:pPr>
            <a:r>
              <a:rPr lang="en-US" sz="1200" i="1" dirty="0">
                <a:latin typeface="Avenir Next LT Pro" panose="020B0504020202020204" pitchFamily="34" charset="0"/>
                <a:ea typeface="+mn-ea"/>
                <a:cs typeface="+mn-cs"/>
                <a:sym typeface="Avenir Next LT Pro" panose="020B0504020202020204" pitchFamily="34" charset="0"/>
              </a:rPr>
              <a:t>Elevates Partners selling into your key verticals/new verticals that are of interest</a:t>
            </a:r>
          </a:p>
        </p:txBody>
      </p:sp>
      <p:sp>
        <p:nvSpPr>
          <p:cNvPr id="143" name="Rectangle 142">
            <a:extLst>
              <a:ext uri="{FF2B5EF4-FFF2-40B4-BE49-F238E27FC236}">
                <a16:creationId xmlns:a16="http://schemas.microsoft.com/office/drawing/2014/main" id="{4CB405E0-3E8E-A5CE-A88B-97251A29E70C}"/>
              </a:ext>
            </a:extLst>
          </p:cNvPr>
          <p:cNvSpPr/>
          <p:nvPr/>
        </p:nvSpPr>
        <p:spPr>
          <a:xfrm>
            <a:off x="3541487" y="6089715"/>
            <a:ext cx="531044" cy="824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9F33948A-D142-EA4D-B32A-E97C47170694}"/>
              </a:ext>
            </a:extLst>
          </p:cNvPr>
          <p:cNvSpPr/>
          <p:nvPr/>
        </p:nvSpPr>
        <p:spPr>
          <a:xfrm>
            <a:off x="5187581" y="4191000"/>
            <a:ext cx="18168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Google Shape;12229;g117094d1d62_7_0">
            <a:extLst>
              <a:ext uri="{FF2B5EF4-FFF2-40B4-BE49-F238E27FC236}">
                <a16:creationId xmlns:a16="http://schemas.microsoft.com/office/drawing/2014/main" id="{0BD0F4F1-016C-F9B5-B819-80F3F17696FC}"/>
              </a:ext>
            </a:extLst>
          </p:cNvPr>
          <p:cNvSpPr/>
          <p:nvPr/>
        </p:nvSpPr>
        <p:spPr>
          <a:xfrm>
            <a:off x="5357369" y="4372241"/>
            <a:ext cx="1477263" cy="1225868"/>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t" anchorCtr="0">
            <a:spAutoFit/>
          </a:bodyPr>
          <a:lstStyle/>
          <a:p>
            <a:pPr marL="0" lvl="0" indent="0" algn="ctr" defTabSz="913829" eaLnBrk="1" fontAlgn="auto" latinLnBrk="0" hangingPunct="1">
              <a:buClrTx/>
              <a:buSzTx/>
              <a:buFont typeface="Arial"/>
              <a:buNone/>
              <a:tabLst/>
              <a:defRPr/>
            </a:pPr>
            <a:r>
              <a:rPr lang="en-US" sz="1200" i="1" dirty="0">
                <a:latin typeface="Avenir Next LT Pro" panose="020B0504020202020204" pitchFamily="34" charset="0"/>
                <a:ea typeface="+mn-ea"/>
                <a:cs typeface="+mn-cs"/>
              </a:rPr>
              <a:t>Identification of Partners’ capability to sell, deliver and support </a:t>
            </a:r>
            <a:r>
              <a:rPr lang="en-US" sz="1200" i="1" dirty="0">
                <a:latin typeface="Avenir Next LT Pro" panose="020B0504020202020204" pitchFamily="34" charset="0"/>
              </a:rPr>
              <a:t>your</a:t>
            </a:r>
            <a:r>
              <a:rPr lang="en-US" sz="1200" i="1" dirty="0">
                <a:latin typeface="Avenir Next LT Pro" panose="020B0504020202020204" pitchFamily="34" charset="0"/>
                <a:ea typeface="+mn-ea"/>
                <a:cs typeface="+mn-cs"/>
              </a:rPr>
              <a:t> products, services, or solutions</a:t>
            </a:r>
            <a:endParaRPr lang="en-US" sz="1200" i="1" dirty="0">
              <a:latin typeface="Avenir Next LT Pro" panose="020B0504020202020204" pitchFamily="34" charset="0"/>
              <a:ea typeface="+mn-ea"/>
              <a:cs typeface="+mn-cs"/>
              <a:sym typeface="Avenir Next LT Pro" panose="020B0504020202020204" pitchFamily="34" charset="0"/>
            </a:endParaRPr>
          </a:p>
        </p:txBody>
      </p:sp>
      <p:sp>
        <p:nvSpPr>
          <p:cNvPr id="147" name="Rectangle 146">
            <a:extLst>
              <a:ext uri="{FF2B5EF4-FFF2-40B4-BE49-F238E27FC236}">
                <a16:creationId xmlns:a16="http://schemas.microsoft.com/office/drawing/2014/main" id="{570CDEC0-2656-675F-9C05-ACAF9F3C7769}"/>
              </a:ext>
            </a:extLst>
          </p:cNvPr>
          <p:cNvSpPr/>
          <p:nvPr/>
        </p:nvSpPr>
        <p:spPr>
          <a:xfrm>
            <a:off x="5830478" y="6089715"/>
            <a:ext cx="531044" cy="824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D502E835-B915-DAF0-145E-A66C95E1626D}"/>
              </a:ext>
            </a:extLst>
          </p:cNvPr>
          <p:cNvSpPr/>
          <p:nvPr/>
        </p:nvSpPr>
        <p:spPr>
          <a:xfrm>
            <a:off x="7476572" y="4191000"/>
            <a:ext cx="18168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Google Shape;12229;g117094d1d62_7_0">
            <a:extLst>
              <a:ext uri="{FF2B5EF4-FFF2-40B4-BE49-F238E27FC236}">
                <a16:creationId xmlns:a16="http://schemas.microsoft.com/office/drawing/2014/main" id="{7FEEE4C1-ED18-830E-8F02-2D0FF01FA24E}"/>
              </a:ext>
            </a:extLst>
          </p:cNvPr>
          <p:cNvSpPr/>
          <p:nvPr/>
        </p:nvSpPr>
        <p:spPr>
          <a:xfrm>
            <a:off x="7646360" y="4372241"/>
            <a:ext cx="1477263" cy="162020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t" anchorCtr="0">
            <a:spAutoFit/>
          </a:bodyPr>
          <a:lstStyle/>
          <a:p>
            <a:pPr marL="0" lvl="0" indent="0" algn="ctr" defTabSz="913829" eaLnBrk="1" fontAlgn="auto" latinLnBrk="0" hangingPunct="1">
              <a:buClrTx/>
              <a:buSzTx/>
              <a:buFont typeface="Arial"/>
              <a:buNone/>
              <a:tabLst/>
              <a:defRPr/>
            </a:pPr>
            <a:r>
              <a:rPr lang="en-US" sz="1200" i="1" dirty="0">
                <a:latin typeface="Avenir Next LT Pro" panose="020B0504020202020204" pitchFamily="34" charset="0"/>
                <a:ea typeface="+mn-ea"/>
                <a:cs typeface="+mn-cs"/>
                <a:sym typeface="Avenir Next LT Pro" panose="020B0504020202020204" pitchFamily="34" charset="0"/>
              </a:rPr>
              <a:t>Prioritizes Partners who can generate net-new business (customers) for </a:t>
            </a:r>
            <a:r>
              <a:rPr lang="en-US" sz="1200" i="1" dirty="0">
                <a:latin typeface="Avenir Next LT Pro" panose="020B0504020202020204" pitchFamily="34" charset="0"/>
                <a:sym typeface="Avenir Next LT Pro" panose="020B0504020202020204" pitchFamily="34" charset="0"/>
              </a:rPr>
              <a:t>you </a:t>
            </a:r>
            <a:r>
              <a:rPr lang="en-US" sz="1200" i="1" dirty="0">
                <a:latin typeface="Avenir Next LT Pro" panose="020B0504020202020204" pitchFamily="34" charset="0"/>
                <a:ea typeface="+mn-ea"/>
                <a:cs typeface="+mn-cs"/>
                <a:sym typeface="Avenir Next LT Pro" panose="020B0504020202020204" pitchFamily="34" charset="0"/>
              </a:rPr>
              <a:t>and have marketing resources and capabilities</a:t>
            </a:r>
          </a:p>
        </p:txBody>
      </p:sp>
      <p:sp>
        <p:nvSpPr>
          <p:cNvPr id="151" name="Rectangle 150">
            <a:extLst>
              <a:ext uri="{FF2B5EF4-FFF2-40B4-BE49-F238E27FC236}">
                <a16:creationId xmlns:a16="http://schemas.microsoft.com/office/drawing/2014/main" id="{99EB863B-0239-12A1-8482-47EBA19EBD16}"/>
              </a:ext>
            </a:extLst>
          </p:cNvPr>
          <p:cNvSpPr/>
          <p:nvPr/>
        </p:nvSpPr>
        <p:spPr>
          <a:xfrm>
            <a:off x="8119469" y="6089715"/>
            <a:ext cx="531044" cy="824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A95660FC-18A8-1876-FB7A-55EEC9AE543F}"/>
              </a:ext>
            </a:extLst>
          </p:cNvPr>
          <p:cNvSpPr/>
          <p:nvPr/>
        </p:nvSpPr>
        <p:spPr>
          <a:xfrm>
            <a:off x="9765561" y="4191000"/>
            <a:ext cx="18168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Google Shape;12229;g117094d1d62_7_0">
            <a:extLst>
              <a:ext uri="{FF2B5EF4-FFF2-40B4-BE49-F238E27FC236}">
                <a16:creationId xmlns:a16="http://schemas.microsoft.com/office/drawing/2014/main" id="{30999D8A-6141-B82F-55BF-AAB781F948C4}"/>
              </a:ext>
            </a:extLst>
          </p:cNvPr>
          <p:cNvSpPr/>
          <p:nvPr/>
        </p:nvSpPr>
        <p:spPr>
          <a:xfrm>
            <a:off x="9935349" y="4372241"/>
            <a:ext cx="1477263" cy="1021556"/>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t" anchorCtr="0">
            <a:spAutoFit/>
          </a:bodyPr>
          <a:lstStyle/>
          <a:p>
            <a:pPr algn="ctr" defTabSz="913829">
              <a:buClrTx/>
              <a:defRPr/>
            </a:pPr>
            <a:r>
              <a:rPr lang="en-US" sz="1200" i="1" dirty="0">
                <a:latin typeface="Avenir Next LT Pro" panose="020B0504020202020204" pitchFamily="34" charset="0"/>
                <a:ea typeface="+mn-ea"/>
                <a:cs typeface="+mn-cs"/>
                <a:sym typeface="Avenir Next LT Pro" panose="020B0504020202020204" pitchFamily="34" charset="0"/>
              </a:rPr>
              <a:t>Identify Partners who have market presence in specific geographic areas</a:t>
            </a:r>
          </a:p>
        </p:txBody>
      </p:sp>
      <p:sp>
        <p:nvSpPr>
          <p:cNvPr id="155" name="Rectangle 154">
            <a:extLst>
              <a:ext uri="{FF2B5EF4-FFF2-40B4-BE49-F238E27FC236}">
                <a16:creationId xmlns:a16="http://schemas.microsoft.com/office/drawing/2014/main" id="{BEABD9EE-4A9C-B94B-5959-F52E1AF8808F}"/>
              </a:ext>
            </a:extLst>
          </p:cNvPr>
          <p:cNvSpPr/>
          <p:nvPr/>
        </p:nvSpPr>
        <p:spPr>
          <a:xfrm>
            <a:off x="10408458" y="6089715"/>
            <a:ext cx="531044" cy="824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305B65BC-67E5-D4BF-7E50-9EB1DC166EEE}"/>
              </a:ext>
            </a:extLst>
          </p:cNvPr>
          <p:cNvSpPr/>
          <p:nvPr/>
        </p:nvSpPr>
        <p:spPr>
          <a:xfrm>
            <a:off x="9768114" y="0"/>
            <a:ext cx="2423886" cy="5225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a:t>
            </a:r>
          </a:p>
        </p:txBody>
      </p:sp>
    </p:spTree>
    <p:extLst>
      <p:ext uri="{BB962C8B-B14F-4D97-AF65-F5344CB8AC3E}">
        <p14:creationId xmlns:p14="http://schemas.microsoft.com/office/powerpoint/2010/main" val="68637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F5D0EAF-DC86-D826-F559-EF14D37A8545}"/>
              </a:ext>
            </a:extLst>
          </p:cNvPr>
          <p:cNvSpPr/>
          <p:nvPr/>
        </p:nvSpPr>
        <p:spPr>
          <a:xfrm>
            <a:off x="0" y="3432420"/>
            <a:ext cx="609600" cy="8672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839F6-1448-B1F0-5664-0CA9DFE9F6AE}"/>
              </a:ext>
            </a:extLst>
          </p:cNvPr>
          <p:cNvSpPr>
            <a:spLocks noGrp="1"/>
          </p:cNvSpPr>
          <p:nvPr>
            <p:ph type="title"/>
          </p:nvPr>
        </p:nvSpPr>
        <p:spPr/>
        <p:txBody>
          <a:bodyPr/>
          <a:lstStyle/>
          <a:p>
            <a:pPr>
              <a:buClrTx/>
              <a:buFontTx/>
              <a:buNone/>
              <a:defRPr/>
            </a:pPr>
            <a:r>
              <a:rPr lang="en-US" sz="2400" b="1" dirty="0"/>
              <a:t>Ideal Partner Profile (Existing Partners)</a:t>
            </a:r>
          </a:p>
        </p:txBody>
      </p:sp>
      <p:sp>
        <p:nvSpPr>
          <p:cNvPr id="66" name="Rectangle 65">
            <a:extLst>
              <a:ext uri="{FF2B5EF4-FFF2-40B4-BE49-F238E27FC236}">
                <a16:creationId xmlns:a16="http://schemas.microsoft.com/office/drawing/2014/main" id="{8288045E-3F9D-EBFF-F103-22E3E06A7E38}"/>
              </a:ext>
            </a:extLst>
          </p:cNvPr>
          <p:cNvSpPr/>
          <p:nvPr/>
        </p:nvSpPr>
        <p:spPr>
          <a:xfrm>
            <a:off x="609599" y="1593814"/>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12229;g117094d1d62_7_0">
            <a:extLst>
              <a:ext uri="{FF2B5EF4-FFF2-40B4-BE49-F238E27FC236}">
                <a16:creationId xmlns:a16="http://schemas.microsoft.com/office/drawing/2014/main" id="{0E1AC32E-713B-BED2-1E73-8A7351EBB7FB}"/>
              </a:ext>
            </a:extLst>
          </p:cNvPr>
          <p:cNvSpPr/>
          <p:nvPr/>
        </p:nvSpPr>
        <p:spPr>
          <a:xfrm>
            <a:off x="779387"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Bookings</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Growth</a:t>
            </a:r>
          </a:p>
        </p:txBody>
      </p:sp>
      <p:pic>
        <p:nvPicPr>
          <p:cNvPr id="104" name="Graphic 103" descr="Bar graph with upward trend">
            <a:extLst>
              <a:ext uri="{FF2B5EF4-FFF2-40B4-BE49-F238E27FC236}">
                <a16:creationId xmlns:a16="http://schemas.microsoft.com/office/drawing/2014/main" id="{1943278F-D2BA-10BF-9A92-3FD024D432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8812" y="1871946"/>
            <a:ext cx="818412" cy="752878"/>
          </a:xfrm>
          <a:prstGeom prst="rect">
            <a:avLst/>
          </a:prstGeom>
        </p:spPr>
      </p:pic>
      <p:cxnSp>
        <p:nvCxnSpPr>
          <p:cNvPr id="108" name="Straight Connector 107">
            <a:extLst>
              <a:ext uri="{FF2B5EF4-FFF2-40B4-BE49-F238E27FC236}">
                <a16:creationId xmlns:a16="http://schemas.microsoft.com/office/drawing/2014/main" id="{DB74E56A-493A-1D9A-DCA0-407F5580D712}"/>
              </a:ext>
            </a:extLst>
          </p:cNvPr>
          <p:cNvCxnSpPr>
            <a:cxnSpLocks/>
          </p:cNvCxnSpPr>
          <p:nvPr/>
        </p:nvCxnSpPr>
        <p:spPr>
          <a:xfrm flipV="1">
            <a:off x="779387"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4B8BE294-2108-34E9-7185-10B43DB8A6D0}"/>
              </a:ext>
            </a:extLst>
          </p:cNvPr>
          <p:cNvSpPr/>
          <p:nvPr/>
        </p:nvSpPr>
        <p:spPr>
          <a:xfrm>
            <a:off x="2898590"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Google Shape;12229;g117094d1d62_7_0">
            <a:extLst>
              <a:ext uri="{FF2B5EF4-FFF2-40B4-BE49-F238E27FC236}">
                <a16:creationId xmlns:a16="http://schemas.microsoft.com/office/drawing/2014/main" id="{D579986A-F6DB-03F1-CBAA-D676CD632F99}"/>
              </a:ext>
            </a:extLst>
          </p:cNvPr>
          <p:cNvSpPr/>
          <p:nvPr/>
        </p:nvSpPr>
        <p:spPr>
          <a:xfrm>
            <a:off x="3068378"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Key Vertical</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Focus</a:t>
            </a:r>
          </a:p>
        </p:txBody>
      </p:sp>
      <p:cxnSp>
        <p:nvCxnSpPr>
          <p:cNvPr id="115" name="Straight Connector 114">
            <a:extLst>
              <a:ext uri="{FF2B5EF4-FFF2-40B4-BE49-F238E27FC236}">
                <a16:creationId xmlns:a16="http://schemas.microsoft.com/office/drawing/2014/main" id="{BB12C21D-215D-35DB-6F3D-EB4E84D3E0EA}"/>
              </a:ext>
            </a:extLst>
          </p:cNvPr>
          <p:cNvCxnSpPr>
            <a:cxnSpLocks/>
          </p:cNvCxnSpPr>
          <p:nvPr/>
        </p:nvCxnSpPr>
        <p:spPr>
          <a:xfrm flipV="1">
            <a:off x="3068378"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13943662-8959-653C-8EB4-FE636788C6CF}"/>
              </a:ext>
            </a:extLst>
          </p:cNvPr>
          <p:cNvSpPr/>
          <p:nvPr/>
        </p:nvSpPr>
        <p:spPr>
          <a:xfrm>
            <a:off x="5187581"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Google Shape;12229;g117094d1d62_7_0">
            <a:extLst>
              <a:ext uri="{FF2B5EF4-FFF2-40B4-BE49-F238E27FC236}">
                <a16:creationId xmlns:a16="http://schemas.microsoft.com/office/drawing/2014/main" id="{77950AD2-7BF0-68F4-903E-97B8DEA67E85}"/>
              </a:ext>
            </a:extLst>
          </p:cNvPr>
          <p:cNvSpPr/>
          <p:nvPr/>
        </p:nvSpPr>
        <p:spPr>
          <a:xfrm>
            <a:off x="5357369"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Product Set Capability</a:t>
            </a:r>
          </a:p>
        </p:txBody>
      </p:sp>
      <p:cxnSp>
        <p:nvCxnSpPr>
          <p:cNvPr id="120" name="Straight Connector 119">
            <a:extLst>
              <a:ext uri="{FF2B5EF4-FFF2-40B4-BE49-F238E27FC236}">
                <a16:creationId xmlns:a16="http://schemas.microsoft.com/office/drawing/2014/main" id="{B1C09A9B-0488-ED6E-1753-D084DFA8A96E}"/>
              </a:ext>
            </a:extLst>
          </p:cNvPr>
          <p:cNvCxnSpPr>
            <a:cxnSpLocks/>
          </p:cNvCxnSpPr>
          <p:nvPr/>
        </p:nvCxnSpPr>
        <p:spPr>
          <a:xfrm flipV="1">
            <a:off x="5357369"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F3527EA8-19F9-859D-2241-DA5C3E537440}"/>
              </a:ext>
            </a:extLst>
          </p:cNvPr>
          <p:cNvSpPr/>
          <p:nvPr/>
        </p:nvSpPr>
        <p:spPr>
          <a:xfrm>
            <a:off x="7476572"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Google Shape;12229;g117094d1d62_7_0">
            <a:extLst>
              <a:ext uri="{FF2B5EF4-FFF2-40B4-BE49-F238E27FC236}">
                <a16:creationId xmlns:a16="http://schemas.microsoft.com/office/drawing/2014/main" id="{BDFBBCEE-01CD-B1FA-6F22-DFC2172F0954}"/>
              </a:ext>
            </a:extLst>
          </p:cNvPr>
          <p:cNvSpPr/>
          <p:nvPr/>
        </p:nvSpPr>
        <p:spPr>
          <a:xfrm>
            <a:off x="7646360"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New Business </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Ratio</a:t>
            </a:r>
          </a:p>
        </p:txBody>
      </p:sp>
      <p:cxnSp>
        <p:nvCxnSpPr>
          <p:cNvPr id="125" name="Straight Connector 124">
            <a:extLst>
              <a:ext uri="{FF2B5EF4-FFF2-40B4-BE49-F238E27FC236}">
                <a16:creationId xmlns:a16="http://schemas.microsoft.com/office/drawing/2014/main" id="{8A4B15E5-7798-0C1C-0BFE-5A5FA15BDCF0}"/>
              </a:ext>
            </a:extLst>
          </p:cNvPr>
          <p:cNvCxnSpPr>
            <a:cxnSpLocks/>
          </p:cNvCxnSpPr>
          <p:nvPr/>
        </p:nvCxnSpPr>
        <p:spPr>
          <a:xfrm flipV="1">
            <a:off x="7646360"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9351F674-C569-7EFF-8808-8B73BDD4FAF7}"/>
              </a:ext>
            </a:extLst>
          </p:cNvPr>
          <p:cNvSpPr/>
          <p:nvPr/>
        </p:nvSpPr>
        <p:spPr>
          <a:xfrm>
            <a:off x="9765561"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Google Shape;12229;g117094d1d62_7_0">
            <a:extLst>
              <a:ext uri="{FF2B5EF4-FFF2-40B4-BE49-F238E27FC236}">
                <a16:creationId xmlns:a16="http://schemas.microsoft.com/office/drawing/2014/main" id="{D51D20A6-8EEB-DA95-D5EC-EBA17B7A3841}"/>
              </a:ext>
            </a:extLst>
          </p:cNvPr>
          <p:cNvSpPr/>
          <p:nvPr/>
        </p:nvSpPr>
        <p:spPr>
          <a:xfrm>
            <a:off x="9935349"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Geographic Presence</a:t>
            </a:r>
          </a:p>
        </p:txBody>
      </p:sp>
      <p:cxnSp>
        <p:nvCxnSpPr>
          <p:cNvPr id="130" name="Straight Connector 129">
            <a:extLst>
              <a:ext uri="{FF2B5EF4-FFF2-40B4-BE49-F238E27FC236}">
                <a16:creationId xmlns:a16="http://schemas.microsoft.com/office/drawing/2014/main" id="{775E5B69-C9C6-F313-0224-D764F4642B04}"/>
              </a:ext>
            </a:extLst>
          </p:cNvPr>
          <p:cNvCxnSpPr>
            <a:cxnSpLocks/>
          </p:cNvCxnSpPr>
          <p:nvPr/>
        </p:nvCxnSpPr>
        <p:spPr>
          <a:xfrm flipV="1">
            <a:off x="9935349"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1" name="Graphic 130" descr="Unlock">
            <a:extLst>
              <a:ext uri="{FF2B5EF4-FFF2-40B4-BE49-F238E27FC236}">
                <a16:creationId xmlns:a16="http://schemas.microsoft.com/office/drawing/2014/main" id="{B5915222-D637-AAB3-F326-F8339E231D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3600" y="1877279"/>
            <a:ext cx="806818" cy="742212"/>
          </a:xfrm>
          <a:prstGeom prst="rect">
            <a:avLst/>
          </a:prstGeom>
        </p:spPr>
      </p:pic>
      <p:pic>
        <p:nvPicPr>
          <p:cNvPr id="133" name="Graphic 132" descr="Pie chart with solid fill">
            <a:extLst>
              <a:ext uri="{FF2B5EF4-FFF2-40B4-BE49-F238E27FC236}">
                <a16:creationId xmlns:a16="http://schemas.microsoft.com/office/drawing/2014/main" id="{BECDD38A-8896-8B94-42DA-79AB4AFDFC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5475" y="1857860"/>
            <a:ext cx="781050" cy="781050"/>
          </a:xfrm>
          <a:prstGeom prst="rect">
            <a:avLst/>
          </a:prstGeom>
        </p:spPr>
      </p:pic>
      <p:pic>
        <p:nvPicPr>
          <p:cNvPr id="134" name="Graphic 133" descr="Money">
            <a:extLst>
              <a:ext uri="{FF2B5EF4-FFF2-40B4-BE49-F238E27FC236}">
                <a16:creationId xmlns:a16="http://schemas.microsoft.com/office/drawing/2014/main" id="{24862100-FAFF-7509-2AE4-2891739306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81594" y="1844987"/>
            <a:ext cx="806796" cy="806796"/>
          </a:xfrm>
          <a:prstGeom prst="rect">
            <a:avLst/>
          </a:prstGeom>
        </p:spPr>
      </p:pic>
      <p:pic>
        <p:nvPicPr>
          <p:cNvPr id="135" name="Graphic 134" descr="Earth Globe Americas">
            <a:extLst>
              <a:ext uri="{FF2B5EF4-FFF2-40B4-BE49-F238E27FC236}">
                <a16:creationId xmlns:a16="http://schemas.microsoft.com/office/drawing/2014/main" id="{8491A1AA-9076-0436-5EAF-AFD3F9871697}"/>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02793" y="1877198"/>
            <a:ext cx="742374" cy="742374"/>
          </a:xfrm>
          <a:prstGeom prst="rect">
            <a:avLst/>
          </a:prstGeom>
        </p:spPr>
      </p:pic>
      <p:sp>
        <p:nvSpPr>
          <p:cNvPr id="4" name="Google Shape;12229;g117094d1d62_7_0">
            <a:extLst>
              <a:ext uri="{FF2B5EF4-FFF2-40B4-BE49-F238E27FC236}">
                <a16:creationId xmlns:a16="http://schemas.microsoft.com/office/drawing/2014/main" id="{E6ED9FE1-F74E-4717-6EF4-0D5237FF7914}"/>
              </a:ext>
            </a:extLst>
          </p:cNvPr>
          <p:cNvSpPr/>
          <p:nvPr/>
        </p:nvSpPr>
        <p:spPr>
          <a:xfrm>
            <a:off x="779387" y="1684609"/>
            <a:ext cx="1477263" cy="17025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chemeClr val="accent4"/>
                </a:solidFill>
                <a:effectLst/>
                <a:uLnTx/>
                <a:uFillTx/>
                <a:latin typeface="Avenir Next LT Pro" panose="020B0504020202020204" pitchFamily="34" charset="0"/>
                <a:sym typeface="Avenir Next LT Pro" panose="020B0504020202020204" pitchFamily="34" charset="0"/>
              </a:rPr>
              <a:t>Factor 1</a:t>
            </a:r>
          </a:p>
        </p:txBody>
      </p:sp>
      <p:sp>
        <p:nvSpPr>
          <p:cNvPr id="7" name="Google Shape;12229;g117094d1d62_7_0">
            <a:extLst>
              <a:ext uri="{FF2B5EF4-FFF2-40B4-BE49-F238E27FC236}">
                <a16:creationId xmlns:a16="http://schemas.microsoft.com/office/drawing/2014/main" id="{D9513608-CD78-69E3-1080-62843BB90D40}"/>
              </a:ext>
            </a:extLst>
          </p:cNvPr>
          <p:cNvSpPr/>
          <p:nvPr/>
        </p:nvSpPr>
        <p:spPr>
          <a:xfrm>
            <a:off x="3068378" y="1684609"/>
            <a:ext cx="1477263" cy="17025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chemeClr val="accent4"/>
                </a:solidFill>
                <a:effectLst/>
                <a:uLnTx/>
                <a:uFillTx/>
                <a:latin typeface="Avenir Next LT Pro" panose="020B0504020202020204" pitchFamily="34" charset="0"/>
                <a:sym typeface="Avenir Next LT Pro" panose="020B0504020202020204" pitchFamily="34" charset="0"/>
              </a:rPr>
              <a:t>Factor 2</a:t>
            </a:r>
          </a:p>
        </p:txBody>
      </p:sp>
      <p:sp>
        <p:nvSpPr>
          <p:cNvPr id="8" name="Google Shape;12229;g117094d1d62_7_0">
            <a:extLst>
              <a:ext uri="{FF2B5EF4-FFF2-40B4-BE49-F238E27FC236}">
                <a16:creationId xmlns:a16="http://schemas.microsoft.com/office/drawing/2014/main" id="{63CFAA4F-526C-E44B-ACA3-1618EE726128}"/>
              </a:ext>
            </a:extLst>
          </p:cNvPr>
          <p:cNvSpPr/>
          <p:nvPr/>
        </p:nvSpPr>
        <p:spPr>
          <a:xfrm>
            <a:off x="5357369" y="1684609"/>
            <a:ext cx="1477263" cy="17025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chemeClr val="accent4"/>
                </a:solidFill>
                <a:effectLst/>
                <a:uLnTx/>
                <a:uFillTx/>
                <a:latin typeface="Avenir Next LT Pro" panose="020B0504020202020204" pitchFamily="34" charset="0"/>
                <a:sym typeface="Avenir Next LT Pro" panose="020B0504020202020204" pitchFamily="34" charset="0"/>
              </a:rPr>
              <a:t>Factor 3</a:t>
            </a:r>
          </a:p>
        </p:txBody>
      </p:sp>
      <p:sp>
        <p:nvSpPr>
          <p:cNvPr id="9" name="Google Shape;12229;g117094d1d62_7_0">
            <a:extLst>
              <a:ext uri="{FF2B5EF4-FFF2-40B4-BE49-F238E27FC236}">
                <a16:creationId xmlns:a16="http://schemas.microsoft.com/office/drawing/2014/main" id="{23DEE4D7-4EFB-351B-4CE4-3DD4137DA727}"/>
              </a:ext>
            </a:extLst>
          </p:cNvPr>
          <p:cNvSpPr/>
          <p:nvPr/>
        </p:nvSpPr>
        <p:spPr>
          <a:xfrm>
            <a:off x="7646360" y="1684609"/>
            <a:ext cx="1477263" cy="17025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chemeClr val="accent4"/>
                </a:solidFill>
                <a:effectLst/>
                <a:uLnTx/>
                <a:uFillTx/>
                <a:latin typeface="Avenir Next LT Pro" panose="020B0504020202020204" pitchFamily="34" charset="0"/>
                <a:sym typeface="Avenir Next LT Pro" panose="020B0504020202020204" pitchFamily="34" charset="0"/>
              </a:rPr>
              <a:t>Factor 4</a:t>
            </a:r>
          </a:p>
        </p:txBody>
      </p:sp>
      <p:sp>
        <p:nvSpPr>
          <p:cNvPr id="10" name="Google Shape;12229;g117094d1d62_7_0">
            <a:extLst>
              <a:ext uri="{FF2B5EF4-FFF2-40B4-BE49-F238E27FC236}">
                <a16:creationId xmlns:a16="http://schemas.microsoft.com/office/drawing/2014/main" id="{BE6AE252-A02C-52E3-6912-118E2C5AC2B6}"/>
              </a:ext>
            </a:extLst>
          </p:cNvPr>
          <p:cNvSpPr/>
          <p:nvPr/>
        </p:nvSpPr>
        <p:spPr>
          <a:xfrm>
            <a:off x="9935349" y="1684609"/>
            <a:ext cx="1477263" cy="17025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chemeClr val="accent4"/>
                </a:solidFill>
                <a:effectLst/>
                <a:uLnTx/>
                <a:uFillTx/>
                <a:latin typeface="Avenir Next LT Pro" panose="020B0504020202020204" pitchFamily="34" charset="0"/>
                <a:sym typeface="Avenir Next LT Pro" panose="020B0504020202020204" pitchFamily="34" charset="0"/>
              </a:rPr>
              <a:t>Factor 5</a:t>
            </a:r>
          </a:p>
        </p:txBody>
      </p:sp>
      <p:sp>
        <p:nvSpPr>
          <p:cNvPr id="70" name="Rectangle 69">
            <a:extLst>
              <a:ext uri="{FF2B5EF4-FFF2-40B4-BE49-F238E27FC236}">
                <a16:creationId xmlns:a16="http://schemas.microsoft.com/office/drawing/2014/main" id="{CC14C13D-204F-6A94-1FCB-259453BBC3CE}"/>
              </a:ext>
            </a:extLst>
          </p:cNvPr>
          <p:cNvSpPr/>
          <p:nvPr/>
        </p:nvSpPr>
        <p:spPr>
          <a:xfrm>
            <a:off x="609600" y="3432420"/>
            <a:ext cx="10972800" cy="8672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9E9093E-982D-46D5-FC2B-A33A23D99DD3}"/>
              </a:ext>
            </a:extLst>
          </p:cNvPr>
          <p:cNvSpPr txBox="1"/>
          <p:nvPr/>
        </p:nvSpPr>
        <p:spPr>
          <a:xfrm rot="16200000">
            <a:off x="-21638" y="3681368"/>
            <a:ext cx="723900" cy="369332"/>
          </a:xfrm>
          <a:prstGeom prst="rect">
            <a:avLst/>
          </a:prstGeom>
          <a:noFill/>
        </p:spPr>
        <p:txBody>
          <a:bodyPr wrap="square" lIns="0" tIns="0" rIns="0" bIns="0" rtlCol="0">
            <a:spAutoFit/>
          </a:bodyPr>
          <a:lstStyle/>
          <a:p>
            <a:pPr algn="ctr"/>
            <a:r>
              <a:rPr lang="en-US" sz="1200" i="1" dirty="0">
                <a:solidFill>
                  <a:schemeClr val="bg1"/>
                </a:solidFill>
                <a:latin typeface="Avenir Next LT Pro" panose="020B0504020202020204" pitchFamily="34" charset="0"/>
                <a:sym typeface="Avenir Next LT Pro" panose="020B0504020202020204" pitchFamily="34" charset="0"/>
              </a:rPr>
              <a:t>Potential Points </a:t>
            </a:r>
          </a:p>
        </p:txBody>
      </p:sp>
      <p:grpSp>
        <p:nvGrpSpPr>
          <p:cNvPr id="87" name="Group 86">
            <a:extLst>
              <a:ext uri="{FF2B5EF4-FFF2-40B4-BE49-F238E27FC236}">
                <a16:creationId xmlns:a16="http://schemas.microsoft.com/office/drawing/2014/main" id="{25221B06-59EC-7D50-B275-10B17045DBF5}"/>
              </a:ext>
            </a:extLst>
          </p:cNvPr>
          <p:cNvGrpSpPr/>
          <p:nvPr/>
        </p:nvGrpSpPr>
        <p:grpSpPr>
          <a:xfrm>
            <a:off x="2526455" y="3729975"/>
            <a:ext cx="272118" cy="272118"/>
            <a:chOff x="2495550" y="3238500"/>
            <a:chExt cx="381000" cy="381000"/>
          </a:xfrm>
        </p:grpSpPr>
        <p:sp>
          <p:nvSpPr>
            <p:cNvPr id="85" name="Rectangle 84">
              <a:extLst>
                <a:ext uri="{FF2B5EF4-FFF2-40B4-BE49-F238E27FC236}">
                  <a16:creationId xmlns:a16="http://schemas.microsoft.com/office/drawing/2014/main" id="{574F3FE6-C702-E093-B3AB-DB62882D554C}"/>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lus Sign 85">
              <a:extLst>
                <a:ext uri="{FF2B5EF4-FFF2-40B4-BE49-F238E27FC236}">
                  <a16:creationId xmlns:a16="http://schemas.microsoft.com/office/drawing/2014/main" id="{2D0C8745-623E-4378-BAB2-619C74C5CFC9}"/>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492CE4C5-5B1D-3CAA-D659-0EC0416B1396}"/>
              </a:ext>
            </a:extLst>
          </p:cNvPr>
          <p:cNvGrpSpPr/>
          <p:nvPr/>
        </p:nvGrpSpPr>
        <p:grpSpPr>
          <a:xfrm>
            <a:off x="4815446" y="3729975"/>
            <a:ext cx="272118" cy="272118"/>
            <a:chOff x="2495550" y="3238500"/>
            <a:chExt cx="381000" cy="381000"/>
          </a:xfrm>
        </p:grpSpPr>
        <p:sp>
          <p:nvSpPr>
            <p:cNvPr id="91" name="Rectangle 90">
              <a:extLst>
                <a:ext uri="{FF2B5EF4-FFF2-40B4-BE49-F238E27FC236}">
                  <a16:creationId xmlns:a16="http://schemas.microsoft.com/office/drawing/2014/main" id="{B96470C4-0D09-60DE-7B32-8A420A3DA5DF}"/>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lus Sign 91">
              <a:extLst>
                <a:ext uri="{FF2B5EF4-FFF2-40B4-BE49-F238E27FC236}">
                  <a16:creationId xmlns:a16="http://schemas.microsoft.com/office/drawing/2014/main" id="{199CCA1C-5DFD-7299-5AFB-3C6D30753897}"/>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3A3CF7AF-8D38-D6F8-259F-E5BFA79C6475}"/>
              </a:ext>
            </a:extLst>
          </p:cNvPr>
          <p:cNvGrpSpPr/>
          <p:nvPr/>
        </p:nvGrpSpPr>
        <p:grpSpPr>
          <a:xfrm>
            <a:off x="7104437" y="3729975"/>
            <a:ext cx="272118" cy="272118"/>
            <a:chOff x="2495550" y="3238500"/>
            <a:chExt cx="381000" cy="381000"/>
          </a:xfrm>
        </p:grpSpPr>
        <p:sp>
          <p:nvSpPr>
            <p:cNvPr id="95" name="Rectangle 94">
              <a:extLst>
                <a:ext uri="{FF2B5EF4-FFF2-40B4-BE49-F238E27FC236}">
                  <a16:creationId xmlns:a16="http://schemas.microsoft.com/office/drawing/2014/main" id="{2259D6A6-E150-DF23-38E7-6A1FEC728404}"/>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Plus Sign 95">
              <a:extLst>
                <a:ext uri="{FF2B5EF4-FFF2-40B4-BE49-F238E27FC236}">
                  <a16:creationId xmlns:a16="http://schemas.microsoft.com/office/drawing/2014/main" id="{2A47AAFF-2572-C0EC-85BD-34FE33F34C7C}"/>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FB5A24A-8099-6E0B-54A1-66F7CBA62064}"/>
              </a:ext>
            </a:extLst>
          </p:cNvPr>
          <p:cNvGrpSpPr/>
          <p:nvPr/>
        </p:nvGrpSpPr>
        <p:grpSpPr>
          <a:xfrm>
            <a:off x="9393428" y="3729975"/>
            <a:ext cx="272118" cy="272118"/>
            <a:chOff x="2495550" y="3238500"/>
            <a:chExt cx="381000" cy="381000"/>
          </a:xfrm>
        </p:grpSpPr>
        <p:sp>
          <p:nvSpPr>
            <p:cNvPr id="99" name="Rectangle 98">
              <a:extLst>
                <a:ext uri="{FF2B5EF4-FFF2-40B4-BE49-F238E27FC236}">
                  <a16:creationId xmlns:a16="http://schemas.microsoft.com/office/drawing/2014/main" id="{B160321A-092E-357C-7BD2-425CD530D55B}"/>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Plus Sign 99">
              <a:extLst>
                <a:ext uri="{FF2B5EF4-FFF2-40B4-BE49-F238E27FC236}">
                  <a16:creationId xmlns:a16="http://schemas.microsoft.com/office/drawing/2014/main" id="{F8956169-CD8B-7BCE-C897-22FB01F484A6}"/>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3570BF1C-560E-DDEF-DEAC-9FB4739EA0E5}"/>
              </a:ext>
            </a:extLst>
          </p:cNvPr>
          <p:cNvGrpSpPr/>
          <p:nvPr/>
        </p:nvGrpSpPr>
        <p:grpSpPr>
          <a:xfrm>
            <a:off x="1186987" y="3593619"/>
            <a:ext cx="662063" cy="544830"/>
            <a:chOff x="1186987" y="3593619"/>
            <a:chExt cx="662063" cy="544830"/>
          </a:xfrm>
        </p:grpSpPr>
        <p:sp>
          <p:nvSpPr>
            <p:cNvPr id="93" name="Google Shape;12229;g117094d1d62_7_0">
              <a:extLst>
                <a:ext uri="{FF2B5EF4-FFF2-40B4-BE49-F238E27FC236}">
                  <a16:creationId xmlns:a16="http://schemas.microsoft.com/office/drawing/2014/main" id="{D9FA4E02-E55A-04C4-A19C-4CF563195F38}"/>
                </a:ext>
              </a:extLst>
            </p:cNvPr>
            <p:cNvSpPr/>
            <p:nvPr/>
          </p:nvSpPr>
          <p:spPr>
            <a:xfrm>
              <a:off x="1186987" y="3593619"/>
              <a:ext cx="662063" cy="544830"/>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3200" b="1" i="0" u="none" strike="noStrike" kern="0" cap="none" spc="0" normalizeH="0" baseline="0" noProof="0" dirty="0">
                  <a:ln>
                    <a:noFill/>
                  </a:ln>
                  <a:effectLst/>
                  <a:uLnTx/>
                  <a:uFillTx/>
                  <a:latin typeface="Avenir Next LT Pro" panose="020B0504020202020204" pitchFamily="34" charset="0"/>
                  <a:sym typeface="Avenir Next LT Pro" panose="020B0504020202020204" pitchFamily="34" charset="0"/>
                </a:rPr>
                <a:t>25</a:t>
              </a:r>
            </a:p>
          </p:txBody>
        </p:sp>
        <p:cxnSp>
          <p:nvCxnSpPr>
            <p:cNvPr id="101" name="Straight Connector 100">
              <a:extLst>
                <a:ext uri="{FF2B5EF4-FFF2-40B4-BE49-F238E27FC236}">
                  <a16:creationId xmlns:a16="http://schemas.microsoft.com/office/drawing/2014/main" id="{80182CA0-1A14-AAA3-1B96-A40ED2F61670}"/>
                </a:ext>
              </a:extLst>
            </p:cNvPr>
            <p:cNvCxnSpPr>
              <a:cxnSpLocks/>
            </p:cNvCxnSpPr>
            <p:nvPr/>
          </p:nvCxnSpPr>
          <p:spPr>
            <a:xfrm>
              <a:off x="1186987" y="4138449"/>
              <a:ext cx="66206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5213F811-7A68-8662-24E3-91AC2993B24B}"/>
              </a:ext>
            </a:extLst>
          </p:cNvPr>
          <p:cNvGrpSpPr/>
          <p:nvPr/>
        </p:nvGrpSpPr>
        <p:grpSpPr>
          <a:xfrm>
            <a:off x="3475978" y="3593619"/>
            <a:ext cx="662063" cy="544830"/>
            <a:chOff x="1186987" y="3593619"/>
            <a:chExt cx="662063" cy="544830"/>
          </a:xfrm>
        </p:grpSpPr>
        <p:sp>
          <p:nvSpPr>
            <p:cNvPr id="105" name="Google Shape;12229;g117094d1d62_7_0">
              <a:extLst>
                <a:ext uri="{FF2B5EF4-FFF2-40B4-BE49-F238E27FC236}">
                  <a16:creationId xmlns:a16="http://schemas.microsoft.com/office/drawing/2014/main" id="{2F6A774D-D795-515B-E1E5-5CC75FCBAA76}"/>
                </a:ext>
              </a:extLst>
            </p:cNvPr>
            <p:cNvSpPr/>
            <p:nvPr/>
          </p:nvSpPr>
          <p:spPr>
            <a:xfrm>
              <a:off x="1186987" y="3593619"/>
              <a:ext cx="662063" cy="544830"/>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3200" b="1" i="0" u="none" strike="noStrike" kern="0" cap="none" spc="0" normalizeH="0" baseline="0" noProof="0" dirty="0">
                  <a:ln>
                    <a:noFill/>
                  </a:ln>
                  <a:effectLst/>
                  <a:uLnTx/>
                  <a:uFillTx/>
                  <a:latin typeface="Avenir Next LT Pro" panose="020B0504020202020204" pitchFamily="34" charset="0"/>
                  <a:sym typeface="Avenir Next LT Pro" panose="020B0504020202020204" pitchFamily="34" charset="0"/>
                </a:rPr>
                <a:t>15</a:t>
              </a:r>
            </a:p>
          </p:txBody>
        </p:sp>
        <p:cxnSp>
          <p:nvCxnSpPr>
            <p:cNvPr id="106" name="Straight Connector 105">
              <a:extLst>
                <a:ext uri="{FF2B5EF4-FFF2-40B4-BE49-F238E27FC236}">
                  <a16:creationId xmlns:a16="http://schemas.microsoft.com/office/drawing/2014/main" id="{9B82CD69-3432-746C-68C9-65F00E9A1C6D}"/>
                </a:ext>
              </a:extLst>
            </p:cNvPr>
            <p:cNvCxnSpPr>
              <a:cxnSpLocks/>
            </p:cNvCxnSpPr>
            <p:nvPr/>
          </p:nvCxnSpPr>
          <p:spPr>
            <a:xfrm>
              <a:off x="1186987" y="4138449"/>
              <a:ext cx="66206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6F24CDC6-B8E5-843A-B608-30857B4B11A8}"/>
              </a:ext>
            </a:extLst>
          </p:cNvPr>
          <p:cNvGrpSpPr/>
          <p:nvPr/>
        </p:nvGrpSpPr>
        <p:grpSpPr>
          <a:xfrm>
            <a:off x="5764969" y="3593619"/>
            <a:ext cx="662063" cy="544830"/>
            <a:chOff x="1186987" y="3593619"/>
            <a:chExt cx="662063" cy="544830"/>
          </a:xfrm>
        </p:grpSpPr>
        <p:sp>
          <p:nvSpPr>
            <p:cNvPr id="109" name="Google Shape;12229;g117094d1d62_7_0">
              <a:extLst>
                <a:ext uri="{FF2B5EF4-FFF2-40B4-BE49-F238E27FC236}">
                  <a16:creationId xmlns:a16="http://schemas.microsoft.com/office/drawing/2014/main" id="{D7306015-6A6B-041B-44E0-348D487DC2C5}"/>
                </a:ext>
              </a:extLst>
            </p:cNvPr>
            <p:cNvSpPr/>
            <p:nvPr/>
          </p:nvSpPr>
          <p:spPr>
            <a:xfrm>
              <a:off x="1186987" y="3593619"/>
              <a:ext cx="662063" cy="544830"/>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3200" b="1" i="0" u="none" strike="noStrike" kern="0" cap="none" spc="0" normalizeH="0" baseline="0" noProof="0" dirty="0">
                  <a:ln>
                    <a:noFill/>
                  </a:ln>
                  <a:effectLst/>
                  <a:uLnTx/>
                  <a:uFillTx/>
                  <a:latin typeface="Avenir Next LT Pro" panose="020B0504020202020204" pitchFamily="34" charset="0"/>
                  <a:sym typeface="Avenir Next LT Pro" panose="020B0504020202020204" pitchFamily="34" charset="0"/>
                </a:rPr>
                <a:t>25</a:t>
              </a:r>
            </a:p>
          </p:txBody>
        </p:sp>
        <p:cxnSp>
          <p:nvCxnSpPr>
            <p:cNvPr id="110" name="Straight Connector 109">
              <a:extLst>
                <a:ext uri="{FF2B5EF4-FFF2-40B4-BE49-F238E27FC236}">
                  <a16:creationId xmlns:a16="http://schemas.microsoft.com/office/drawing/2014/main" id="{D5A2E584-BC4F-2ACB-28B1-713F619A1771}"/>
                </a:ext>
              </a:extLst>
            </p:cNvPr>
            <p:cNvCxnSpPr>
              <a:cxnSpLocks/>
            </p:cNvCxnSpPr>
            <p:nvPr/>
          </p:nvCxnSpPr>
          <p:spPr>
            <a:xfrm>
              <a:off x="1186987" y="4138449"/>
              <a:ext cx="66206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5A8CA165-C60C-36BC-2EF2-7F34C720C303}"/>
              </a:ext>
            </a:extLst>
          </p:cNvPr>
          <p:cNvGrpSpPr/>
          <p:nvPr/>
        </p:nvGrpSpPr>
        <p:grpSpPr>
          <a:xfrm>
            <a:off x="8053960" y="3593619"/>
            <a:ext cx="662063" cy="544830"/>
            <a:chOff x="1186987" y="3593619"/>
            <a:chExt cx="662063" cy="544830"/>
          </a:xfrm>
        </p:grpSpPr>
        <p:sp>
          <p:nvSpPr>
            <p:cNvPr id="114" name="Google Shape;12229;g117094d1d62_7_0">
              <a:extLst>
                <a:ext uri="{FF2B5EF4-FFF2-40B4-BE49-F238E27FC236}">
                  <a16:creationId xmlns:a16="http://schemas.microsoft.com/office/drawing/2014/main" id="{D458021C-7DF7-CB22-2B4F-644B2A0A09B0}"/>
                </a:ext>
              </a:extLst>
            </p:cNvPr>
            <p:cNvSpPr/>
            <p:nvPr/>
          </p:nvSpPr>
          <p:spPr>
            <a:xfrm>
              <a:off x="1186987" y="3593619"/>
              <a:ext cx="662063" cy="544830"/>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3200" b="1" i="0" u="none" strike="noStrike" kern="0" cap="none" spc="0" normalizeH="0" baseline="0" noProof="0" dirty="0">
                  <a:ln>
                    <a:noFill/>
                  </a:ln>
                  <a:effectLst/>
                  <a:uLnTx/>
                  <a:uFillTx/>
                  <a:latin typeface="Avenir Next LT Pro" panose="020B0504020202020204" pitchFamily="34" charset="0"/>
                  <a:sym typeface="Avenir Next LT Pro" panose="020B0504020202020204" pitchFamily="34" charset="0"/>
                </a:rPr>
                <a:t>20</a:t>
              </a:r>
            </a:p>
          </p:txBody>
        </p:sp>
        <p:cxnSp>
          <p:nvCxnSpPr>
            <p:cNvPr id="116" name="Straight Connector 115">
              <a:extLst>
                <a:ext uri="{FF2B5EF4-FFF2-40B4-BE49-F238E27FC236}">
                  <a16:creationId xmlns:a16="http://schemas.microsoft.com/office/drawing/2014/main" id="{823A67E5-8AB7-381A-6F9E-64A506D7DD1B}"/>
                </a:ext>
              </a:extLst>
            </p:cNvPr>
            <p:cNvCxnSpPr>
              <a:cxnSpLocks/>
            </p:cNvCxnSpPr>
            <p:nvPr/>
          </p:nvCxnSpPr>
          <p:spPr>
            <a:xfrm>
              <a:off x="1186987" y="4138449"/>
              <a:ext cx="66206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68C746D7-C93F-5509-D012-4E97A99E3DAC}"/>
              </a:ext>
            </a:extLst>
          </p:cNvPr>
          <p:cNvGrpSpPr/>
          <p:nvPr/>
        </p:nvGrpSpPr>
        <p:grpSpPr>
          <a:xfrm>
            <a:off x="10342949" y="3593619"/>
            <a:ext cx="662063" cy="544830"/>
            <a:chOff x="1186987" y="3593619"/>
            <a:chExt cx="662063" cy="544830"/>
          </a:xfrm>
        </p:grpSpPr>
        <p:sp>
          <p:nvSpPr>
            <p:cNvPr id="121" name="Google Shape;12229;g117094d1d62_7_0">
              <a:extLst>
                <a:ext uri="{FF2B5EF4-FFF2-40B4-BE49-F238E27FC236}">
                  <a16:creationId xmlns:a16="http://schemas.microsoft.com/office/drawing/2014/main" id="{5E09FD06-6CAC-569D-E26A-634A8EB7A717}"/>
                </a:ext>
              </a:extLst>
            </p:cNvPr>
            <p:cNvSpPr/>
            <p:nvPr/>
          </p:nvSpPr>
          <p:spPr>
            <a:xfrm>
              <a:off x="1186987" y="3593619"/>
              <a:ext cx="662063" cy="544830"/>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3200" b="1" i="0" u="none" strike="noStrike" kern="0" cap="none" spc="0" normalizeH="0" baseline="0" noProof="0" dirty="0">
                  <a:ln>
                    <a:noFill/>
                  </a:ln>
                  <a:effectLst/>
                  <a:uLnTx/>
                  <a:uFillTx/>
                  <a:latin typeface="Avenir Next LT Pro" panose="020B0504020202020204" pitchFamily="34" charset="0"/>
                  <a:sym typeface="Avenir Next LT Pro" panose="020B0504020202020204" pitchFamily="34" charset="0"/>
                </a:rPr>
                <a:t>15</a:t>
              </a:r>
            </a:p>
          </p:txBody>
        </p:sp>
        <p:cxnSp>
          <p:nvCxnSpPr>
            <p:cNvPr id="124" name="Straight Connector 123">
              <a:extLst>
                <a:ext uri="{FF2B5EF4-FFF2-40B4-BE49-F238E27FC236}">
                  <a16:creationId xmlns:a16="http://schemas.microsoft.com/office/drawing/2014/main" id="{AF830F6A-CF9F-0F42-82B7-DC42E1072498}"/>
                </a:ext>
              </a:extLst>
            </p:cNvPr>
            <p:cNvCxnSpPr>
              <a:cxnSpLocks/>
            </p:cNvCxnSpPr>
            <p:nvPr/>
          </p:nvCxnSpPr>
          <p:spPr>
            <a:xfrm>
              <a:off x="1186987" y="4138449"/>
              <a:ext cx="66206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126" name="Google Shape;12256;g117094d1d62_7_0">
            <a:extLst>
              <a:ext uri="{FF2B5EF4-FFF2-40B4-BE49-F238E27FC236}">
                <a16:creationId xmlns:a16="http://schemas.microsoft.com/office/drawing/2014/main" id="{3978F26E-D756-AACB-C951-75425A299C57}"/>
              </a:ext>
            </a:extLst>
          </p:cNvPr>
          <p:cNvGraphicFramePr/>
          <p:nvPr>
            <p:extLst>
              <p:ext uri="{D42A27DB-BD31-4B8C-83A1-F6EECF244321}">
                <p14:modId xmlns:p14="http://schemas.microsoft.com/office/powerpoint/2010/main" val="1702986482"/>
              </p:ext>
            </p:extLst>
          </p:nvPr>
        </p:nvGraphicFramePr>
        <p:xfrm>
          <a:off x="5187581" y="4482665"/>
          <a:ext cx="1828800" cy="1689535"/>
        </p:xfrm>
        <a:graphic>
          <a:graphicData uri="http://schemas.openxmlformats.org/drawingml/2006/table">
            <a:tbl>
              <a:tblPr>
                <a:noFill/>
              </a:tblPr>
              <a:tblGrid>
                <a:gridCol w="1368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tblGrid>
              <a:tr h="292735">
                <a:tc gridSpan="2">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1200" b="1" u="none" strike="noStrike" cap="none" dirty="0">
                          <a:solidFill>
                            <a:schemeClr val="bg1"/>
                          </a:solidFill>
                          <a:latin typeface="Avenir Next LT Pro" panose="020B0504020202020204" pitchFamily="34" charset="0"/>
                          <a:sym typeface="Avenir Next LT Pro" panose="020B0504020202020204" pitchFamily="34" charset="0"/>
                        </a:rPr>
                        <a:t>Measure</a:t>
                      </a:r>
                      <a:endParaRPr sz="1200" b="1" u="none" strike="noStrike" cap="none" dirty="0">
                        <a:solidFill>
                          <a:schemeClr val="bg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rtl="0">
                        <a:lnSpc>
                          <a:spcPct val="100000"/>
                        </a:lnSpc>
                        <a:spcBef>
                          <a:spcPts val="0"/>
                        </a:spcBef>
                        <a:spcAft>
                          <a:spcPts val="0"/>
                        </a:spcAft>
                        <a:buClr>
                          <a:srgbClr val="000000"/>
                        </a:buClr>
                        <a:buSzPts val="1050"/>
                        <a:buFont typeface="Arial"/>
                        <a:buNone/>
                      </a:pPr>
                      <a:r>
                        <a:rPr lang="en-US" sz="1000" b="1" u="none" strike="noStrike" cap="none">
                          <a:solidFill>
                            <a:schemeClr val="accent4"/>
                          </a:solidFill>
                          <a:latin typeface="Avenir Next LT Pro" panose="020B0504020202020204" pitchFamily="34" charset="0"/>
                        </a:rPr>
                        <a:t>Pts</a:t>
                      </a:r>
                      <a:endParaRPr sz="1000" b="1" u="none" strike="noStrike" cap="none">
                        <a:solidFill>
                          <a:schemeClr val="accent4"/>
                        </a:solidFill>
                        <a:latin typeface="Avenir Next LT Pro" panose="020B0504020202020204" pitchFamily="34" charset="0"/>
                      </a:endParaRPr>
                    </a:p>
                  </a:txBody>
                  <a:tcPr marL="91425" marR="91425" marT="45700" marB="4570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35844194"/>
                  </a:ext>
                </a:extLst>
              </a:tr>
              <a:tr h="349200">
                <a:tc>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rPr>
                        <a:t>Product #1</a:t>
                      </a:r>
                      <a:endParaRPr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800" b="1" u="none" strike="noStrike" cap="none" dirty="0">
                          <a:solidFill>
                            <a:schemeClr val="tx1"/>
                          </a:solidFill>
                          <a:latin typeface="Avenir Next LT Pro" panose="020B0504020202020204" pitchFamily="34" charset="0"/>
                          <a:sym typeface="Avenir Next LT Pro" panose="020B0504020202020204" pitchFamily="34" charset="0"/>
                        </a:rPr>
                        <a:t>25</a:t>
                      </a:r>
                      <a:endParaRPr sz="800" b="1"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92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Solution #1</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20</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92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Product #2</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15</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92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Service #1</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15</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925477"/>
                  </a:ext>
                </a:extLst>
              </a:tr>
            </a:tbl>
          </a:graphicData>
        </a:graphic>
      </p:graphicFrame>
      <p:graphicFrame>
        <p:nvGraphicFramePr>
          <p:cNvPr id="129" name="Google Shape;12256;g117094d1d62_7_0">
            <a:extLst>
              <a:ext uri="{FF2B5EF4-FFF2-40B4-BE49-F238E27FC236}">
                <a16:creationId xmlns:a16="http://schemas.microsoft.com/office/drawing/2014/main" id="{7D3FE7DF-F204-7C7B-A1FA-975DF204A437}"/>
              </a:ext>
            </a:extLst>
          </p:cNvPr>
          <p:cNvGraphicFramePr/>
          <p:nvPr>
            <p:extLst>
              <p:ext uri="{D42A27DB-BD31-4B8C-83A1-F6EECF244321}">
                <p14:modId xmlns:p14="http://schemas.microsoft.com/office/powerpoint/2010/main" val="1740405488"/>
              </p:ext>
            </p:extLst>
          </p:nvPr>
        </p:nvGraphicFramePr>
        <p:xfrm>
          <a:off x="609600" y="4482665"/>
          <a:ext cx="1828800" cy="1696735"/>
        </p:xfrm>
        <a:graphic>
          <a:graphicData uri="http://schemas.openxmlformats.org/drawingml/2006/table">
            <a:tbl>
              <a:tblPr>
                <a:noFill/>
              </a:tblPr>
              <a:tblGrid>
                <a:gridCol w="1368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tblGrid>
              <a:tr h="292735">
                <a:tc gridSpan="2">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1200" b="1" u="none" strike="noStrike" cap="none" dirty="0">
                          <a:solidFill>
                            <a:schemeClr val="bg1"/>
                          </a:solidFill>
                          <a:latin typeface="Avenir Next LT Pro" panose="020B0504020202020204" pitchFamily="34" charset="0"/>
                          <a:sym typeface="Avenir Next LT Pro" panose="020B0504020202020204" pitchFamily="34" charset="0"/>
                        </a:rPr>
                        <a:t>Measure</a:t>
                      </a:r>
                      <a:endParaRPr sz="1200" b="1" u="none" strike="noStrike" cap="none" dirty="0">
                        <a:solidFill>
                          <a:schemeClr val="bg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rtl="0">
                        <a:lnSpc>
                          <a:spcPct val="100000"/>
                        </a:lnSpc>
                        <a:spcBef>
                          <a:spcPts val="0"/>
                        </a:spcBef>
                        <a:spcAft>
                          <a:spcPts val="0"/>
                        </a:spcAft>
                        <a:buClr>
                          <a:srgbClr val="000000"/>
                        </a:buClr>
                        <a:buSzPts val="1050"/>
                        <a:buFont typeface="Arial"/>
                        <a:buNone/>
                      </a:pPr>
                      <a:r>
                        <a:rPr lang="en-US" sz="1000" b="1" u="none" strike="noStrike" cap="none">
                          <a:solidFill>
                            <a:schemeClr val="accent4"/>
                          </a:solidFill>
                          <a:latin typeface="Avenir Next LT Pro" panose="020B0504020202020204" pitchFamily="34" charset="0"/>
                        </a:rPr>
                        <a:t>Pts</a:t>
                      </a:r>
                      <a:endParaRPr sz="1000" b="1" u="none" strike="noStrike" cap="none">
                        <a:solidFill>
                          <a:schemeClr val="accent4"/>
                        </a:solidFill>
                        <a:latin typeface="Avenir Next LT Pro" panose="020B0504020202020204" pitchFamily="34" charset="0"/>
                      </a:endParaRPr>
                    </a:p>
                  </a:txBody>
                  <a:tcPr marL="91425" marR="91425" marT="45700" marB="4570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35844194"/>
                  </a:ext>
                </a:extLst>
              </a:tr>
              <a:tr h="468000">
                <a:tc>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rPr>
                        <a:t>35%+</a:t>
                      </a:r>
                      <a:endParaRPr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800" b="1" u="none" strike="noStrike" cap="none" dirty="0">
                          <a:solidFill>
                            <a:schemeClr val="tx1"/>
                          </a:solidFill>
                          <a:latin typeface="Avenir Next LT Pro" panose="020B0504020202020204" pitchFamily="34" charset="0"/>
                          <a:sym typeface="Avenir Next LT Pro" panose="020B0504020202020204" pitchFamily="34" charset="0"/>
                        </a:rPr>
                        <a:t>25</a:t>
                      </a:r>
                      <a:endParaRPr sz="800" b="1"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20% - 35%</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15</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0 – 20%</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10</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32" name="Google Shape;12256;g117094d1d62_7_0">
            <a:extLst>
              <a:ext uri="{FF2B5EF4-FFF2-40B4-BE49-F238E27FC236}">
                <a16:creationId xmlns:a16="http://schemas.microsoft.com/office/drawing/2014/main" id="{CC26FEAA-D57F-85BB-084E-7BA516847C78}"/>
              </a:ext>
            </a:extLst>
          </p:cNvPr>
          <p:cNvGraphicFramePr/>
          <p:nvPr>
            <p:extLst>
              <p:ext uri="{D42A27DB-BD31-4B8C-83A1-F6EECF244321}">
                <p14:modId xmlns:p14="http://schemas.microsoft.com/office/powerpoint/2010/main" val="1363128733"/>
              </p:ext>
            </p:extLst>
          </p:nvPr>
        </p:nvGraphicFramePr>
        <p:xfrm>
          <a:off x="2893829" y="4482665"/>
          <a:ext cx="1828800" cy="1696735"/>
        </p:xfrm>
        <a:graphic>
          <a:graphicData uri="http://schemas.openxmlformats.org/drawingml/2006/table">
            <a:tbl>
              <a:tblPr>
                <a:noFill/>
              </a:tblPr>
              <a:tblGrid>
                <a:gridCol w="1368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tblGrid>
              <a:tr h="292735">
                <a:tc gridSpan="2">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1200" b="1" u="none" strike="noStrike" cap="none" dirty="0">
                          <a:solidFill>
                            <a:schemeClr val="bg1"/>
                          </a:solidFill>
                          <a:latin typeface="Avenir Next LT Pro" panose="020B0504020202020204" pitchFamily="34" charset="0"/>
                          <a:sym typeface="Avenir Next LT Pro" panose="020B0504020202020204" pitchFamily="34" charset="0"/>
                        </a:rPr>
                        <a:t>Measure</a:t>
                      </a:r>
                      <a:endParaRPr sz="1200" b="1" u="none" strike="noStrike" cap="none" dirty="0">
                        <a:solidFill>
                          <a:schemeClr val="bg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rtl="0">
                        <a:lnSpc>
                          <a:spcPct val="100000"/>
                        </a:lnSpc>
                        <a:spcBef>
                          <a:spcPts val="0"/>
                        </a:spcBef>
                        <a:spcAft>
                          <a:spcPts val="0"/>
                        </a:spcAft>
                        <a:buClr>
                          <a:srgbClr val="000000"/>
                        </a:buClr>
                        <a:buSzPts val="1050"/>
                        <a:buFont typeface="Arial"/>
                        <a:buNone/>
                      </a:pPr>
                      <a:r>
                        <a:rPr lang="en-US" sz="1000" b="1" u="none" strike="noStrike" cap="none">
                          <a:solidFill>
                            <a:schemeClr val="accent4"/>
                          </a:solidFill>
                          <a:latin typeface="Avenir Next LT Pro" panose="020B0504020202020204" pitchFamily="34" charset="0"/>
                        </a:rPr>
                        <a:t>Pts</a:t>
                      </a:r>
                      <a:endParaRPr sz="1000" b="1" u="none" strike="noStrike" cap="none">
                        <a:solidFill>
                          <a:schemeClr val="accent4"/>
                        </a:solidFill>
                        <a:latin typeface="Avenir Next LT Pro" panose="020B0504020202020204" pitchFamily="34" charset="0"/>
                      </a:endParaRPr>
                    </a:p>
                  </a:txBody>
                  <a:tcPr marL="91425" marR="91425" marT="45700" marB="4570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35844194"/>
                  </a:ext>
                </a:extLst>
              </a:tr>
              <a:tr h="468000">
                <a:tc>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rPr>
                        <a:t>Top 3 Priority verticals</a:t>
                      </a:r>
                      <a:endParaRPr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800" b="1" u="none" strike="noStrike" cap="none" dirty="0">
                          <a:solidFill>
                            <a:schemeClr val="tx1"/>
                          </a:solidFill>
                          <a:latin typeface="Avenir Next LT Pro" panose="020B0504020202020204" pitchFamily="34" charset="0"/>
                          <a:sym typeface="Avenir Next LT Pro" panose="020B0504020202020204" pitchFamily="34" charset="0"/>
                        </a:rPr>
                        <a:t>15</a:t>
                      </a:r>
                      <a:endParaRPr sz="800" b="1"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Top 4-6 priority verticals</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10</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All other verticals</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5</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39" name="Google Shape;12256;g117094d1d62_7_0">
            <a:extLst>
              <a:ext uri="{FF2B5EF4-FFF2-40B4-BE49-F238E27FC236}">
                <a16:creationId xmlns:a16="http://schemas.microsoft.com/office/drawing/2014/main" id="{B568ED10-2938-F7D0-E698-EC66B6E1FB30}"/>
              </a:ext>
            </a:extLst>
          </p:cNvPr>
          <p:cNvGraphicFramePr/>
          <p:nvPr>
            <p:extLst>
              <p:ext uri="{D42A27DB-BD31-4B8C-83A1-F6EECF244321}">
                <p14:modId xmlns:p14="http://schemas.microsoft.com/office/powerpoint/2010/main" val="1523200490"/>
              </p:ext>
            </p:extLst>
          </p:nvPr>
        </p:nvGraphicFramePr>
        <p:xfrm>
          <a:off x="7471811" y="4482665"/>
          <a:ext cx="1828800" cy="1696735"/>
        </p:xfrm>
        <a:graphic>
          <a:graphicData uri="http://schemas.openxmlformats.org/drawingml/2006/table">
            <a:tbl>
              <a:tblPr>
                <a:noFill/>
              </a:tblPr>
              <a:tblGrid>
                <a:gridCol w="1368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tblGrid>
              <a:tr h="292735">
                <a:tc gridSpan="2">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1200" b="1" u="none" strike="noStrike" cap="none" dirty="0">
                          <a:solidFill>
                            <a:schemeClr val="bg1"/>
                          </a:solidFill>
                          <a:latin typeface="Avenir Next LT Pro" panose="020B0504020202020204" pitchFamily="34" charset="0"/>
                          <a:sym typeface="Avenir Next LT Pro" panose="020B0504020202020204" pitchFamily="34" charset="0"/>
                        </a:rPr>
                        <a:t>Measure</a:t>
                      </a:r>
                      <a:endParaRPr sz="1200" b="1" u="none" strike="noStrike" cap="none" dirty="0">
                        <a:solidFill>
                          <a:schemeClr val="bg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rtl="0">
                        <a:lnSpc>
                          <a:spcPct val="100000"/>
                        </a:lnSpc>
                        <a:spcBef>
                          <a:spcPts val="0"/>
                        </a:spcBef>
                        <a:spcAft>
                          <a:spcPts val="0"/>
                        </a:spcAft>
                        <a:buClr>
                          <a:srgbClr val="000000"/>
                        </a:buClr>
                        <a:buSzPts val="1050"/>
                        <a:buFont typeface="Arial"/>
                        <a:buNone/>
                      </a:pPr>
                      <a:r>
                        <a:rPr lang="en-US" sz="1000" b="1" u="none" strike="noStrike" cap="none">
                          <a:solidFill>
                            <a:schemeClr val="accent4"/>
                          </a:solidFill>
                          <a:latin typeface="Avenir Next LT Pro" panose="020B0504020202020204" pitchFamily="34" charset="0"/>
                        </a:rPr>
                        <a:t>Pts</a:t>
                      </a:r>
                      <a:endParaRPr sz="1000" b="1" u="none" strike="noStrike" cap="none">
                        <a:solidFill>
                          <a:schemeClr val="accent4"/>
                        </a:solidFill>
                        <a:latin typeface="Avenir Next LT Pro" panose="020B0504020202020204" pitchFamily="34" charset="0"/>
                      </a:endParaRPr>
                    </a:p>
                  </a:txBody>
                  <a:tcPr marL="91425" marR="91425" marT="45700" marB="4570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35844194"/>
                  </a:ext>
                </a:extLst>
              </a:tr>
              <a:tr h="468000">
                <a:tc>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rPr>
                        <a:t>20% + NB</a:t>
                      </a:r>
                      <a:endParaRPr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800" b="1" u="none" strike="noStrike" cap="none" dirty="0">
                          <a:solidFill>
                            <a:schemeClr val="tx1"/>
                          </a:solidFill>
                          <a:latin typeface="Avenir Next LT Pro" panose="020B0504020202020204" pitchFamily="34" charset="0"/>
                          <a:sym typeface="Avenir Next LT Pro" panose="020B0504020202020204" pitchFamily="34" charset="0"/>
                        </a:rPr>
                        <a:t>20</a:t>
                      </a:r>
                      <a:endParaRPr sz="800" b="1"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5% - 20% NB</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15</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0 – 5% NB</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5</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40" name="Google Shape;12256;g117094d1d62_7_0">
            <a:extLst>
              <a:ext uri="{FF2B5EF4-FFF2-40B4-BE49-F238E27FC236}">
                <a16:creationId xmlns:a16="http://schemas.microsoft.com/office/drawing/2014/main" id="{F8A96454-682F-F4ED-EC6C-A28DDF61685A}"/>
              </a:ext>
            </a:extLst>
          </p:cNvPr>
          <p:cNvGraphicFramePr/>
          <p:nvPr>
            <p:extLst>
              <p:ext uri="{D42A27DB-BD31-4B8C-83A1-F6EECF244321}">
                <p14:modId xmlns:p14="http://schemas.microsoft.com/office/powerpoint/2010/main" val="510325044"/>
              </p:ext>
            </p:extLst>
          </p:nvPr>
        </p:nvGraphicFramePr>
        <p:xfrm>
          <a:off x="9760800" y="4482665"/>
          <a:ext cx="1828800" cy="1696735"/>
        </p:xfrm>
        <a:graphic>
          <a:graphicData uri="http://schemas.openxmlformats.org/drawingml/2006/table">
            <a:tbl>
              <a:tblPr>
                <a:noFill/>
              </a:tblPr>
              <a:tblGrid>
                <a:gridCol w="1368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tblGrid>
              <a:tr h="292735">
                <a:tc gridSpan="2">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1200" b="1" u="none" strike="noStrike" cap="none" dirty="0">
                          <a:solidFill>
                            <a:schemeClr val="bg1"/>
                          </a:solidFill>
                          <a:latin typeface="Avenir Next LT Pro" panose="020B0504020202020204" pitchFamily="34" charset="0"/>
                          <a:sym typeface="Avenir Next LT Pro" panose="020B0504020202020204" pitchFamily="34" charset="0"/>
                        </a:rPr>
                        <a:t>Measure</a:t>
                      </a:r>
                      <a:endParaRPr sz="1200" b="1" u="none" strike="noStrike" cap="none" dirty="0">
                        <a:solidFill>
                          <a:schemeClr val="bg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rtl="0">
                        <a:lnSpc>
                          <a:spcPct val="100000"/>
                        </a:lnSpc>
                        <a:spcBef>
                          <a:spcPts val="0"/>
                        </a:spcBef>
                        <a:spcAft>
                          <a:spcPts val="0"/>
                        </a:spcAft>
                        <a:buClr>
                          <a:srgbClr val="000000"/>
                        </a:buClr>
                        <a:buSzPts val="1050"/>
                        <a:buFont typeface="Arial"/>
                        <a:buNone/>
                      </a:pPr>
                      <a:r>
                        <a:rPr lang="en-US" sz="1000" b="1" u="none" strike="noStrike" cap="none">
                          <a:solidFill>
                            <a:schemeClr val="accent4"/>
                          </a:solidFill>
                          <a:latin typeface="Avenir Next LT Pro" panose="020B0504020202020204" pitchFamily="34" charset="0"/>
                        </a:rPr>
                        <a:t>Pts</a:t>
                      </a:r>
                      <a:endParaRPr sz="1000" b="1" u="none" strike="noStrike" cap="none">
                        <a:solidFill>
                          <a:schemeClr val="accent4"/>
                        </a:solidFill>
                        <a:latin typeface="Avenir Next LT Pro" panose="020B0504020202020204" pitchFamily="34" charset="0"/>
                      </a:endParaRPr>
                    </a:p>
                  </a:txBody>
                  <a:tcPr marL="91425" marR="91425" marT="45700" marB="4570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35844194"/>
                  </a:ext>
                </a:extLst>
              </a:tr>
              <a:tr h="468000">
                <a:tc>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rPr>
                        <a:t>Top 10 priority countries</a:t>
                      </a:r>
                      <a:endParaRPr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800" b="1" u="none" strike="noStrike" cap="none" dirty="0">
                          <a:solidFill>
                            <a:schemeClr val="tx1"/>
                          </a:solidFill>
                          <a:latin typeface="Avenir Next LT Pro" panose="020B0504020202020204" pitchFamily="34" charset="0"/>
                          <a:sym typeface="Avenir Next LT Pro" panose="020B0504020202020204" pitchFamily="34" charset="0"/>
                        </a:rPr>
                        <a:t>15</a:t>
                      </a:r>
                      <a:endParaRPr sz="800" b="1"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Top 11-25 priority countries</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10</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All others</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5</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44" name="Rectangle 143">
            <a:extLst>
              <a:ext uri="{FF2B5EF4-FFF2-40B4-BE49-F238E27FC236}">
                <a16:creationId xmlns:a16="http://schemas.microsoft.com/office/drawing/2014/main" id="{22E5A80B-F011-0215-0FAC-5C968956091A}"/>
              </a:ext>
            </a:extLst>
          </p:cNvPr>
          <p:cNvSpPr/>
          <p:nvPr/>
        </p:nvSpPr>
        <p:spPr>
          <a:xfrm>
            <a:off x="9768114" y="0"/>
            <a:ext cx="2423886" cy="5225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a:t>
            </a:r>
          </a:p>
        </p:txBody>
      </p:sp>
    </p:spTree>
    <p:extLst>
      <p:ext uri="{BB962C8B-B14F-4D97-AF65-F5344CB8AC3E}">
        <p14:creationId xmlns:p14="http://schemas.microsoft.com/office/powerpoint/2010/main" val="344048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39F6-1448-B1F0-5664-0CA9DFE9F6AE}"/>
              </a:ext>
            </a:extLst>
          </p:cNvPr>
          <p:cNvSpPr>
            <a:spLocks noGrp="1"/>
          </p:cNvSpPr>
          <p:nvPr>
            <p:ph type="title"/>
          </p:nvPr>
        </p:nvSpPr>
        <p:spPr/>
        <p:txBody>
          <a:bodyPr/>
          <a:lstStyle/>
          <a:p>
            <a:pPr>
              <a:buClrTx/>
              <a:buFontTx/>
              <a:buNone/>
              <a:defRPr/>
            </a:pPr>
            <a:r>
              <a:rPr lang="en-US" sz="2400" b="1" dirty="0"/>
              <a:t>Ideal Partner Profile (New Partners)</a:t>
            </a:r>
          </a:p>
        </p:txBody>
      </p:sp>
      <p:grpSp>
        <p:nvGrpSpPr>
          <p:cNvPr id="87" name="Group 86">
            <a:extLst>
              <a:ext uri="{FF2B5EF4-FFF2-40B4-BE49-F238E27FC236}">
                <a16:creationId xmlns:a16="http://schemas.microsoft.com/office/drawing/2014/main" id="{25221B06-59EC-7D50-B275-10B17045DBF5}"/>
              </a:ext>
            </a:extLst>
          </p:cNvPr>
          <p:cNvGrpSpPr/>
          <p:nvPr/>
        </p:nvGrpSpPr>
        <p:grpSpPr>
          <a:xfrm>
            <a:off x="2526455" y="2281061"/>
            <a:ext cx="272118" cy="272118"/>
            <a:chOff x="2495550" y="3238500"/>
            <a:chExt cx="381000" cy="381000"/>
          </a:xfrm>
        </p:grpSpPr>
        <p:sp>
          <p:nvSpPr>
            <p:cNvPr id="85" name="Rectangle 84">
              <a:extLst>
                <a:ext uri="{FF2B5EF4-FFF2-40B4-BE49-F238E27FC236}">
                  <a16:creationId xmlns:a16="http://schemas.microsoft.com/office/drawing/2014/main" id="{574F3FE6-C702-E093-B3AB-DB62882D554C}"/>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lus Sign 85">
              <a:extLst>
                <a:ext uri="{FF2B5EF4-FFF2-40B4-BE49-F238E27FC236}">
                  <a16:creationId xmlns:a16="http://schemas.microsoft.com/office/drawing/2014/main" id="{2D0C8745-623E-4378-BAB2-619C74C5CFC9}"/>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492CE4C5-5B1D-3CAA-D659-0EC0416B1396}"/>
              </a:ext>
            </a:extLst>
          </p:cNvPr>
          <p:cNvGrpSpPr/>
          <p:nvPr/>
        </p:nvGrpSpPr>
        <p:grpSpPr>
          <a:xfrm>
            <a:off x="4815446" y="2281061"/>
            <a:ext cx="272118" cy="272118"/>
            <a:chOff x="2495550" y="3238500"/>
            <a:chExt cx="381000" cy="381000"/>
          </a:xfrm>
        </p:grpSpPr>
        <p:sp>
          <p:nvSpPr>
            <p:cNvPr id="91" name="Rectangle 90">
              <a:extLst>
                <a:ext uri="{FF2B5EF4-FFF2-40B4-BE49-F238E27FC236}">
                  <a16:creationId xmlns:a16="http://schemas.microsoft.com/office/drawing/2014/main" id="{B96470C4-0D09-60DE-7B32-8A420A3DA5DF}"/>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lus Sign 91">
              <a:extLst>
                <a:ext uri="{FF2B5EF4-FFF2-40B4-BE49-F238E27FC236}">
                  <a16:creationId xmlns:a16="http://schemas.microsoft.com/office/drawing/2014/main" id="{199CCA1C-5DFD-7299-5AFB-3C6D30753897}"/>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3A3CF7AF-8D38-D6F8-259F-E5BFA79C6475}"/>
              </a:ext>
            </a:extLst>
          </p:cNvPr>
          <p:cNvGrpSpPr/>
          <p:nvPr/>
        </p:nvGrpSpPr>
        <p:grpSpPr>
          <a:xfrm>
            <a:off x="7104437" y="2281061"/>
            <a:ext cx="272118" cy="272118"/>
            <a:chOff x="2495550" y="3238500"/>
            <a:chExt cx="381000" cy="381000"/>
          </a:xfrm>
        </p:grpSpPr>
        <p:sp>
          <p:nvSpPr>
            <p:cNvPr id="95" name="Rectangle 94">
              <a:extLst>
                <a:ext uri="{FF2B5EF4-FFF2-40B4-BE49-F238E27FC236}">
                  <a16:creationId xmlns:a16="http://schemas.microsoft.com/office/drawing/2014/main" id="{2259D6A6-E150-DF23-38E7-6A1FEC728404}"/>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Plus Sign 95">
              <a:extLst>
                <a:ext uri="{FF2B5EF4-FFF2-40B4-BE49-F238E27FC236}">
                  <a16:creationId xmlns:a16="http://schemas.microsoft.com/office/drawing/2014/main" id="{2A47AAFF-2572-C0EC-85BD-34FE33F34C7C}"/>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FB5A24A-8099-6E0B-54A1-66F7CBA62064}"/>
              </a:ext>
            </a:extLst>
          </p:cNvPr>
          <p:cNvGrpSpPr/>
          <p:nvPr/>
        </p:nvGrpSpPr>
        <p:grpSpPr>
          <a:xfrm>
            <a:off x="9393428" y="2281061"/>
            <a:ext cx="272118" cy="272118"/>
            <a:chOff x="2495550" y="3238500"/>
            <a:chExt cx="381000" cy="381000"/>
          </a:xfrm>
        </p:grpSpPr>
        <p:sp>
          <p:nvSpPr>
            <p:cNvPr id="99" name="Rectangle 98">
              <a:extLst>
                <a:ext uri="{FF2B5EF4-FFF2-40B4-BE49-F238E27FC236}">
                  <a16:creationId xmlns:a16="http://schemas.microsoft.com/office/drawing/2014/main" id="{B160321A-092E-357C-7BD2-425CD530D55B}"/>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Plus Sign 99">
              <a:extLst>
                <a:ext uri="{FF2B5EF4-FFF2-40B4-BE49-F238E27FC236}">
                  <a16:creationId xmlns:a16="http://schemas.microsoft.com/office/drawing/2014/main" id="{F8956169-CD8B-7BCE-C897-22FB01F484A6}"/>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8288045E-3F9D-EBFF-F103-22E3E06A7E38}"/>
              </a:ext>
            </a:extLst>
          </p:cNvPr>
          <p:cNvSpPr/>
          <p:nvPr/>
        </p:nvSpPr>
        <p:spPr>
          <a:xfrm>
            <a:off x="609599" y="1593814"/>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12229;g117094d1d62_7_0">
            <a:extLst>
              <a:ext uri="{FF2B5EF4-FFF2-40B4-BE49-F238E27FC236}">
                <a16:creationId xmlns:a16="http://schemas.microsoft.com/office/drawing/2014/main" id="{0E1AC32E-713B-BED2-1E73-8A7351EBB7FB}"/>
              </a:ext>
            </a:extLst>
          </p:cNvPr>
          <p:cNvSpPr/>
          <p:nvPr/>
        </p:nvSpPr>
        <p:spPr>
          <a:xfrm>
            <a:off x="779387"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Key Vertical </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Focus</a:t>
            </a:r>
          </a:p>
        </p:txBody>
      </p:sp>
      <p:cxnSp>
        <p:nvCxnSpPr>
          <p:cNvPr id="108" name="Straight Connector 107">
            <a:extLst>
              <a:ext uri="{FF2B5EF4-FFF2-40B4-BE49-F238E27FC236}">
                <a16:creationId xmlns:a16="http://schemas.microsoft.com/office/drawing/2014/main" id="{DB74E56A-493A-1D9A-DCA0-407F5580D712}"/>
              </a:ext>
            </a:extLst>
          </p:cNvPr>
          <p:cNvCxnSpPr>
            <a:cxnSpLocks/>
          </p:cNvCxnSpPr>
          <p:nvPr/>
        </p:nvCxnSpPr>
        <p:spPr>
          <a:xfrm flipV="1">
            <a:off x="779387"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4B8BE294-2108-34E9-7185-10B43DB8A6D0}"/>
              </a:ext>
            </a:extLst>
          </p:cNvPr>
          <p:cNvSpPr/>
          <p:nvPr/>
        </p:nvSpPr>
        <p:spPr>
          <a:xfrm>
            <a:off x="2898590"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Google Shape;12229;g117094d1d62_7_0">
            <a:extLst>
              <a:ext uri="{FF2B5EF4-FFF2-40B4-BE49-F238E27FC236}">
                <a16:creationId xmlns:a16="http://schemas.microsoft.com/office/drawing/2014/main" id="{D579986A-F6DB-03F1-CBAA-D676CD632F99}"/>
              </a:ext>
            </a:extLst>
          </p:cNvPr>
          <p:cNvSpPr/>
          <p:nvPr/>
        </p:nvSpPr>
        <p:spPr>
          <a:xfrm>
            <a:off x="3068378"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Product Set Capability</a:t>
            </a:r>
          </a:p>
        </p:txBody>
      </p:sp>
      <p:cxnSp>
        <p:nvCxnSpPr>
          <p:cNvPr id="115" name="Straight Connector 114">
            <a:extLst>
              <a:ext uri="{FF2B5EF4-FFF2-40B4-BE49-F238E27FC236}">
                <a16:creationId xmlns:a16="http://schemas.microsoft.com/office/drawing/2014/main" id="{BB12C21D-215D-35DB-6F3D-EB4E84D3E0EA}"/>
              </a:ext>
            </a:extLst>
          </p:cNvPr>
          <p:cNvCxnSpPr>
            <a:cxnSpLocks/>
          </p:cNvCxnSpPr>
          <p:nvPr/>
        </p:nvCxnSpPr>
        <p:spPr>
          <a:xfrm flipV="1">
            <a:off x="3068378"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13943662-8959-653C-8EB4-FE636788C6CF}"/>
              </a:ext>
            </a:extLst>
          </p:cNvPr>
          <p:cNvSpPr/>
          <p:nvPr/>
        </p:nvSpPr>
        <p:spPr>
          <a:xfrm>
            <a:off x="5187581"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Google Shape;12229;g117094d1d62_7_0">
            <a:extLst>
              <a:ext uri="{FF2B5EF4-FFF2-40B4-BE49-F238E27FC236}">
                <a16:creationId xmlns:a16="http://schemas.microsoft.com/office/drawing/2014/main" id="{77950AD2-7BF0-68F4-903E-97B8DEA67E85}"/>
              </a:ext>
            </a:extLst>
          </p:cNvPr>
          <p:cNvSpPr/>
          <p:nvPr/>
        </p:nvSpPr>
        <p:spPr>
          <a:xfrm>
            <a:off x="5357369"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Competitive Presence</a:t>
            </a:r>
          </a:p>
        </p:txBody>
      </p:sp>
      <p:cxnSp>
        <p:nvCxnSpPr>
          <p:cNvPr id="120" name="Straight Connector 119">
            <a:extLst>
              <a:ext uri="{FF2B5EF4-FFF2-40B4-BE49-F238E27FC236}">
                <a16:creationId xmlns:a16="http://schemas.microsoft.com/office/drawing/2014/main" id="{B1C09A9B-0488-ED6E-1753-D084DFA8A96E}"/>
              </a:ext>
            </a:extLst>
          </p:cNvPr>
          <p:cNvCxnSpPr>
            <a:cxnSpLocks/>
          </p:cNvCxnSpPr>
          <p:nvPr/>
        </p:nvCxnSpPr>
        <p:spPr>
          <a:xfrm flipV="1">
            <a:off x="5357369"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F3527EA8-19F9-859D-2241-DA5C3E537440}"/>
              </a:ext>
            </a:extLst>
          </p:cNvPr>
          <p:cNvSpPr/>
          <p:nvPr/>
        </p:nvSpPr>
        <p:spPr>
          <a:xfrm>
            <a:off x="7476572"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Google Shape;12229;g117094d1d62_7_0">
            <a:extLst>
              <a:ext uri="{FF2B5EF4-FFF2-40B4-BE49-F238E27FC236}">
                <a16:creationId xmlns:a16="http://schemas.microsoft.com/office/drawing/2014/main" id="{BDFBBCEE-01CD-B1FA-6F22-DFC2172F0954}"/>
              </a:ext>
            </a:extLst>
          </p:cNvPr>
          <p:cNvSpPr/>
          <p:nvPr/>
        </p:nvSpPr>
        <p:spPr>
          <a:xfrm>
            <a:off x="7646360"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Geographic Presence</a:t>
            </a:r>
          </a:p>
        </p:txBody>
      </p:sp>
      <p:cxnSp>
        <p:nvCxnSpPr>
          <p:cNvPr id="125" name="Straight Connector 124">
            <a:extLst>
              <a:ext uri="{FF2B5EF4-FFF2-40B4-BE49-F238E27FC236}">
                <a16:creationId xmlns:a16="http://schemas.microsoft.com/office/drawing/2014/main" id="{8A4B15E5-7798-0C1C-0BFE-5A5FA15BDCF0}"/>
              </a:ext>
            </a:extLst>
          </p:cNvPr>
          <p:cNvCxnSpPr>
            <a:cxnSpLocks/>
          </p:cNvCxnSpPr>
          <p:nvPr/>
        </p:nvCxnSpPr>
        <p:spPr>
          <a:xfrm flipV="1">
            <a:off x="7646360"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9351F674-C569-7EFF-8808-8B73BDD4FAF7}"/>
              </a:ext>
            </a:extLst>
          </p:cNvPr>
          <p:cNvSpPr/>
          <p:nvPr/>
        </p:nvSpPr>
        <p:spPr>
          <a:xfrm>
            <a:off x="9765561"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Google Shape;12229;g117094d1d62_7_0">
            <a:extLst>
              <a:ext uri="{FF2B5EF4-FFF2-40B4-BE49-F238E27FC236}">
                <a16:creationId xmlns:a16="http://schemas.microsoft.com/office/drawing/2014/main" id="{D51D20A6-8EEB-DA95-D5EC-EBA17B7A3841}"/>
              </a:ext>
            </a:extLst>
          </p:cNvPr>
          <p:cNvSpPr/>
          <p:nvPr/>
        </p:nvSpPr>
        <p:spPr>
          <a:xfrm>
            <a:off x="9935349"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Internal Structure + People in Roles</a:t>
            </a:r>
          </a:p>
        </p:txBody>
      </p:sp>
      <p:cxnSp>
        <p:nvCxnSpPr>
          <p:cNvPr id="130" name="Straight Connector 129">
            <a:extLst>
              <a:ext uri="{FF2B5EF4-FFF2-40B4-BE49-F238E27FC236}">
                <a16:creationId xmlns:a16="http://schemas.microsoft.com/office/drawing/2014/main" id="{775E5B69-C9C6-F313-0224-D764F4642B04}"/>
              </a:ext>
            </a:extLst>
          </p:cNvPr>
          <p:cNvCxnSpPr>
            <a:cxnSpLocks/>
          </p:cNvCxnSpPr>
          <p:nvPr/>
        </p:nvCxnSpPr>
        <p:spPr>
          <a:xfrm flipV="1">
            <a:off x="9935349"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1" name="Graphic 130" descr="Unlock">
            <a:extLst>
              <a:ext uri="{FF2B5EF4-FFF2-40B4-BE49-F238E27FC236}">
                <a16:creationId xmlns:a16="http://schemas.microsoft.com/office/drawing/2014/main" id="{B5915222-D637-AAB3-F326-F8339E231D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4609" y="1890152"/>
            <a:ext cx="806818" cy="742212"/>
          </a:xfrm>
          <a:prstGeom prst="rect">
            <a:avLst/>
          </a:prstGeom>
        </p:spPr>
      </p:pic>
      <p:pic>
        <p:nvPicPr>
          <p:cNvPr id="133" name="Graphic 132" descr="Pie chart with solid fill">
            <a:extLst>
              <a:ext uri="{FF2B5EF4-FFF2-40B4-BE49-F238E27FC236}">
                <a16:creationId xmlns:a16="http://schemas.microsoft.com/office/drawing/2014/main" id="{BECDD38A-8896-8B94-42DA-79AB4AFDFC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6484" y="1870733"/>
            <a:ext cx="781050" cy="781050"/>
          </a:xfrm>
          <a:prstGeom prst="rect">
            <a:avLst/>
          </a:prstGeom>
        </p:spPr>
      </p:pic>
      <p:pic>
        <p:nvPicPr>
          <p:cNvPr id="135" name="Graphic 134" descr="Earth Globe Americas">
            <a:extLst>
              <a:ext uri="{FF2B5EF4-FFF2-40B4-BE49-F238E27FC236}">
                <a16:creationId xmlns:a16="http://schemas.microsoft.com/office/drawing/2014/main" id="{8491A1AA-9076-0436-5EAF-AFD3F9871697}"/>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3804" y="1890071"/>
            <a:ext cx="742374" cy="742374"/>
          </a:xfrm>
          <a:prstGeom prst="rect">
            <a:avLst/>
          </a:prstGeom>
        </p:spPr>
      </p:pic>
      <p:sp>
        <p:nvSpPr>
          <p:cNvPr id="136" name="Rectangle 135">
            <a:extLst>
              <a:ext uri="{FF2B5EF4-FFF2-40B4-BE49-F238E27FC236}">
                <a16:creationId xmlns:a16="http://schemas.microsoft.com/office/drawing/2014/main" id="{3838AD23-13AF-CB7E-7EC8-1939B35D7124}"/>
              </a:ext>
            </a:extLst>
          </p:cNvPr>
          <p:cNvSpPr/>
          <p:nvPr/>
        </p:nvSpPr>
        <p:spPr>
          <a:xfrm>
            <a:off x="609599" y="3440377"/>
            <a:ext cx="18168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Google Shape;12229;g117094d1d62_7_0">
            <a:extLst>
              <a:ext uri="{FF2B5EF4-FFF2-40B4-BE49-F238E27FC236}">
                <a16:creationId xmlns:a16="http://schemas.microsoft.com/office/drawing/2014/main" id="{BEBB12C0-2165-65AA-6D76-A2C71D358C8C}"/>
              </a:ext>
            </a:extLst>
          </p:cNvPr>
          <p:cNvSpPr/>
          <p:nvPr/>
        </p:nvSpPr>
        <p:spPr>
          <a:xfrm>
            <a:off x="779387" y="3621618"/>
            <a:ext cx="1477263" cy="1021556"/>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t" anchorCtr="0">
            <a:spAutoFit/>
          </a:bodyPr>
          <a:lstStyle/>
          <a:p>
            <a:pPr algn="ctr" defTabSz="913829">
              <a:buClrTx/>
              <a:defRPr/>
            </a:pPr>
            <a:r>
              <a:rPr lang="en-US" sz="1200" i="1" dirty="0">
                <a:latin typeface="Avenir Next LT Pro" panose="020B0504020202020204" pitchFamily="34" charset="0"/>
                <a:ea typeface="+mn-ea"/>
                <a:cs typeface="+mn-cs"/>
                <a:sym typeface="Avenir Next LT Pro" panose="020B0504020202020204" pitchFamily="34" charset="0"/>
              </a:rPr>
              <a:t>Elevates Partners selling into your key verticals/new verticals that are of interest</a:t>
            </a:r>
          </a:p>
        </p:txBody>
      </p:sp>
      <p:sp>
        <p:nvSpPr>
          <p:cNvPr id="138" name="Rectangle 137">
            <a:extLst>
              <a:ext uri="{FF2B5EF4-FFF2-40B4-BE49-F238E27FC236}">
                <a16:creationId xmlns:a16="http://schemas.microsoft.com/office/drawing/2014/main" id="{D1166893-176E-1DCA-C67E-B85852912DAF}"/>
              </a:ext>
            </a:extLst>
          </p:cNvPr>
          <p:cNvSpPr/>
          <p:nvPr/>
        </p:nvSpPr>
        <p:spPr>
          <a:xfrm>
            <a:off x="1252496" y="5339092"/>
            <a:ext cx="531044" cy="824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D42CF7A5-E78A-0655-F194-35015CF60303}"/>
              </a:ext>
            </a:extLst>
          </p:cNvPr>
          <p:cNvSpPr/>
          <p:nvPr/>
        </p:nvSpPr>
        <p:spPr>
          <a:xfrm>
            <a:off x="2898590" y="3440377"/>
            <a:ext cx="18168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2229;g117094d1d62_7_0">
            <a:extLst>
              <a:ext uri="{FF2B5EF4-FFF2-40B4-BE49-F238E27FC236}">
                <a16:creationId xmlns:a16="http://schemas.microsoft.com/office/drawing/2014/main" id="{04F83359-45DD-CE7D-1CA2-7A402FA56042}"/>
              </a:ext>
            </a:extLst>
          </p:cNvPr>
          <p:cNvSpPr/>
          <p:nvPr/>
        </p:nvSpPr>
        <p:spPr>
          <a:xfrm>
            <a:off x="3068378" y="3621618"/>
            <a:ext cx="1477263" cy="1225868"/>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t" anchorCtr="0">
            <a:spAutoFit/>
          </a:bodyPr>
          <a:lstStyle/>
          <a:p>
            <a:pPr marL="0" lvl="0" indent="0" algn="ctr" defTabSz="913829" eaLnBrk="1" fontAlgn="auto" latinLnBrk="0" hangingPunct="1">
              <a:buClrTx/>
              <a:buSzTx/>
              <a:buFont typeface="Arial"/>
              <a:buNone/>
              <a:tabLst/>
              <a:defRPr/>
            </a:pPr>
            <a:r>
              <a:rPr lang="en-US" sz="1200" i="1" dirty="0">
                <a:latin typeface="Avenir Next LT Pro" panose="020B0504020202020204" pitchFamily="34" charset="0"/>
                <a:ea typeface="+mn-ea"/>
                <a:cs typeface="+mn-cs"/>
              </a:rPr>
              <a:t>Identification of Partners’ capability to sell, deliver and support </a:t>
            </a:r>
            <a:r>
              <a:rPr lang="en-US" sz="1200" i="1" dirty="0">
                <a:latin typeface="Avenir Next LT Pro" panose="020B0504020202020204" pitchFamily="34" charset="0"/>
              </a:rPr>
              <a:t>your</a:t>
            </a:r>
            <a:r>
              <a:rPr lang="en-US" sz="1200" i="1" dirty="0">
                <a:latin typeface="Avenir Next LT Pro" panose="020B0504020202020204" pitchFamily="34" charset="0"/>
                <a:ea typeface="+mn-ea"/>
                <a:cs typeface="+mn-cs"/>
              </a:rPr>
              <a:t> products, services, or solutions</a:t>
            </a:r>
            <a:endParaRPr lang="en-US" sz="1200" i="1" dirty="0">
              <a:latin typeface="Avenir Next LT Pro" panose="020B0504020202020204" pitchFamily="34" charset="0"/>
              <a:ea typeface="+mn-ea"/>
              <a:cs typeface="+mn-cs"/>
              <a:sym typeface="Avenir Next LT Pro" panose="020B0504020202020204" pitchFamily="34" charset="0"/>
            </a:endParaRPr>
          </a:p>
        </p:txBody>
      </p:sp>
      <p:sp>
        <p:nvSpPr>
          <p:cNvPr id="143" name="Rectangle 142">
            <a:extLst>
              <a:ext uri="{FF2B5EF4-FFF2-40B4-BE49-F238E27FC236}">
                <a16:creationId xmlns:a16="http://schemas.microsoft.com/office/drawing/2014/main" id="{4CB405E0-3E8E-A5CE-A88B-97251A29E70C}"/>
              </a:ext>
            </a:extLst>
          </p:cNvPr>
          <p:cNvSpPr/>
          <p:nvPr/>
        </p:nvSpPr>
        <p:spPr>
          <a:xfrm>
            <a:off x="3541487" y="5339092"/>
            <a:ext cx="531044" cy="824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9F33948A-D142-EA4D-B32A-E97C47170694}"/>
              </a:ext>
            </a:extLst>
          </p:cNvPr>
          <p:cNvSpPr/>
          <p:nvPr/>
        </p:nvSpPr>
        <p:spPr>
          <a:xfrm>
            <a:off x="5187581" y="3440377"/>
            <a:ext cx="18168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Google Shape;12229;g117094d1d62_7_0">
            <a:extLst>
              <a:ext uri="{FF2B5EF4-FFF2-40B4-BE49-F238E27FC236}">
                <a16:creationId xmlns:a16="http://schemas.microsoft.com/office/drawing/2014/main" id="{0BD0F4F1-016C-F9B5-B819-80F3F17696FC}"/>
              </a:ext>
            </a:extLst>
          </p:cNvPr>
          <p:cNvSpPr/>
          <p:nvPr/>
        </p:nvSpPr>
        <p:spPr>
          <a:xfrm>
            <a:off x="5357369" y="3621618"/>
            <a:ext cx="1477263" cy="143017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t" anchorCtr="0">
            <a:spAutoFit/>
          </a:bodyPr>
          <a:lstStyle/>
          <a:p>
            <a:pPr algn="ctr" defTabSz="913829">
              <a:buFont typeface="Arial"/>
              <a:buNone/>
              <a:defRPr/>
            </a:pPr>
            <a:r>
              <a:rPr lang="en-US" sz="1200" i="1" kern="0" dirty="0">
                <a:cs typeface="Arial"/>
                <a:sym typeface="Avenir Next LT Pro" panose="020B0504020202020204" pitchFamily="34" charset="0"/>
              </a:rPr>
              <a:t>Identify Partners who sell competitive solutions, but have the potential to sell yours and displace the competition</a:t>
            </a:r>
          </a:p>
        </p:txBody>
      </p:sp>
      <p:sp>
        <p:nvSpPr>
          <p:cNvPr id="147" name="Rectangle 146">
            <a:extLst>
              <a:ext uri="{FF2B5EF4-FFF2-40B4-BE49-F238E27FC236}">
                <a16:creationId xmlns:a16="http://schemas.microsoft.com/office/drawing/2014/main" id="{570CDEC0-2656-675F-9C05-ACAF9F3C7769}"/>
              </a:ext>
            </a:extLst>
          </p:cNvPr>
          <p:cNvSpPr/>
          <p:nvPr/>
        </p:nvSpPr>
        <p:spPr>
          <a:xfrm>
            <a:off x="5830478" y="5339092"/>
            <a:ext cx="531044" cy="824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D502E835-B915-DAF0-145E-A66C95E1626D}"/>
              </a:ext>
            </a:extLst>
          </p:cNvPr>
          <p:cNvSpPr/>
          <p:nvPr/>
        </p:nvSpPr>
        <p:spPr>
          <a:xfrm>
            <a:off x="7476572" y="3440377"/>
            <a:ext cx="18168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Google Shape;12229;g117094d1d62_7_0">
            <a:extLst>
              <a:ext uri="{FF2B5EF4-FFF2-40B4-BE49-F238E27FC236}">
                <a16:creationId xmlns:a16="http://schemas.microsoft.com/office/drawing/2014/main" id="{7FEEE4C1-ED18-830E-8F02-2D0FF01FA24E}"/>
              </a:ext>
            </a:extLst>
          </p:cNvPr>
          <p:cNvSpPr/>
          <p:nvPr/>
        </p:nvSpPr>
        <p:spPr>
          <a:xfrm>
            <a:off x="7646360" y="3621618"/>
            <a:ext cx="1477263" cy="1021556"/>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t" anchorCtr="0">
            <a:spAutoFit/>
          </a:bodyPr>
          <a:lstStyle/>
          <a:p>
            <a:pPr algn="ctr" defTabSz="913829">
              <a:buClrTx/>
              <a:defRPr/>
            </a:pPr>
            <a:r>
              <a:rPr lang="en-US" sz="1200" i="1" dirty="0">
                <a:latin typeface="Avenir Next LT Pro" panose="020B0504020202020204" pitchFamily="34" charset="0"/>
                <a:ea typeface="+mn-ea"/>
                <a:cs typeface="+mn-cs"/>
                <a:sym typeface="Avenir Next LT Pro" panose="020B0504020202020204" pitchFamily="34" charset="0"/>
              </a:rPr>
              <a:t>Identify Partners who have market presence in specific geographic areas</a:t>
            </a:r>
          </a:p>
        </p:txBody>
      </p:sp>
      <p:sp>
        <p:nvSpPr>
          <p:cNvPr id="151" name="Rectangle 150">
            <a:extLst>
              <a:ext uri="{FF2B5EF4-FFF2-40B4-BE49-F238E27FC236}">
                <a16:creationId xmlns:a16="http://schemas.microsoft.com/office/drawing/2014/main" id="{99EB863B-0239-12A1-8482-47EBA19EBD16}"/>
              </a:ext>
            </a:extLst>
          </p:cNvPr>
          <p:cNvSpPr/>
          <p:nvPr/>
        </p:nvSpPr>
        <p:spPr>
          <a:xfrm>
            <a:off x="8119469" y="5339092"/>
            <a:ext cx="531044" cy="824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A95660FC-18A8-1876-FB7A-55EEC9AE543F}"/>
              </a:ext>
            </a:extLst>
          </p:cNvPr>
          <p:cNvSpPr/>
          <p:nvPr/>
        </p:nvSpPr>
        <p:spPr>
          <a:xfrm>
            <a:off x="9765561" y="3440377"/>
            <a:ext cx="1816839"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Google Shape;12229;g117094d1d62_7_0">
            <a:extLst>
              <a:ext uri="{FF2B5EF4-FFF2-40B4-BE49-F238E27FC236}">
                <a16:creationId xmlns:a16="http://schemas.microsoft.com/office/drawing/2014/main" id="{30999D8A-6141-B82F-55BF-AAB781F948C4}"/>
              </a:ext>
            </a:extLst>
          </p:cNvPr>
          <p:cNvSpPr/>
          <p:nvPr/>
        </p:nvSpPr>
        <p:spPr>
          <a:xfrm>
            <a:off x="9935349" y="3621618"/>
            <a:ext cx="1477263" cy="143017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t" anchorCtr="0">
            <a:spAutoFit/>
          </a:bodyPr>
          <a:lstStyle/>
          <a:p>
            <a:pPr algn="ctr" defTabSz="913829">
              <a:buFont typeface="Arial"/>
              <a:buNone/>
              <a:defRPr/>
            </a:pPr>
            <a:r>
              <a:rPr lang="en-US" sz="1200" i="1" kern="0" dirty="0">
                <a:cs typeface="Arial"/>
                <a:sym typeface="Avenir Next LT Pro" panose="020B0504020202020204" pitchFamily="34" charset="0"/>
              </a:rPr>
              <a:t>Identify Partners who have the infrastructure, skillsets, and resources to be successful selling your solutions</a:t>
            </a:r>
          </a:p>
        </p:txBody>
      </p:sp>
      <p:sp>
        <p:nvSpPr>
          <p:cNvPr id="155" name="Rectangle 154">
            <a:extLst>
              <a:ext uri="{FF2B5EF4-FFF2-40B4-BE49-F238E27FC236}">
                <a16:creationId xmlns:a16="http://schemas.microsoft.com/office/drawing/2014/main" id="{BEABD9EE-4A9C-B94B-5959-F52E1AF8808F}"/>
              </a:ext>
            </a:extLst>
          </p:cNvPr>
          <p:cNvSpPr/>
          <p:nvPr/>
        </p:nvSpPr>
        <p:spPr>
          <a:xfrm>
            <a:off x="10408458" y="5339092"/>
            <a:ext cx="531044" cy="824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Group of people with solid fill">
            <a:extLst>
              <a:ext uri="{FF2B5EF4-FFF2-40B4-BE49-F238E27FC236}">
                <a16:creationId xmlns:a16="http://schemas.microsoft.com/office/drawing/2014/main" id="{9D8EA3B2-E8DE-46CA-5655-8CAF32F2C7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79747" y="1945005"/>
            <a:ext cx="632506" cy="632506"/>
          </a:xfrm>
          <a:prstGeom prst="rect">
            <a:avLst/>
          </a:prstGeom>
        </p:spPr>
      </p:pic>
      <p:pic>
        <p:nvPicPr>
          <p:cNvPr id="39" name="Graphic 38" descr="Target Audience">
            <a:extLst>
              <a:ext uri="{FF2B5EF4-FFF2-40B4-BE49-F238E27FC236}">
                <a16:creationId xmlns:a16="http://schemas.microsoft.com/office/drawing/2014/main" id="{C08C5053-95C4-B506-D6DC-B27E541242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69819" y="1889459"/>
            <a:ext cx="808322" cy="743598"/>
          </a:xfrm>
          <a:prstGeom prst="rect">
            <a:avLst/>
          </a:prstGeom>
        </p:spPr>
      </p:pic>
      <p:sp>
        <p:nvSpPr>
          <p:cNvPr id="40" name="Rectangle 39">
            <a:extLst>
              <a:ext uri="{FF2B5EF4-FFF2-40B4-BE49-F238E27FC236}">
                <a16:creationId xmlns:a16="http://schemas.microsoft.com/office/drawing/2014/main" id="{4962D20D-683D-8886-5E18-63C7CF0A870D}"/>
              </a:ext>
            </a:extLst>
          </p:cNvPr>
          <p:cNvSpPr/>
          <p:nvPr/>
        </p:nvSpPr>
        <p:spPr>
          <a:xfrm>
            <a:off x="9768114" y="0"/>
            <a:ext cx="2423886" cy="5225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a:t>
            </a:r>
          </a:p>
        </p:txBody>
      </p:sp>
    </p:spTree>
    <p:extLst>
      <p:ext uri="{BB962C8B-B14F-4D97-AF65-F5344CB8AC3E}">
        <p14:creationId xmlns:p14="http://schemas.microsoft.com/office/powerpoint/2010/main" val="376336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F5D0EAF-DC86-D826-F559-EF14D37A8545}"/>
              </a:ext>
            </a:extLst>
          </p:cNvPr>
          <p:cNvSpPr/>
          <p:nvPr/>
        </p:nvSpPr>
        <p:spPr>
          <a:xfrm>
            <a:off x="0" y="3432420"/>
            <a:ext cx="609600" cy="8672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839F6-1448-B1F0-5664-0CA9DFE9F6AE}"/>
              </a:ext>
            </a:extLst>
          </p:cNvPr>
          <p:cNvSpPr>
            <a:spLocks noGrp="1"/>
          </p:cNvSpPr>
          <p:nvPr>
            <p:ph type="title"/>
          </p:nvPr>
        </p:nvSpPr>
        <p:spPr/>
        <p:txBody>
          <a:bodyPr/>
          <a:lstStyle/>
          <a:p>
            <a:pPr>
              <a:buClrTx/>
              <a:buFontTx/>
              <a:buNone/>
              <a:defRPr/>
            </a:pPr>
            <a:r>
              <a:rPr lang="en-US" sz="2400" b="1" dirty="0"/>
              <a:t>Ideal Partner Profile (Existing Partners)</a:t>
            </a:r>
          </a:p>
        </p:txBody>
      </p:sp>
      <p:sp>
        <p:nvSpPr>
          <p:cNvPr id="66" name="Rectangle 65">
            <a:extLst>
              <a:ext uri="{FF2B5EF4-FFF2-40B4-BE49-F238E27FC236}">
                <a16:creationId xmlns:a16="http://schemas.microsoft.com/office/drawing/2014/main" id="{8288045E-3F9D-EBFF-F103-22E3E06A7E38}"/>
              </a:ext>
            </a:extLst>
          </p:cNvPr>
          <p:cNvSpPr/>
          <p:nvPr/>
        </p:nvSpPr>
        <p:spPr>
          <a:xfrm>
            <a:off x="609599" y="1593814"/>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oogle Shape;12229;g117094d1d62_7_0">
            <a:extLst>
              <a:ext uri="{FF2B5EF4-FFF2-40B4-BE49-F238E27FC236}">
                <a16:creationId xmlns:a16="http://schemas.microsoft.com/office/drawing/2014/main" id="{0E1AC32E-713B-BED2-1E73-8A7351EBB7FB}"/>
              </a:ext>
            </a:extLst>
          </p:cNvPr>
          <p:cNvSpPr/>
          <p:nvPr/>
        </p:nvSpPr>
        <p:spPr>
          <a:xfrm>
            <a:off x="779387"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Key Vertical</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b="1" kern="0" dirty="0">
                <a:solidFill>
                  <a:schemeClr val="bg1"/>
                </a:solidFill>
                <a:latin typeface="Avenir Next LT Pro" panose="020B0504020202020204" pitchFamily="34" charset="0"/>
                <a:sym typeface="Avenir Next LT Pro" panose="020B0504020202020204" pitchFamily="34" charset="0"/>
              </a:rPr>
              <a:t>Focus</a:t>
            </a:r>
            <a:endPar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endParaRPr>
          </a:p>
        </p:txBody>
      </p:sp>
      <p:cxnSp>
        <p:nvCxnSpPr>
          <p:cNvPr id="108" name="Straight Connector 107">
            <a:extLst>
              <a:ext uri="{FF2B5EF4-FFF2-40B4-BE49-F238E27FC236}">
                <a16:creationId xmlns:a16="http://schemas.microsoft.com/office/drawing/2014/main" id="{DB74E56A-493A-1D9A-DCA0-407F5580D712}"/>
              </a:ext>
            </a:extLst>
          </p:cNvPr>
          <p:cNvCxnSpPr>
            <a:cxnSpLocks/>
          </p:cNvCxnSpPr>
          <p:nvPr/>
        </p:nvCxnSpPr>
        <p:spPr>
          <a:xfrm flipV="1">
            <a:off x="779387"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4B8BE294-2108-34E9-7185-10B43DB8A6D0}"/>
              </a:ext>
            </a:extLst>
          </p:cNvPr>
          <p:cNvSpPr/>
          <p:nvPr/>
        </p:nvSpPr>
        <p:spPr>
          <a:xfrm>
            <a:off x="2898590"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Google Shape;12229;g117094d1d62_7_0">
            <a:extLst>
              <a:ext uri="{FF2B5EF4-FFF2-40B4-BE49-F238E27FC236}">
                <a16:creationId xmlns:a16="http://schemas.microsoft.com/office/drawing/2014/main" id="{D579986A-F6DB-03F1-CBAA-D676CD632F99}"/>
              </a:ext>
            </a:extLst>
          </p:cNvPr>
          <p:cNvSpPr/>
          <p:nvPr/>
        </p:nvSpPr>
        <p:spPr>
          <a:xfrm>
            <a:off x="3068378"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Product Set Capability</a:t>
            </a:r>
          </a:p>
        </p:txBody>
      </p:sp>
      <p:cxnSp>
        <p:nvCxnSpPr>
          <p:cNvPr id="115" name="Straight Connector 114">
            <a:extLst>
              <a:ext uri="{FF2B5EF4-FFF2-40B4-BE49-F238E27FC236}">
                <a16:creationId xmlns:a16="http://schemas.microsoft.com/office/drawing/2014/main" id="{BB12C21D-215D-35DB-6F3D-EB4E84D3E0EA}"/>
              </a:ext>
            </a:extLst>
          </p:cNvPr>
          <p:cNvCxnSpPr>
            <a:cxnSpLocks/>
          </p:cNvCxnSpPr>
          <p:nvPr/>
        </p:nvCxnSpPr>
        <p:spPr>
          <a:xfrm flipV="1">
            <a:off x="3068378"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13943662-8959-653C-8EB4-FE636788C6CF}"/>
              </a:ext>
            </a:extLst>
          </p:cNvPr>
          <p:cNvSpPr/>
          <p:nvPr/>
        </p:nvSpPr>
        <p:spPr>
          <a:xfrm>
            <a:off x="5187581"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Google Shape;12229;g117094d1d62_7_0">
            <a:extLst>
              <a:ext uri="{FF2B5EF4-FFF2-40B4-BE49-F238E27FC236}">
                <a16:creationId xmlns:a16="http://schemas.microsoft.com/office/drawing/2014/main" id="{77950AD2-7BF0-68F4-903E-97B8DEA67E85}"/>
              </a:ext>
            </a:extLst>
          </p:cNvPr>
          <p:cNvSpPr/>
          <p:nvPr/>
        </p:nvSpPr>
        <p:spPr>
          <a:xfrm>
            <a:off x="5357369"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Competitive Presence</a:t>
            </a:r>
          </a:p>
        </p:txBody>
      </p:sp>
      <p:cxnSp>
        <p:nvCxnSpPr>
          <p:cNvPr id="120" name="Straight Connector 119">
            <a:extLst>
              <a:ext uri="{FF2B5EF4-FFF2-40B4-BE49-F238E27FC236}">
                <a16:creationId xmlns:a16="http://schemas.microsoft.com/office/drawing/2014/main" id="{B1C09A9B-0488-ED6E-1753-D084DFA8A96E}"/>
              </a:ext>
            </a:extLst>
          </p:cNvPr>
          <p:cNvCxnSpPr>
            <a:cxnSpLocks/>
          </p:cNvCxnSpPr>
          <p:nvPr/>
        </p:nvCxnSpPr>
        <p:spPr>
          <a:xfrm flipV="1">
            <a:off x="5357369"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F3527EA8-19F9-859D-2241-DA5C3E537440}"/>
              </a:ext>
            </a:extLst>
          </p:cNvPr>
          <p:cNvSpPr/>
          <p:nvPr/>
        </p:nvSpPr>
        <p:spPr>
          <a:xfrm>
            <a:off x="7476572"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Google Shape;12229;g117094d1d62_7_0">
            <a:extLst>
              <a:ext uri="{FF2B5EF4-FFF2-40B4-BE49-F238E27FC236}">
                <a16:creationId xmlns:a16="http://schemas.microsoft.com/office/drawing/2014/main" id="{BDFBBCEE-01CD-B1FA-6F22-DFC2172F0954}"/>
              </a:ext>
            </a:extLst>
          </p:cNvPr>
          <p:cNvSpPr/>
          <p:nvPr/>
        </p:nvSpPr>
        <p:spPr>
          <a:xfrm>
            <a:off x="7646360"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Geographic Presence</a:t>
            </a:r>
          </a:p>
        </p:txBody>
      </p:sp>
      <p:cxnSp>
        <p:nvCxnSpPr>
          <p:cNvPr id="125" name="Straight Connector 124">
            <a:extLst>
              <a:ext uri="{FF2B5EF4-FFF2-40B4-BE49-F238E27FC236}">
                <a16:creationId xmlns:a16="http://schemas.microsoft.com/office/drawing/2014/main" id="{8A4B15E5-7798-0C1C-0BFE-5A5FA15BDCF0}"/>
              </a:ext>
            </a:extLst>
          </p:cNvPr>
          <p:cNvCxnSpPr>
            <a:cxnSpLocks/>
          </p:cNvCxnSpPr>
          <p:nvPr/>
        </p:nvCxnSpPr>
        <p:spPr>
          <a:xfrm flipV="1">
            <a:off x="7646360"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9351F674-C569-7EFF-8808-8B73BDD4FAF7}"/>
              </a:ext>
            </a:extLst>
          </p:cNvPr>
          <p:cNvSpPr/>
          <p:nvPr/>
        </p:nvSpPr>
        <p:spPr>
          <a:xfrm>
            <a:off x="9765561" y="1592263"/>
            <a:ext cx="1816839" cy="1649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Google Shape;12229;g117094d1d62_7_0">
            <a:extLst>
              <a:ext uri="{FF2B5EF4-FFF2-40B4-BE49-F238E27FC236}">
                <a16:creationId xmlns:a16="http://schemas.microsoft.com/office/drawing/2014/main" id="{D51D20A6-8EEB-DA95-D5EC-EBA17B7A3841}"/>
              </a:ext>
            </a:extLst>
          </p:cNvPr>
          <p:cNvSpPr/>
          <p:nvPr/>
        </p:nvSpPr>
        <p:spPr>
          <a:xfrm>
            <a:off x="9935349" y="2744146"/>
            <a:ext cx="1477263" cy="408623"/>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chemeClr val="bg1"/>
                </a:solidFill>
                <a:effectLst/>
                <a:uLnTx/>
                <a:uFillTx/>
                <a:latin typeface="Avenir Next LT Pro" panose="020B0504020202020204" pitchFamily="34" charset="0"/>
                <a:sym typeface="Avenir Next LT Pro" panose="020B0504020202020204" pitchFamily="34" charset="0"/>
              </a:rPr>
              <a:t>Internal Structure + People in Roles</a:t>
            </a:r>
          </a:p>
        </p:txBody>
      </p:sp>
      <p:cxnSp>
        <p:nvCxnSpPr>
          <p:cNvPr id="130" name="Straight Connector 129">
            <a:extLst>
              <a:ext uri="{FF2B5EF4-FFF2-40B4-BE49-F238E27FC236}">
                <a16:creationId xmlns:a16="http://schemas.microsoft.com/office/drawing/2014/main" id="{775E5B69-C9C6-F313-0224-D764F4642B04}"/>
              </a:ext>
            </a:extLst>
          </p:cNvPr>
          <p:cNvCxnSpPr>
            <a:cxnSpLocks/>
          </p:cNvCxnSpPr>
          <p:nvPr/>
        </p:nvCxnSpPr>
        <p:spPr>
          <a:xfrm flipV="1">
            <a:off x="9935349" y="2695820"/>
            <a:ext cx="1476000" cy="4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Google Shape;12229;g117094d1d62_7_0">
            <a:extLst>
              <a:ext uri="{FF2B5EF4-FFF2-40B4-BE49-F238E27FC236}">
                <a16:creationId xmlns:a16="http://schemas.microsoft.com/office/drawing/2014/main" id="{E6ED9FE1-F74E-4717-6EF4-0D5237FF7914}"/>
              </a:ext>
            </a:extLst>
          </p:cNvPr>
          <p:cNvSpPr/>
          <p:nvPr/>
        </p:nvSpPr>
        <p:spPr>
          <a:xfrm>
            <a:off x="779387" y="1684609"/>
            <a:ext cx="1477263" cy="17025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chemeClr val="accent4"/>
                </a:solidFill>
                <a:effectLst/>
                <a:uLnTx/>
                <a:uFillTx/>
                <a:latin typeface="Avenir Next LT Pro" panose="020B0504020202020204" pitchFamily="34" charset="0"/>
                <a:sym typeface="Avenir Next LT Pro" panose="020B0504020202020204" pitchFamily="34" charset="0"/>
              </a:rPr>
              <a:t>Factor 1</a:t>
            </a:r>
          </a:p>
        </p:txBody>
      </p:sp>
      <p:sp>
        <p:nvSpPr>
          <p:cNvPr id="7" name="Google Shape;12229;g117094d1d62_7_0">
            <a:extLst>
              <a:ext uri="{FF2B5EF4-FFF2-40B4-BE49-F238E27FC236}">
                <a16:creationId xmlns:a16="http://schemas.microsoft.com/office/drawing/2014/main" id="{D9513608-CD78-69E3-1080-62843BB90D40}"/>
              </a:ext>
            </a:extLst>
          </p:cNvPr>
          <p:cNvSpPr/>
          <p:nvPr/>
        </p:nvSpPr>
        <p:spPr>
          <a:xfrm>
            <a:off x="3068378" y="1684609"/>
            <a:ext cx="1477263" cy="17025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chemeClr val="accent4"/>
                </a:solidFill>
                <a:effectLst/>
                <a:uLnTx/>
                <a:uFillTx/>
                <a:latin typeface="Avenir Next LT Pro" panose="020B0504020202020204" pitchFamily="34" charset="0"/>
                <a:sym typeface="Avenir Next LT Pro" panose="020B0504020202020204" pitchFamily="34" charset="0"/>
              </a:rPr>
              <a:t>Factor 2</a:t>
            </a:r>
          </a:p>
        </p:txBody>
      </p:sp>
      <p:sp>
        <p:nvSpPr>
          <p:cNvPr id="8" name="Google Shape;12229;g117094d1d62_7_0">
            <a:extLst>
              <a:ext uri="{FF2B5EF4-FFF2-40B4-BE49-F238E27FC236}">
                <a16:creationId xmlns:a16="http://schemas.microsoft.com/office/drawing/2014/main" id="{63CFAA4F-526C-E44B-ACA3-1618EE726128}"/>
              </a:ext>
            </a:extLst>
          </p:cNvPr>
          <p:cNvSpPr/>
          <p:nvPr/>
        </p:nvSpPr>
        <p:spPr>
          <a:xfrm>
            <a:off x="5357369" y="1684609"/>
            <a:ext cx="1477263" cy="17025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chemeClr val="accent4"/>
                </a:solidFill>
                <a:effectLst/>
                <a:uLnTx/>
                <a:uFillTx/>
                <a:latin typeface="Avenir Next LT Pro" panose="020B0504020202020204" pitchFamily="34" charset="0"/>
                <a:sym typeface="Avenir Next LT Pro" panose="020B0504020202020204" pitchFamily="34" charset="0"/>
              </a:rPr>
              <a:t>Factor 3</a:t>
            </a:r>
          </a:p>
        </p:txBody>
      </p:sp>
      <p:sp>
        <p:nvSpPr>
          <p:cNvPr id="9" name="Google Shape;12229;g117094d1d62_7_0">
            <a:extLst>
              <a:ext uri="{FF2B5EF4-FFF2-40B4-BE49-F238E27FC236}">
                <a16:creationId xmlns:a16="http://schemas.microsoft.com/office/drawing/2014/main" id="{23DEE4D7-4EFB-351B-4CE4-3DD4137DA727}"/>
              </a:ext>
            </a:extLst>
          </p:cNvPr>
          <p:cNvSpPr/>
          <p:nvPr/>
        </p:nvSpPr>
        <p:spPr>
          <a:xfrm>
            <a:off x="7646360" y="1684609"/>
            <a:ext cx="1477263" cy="17025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chemeClr val="accent4"/>
                </a:solidFill>
                <a:effectLst/>
                <a:uLnTx/>
                <a:uFillTx/>
                <a:latin typeface="Avenir Next LT Pro" panose="020B0504020202020204" pitchFamily="34" charset="0"/>
                <a:sym typeface="Avenir Next LT Pro" panose="020B0504020202020204" pitchFamily="34" charset="0"/>
              </a:rPr>
              <a:t>Factor 4</a:t>
            </a:r>
          </a:p>
        </p:txBody>
      </p:sp>
      <p:sp>
        <p:nvSpPr>
          <p:cNvPr id="10" name="Google Shape;12229;g117094d1d62_7_0">
            <a:extLst>
              <a:ext uri="{FF2B5EF4-FFF2-40B4-BE49-F238E27FC236}">
                <a16:creationId xmlns:a16="http://schemas.microsoft.com/office/drawing/2014/main" id="{BE6AE252-A02C-52E3-6912-118E2C5AC2B6}"/>
              </a:ext>
            </a:extLst>
          </p:cNvPr>
          <p:cNvSpPr/>
          <p:nvPr/>
        </p:nvSpPr>
        <p:spPr>
          <a:xfrm>
            <a:off x="9935349" y="1684609"/>
            <a:ext cx="1477263" cy="170259"/>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chemeClr val="accent4"/>
                </a:solidFill>
                <a:effectLst/>
                <a:uLnTx/>
                <a:uFillTx/>
                <a:latin typeface="Avenir Next LT Pro" panose="020B0504020202020204" pitchFamily="34" charset="0"/>
                <a:sym typeface="Avenir Next LT Pro" panose="020B0504020202020204" pitchFamily="34" charset="0"/>
              </a:rPr>
              <a:t>Factor 5</a:t>
            </a:r>
          </a:p>
        </p:txBody>
      </p:sp>
      <p:sp>
        <p:nvSpPr>
          <p:cNvPr id="70" name="Rectangle 69">
            <a:extLst>
              <a:ext uri="{FF2B5EF4-FFF2-40B4-BE49-F238E27FC236}">
                <a16:creationId xmlns:a16="http://schemas.microsoft.com/office/drawing/2014/main" id="{CC14C13D-204F-6A94-1FCB-259453BBC3CE}"/>
              </a:ext>
            </a:extLst>
          </p:cNvPr>
          <p:cNvSpPr/>
          <p:nvPr/>
        </p:nvSpPr>
        <p:spPr>
          <a:xfrm>
            <a:off x="609600" y="3432420"/>
            <a:ext cx="10972800" cy="8672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9E9093E-982D-46D5-FC2B-A33A23D99DD3}"/>
              </a:ext>
            </a:extLst>
          </p:cNvPr>
          <p:cNvSpPr txBox="1"/>
          <p:nvPr/>
        </p:nvSpPr>
        <p:spPr>
          <a:xfrm rot="16200000">
            <a:off x="-21638" y="3681368"/>
            <a:ext cx="723900" cy="369332"/>
          </a:xfrm>
          <a:prstGeom prst="rect">
            <a:avLst/>
          </a:prstGeom>
          <a:noFill/>
        </p:spPr>
        <p:txBody>
          <a:bodyPr wrap="square" lIns="0" tIns="0" rIns="0" bIns="0" rtlCol="0">
            <a:spAutoFit/>
          </a:bodyPr>
          <a:lstStyle/>
          <a:p>
            <a:pPr algn="ctr"/>
            <a:r>
              <a:rPr lang="en-US" sz="1200" i="1" dirty="0">
                <a:solidFill>
                  <a:schemeClr val="bg1"/>
                </a:solidFill>
                <a:latin typeface="Avenir Next LT Pro" panose="020B0504020202020204" pitchFamily="34" charset="0"/>
                <a:sym typeface="Avenir Next LT Pro" panose="020B0504020202020204" pitchFamily="34" charset="0"/>
              </a:rPr>
              <a:t>Potential Points </a:t>
            </a:r>
          </a:p>
        </p:txBody>
      </p:sp>
      <p:grpSp>
        <p:nvGrpSpPr>
          <p:cNvPr id="87" name="Group 86">
            <a:extLst>
              <a:ext uri="{FF2B5EF4-FFF2-40B4-BE49-F238E27FC236}">
                <a16:creationId xmlns:a16="http://schemas.microsoft.com/office/drawing/2014/main" id="{25221B06-59EC-7D50-B275-10B17045DBF5}"/>
              </a:ext>
            </a:extLst>
          </p:cNvPr>
          <p:cNvGrpSpPr/>
          <p:nvPr/>
        </p:nvGrpSpPr>
        <p:grpSpPr>
          <a:xfrm>
            <a:off x="2526455" y="3729975"/>
            <a:ext cx="272118" cy="272118"/>
            <a:chOff x="2495550" y="3238500"/>
            <a:chExt cx="381000" cy="381000"/>
          </a:xfrm>
        </p:grpSpPr>
        <p:sp>
          <p:nvSpPr>
            <p:cNvPr id="85" name="Rectangle 84">
              <a:extLst>
                <a:ext uri="{FF2B5EF4-FFF2-40B4-BE49-F238E27FC236}">
                  <a16:creationId xmlns:a16="http://schemas.microsoft.com/office/drawing/2014/main" id="{574F3FE6-C702-E093-B3AB-DB62882D554C}"/>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lus Sign 85">
              <a:extLst>
                <a:ext uri="{FF2B5EF4-FFF2-40B4-BE49-F238E27FC236}">
                  <a16:creationId xmlns:a16="http://schemas.microsoft.com/office/drawing/2014/main" id="{2D0C8745-623E-4378-BAB2-619C74C5CFC9}"/>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492CE4C5-5B1D-3CAA-D659-0EC0416B1396}"/>
              </a:ext>
            </a:extLst>
          </p:cNvPr>
          <p:cNvGrpSpPr/>
          <p:nvPr/>
        </p:nvGrpSpPr>
        <p:grpSpPr>
          <a:xfrm>
            <a:off x="4815446" y="3729975"/>
            <a:ext cx="272118" cy="272118"/>
            <a:chOff x="2495550" y="3238500"/>
            <a:chExt cx="381000" cy="381000"/>
          </a:xfrm>
        </p:grpSpPr>
        <p:sp>
          <p:nvSpPr>
            <p:cNvPr id="91" name="Rectangle 90">
              <a:extLst>
                <a:ext uri="{FF2B5EF4-FFF2-40B4-BE49-F238E27FC236}">
                  <a16:creationId xmlns:a16="http://schemas.microsoft.com/office/drawing/2014/main" id="{B96470C4-0D09-60DE-7B32-8A420A3DA5DF}"/>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lus Sign 91">
              <a:extLst>
                <a:ext uri="{FF2B5EF4-FFF2-40B4-BE49-F238E27FC236}">
                  <a16:creationId xmlns:a16="http://schemas.microsoft.com/office/drawing/2014/main" id="{199CCA1C-5DFD-7299-5AFB-3C6D30753897}"/>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3A3CF7AF-8D38-D6F8-259F-E5BFA79C6475}"/>
              </a:ext>
            </a:extLst>
          </p:cNvPr>
          <p:cNvGrpSpPr/>
          <p:nvPr/>
        </p:nvGrpSpPr>
        <p:grpSpPr>
          <a:xfrm>
            <a:off x="7104437" y="3729975"/>
            <a:ext cx="272118" cy="272118"/>
            <a:chOff x="2495550" y="3238500"/>
            <a:chExt cx="381000" cy="381000"/>
          </a:xfrm>
        </p:grpSpPr>
        <p:sp>
          <p:nvSpPr>
            <p:cNvPr id="95" name="Rectangle 94">
              <a:extLst>
                <a:ext uri="{FF2B5EF4-FFF2-40B4-BE49-F238E27FC236}">
                  <a16:creationId xmlns:a16="http://schemas.microsoft.com/office/drawing/2014/main" id="{2259D6A6-E150-DF23-38E7-6A1FEC728404}"/>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Plus Sign 95">
              <a:extLst>
                <a:ext uri="{FF2B5EF4-FFF2-40B4-BE49-F238E27FC236}">
                  <a16:creationId xmlns:a16="http://schemas.microsoft.com/office/drawing/2014/main" id="{2A47AAFF-2572-C0EC-85BD-34FE33F34C7C}"/>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FB5A24A-8099-6E0B-54A1-66F7CBA62064}"/>
              </a:ext>
            </a:extLst>
          </p:cNvPr>
          <p:cNvGrpSpPr/>
          <p:nvPr/>
        </p:nvGrpSpPr>
        <p:grpSpPr>
          <a:xfrm>
            <a:off x="9393428" y="3729975"/>
            <a:ext cx="272118" cy="272118"/>
            <a:chOff x="2495550" y="3238500"/>
            <a:chExt cx="381000" cy="381000"/>
          </a:xfrm>
        </p:grpSpPr>
        <p:sp>
          <p:nvSpPr>
            <p:cNvPr id="99" name="Rectangle 98">
              <a:extLst>
                <a:ext uri="{FF2B5EF4-FFF2-40B4-BE49-F238E27FC236}">
                  <a16:creationId xmlns:a16="http://schemas.microsoft.com/office/drawing/2014/main" id="{B160321A-092E-357C-7BD2-425CD530D55B}"/>
                </a:ext>
              </a:extLst>
            </p:cNvPr>
            <p:cNvSpPr/>
            <p:nvPr/>
          </p:nvSpPr>
          <p:spPr>
            <a:xfrm>
              <a:off x="2495550" y="3238500"/>
              <a:ext cx="381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Plus Sign 99">
              <a:extLst>
                <a:ext uri="{FF2B5EF4-FFF2-40B4-BE49-F238E27FC236}">
                  <a16:creationId xmlns:a16="http://schemas.microsoft.com/office/drawing/2014/main" id="{F8956169-CD8B-7BCE-C897-22FB01F484A6}"/>
                </a:ext>
              </a:extLst>
            </p:cNvPr>
            <p:cNvSpPr/>
            <p:nvPr/>
          </p:nvSpPr>
          <p:spPr>
            <a:xfrm>
              <a:off x="2562225" y="3305175"/>
              <a:ext cx="247650" cy="24765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3570BF1C-560E-DDEF-DEAC-9FB4739EA0E5}"/>
              </a:ext>
            </a:extLst>
          </p:cNvPr>
          <p:cNvGrpSpPr/>
          <p:nvPr/>
        </p:nvGrpSpPr>
        <p:grpSpPr>
          <a:xfrm>
            <a:off x="1186987" y="3593619"/>
            <a:ext cx="662063" cy="544830"/>
            <a:chOff x="1186987" y="3593619"/>
            <a:chExt cx="662063" cy="544830"/>
          </a:xfrm>
        </p:grpSpPr>
        <p:sp>
          <p:nvSpPr>
            <p:cNvPr id="93" name="Google Shape;12229;g117094d1d62_7_0">
              <a:extLst>
                <a:ext uri="{FF2B5EF4-FFF2-40B4-BE49-F238E27FC236}">
                  <a16:creationId xmlns:a16="http://schemas.microsoft.com/office/drawing/2014/main" id="{D9FA4E02-E55A-04C4-A19C-4CF563195F38}"/>
                </a:ext>
              </a:extLst>
            </p:cNvPr>
            <p:cNvSpPr/>
            <p:nvPr/>
          </p:nvSpPr>
          <p:spPr>
            <a:xfrm>
              <a:off x="1186987" y="3593619"/>
              <a:ext cx="662063" cy="544830"/>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3200" b="1" i="0" u="none" strike="noStrike" kern="0" cap="none" spc="0" normalizeH="0" baseline="0" noProof="0" dirty="0">
                  <a:ln>
                    <a:noFill/>
                  </a:ln>
                  <a:effectLst/>
                  <a:uLnTx/>
                  <a:uFillTx/>
                  <a:latin typeface="Avenir Next LT Pro" panose="020B0504020202020204" pitchFamily="34" charset="0"/>
                  <a:sym typeface="Avenir Next LT Pro" panose="020B0504020202020204" pitchFamily="34" charset="0"/>
                </a:rPr>
                <a:t>15</a:t>
              </a:r>
            </a:p>
          </p:txBody>
        </p:sp>
        <p:cxnSp>
          <p:nvCxnSpPr>
            <p:cNvPr id="101" name="Straight Connector 100">
              <a:extLst>
                <a:ext uri="{FF2B5EF4-FFF2-40B4-BE49-F238E27FC236}">
                  <a16:creationId xmlns:a16="http://schemas.microsoft.com/office/drawing/2014/main" id="{80182CA0-1A14-AAA3-1B96-A40ED2F61670}"/>
                </a:ext>
              </a:extLst>
            </p:cNvPr>
            <p:cNvCxnSpPr>
              <a:cxnSpLocks/>
            </p:cNvCxnSpPr>
            <p:nvPr/>
          </p:nvCxnSpPr>
          <p:spPr>
            <a:xfrm>
              <a:off x="1186987" y="4138449"/>
              <a:ext cx="66206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5213F811-7A68-8662-24E3-91AC2993B24B}"/>
              </a:ext>
            </a:extLst>
          </p:cNvPr>
          <p:cNvGrpSpPr/>
          <p:nvPr/>
        </p:nvGrpSpPr>
        <p:grpSpPr>
          <a:xfrm>
            <a:off x="3475978" y="3593619"/>
            <a:ext cx="662063" cy="544830"/>
            <a:chOff x="1186987" y="3593619"/>
            <a:chExt cx="662063" cy="544830"/>
          </a:xfrm>
        </p:grpSpPr>
        <p:sp>
          <p:nvSpPr>
            <p:cNvPr id="105" name="Google Shape;12229;g117094d1d62_7_0">
              <a:extLst>
                <a:ext uri="{FF2B5EF4-FFF2-40B4-BE49-F238E27FC236}">
                  <a16:creationId xmlns:a16="http://schemas.microsoft.com/office/drawing/2014/main" id="{2F6A774D-D795-515B-E1E5-5CC75FCBAA76}"/>
                </a:ext>
              </a:extLst>
            </p:cNvPr>
            <p:cNvSpPr/>
            <p:nvPr/>
          </p:nvSpPr>
          <p:spPr>
            <a:xfrm>
              <a:off x="1186987" y="3593619"/>
              <a:ext cx="662063" cy="544830"/>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3200" b="1" i="0" u="none" strike="noStrike" kern="0" cap="none" spc="0" normalizeH="0" baseline="0" noProof="0" dirty="0">
                  <a:ln>
                    <a:noFill/>
                  </a:ln>
                  <a:effectLst/>
                  <a:uLnTx/>
                  <a:uFillTx/>
                  <a:latin typeface="Avenir Next LT Pro" panose="020B0504020202020204" pitchFamily="34" charset="0"/>
                  <a:sym typeface="Avenir Next LT Pro" panose="020B0504020202020204" pitchFamily="34" charset="0"/>
                </a:rPr>
                <a:t>25</a:t>
              </a:r>
            </a:p>
          </p:txBody>
        </p:sp>
        <p:cxnSp>
          <p:nvCxnSpPr>
            <p:cNvPr id="106" name="Straight Connector 105">
              <a:extLst>
                <a:ext uri="{FF2B5EF4-FFF2-40B4-BE49-F238E27FC236}">
                  <a16:creationId xmlns:a16="http://schemas.microsoft.com/office/drawing/2014/main" id="{9B82CD69-3432-746C-68C9-65F00E9A1C6D}"/>
                </a:ext>
              </a:extLst>
            </p:cNvPr>
            <p:cNvCxnSpPr>
              <a:cxnSpLocks/>
            </p:cNvCxnSpPr>
            <p:nvPr/>
          </p:nvCxnSpPr>
          <p:spPr>
            <a:xfrm>
              <a:off x="1186987" y="4138449"/>
              <a:ext cx="66206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6F24CDC6-B8E5-843A-B608-30857B4B11A8}"/>
              </a:ext>
            </a:extLst>
          </p:cNvPr>
          <p:cNvGrpSpPr/>
          <p:nvPr/>
        </p:nvGrpSpPr>
        <p:grpSpPr>
          <a:xfrm>
            <a:off x="5764969" y="3593619"/>
            <a:ext cx="662063" cy="544830"/>
            <a:chOff x="1186987" y="3593619"/>
            <a:chExt cx="662063" cy="544830"/>
          </a:xfrm>
        </p:grpSpPr>
        <p:sp>
          <p:nvSpPr>
            <p:cNvPr id="109" name="Google Shape;12229;g117094d1d62_7_0">
              <a:extLst>
                <a:ext uri="{FF2B5EF4-FFF2-40B4-BE49-F238E27FC236}">
                  <a16:creationId xmlns:a16="http://schemas.microsoft.com/office/drawing/2014/main" id="{D7306015-6A6B-041B-44E0-348D487DC2C5}"/>
                </a:ext>
              </a:extLst>
            </p:cNvPr>
            <p:cNvSpPr/>
            <p:nvPr/>
          </p:nvSpPr>
          <p:spPr>
            <a:xfrm>
              <a:off x="1186987" y="3593619"/>
              <a:ext cx="662063" cy="544830"/>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3200" b="1" i="0" u="none" strike="noStrike" kern="0" cap="none" spc="0" normalizeH="0" baseline="0" noProof="0" dirty="0">
                  <a:ln>
                    <a:noFill/>
                  </a:ln>
                  <a:effectLst/>
                  <a:uLnTx/>
                  <a:uFillTx/>
                  <a:latin typeface="Avenir Next LT Pro" panose="020B0504020202020204" pitchFamily="34" charset="0"/>
                  <a:sym typeface="Avenir Next LT Pro" panose="020B0504020202020204" pitchFamily="34" charset="0"/>
                </a:rPr>
                <a:t>15</a:t>
              </a:r>
            </a:p>
          </p:txBody>
        </p:sp>
        <p:cxnSp>
          <p:nvCxnSpPr>
            <p:cNvPr id="110" name="Straight Connector 109">
              <a:extLst>
                <a:ext uri="{FF2B5EF4-FFF2-40B4-BE49-F238E27FC236}">
                  <a16:creationId xmlns:a16="http://schemas.microsoft.com/office/drawing/2014/main" id="{D5A2E584-BC4F-2ACB-28B1-713F619A1771}"/>
                </a:ext>
              </a:extLst>
            </p:cNvPr>
            <p:cNvCxnSpPr>
              <a:cxnSpLocks/>
            </p:cNvCxnSpPr>
            <p:nvPr/>
          </p:nvCxnSpPr>
          <p:spPr>
            <a:xfrm>
              <a:off x="1186987" y="4138449"/>
              <a:ext cx="66206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5A8CA165-C60C-36BC-2EF2-7F34C720C303}"/>
              </a:ext>
            </a:extLst>
          </p:cNvPr>
          <p:cNvGrpSpPr/>
          <p:nvPr/>
        </p:nvGrpSpPr>
        <p:grpSpPr>
          <a:xfrm>
            <a:off x="8053960" y="3593619"/>
            <a:ext cx="662063" cy="544830"/>
            <a:chOff x="1186987" y="3593619"/>
            <a:chExt cx="662063" cy="544830"/>
          </a:xfrm>
        </p:grpSpPr>
        <p:sp>
          <p:nvSpPr>
            <p:cNvPr id="114" name="Google Shape;12229;g117094d1d62_7_0">
              <a:extLst>
                <a:ext uri="{FF2B5EF4-FFF2-40B4-BE49-F238E27FC236}">
                  <a16:creationId xmlns:a16="http://schemas.microsoft.com/office/drawing/2014/main" id="{D458021C-7DF7-CB22-2B4F-644B2A0A09B0}"/>
                </a:ext>
              </a:extLst>
            </p:cNvPr>
            <p:cNvSpPr/>
            <p:nvPr/>
          </p:nvSpPr>
          <p:spPr>
            <a:xfrm>
              <a:off x="1186987" y="3593619"/>
              <a:ext cx="662063" cy="544830"/>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3200" b="1" i="0" u="none" strike="noStrike" kern="0" cap="none" spc="0" normalizeH="0" baseline="0" noProof="0" dirty="0">
                  <a:ln>
                    <a:noFill/>
                  </a:ln>
                  <a:effectLst/>
                  <a:uLnTx/>
                  <a:uFillTx/>
                  <a:latin typeface="Avenir Next LT Pro" panose="020B0504020202020204" pitchFamily="34" charset="0"/>
                  <a:sym typeface="Avenir Next LT Pro" panose="020B0504020202020204" pitchFamily="34" charset="0"/>
                </a:rPr>
                <a:t>20</a:t>
              </a:r>
            </a:p>
          </p:txBody>
        </p:sp>
        <p:cxnSp>
          <p:nvCxnSpPr>
            <p:cNvPr id="116" name="Straight Connector 115">
              <a:extLst>
                <a:ext uri="{FF2B5EF4-FFF2-40B4-BE49-F238E27FC236}">
                  <a16:creationId xmlns:a16="http://schemas.microsoft.com/office/drawing/2014/main" id="{823A67E5-8AB7-381A-6F9E-64A506D7DD1B}"/>
                </a:ext>
              </a:extLst>
            </p:cNvPr>
            <p:cNvCxnSpPr>
              <a:cxnSpLocks/>
            </p:cNvCxnSpPr>
            <p:nvPr/>
          </p:nvCxnSpPr>
          <p:spPr>
            <a:xfrm>
              <a:off x="1186987" y="4138449"/>
              <a:ext cx="66206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68C746D7-C93F-5509-D012-4E97A99E3DAC}"/>
              </a:ext>
            </a:extLst>
          </p:cNvPr>
          <p:cNvGrpSpPr/>
          <p:nvPr/>
        </p:nvGrpSpPr>
        <p:grpSpPr>
          <a:xfrm>
            <a:off x="10342949" y="3593619"/>
            <a:ext cx="662063" cy="544830"/>
            <a:chOff x="1186987" y="3593619"/>
            <a:chExt cx="662063" cy="544830"/>
          </a:xfrm>
        </p:grpSpPr>
        <p:sp>
          <p:nvSpPr>
            <p:cNvPr id="121" name="Google Shape;12229;g117094d1d62_7_0">
              <a:extLst>
                <a:ext uri="{FF2B5EF4-FFF2-40B4-BE49-F238E27FC236}">
                  <a16:creationId xmlns:a16="http://schemas.microsoft.com/office/drawing/2014/main" id="{5E09FD06-6CAC-569D-E26A-634A8EB7A717}"/>
                </a:ext>
              </a:extLst>
            </p:cNvPr>
            <p:cNvSpPr/>
            <p:nvPr/>
          </p:nvSpPr>
          <p:spPr>
            <a:xfrm>
              <a:off x="1186987" y="3593619"/>
              <a:ext cx="662063" cy="544830"/>
            </a:xfrm>
            <a:prstGeom prst="roundRect">
              <a:avLst>
                <a:gd name="adj" fmla="val 16667"/>
              </a:avLst>
            </a:prstGeom>
            <a:noFill/>
            <a:ln w="28575" cap="flat" cmpd="sng">
              <a:noFill/>
              <a:prstDash val="solid"/>
              <a:round/>
              <a:headEnd type="none" w="sm" len="sm"/>
              <a:tailEnd type="none" w="sm" len="sm"/>
            </a:ln>
            <a:effectLst>
              <a:outerShdw blurRad="76200" dist="50800" dir="5400000" algn="tl" rotWithShape="0">
                <a:srgbClr val="4C4846">
                  <a:alpha val="3137"/>
                </a:srgbClr>
              </a:outerShdw>
            </a:effectLst>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3200" b="1" i="0" u="none" strike="noStrike" kern="0" cap="none" spc="0" normalizeH="0" baseline="0" noProof="0" dirty="0">
                  <a:ln>
                    <a:noFill/>
                  </a:ln>
                  <a:effectLst/>
                  <a:uLnTx/>
                  <a:uFillTx/>
                  <a:latin typeface="Avenir Next LT Pro" panose="020B0504020202020204" pitchFamily="34" charset="0"/>
                  <a:sym typeface="Avenir Next LT Pro" panose="020B0504020202020204" pitchFamily="34" charset="0"/>
                </a:rPr>
                <a:t>25</a:t>
              </a:r>
            </a:p>
          </p:txBody>
        </p:sp>
        <p:cxnSp>
          <p:nvCxnSpPr>
            <p:cNvPr id="124" name="Straight Connector 123">
              <a:extLst>
                <a:ext uri="{FF2B5EF4-FFF2-40B4-BE49-F238E27FC236}">
                  <a16:creationId xmlns:a16="http://schemas.microsoft.com/office/drawing/2014/main" id="{AF830F6A-CF9F-0F42-82B7-DC42E1072498}"/>
                </a:ext>
              </a:extLst>
            </p:cNvPr>
            <p:cNvCxnSpPr>
              <a:cxnSpLocks/>
            </p:cNvCxnSpPr>
            <p:nvPr/>
          </p:nvCxnSpPr>
          <p:spPr>
            <a:xfrm>
              <a:off x="1186987" y="4138449"/>
              <a:ext cx="66206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126" name="Google Shape;12256;g117094d1d62_7_0">
            <a:extLst>
              <a:ext uri="{FF2B5EF4-FFF2-40B4-BE49-F238E27FC236}">
                <a16:creationId xmlns:a16="http://schemas.microsoft.com/office/drawing/2014/main" id="{3978F26E-D756-AACB-C951-75425A299C57}"/>
              </a:ext>
            </a:extLst>
          </p:cNvPr>
          <p:cNvGraphicFramePr/>
          <p:nvPr>
            <p:extLst>
              <p:ext uri="{D42A27DB-BD31-4B8C-83A1-F6EECF244321}">
                <p14:modId xmlns:p14="http://schemas.microsoft.com/office/powerpoint/2010/main" val="235168152"/>
              </p:ext>
            </p:extLst>
          </p:nvPr>
        </p:nvGraphicFramePr>
        <p:xfrm>
          <a:off x="2898590" y="4482665"/>
          <a:ext cx="1828800" cy="1689535"/>
        </p:xfrm>
        <a:graphic>
          <a:graphicData uri="http://schemas.openxmlformats.org/drawingml/2006/table">
            <a:tbl>
              <a:tblPr>
                <a:noFill/>
              </a:tblPr>
              <a:tblGrid>
                <a:gridCol w="1368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tblGrid>
              <a:tr h="292735">
                <a:tc gridSpan="2">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1200" b="1" u="none" strike="noStrike" cap="none" dirty="0">
                          <a:solidFill>
                            <a:schemeClr val="bg1"/>
                          </a:solidFill>
                          <a:latin typeface="Avenir Next LT Pro" panose="020B0504020202020204" pitchFamily="34" charset="0"/>
                          <a:sym typeface="Avenir Next LT Pro" panose="020B0504020202020204" pitchFamily="34" charset="0"/>
                        </a:rPr>
                        <a:t>Measure</a:t>
                      </a:r>
                      <a:endParaRPr sz="1200" b="1" u="none" strike="noStrike" cap="none" dirty="0">
                        <a:solidFill>
                          <a:schemeClr val="bg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rtl="0">
                        <a:lnSpc>
                          <a:spcPct val="100000"/>
                        </a:lnSpc>
                        <a:spcBef>
                          <a:spcPts val="0"/>
                        </a:spcBef>
                        <a:spcAft>
                          <a:spcPts val="0"/>
                        </a:spcAft>
                        <a:buClr>
                          <a:srgbClr val="000000"/>
                        </a:buClr>
                        <a:buSzPts val="1050"/>
                        <a:buFont typeface="Arial"/>
                        <a:buNone/>
                      </a:pPr>
                      <a:r>
                        <a:rPr lang="en-US" sz="1000" b="1" u="none" strike="noStrike" cap="none">
                          <a:solidFill>
                            <a:schemeClr val="accent4"/>
                          </a:solidFill>
                          <a:latin typeface="Avenir Next LT Pro" panose="020B0504020202020204" pitchFamily="34" charset="0"/>
                        </a:rPr>
                        <a:t>Pts</a:t>
                      </a:r>
                      <a:endParaRPr sz="1000" b="1" u="none" strike="noStrike" cap="none">
                        <a:solidFill>
                          <a:schemeClr val="accent4"/>
                        </a:solidFill>
                        <a:latin typeface="Avenir Next LT Pro" panose="020B0504020202020204" pitchFamily="34" charset="0"/>
                      </a:endParaRPr>
                    </a:p>
                  </a:txBody>
                  <a:tcPr marL="91425" marR="91425" marT="45700" marB="4570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35844194"/>
                  </a:ext>
                </a:extLst>
              </a:tr>
              <a:tr h="349200">
                <a:tc>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rPr>
                        <a:t>Product #1</a:t>
                      </a:r>
                      <a:endParaRPr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800" b="1" u="none" strike="noStrike" cap="none" dirty="0">
                          <a:solidFill>
                            <a:schemeClr val="tx1"/>
                          </a:solidFill>
                          <a:latin typeface="Avenir Next LT Pro" panose="020B0504020202020204" pitchFamily="34" charset="0"/>
                          <a:sym typeface="Avenir Next LT Pro" panose="020B0504020202020204" pitchFamily="34" charset="0"/>
                        </a:rPr>
                        <a:t>25</a:t>
                      </a:r>
                      <a:endParaRPr sz="800" b="1"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92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Solution #1</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20</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92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Product #2</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15</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92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Service #1</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15</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925477"/>
                  </a:ext>
                </a:extLst>
              </a:tr>
            </a:tbl>
          </a:graphicData>
        </a:graphic>
      </p:graphicFrame>
      <p:graphicFrame>
        <p:nvGraphicFramePr>
          <p:cNvPr id="132" name="Google Shape;12256;g117094d1d62_7_0">
            <a:extLst>
              <a:ext uri="{FF2B5EF4-FFF2-40B4-BE49-F238E27FC236}">
                <a16:creationId xmlns:a16="http://schemas.microsoft.com/office/drawing/2014/main" id="{CC26FEAA-D57F-85BB-084E-7BA516847C78}"/>
              </a:ext>
            </a:extLst>
          </p:cNvPr>
          <p:cNvGraphicFramePr/>
          <p:nvPr>
            <p:extLst>
              <p:ext uri="{D42A27DB-BD31-4B8C-83A1-F6EECF244321}">
                <p14:modId xmlns:p14="http://schemas.microsoft.com/office/powerpoint/2010/main" val="1265532144"/>
              </p:ext>
            </p:extLst>
          </p:nvPr>
        </p:nvGraphicFramePr>
        <p:xfrm>
          <a:off x="609599" y="4482665"/>
          <a:ext cx="1828800" cy="1696735"/>
        </p:xfrm>
        <a:graphic>
          <a:graphicData uri="http://schemas.openxmlformats.org/drawingml/2006/table">
            <a:tbl>
              <a:tblPr>
                <a:noFill/>
              </a:tblPr>
              <a:tblGrid>
                <a:gridCol w="1368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tblGrid>
              <a:tr h="292735">
                <a:tc gridSpan="2">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1200" b="1" u="none" strike="noStrike" cap="none" dirty="0">
                          <a:solidFill>
                            <a:schemeClr val="bg1"/>
                          </a:solidFill>
                          <a:latin typeface="Avenir Next LT Pro" panose="020B0504020202020204" pitchFamily="34" charset="0"/>
                          <a:sym typeface="Avenir Next LT Pro" panose="020B0504020202020204" pitchFamily="34" charset="0"/>
                        </a:rPr>
                        <a:t>Measure</a:t>
                      </a:r>
                      <a:endParaRPr sz="1200" b="1" u="none" strike="noStrike" cap="none" dirty="0">
                        <a:solidFill>
                          <a:schemeClr val="bg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rtl="0">
                        <a:lnSpc>
                          <a:spcPct val="100000"/>
                        </a:lnSpc>
                        <a:spcBef>
                          <a:spcPts val="0"/>
                        </a:spcBef>
                        <a:spcAft>
                          <a:spcPts val="0"/>
                        </a:spcAft>
                        <a:buClr>
                          <a:srgbClr val="000000"/>
                        </a:buClr>
                        <a:buSzPts val="1050"/>
                        <a:buFont typeface="Arial"/>
                        <a:buNone/>
                      </a:pPr>
                      <a:r>
                        <a:rPr lang="en-US" sz="1000" b="1" u="none" strike="noStrike" cap="none">
                          <a:solidFill>
                            <a:schemeClr val="accent4"/>
                          </a:solidFill>
                          <a:latin typeface="Avenir Next LT Pro" panose="020B0504020202020204" pitchFamily="34" charset="0"/>
                        </a:rPr>
                        <a:t>Pts</a:t>
                      </a:r>
                      <a:endParaRPr sz="1000" b="1" u="none" strike="noStrike" cap="none">
                        <a:solidFill>
                          <a:schemeClr val="accent4"/>
                        </a:solidFill>
                        <a:latin typeface="Avenir Next LT Pro" panose="020B0504020202020204" pitchFamily="34" charset="0"/>
                      </a:endParaRPr>
                    </a:p>
                  </a:txBody>
                  <a:tcPr marL="91425" marR="91425" marT="45700" marB="4570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35844194"/>
                  </a:ext>
                </a:extLst>
              </a:tr>
              <a:tr h="468000">
                <a:tc>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rPr>
                        <a:t>Top 3 Priority verticals</a:t>
                      </a:r>
                      <a:endParaRPr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800" b="1" u="none" strike="noStrike" cap="none" dirty="0">
                          <a:solidFill>
                            <a:schemeClr val="tx1"/>
                          </a:solidFill>
                          <a:latin typeface="Avenir Next LT Pro" panose="020B0504020202020204" pitchFamily="34" charset="0"/>
                          <a:sym typeface="Avenir Next LT Pro" panose="020B0504020202020204" pitchFamily="34" charset="0"/>
                        </a:rPr>
                        <a:t>15</a:t>
                      </a:r>
                      <a:endParaRPr sz="800" b="1"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Top 4-6 priority verticals</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10</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All other verticals</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5</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40" name="Google Shape;12256;g117094d1d62_7_0">
            <a:extLst>
              <a:ext uri="{FF2B5EF4-FFF2-40B4-BE49-F238E27FC236}">
                <a16:creationId xmlns:a16="http://schemas.microsoft.com/office/drawing/2014/main" id="{F8A96454-682F-F4ED-EC6C-A28DDF61685A}"/>
              </a:ext>
            </a:extLst>
          </p:cNvPr>
          <p:cNvGraphicFramePr/>
          <p:nvPr>
            <p:extLst>
              <p:ext uri="{D42A27DB-BD31-4B8C-83A1-F6EECF244321}">
                <p14:modId xmlns:p14="http://schemas.microsoft.com/office/powerpoint/2010/main" val="571530420"/>
              </p:ext>
            </p:extLst>
          </p:nvPr>
        </p:nvGraphicFramePr>
        <p:xfrm>
          <a:off x="7476572" y="4482665"/>
          <a:ext cx="1828800" cy="1696735"/>
        </p:xfrm>
        <a:graphic>
          <a:graphicData uri="http://schemas.openxmlformats.org/drawingml/2006/table">
            <a:tbl>
              <a:tblPr>
                <a:noFill/>
              </a:tblPr>
              <a:tblGrid>
                <a:gridCol w="1368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tblGrid>
              <a:tr h="292735">
                <a:tc gridSpan="2">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1200" b="1" u="none" strike="noStrike" cap="none" dirty="0">
                          <a:solidFill>
                            <a:schemeClr val="bg1"/>
                          </a:solidFill>
                          <a:latin typeface="Avenir Next LT Pro" panose="020B0504020202020204" pitchFamily="34" charset="0"/>
                          <a:sym typeface="Avenir Next LT Pro" panose="020B0504020202020204" pitchFamily="34" charset="0"/>
                        </a:rPr>
                        <a:t>Measure</a:t>
                      </a:r>
                      <a:endParaRPr sz="1200" b="1" u="none" strike="noStrike" cap="none" dirty="0">
                        <a:solidFill>
                          <a:schemeClr val="bg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rtl="0">
                        <a:lnSpc>
                          <a:spcPct val="100000"/>
                        </a:lnSpc>
                        <a:spcBef>
                          <a:spcPts val="0"/>
                        </a:spcBef>
                        <a:spcAft>
                          <a:spcPts val="0"/>
                        </a:spcAft>
                        <a:buClr>
                          <a:srgbClr val="000000"/>
                        </a:buClr>
                        <a:buSzPts val="1050"/>
                        <a:buFont typeface="Arial"/>
                        <a:buNone/>
                      </a:pPr>
                      <a:r>
                        <a:rPr lang="en-US" sz="1000" b="1" u="none" strike="noStrike" cap="none">
                          <a:solidFill>
                            <a:schemeClr val="accent4"/>
                          </a:solidFill>
                          <a:latin typeface="Avenir Next LT Pro" panose="020B0504020202020204" pitchFamily="34" charset="0"/>
                        </a:rPr>
                        <a:t>Pts</a:t>
                      </a:r>
                      <a:endParaRPr sz="1000" b="1" u="none" strike="noStrike" cap="none">
                        <a:solidFill>
                          <a:schemeClr val="accent4"/>
                        </a:solidFill>
                        <a:latin typeface="Avenir Next LT Pro" panose="020B0504020202020204" pitchFamily="34" charset="0"/>
                      </a:endParaRPr>
                    </a:p>
                  </a:txBody>
                  <a:tcPr marL="91425" marR="91425" marT="45700" marB="4570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35844194"/>
                  </a:ext>
                </a:extLst>
              </a:tr>
              <a:tr h="468000">
                <a:tc>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rPr>
                        <a:t>Top 10 priority countries</a:t>
                      </a:r>
                      <a:endParaRPr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800" b="1" u="none" strike="noStrike" cap="none" dirty="0">
                          <a:solidFill>
                            <a:schemeClr val="tx1"/>
                          </a:solidFill>
                          <a:latin typeface="Avenir Next LT Pro" panose="020B0504020202020204" pitchFamily="34" charset="0"/>
                          <a:sym typeface="Avenir Next LT Pro" panose="020B0504020202020204" pitchFamily="34" charset="0"/>
                        </a:rPr>
                        <a:t>15</a:t>
                      </a:r>
                      <a:endParaRPr sz="800" b="1"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Top 11-25 priority countries</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10</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All others</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5</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41" name="Graphic 40" descr="Unlock">
            <a:extLst>
              <a:ext uri="{FF2B5EF4-FFF2-40B4-BE49-F238E27FC236}">
                <a16:creationId xmlns:a16="http://schemas.microsoft.com/office/drawing/2014/main" id="{095A4569-06C1-6A62-666D-A7827B2A27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4609" y="1890152"/>
            <a:ext cx="806818" cy="742212"/>
          </a:xfrm>
          <a:prstGeom prst="rect">
            <a:avLst/>
          </a:prstGeom>
        </p:spPr>
      </p:pic>
      <p:pic>
        <p:nvPicPr>
          <p:cNvPr id="42" name="Graphic 41" descr="Pie chart with solid fill">
            <a:extLst>
              <a:ext uri="{FF2B5EF4-FFF2-40B4-BE49-F238E27FC236}">
                <a16:creationId xmlns:a16="http://schemas.microsoft.com/office/drawing/2014/main" id="{564D033B-4471-4A8D-2777-709BE34430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6484" y="1870733"/>
            <a:ext cx="781050" cy="781050"/>
          </a:xfrm>
          <a:prstGeom prst="rect">
            <a:avLst/>
          </a:prstGeom>
        </p:spPr>
      </p:pic>
      <p:pic>
        <p:nvPicPr>
          <p:cNvPr id="43" name="Graphic 42" descr="Earth Globe Americas">
            <a:extLst>
              <a:ext uri="{FF2B5EF4-FFF2-40B4-BE49-F238E27FC236}">
                <a16:creationId xmlns:a16="http://schemas.microsoft.com/office/drawing/2014/main" id="{0A1FF517-8899-D7E6-D1DD-739DBD80B48B}"/>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3804" y="1890071"/>
            <a:ext cx="742374" cy="742374"/>
          </a:xfrm>
          <a:prstGeom prst="rect">
            <a:avLst/>
          </a:prstGeom>
        </p:spPr>
      </p:pic>
      <p:pic>
        <p:nvPicPr>
          <p:cNvPr id="44" name="Graphic 43" descr="Group of people with solid fill">
            <a:extLst>
              <a:ext uri="{FF2B5EF4-FFF2-40B4-BE49-F238E27FC236}">
                <a16:creationId xmlns:a16="http://schemas.microsoft.com/office/drawing/2014/main" id="{FD11E81B-696E-38CB-4C7C-68190FD0D2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79747" y="1945005"/>
            <a:ext cx="632506" cy="632506"/>
          </a:xfrm>
          <a:prstGeom prst="rect">
            <a:avLst/>
          </a:prstGeom>
        </p:spPr>
      </p:pic>
      <p:pic>
        <p:nvPicPr>
          <p:cNvPr id="45" name="Graphic 44" descr="Target Audience">
            <a:extLst>
              <a:ext uri="{FF2B5EF4-FFF2-40B4-BE49-F238E27FC236}">
                <a16:creationId xmlns:a16="http://schemas.microsoft.com/office/drawing/2014/main" id="{EF30EC4E-5BAE-1E15-7122-F7AB93EF86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69819" y="1889459"/>
            <a:ext cx="808322" cy="743598"/>
          </a:xfrm>
          <a:prstGeom prst="rect">
            <a:avLst/>
          </a:prstGeom>
        </p:spPr>
      </p:pic>
      <p:sp>
        <p:nvSpPr>
          <p:cNvPr id="46" name="Rectangle 45">
            <a:extLst>
              <a:ext uri="{FF2B5EF4-FFF2-40B4-BE49-F238E27FC236}">
                <a16:creationId xmlns:a16="http://schemas.microsoft.com/office/drawing/2014/main" id="{DCED8CBB-DFFD-770E-CDB5-7FB172987C97}"/>
              </a:ext>
            </a:extLst>
          </p:cNvPr>
          <p:cNvSpPr/>
          <p:nvPr/>
        </p:nvSpPr>
        <p:spPr>
          <a:xfrm>
            <a:off x="9768114" y="0"/>
            <a:ext cx="2423886" cy="5225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EXAMPLE</a:t>
            </a:r>
          </a:p>
        </p:txBody>
      </p:sp>
      <p:graphicFrame>
        <p:nvGraphicFramePr>
          <p:cNvPr id="47" name="Google Shape;12256;g117094d1d62_7_0">
            <a:extLst>
              <a:ext uri="{FF2B5EF4-FFF2-40B4-BE49-F238E27FC236}">
                <a16:creationId xmlns:a16="http://schemas.microsoft.com/office/drawing/2014/main" id="{05555800-BBC3-FB71-9783-66CCFABA476F}"/>
              </a:ext>
            </a:extLst>
          </p:cNvPr>
          <p:cNvGraphicFramePr/>
          <p:nvPr>
            <p:extLst>
              <p:ext uri="{D42A27DB-BD31-4B8C-83A1-F6EECF244321}">
                <p14:modId xmlns:p14="http://schemas.microsoft.com/office/powerpoint/2010/main" val="758481863"/>
              </p:ext>
            </p:extLst>
          </p:nvPr>
        </p:nvGraphicFramePr>
        <p:xfrm>
          <a:off x="5187581" y="4482665"/>
          <a:ext cx="1828800" cy="1696735"/>
        </p:xfrm>
        <a:graphic>
          <a:graphicData uri="http://schemas.openxmlformats.org/drawingml/2006/table">
            <a:tbl>
              <a:tblPr>
                <a:noFill/>
              </a:tblPr>
              <a:tblGrid>
                <a:gridCol w="1368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tblGrid>
              <a:tr h="292735">
                <a:tc gridSpan="2">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1200" b="1" u="none" strike="noStrike" cap="none" dirty="0">
                          <a:solidFill>
                            <a:schemeClr val="bg1"/>
                          </a:solidFill>
                          <a:latin typeface="Avenir Next LT Pro" panose="020B0504020202020204" pitchFamily="34" charset="0"/>
                          <a:sym typeface="Avenir Next LT Pro" panose="020B0504020202020204" pitchFamily="34" charset="0"/>
                        </a:rPr>
                        <a:t>Measure</a:t>
                      </a:r>
                      <a:endParaRPr sz="1200" b="1" u="none" strike="noStrike" cap="none" dirty="0">
                        <a:solidFill>
                          <a:schemeClr val="bg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rtl="0">
                        <a:lnSpc>
                          <a:spcPct val="100000"/>
                        </a:lnSpc>
                        <a:spcBef>
                          <a:spcPts val="0"/>
                        </a:spcBef>
                        <a:spcAft>
                          <a:spcPts val="0"/>
                        </a:spcAft>
                        <a:buClr>
                          <a:srgbClr val="000000"/>
                        </a:buClr>
                        <a:buSzPts val="1050"/>
                        <a:buFont typeface="Arial"/>
                        <a:buNone/>
                      </a:pPr>
                      <a:r>
                        <a:rPr lang="en-US" sz="1000" b="1" u="none" strike="noStrike" cap="none">
                          <a:solidFill>
                            <a:schemeClr val="accent4"/>
                          </a:solidFill>
                          <a:latin typeface="Avenir Next LT Pro" panose="020B0504020202020204" pitchFamily="34" charset="0"/>
                        </a:rPr>
                        <a:t>Pts</a:t>
                      </a:r>
                      <a:endParaRPr sz="1000" b="1" u="none" strike="noStrike" cap="none">
                        <a:solidFill>
                          <a:schemeClr val="accent4"/>
                        </a:solidFill>
                        <a:latin typeface="Avenir Next LT Pro" panose="020B0504020202020204" pitchFamily="34" charset="0"/>
                      </a:endParaRPr>
                    </a:p>
                  </a:txBody>
                  <a:tcPr marL="91425" marR="91425" marT="45700" marB="4570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35844194"/>
                  </a:ext>
                </a:extLst>
              </a:tr>
              <a:tr h="468000">
                <a:tc>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rPr>
                        <a:t>Sell competitive and ancillary solution</a:t>
                      </a:r>
                      <a:endParaRPr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800" b="1" u="none" strike="noStrike" cap="none" dirty="0">
                          <a:solidFill>
                            <a:schemeClr val="tx1"/>
                          </a:solidFill>
                          <a:latin typeface="Avenir Next LT Pro" panose="020B0504020202020204" pitchFamily="34" charset="0"/>
                          <a:sym typeface="Avenir Next LT Pro" panose="020B0504020202020204" pitchFamily="34" charset="0"/>
                        </a:rPr>
                        <a:t>15</a:t>
                      </a:r>
                      <a:endParaRPr sz="800" b="1"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Sell competitive solution</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10</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Sell ancillary solution</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10</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48" name="Google Shape;12256;g117094d1d62_7_0">
            <a:extLst>
              <a:ext uri="{FF2B5EF4-FFF2-40B4-BE49-F238E27FC236}">
                <a16:creationId xmlns:a16="http://schemas.microsoft.com/office/drawing/2014/main" id="{766E6CFA-093D-35F9-0DE1-2BF59691C359}"/>
              </a:ext>
            </a:extLst>
          </p:cNvPr>
          <p:cNvGraphicFramePr/>
          <p:nvPr>
            <p:extLst>
              <p:ext uri="{D42A27DB-BD31-4B8C-83A1-F6EECF244321}">
                <p14:modId xmlns:p14="http://schemas.microsoft.com/office/powerpoint/2010/main" val="1636247381"/>
              </p:ext>
            </p:extLst>
          </p:nvPr>
        </p:nvGraphicFramePr>
        <p:xfrm>
          <a:off x="9753600" y="4482665"/>
          <a:ext cx="1828800" cy="1696735"/>
        </p:xfrm>
        <a:graphic>
          <a:graphicData uri="http://schemas.openxmlformats.org/drawingml/2006/table">
            <a:tbl>
              <a:tblPr>
                <a:noFill/>
              </a:tblPr>
              <a:tblGrid>
                <a:gridCol w="1368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tblGrid>
              <a:tr h="292735">
                <a:tc gridSpan="2">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1200" b="1" u="none" strike="noStrike" cap="none" dirty="0">
                          <a:solidFill>
                            <a:schemeClr val="bg1"/>
                          </a:solidFill>
                          <a:latin typeface="Avenir Next LT Pro" panose="020B0504020202020204" pitchFamily="34" charset="0"/>
                          <a:sym typeface="Avenir Next LT Pro" panose="020B0504020202020204" pitchFamily="34" charset="0"/>
                        </a:rPr>
                        <a:t>Measure</a:t>
                      </a:r>
                      <a:endParaRPr sz="1200" b="1" u="none" strike="noStrike" cap="none" dirty="0">
                        <a:solidFill>
                          <a:schemeClr val="bg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ctr" rtl="0">
                        <a:lnSpc>
                          <a:spcPct val="100000"/>
                        </a:lnSpc>
                        <a:spcBef>
                          <a:spcPts val="0"/>
                        </a:spcBef>
                        <a:spcAft>
                          <a:spcPts val="0"/>
                        </a:spcAft>
                        <a:buClr>
                          <a:srgbClr val="000000"/>
                        </a:buClr>
                        <a:buSzPts val="1050"/>
                        <a:buFont typeface="Arial"/>
                        <a:buNone/>
                      </a:pPr>
                      <a:r>
                        <a:rPr lang="en-US" sz="1000" b="1" u="none" strike="noStrike" cap="none">
                          <a:solidFill>
                            <a:schemeClr val="accent4"/>
                          </a:solidFill>
                          <a:latin typeface="Avenir Next LT Pro" panose="020B0504020202020204" pitchFamily="34" charset="0"/>
                        </a:rPr>
                        <a:t>Pts</a:t>
                      </a:r>
                      <a:endParaRPr sz="1000" b="1" u="none" strike="noStrike" cap="none">
                        <a:solidFill>
                          <a:schemeClr val="accent4"/>
                        </a:solidFill>
                        <a:latin typeface="Avenir Next LT Pro" panose="020B0504020202020204" pitchFamily="34" charset="0"/>
                      </a:endParaRPr>
                    </a:p>
                  </a:txBody>
                  <a:tcPr marL="91425" marR="91425" marT="45700" marB="4570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35844194"/>
                  </a:ext>
                </a:extLst>
              </a:tr>
              <a:tr h="468000">
                <a:tc>
                  <a:txBody>
                    <a:bodyPr/>
                    <a:lstStyle/>
                    <a:p>
                      <a:pPr marL="0" marR="0" lvl="0" indent="0" algn="l" rtl="0">
                        <a:lnSpc>
                          <a:spcPct val="100000"/>
                        </a:lnSpc>
                        <a:spcBef>
                          <a:spcPts val="0"/>
                        </a:spcBef>
                        <a:spcAft>
                          <a:spcPts val="0"/>
                        </a:spcAft>
                        <a:buClr>
                          <a:srgbClr val="000000"/>
                        </a:buClr>
                        <a:buSzPts val="900"/>
                        <a:buFont typeface="Wingdings" panose="05000000000000000000" pitchFamily="2" charset="2"/>
                        <a:buNone/>
                      </a:pPr>
                      <a:r>
                        <a:rPr lang="en-US"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rPr>
                        <a:t>20+ Presales, Sales, Marketing and service resources</a:t>
                      </a:r>
                      <a:endParaRPr sz="800" b="0" i="0" u="none" strike="noStrike" cap="none" dirty="0">
                        <a:solidFill>
                          <a:schemeClr val="tx1"/>
                        </a:solidFill>
                        <a:latin typeface="Avenir Next LT Pro" panose="020B0504020202020204" pitchFamily="34" charset="0"/>
                        <a:ea typeface="+mn-ea"/>
                        <a:cs typeface="+mn-cs"/>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800" b="1" u="none" strike="noStrike" cap="none" dirty="0">
                          <a:solidFill>
                            <a:schemeClr val="tx1"/>
                          </a:solidFill>
                          <a:latin typeface="Avenir Next LT Pro" panose="020B0504020202020204" pitchFamily="34" charset="0"/>
                          <a:sym typeface="Avenir Next LT Pro" panose="020B0504020202020204" pitchFamily="34" charset="0"/>
                        </a:rPr>
                        <a:t>25</a:t>
                      </a:r>
                      <a:endParaRPr sz="800" b="1"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10-20 Presales, Sale, Marketing and service resources</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20</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marL="0" marR="0" lvl="0" indent="0" algn="l" rtl="0">
                        <a:lnSpc>
                          <a:spcPct val="100000"/>
                        </a:lnSpc>
                        <a:spcBef>
                          <a:spcPts val="0"/>
                        </a:spcBef>
                        <a:spcAft>
                          <a:spcPts val="0"/>
                        </a:spcAft>
                        <a:buClr>
                          <a:srgbClr val="000000"/>
                        </a:buClr>
                        <a:buSzPts val="900"/>
                        <a:buFont typeface="Arial"/>
                        <a:buNone/>
                      </a:pPr>
                      <a:r>
                        <a:rPr lang="en-US" sz="800" u="none" strike="noStrike" cap="none" dirty="0">
                          <a:solidFill>
                            <a:schemeClr val="tx1"/>
                          </a:solidFill>
                          <a:latin typeface="Avenir Next LT Pro" panose="020B0504020202020204" pitchFamily="34" charset="0"/>
                          <a:sym typeface="Avenir Next LT Pro" panose="020B0504020202020204" pitchFamily="34" charset="0"/>
                        </a:rPr>
                        <a:t>0-10 Presales, Sale, Marketing and service resources</a:t>
                      </a:r>
                      <a:endParaRPr sz="800" u="none" strike="noStrike" cap="none" dirty="0">
                        <a:solidFill>
                          <a:schemeClr val="tx1"/>
                        </a:solidFill>
                        <a:latin typeface="Avenir Next LT Pro" panose="020B0504020202020204" pitchFamily="34" charset="0"/>
                        <a:sym typeface="Avenir Next LT Pro" panose="020B05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kumimoji="0" lang="en-US" sz="800" b="1" i="0" u="none" strike="noStrike" kern="0" cap="none" spc="0" normalizeH="0" baseline="0" noProof="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rPr>
                        <a:t>15</a:t>
                      </a:r>
                      <a:endParaRPr kumimoji="0" sz="800" b="1" i="0" u="none" strike="noStrike" kern="0" cap="none" spc="0" normalizeH="0" baseline="0" dirty="0">
                        <a:ln>
                          <a:noFill/>
                        </a:ln>
                        <a:solidFill>
                          <a:schemeClr val="tx1"/>
                        </a:solidFill>
                        <a:effectLst/>
                        <a:uLnTx/>
                        <a:uFillTx/>
                        <a:latin typeface="Avenir Next LT Pro" panose="020B0504020202020204" pitchFamily="34" charset="0"/>
                        <a:ea typeface="+mn-ea"/>
                        <a:cs typeface="Arial"/>
                        <a:sym typeface="Avenir Next LT Pro" panose="020B0504020202020204" pitchFamily="34" charset="0"/>
                      </a:endParaRPr>
                    </a:p>
                  </a:txBody>
                  <a:tcPr marL="74354" marR="74354" marT="37167" marB="37167"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1126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SBI PPT 2023">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2023" id="{2973FF59-2CA7-4BE5-8527-C7BA434A8EE2}" vid="{7467B64E-5265-4E6E-9CAD-23A1F4D69A02}"/>
    </a:ext>
  </a:extLst>
</a:theme>
</file>

<file path=docProps/app.xml><?xml version="1.0" encoding="utf-8"?>
<Properties xmlns="http://schemas.openxmlformats.org/officeDocument/2006/extended-properties" xmlns:vt="http://schemas.openxmlformats.org/officeDocument/2006/docPropsVTypes">
  <Template>Default Theme</Template>
  <TotalTime>179</TotalTime>
  <Words>847</Words>
  <Application>Microsoft Macintosh PowerPoint</Application>
  <PresentationFormat>Widescreen</PresentationFormat>
  <Paragraphs>163</Paragraphs>
  <Slides>8</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5" baseType="lpstr">
      <vt:lpstr>Arial</vt:lpstr>
      <vt:lpstr>Avenir Next LT Pro</vt:lpstr>
      <vt:lpstr>Courier New</vt:lpstr>
      <vt:lpstr>Wingdings</vt:lpstr>
      <vt:lpstr>SBI PPT</vt:lpstr>
      <vt:lpstr>SBI PPT 2023</vt:lpstr>
      <vt:lpstr>think-cell Slide</vt:lpstr>
      <vt:lpstr>Creating an Ideal Partner Profile</vt:lpstr>
      <vt:lpstr>Ideal Partner Profile</vt:lpstr>
      <vt:lpstr>Measure and prioritize partners to grow or begin a relationship with</vt:lpstr>
      <vt:lpstr>Ideal Partner Profile (Existing Partners)</vt:lpstr>
      <vt:lpstr>Ideal Partner Profile (Existing Partners)</vt:lpstr>
      <vt:lpstr>Ideal Partner Profile (New Partners)</vt:lpstr>
      <vt:lpstr>Ideal Partner Profile (Existing Partners)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Ivana Drazic</cp:lastModifiedBy>
  <cp:revision>17</cp:revision>
  <dcterms:created xsi:type="dcterms:W3CDTF">2022-12-02T21:37:18Z</dcterms:created>
  <dcterms:modified xsi:type="dcterms:W3CDTF">2024-04-22T14:50:47Z</dcterms:modified>
</cp:coreProperties>
</file>