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8" r:id="rId2"/>
  </p:sldMasterIdLst>
  <p:sldIdLst>
    <p:sldId id="256" r:id="rId3"/>
    <p:sldId id="2147472008" r:id="rId4"/>
    <p:sldId id="257" r:id="rId5"/>
    <p:sldId id="2147472009" r:id="rId6"/>
    <p:sldId id="2147472012" r:id="rId7"/>
    <p:sldId id="2147472010" r:id="rId8"/>
    <p:sldId id="2147472013" r:id="rId9"/>
    <p:sldId id="2147472014" r:id="rId10"/>
    <p:sldId id="21134179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95CDC1-0155-47A6-96A8-FC70E243A747}">
          <p14:sldIdLst>
            <p14:sldId id="256"/>
            <p14:sldId id="2147472008"/>
            <p14:sldId id="257"/>
            <p14:sldId id="2147472009"/>
            <p14:sldId id="2147472012"/>
            <p14:sldId id="2147472010"/>
            <p14:sldId id="2147472013"/>
            <p14:sldId id="2147472014"/>
            <p14:sldId id="2113417998"/>
          </p14:sldIdLst>
        </p14:section>
      </p14:sectionLst>
    </p:ex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76"/>
      </p:cViewPr>
      <p:guideLst>
        <p:guide orient="horz" pos="709"/>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6"/>
          <c:dPt>
            <c:idx val="0"/>
            <c:bubble3D val="0"/>
            <c:spPr>
              <a:solidFill>
                <a:schemeClr val="accent1"/>
              </a:solidFill>
              <a:ln w="19050">
                <a:noFill/>
              </a:ln>
              <a:effectLst/>
            </c:spPr>
            <c:extLst>
              <c:ext xmlns:c16="http://schemas.microsoft.com/office/drawing/2014/chart" uri="{C3380CC4-5D6E-409C-BE32-E72D297353CC}">
                <c16:uniqueId val="{00000001-E6D3-4F07-9A4A-0A5276D378D0}"/>
              </c:ext>
            </c:extLst>
          </c:dPt>
          <c:dPt>
            <c:idx val="1"/>
            <c:bubble3D val="0"/>
            <c:spPr>
              <a:solidFill>
                <a:schemeClr val="accent2"/>
              </a:solidFill>
              <a:ln w="19050">
                <a:noFill/>
              </a:ln>
              <a:effectLst/>
            </c:spPr>
            <c:extLst>
              <c:ext xmlns:c16="http://schemas.microsoft.com/office/drawing/2014/chart" uri="{C3380CC4-5D6E-409C-BE32-E72D297353CC}">
                <c16:uniqueId val="{00000003-E6D3-4F07-9A4A-0A5276D378D0}"/>
              </c:ext>
            </c:extLst>
          </c:dPt>
          <c:dPt>
            <c:idx val="2"/>
            <c:bubble3D val="0"/>
            <c:spPr>
              <a:solidFill>
                <a:schemeClr val="accent3"/>
              </a:solidFill>
              <a:ln w="19050">
                <a:noFill/>
              </a:ln>
              <a:effectLst/>
            </c:spPr>
            <c:extLst>
              <c:ext xmlns:c16="http://schemas.microsoft.com/office/drawing/2014/chart" uri="{C3380CC4-5D6E-409C-BE32-E72D297353CC}">
                <c16:uniqueId val="{00000005-E6D3-4F07-9A4A-0A5276D378D0}"/>
              </c:ext>
            </c:extLst>
          </c:dPt>
          <c:dPt>
            <c:idx val="3"/>
            <c:bubble3D val="0"/>
            <c:spPr>
              <a:solidFill>
                <a:schemeClr val="accent4"/>
              </a:solidFill>
              <a:ln w="19050">
                <a:noFill/>
              </a:ln>
              <a:effectLst/>
            </c:spPr>
            <c:extLst>
              <c:ext xmlns:c16="http://schemas.microsoft.com/office/drawing/2014/chart" uri="{C3380CC4-5D6E-409C-BE32-E72D297353CC}">
                <c16:uniqueId val="{00000007-E6D3-4F07-9A4A-0A5276D378D0}"/>
              </c:ext>
            </c:extLst>
          </c:dPt>
          <c:dPt>
            <c:idx val="4"/>
            <c:bubble3D val="0"/>
            <c:spPr>
              <a:solidFill>
                <a:schemeClr val="accent5"/>
              </a:solidFill>
              <a:ln w="19050">
                <a:noFill/>
              </a:ln>
              <a:effectLst/>
            </c:spPr>
            <c:extLst>
              <c:ext xmlns:c16="http://schemas.microsoft.com/office/drawing/2014/chart" uri="{C3380CC4-5D6E-409C-BE32-E72D297353CC}">
                <c16:uniqueId val="{00000009-E6D3-4F07-9A4A-0A5276D378D0}"/>
              </c:ext>
            </c:extLst>
          </c:dPt>
          <c:dPt>
            <c:idx val="5"/>
            <c:bubble3D val="0"/>
            <c:spPr>
              <a:solidFill>
                <a:schemeClr val="accent6"/>
              </a:solidFill>
              <a:ln w="19050">
                <a:noFill/>
              </a:ln>
              <a:effectLst/>
            </c:spPr>
            <c:extLst>
              <c:ext xmlns:c16="http://schemas.microsoft.com/office/drawing/2014/chart" uri="{C3380CC4-5D6E-409C-BE32-E72D297353CC}">
                <c16:uniqueId val="{0000000B-E6D3-4F07-9A4A-0A5276D378D0}"/>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2</c:v>
                </c:pt>
                <c:pt idx="1">
                  <c:v>2</c:v>
                </c:pt>
                <c:pt idx="2">
                  <c:v>2</c:v>
                </c:pt>
                <c:pt idx="3">
                  <c:v>2</c:v>
                </c:pt>
                <c:pt idx="4">
                  <c:v>2</c:v>
                </c:pt>
                <c:pt idx="5">
                  <c:v>2</c:v>
                </c:pt>
              </c:numCache>
            </c:numRef>
          </c:val>
          <c:extLst>
            <c:ext xmlns:c16="http://schemas.microsoft.com/office/drawing/2014/chart" uri="{C3380CC4-5D6E-409C-BE32-E72D297353CC}">
              <c16:uniqueId val="{0000000C-E6D3-4F07-9A4A-0A5276D378D0}"/>
            </c:ext>
          </c:extLst>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293750"/>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239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2396441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0172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244396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994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2436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2023</a:t>
            </a:r>
          </a:p>
        </p:txBody>
      </p:sp>
    </p:spTree>
    <p:extLst>
      <p:ext uri="{BB962C8B-B14F-4D97-AF65-F5344CB8AC3E}">
        <p14:creationId xmlns:p14="http://schemas.microsoft.com/office/powerpoint/2010/main" val="653739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363415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554373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359675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976724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22936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157365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100732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78010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2023</a:t>
            </a:r>
          </a:p>
        </p:txBody>
      </p:sp>
    </p:spTree>
    <p:extLst>
      <p:ext uri="{BB962C8B-B14F-4D97-AF65-F5344CB8AC3E}">
        <p14:creationId xmlns:p14="http://schemas.microsoft.com/office/powerpoint/2010/main" val="3428859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210150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446847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2350874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7288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491407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236879"/>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43025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16785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8985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109274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7.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82806685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dirty="0"/>
              <a:t>Customer Success Planning Guide </a:t>
            </a:r>
          </a:p>
        </p:txBody>
      </p:sp>
      <p:sp>
        <p:nvSpPr>
          <p:cNvPr id="5" name="Subtitle 4">
            <a:extLst>
              <a:ext uri="{FF2B5EF4-FFF2-40B4-BE49-F238E27FC236}">
                <a16:creationId xmlns:a16="http://schemas.microsoft.com/office/drawing/2014/main" id="{8C869C99-D541-70FF-4C6F-A9B90F065031}"/>
              </a:ext>
            </a:extLst>
          </p:cNvPr>
          <p:cNvSpPr>
            <a:spLocks noGrp="1"/>
          </p:cNvSpPr>
          <p:nvPr>
            <p:ph type="subTitle" idx="1"/>
          </p:nvPr>
        </p:nvSpPr>
        <p:spPr/>
        <p:txBody>
          <a:bodyPr/>
          <a:lstStyle/>
          <a:p>
            <a:r>
              <a:rPr lang="en-US" dirty="0"/>
              <a:t>Charter, Coverage Model, Value Drivers, Success Motions</a:t>
            </a:r>
          </a:p>
        </p:txBody>
      </p:sp>
    </p:spTree>
    <p:extLst>
      <p:ext uri="{BB962C8B-B14F-4D97-AF65-F5344CB8AC3E}">
        <p14:creationId xmlns:p14="http://schemas.microsoft.com/office/powerpoint/2010/main" val="248692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6C71FC-612B-3AAC-26AA-A61C81DAE613}"/>
              </a:ext>
            </a:extLst>
          </p:cNvPr>
          <p:cNvSpPr/>
          <p:nvPr/>
        </p:nvSpPr>
        <p:spPr>
          <a:xfrm>
            <a:off x="609599" y="1142998"/>
            <a:ext cx="3852597" cy="5029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363CF559-8175-2C09-EAC2-AABBC793B9BC}"/>
              </a:ext>
            </a:extLst>
          </p:cNvPr>
          <p:cNvGrpSpPr/>
          <p:nvPr/>
        </p:nvGrpSpPr>
        <p:grpSpPr>
          <a:xfrm>
            <a:off x="1149278" y="2786635"/>
            <a:ext cx="2773238" cy="1741929"/>
            <a:chOff x="1149278" y="2117959"/>
            <a:chExt cx="2773238" cy="1741929"/>
          </a:xfrm>
        </p:grpSpPr>
        <p:sp>
          <p:nvSpPr>
            <p:cNvPr id="41" name="TextBox 40">
              <a:extLst>
                <a:ext uri="{FF2B5EF4-FFF2-40B4-BE49-F238E27FC236}">
                  <a16:creationId xmlns:a16="http://schemas.microsoft.com/office/drawing/2014/main" id="{AF6F9972-4E30-2EAD-EC27-5F414B7FA4FE}"/>
                </a:ext>
              </a:extLst>
            </p:cNvPr>
            <p:cNvSpPr txBox="1"/>
            <p:nvPr/>
          </p:nvSpPr>
          <p:spPr>
            <a:xfrm>
              <a:off x="1149278" y="2505671"/>
              <a:ext cx="2773238" cy="1354217"/>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4400" b="1" dirty="0">
                  <a:solidFill>
                    <a:schemeClr val="bg1"/>
                  </a:solidFill>
                  <a:latin typeface="+mn-lt"/>
                </a:rPr>
                <a:t>Table of Contents</a:t>
              </a:r>
            </a:p>
          </p:txBody>
        </p:sp>
        <p:sp>
          <p:nvSpPr>
            <p:cNvPr id="42" name="Rectangle 41">
              <a:extLst>
                <a:ext uri="{FF2B5EF4-FFF2-40B4-BE49-F238E27FC236}">
                  <a16:creationId xmlns:a16="http://schemas.microsoft.com/office/drawing/2014/main" id="{68A486D0-59DB-0816-C423-9DA3888BA7BC}"/>
                </a:ext>
              </a:extLst>
            </p:cNvPr>
            <p:cNvSpPr/>
            <p:nvPr/>
          </p:nvSpPr>
          <p:spPr>
            <a:xfrm>
              <a:off x="1149278" y="2117959"/>
              <a:ext cx="457200" cy="58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600"/>
            </a:p>
          </p:txBody>
        </p:sp>
      </p:grpSp>
      <p:cxnSp>
        <p:nvCxnSpPr>
          <p:cNvPr id="48" name="Straight Connector 47">
            <a:extLst>
              <a:ext uri="{FF2B5EF4-FFF2-40B4-BE49-F238E27FC236}">
                <a16:creationId xmlns:a16="http://schemas.microsoft.com/office/drawing/2014/main" id="{FDEEB004-C204-5773-60A7-C8B9E012933E}"/>
              </a:ext>
            </a:extLst>
          </p:cNvPr>
          <p:cNvCxnSpPr/>
          <p:nvPr/>
        </p:nvCxnSpPr>
        <p:spPr>
          <a:xfrm flipH="1">
            <a:off x="4890949" y="2113199"/>
            <a:ext cx="669145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CEED350-E498-2CDC-4924-26788221B35D}"/>
              </a:ext>
            </a:extLst>
          </p:cNvPr>
          <p:cNvCxnSpPr/>
          <p:nvPr/>
        </p:nvCxnSpPr>
        <p:spPr>
          <a:xfrm flipH="1">
            <a:off x="4890949" y="3657599"/>
            <a:ext cx="669145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582B721-93FB-CFC2-9562-FE9EA0B6D565}"/>
              </a:ext>
            </a:extLst>
          </p:cNvPr>
          <p:cNvSpPr txBox="1"/>
          <p:nvPr/>
        </p:nvSpPr>
        <p:spPr>
          <a:xfrm>
            <a:off x="5640636" y="1187111"/>
            <a:ext cx="4417764" cy="307777"/>
          </a:xfrm>
          <a:prstGeom prst="rect">
            <a:avLst/>
          </a:prstGeom>
          <a:noFill/>
        </p:spPr>
        <p:txBody>
          <a:bodyPr wrap="square" lIns="0" tIns="0" rIns="0" bIns="0" rtlCol="0">
            <a:spAutoFit/>
          </a:bodyPr>
          <a:lstStyle/>
          <a:p>
            <a:pPr marL="0" algn="l" rtl="0" eaLnBrk="1" fontAlgn="ctr" latinLnBrk="0" hangingPunct="1">
              <a:spcBef>
                <a:spcPts val="0"/>
              </a:spcBef>
              <a:spcAft>
                <a:spcPts val="0"/>
              </a:spcAft>
            </a:pPr>
            <a:r>
              <a:rPr lang="en-US" sz="2000" b="1" i="0" u="none" strike="noStrike" kern="1200" dirty="0">
                <a:solidFill>
                  <a:srgbClr val="071E31"/>
                </a:solidFill>
                <a:effectLst/>
                <a:latin typeface="Avenir Next LT Pro" panose="020B0504020202020204" pitchFamily="34" charset="0"/>
              </a:rPr>
              <a:t>Sample Customer Success Charter</a:t>
            </a:r>
            <a:endParaRPr lang="en-ID" sz="2000" b="1" i="0" u="none" strike="noStrike" dirty="0">
              <a:effectLst/>
              <a:latin typeface="Arial" panose="020B0604020202020204" pitchFamily="34" charset="0"/>
            </a:endParaRPr>
          </a:p>
        </p:txBody>
      </p:sp>
      <p:sp>
        <p:nvSpPr>
          <p:cNvPr id="70" name="Freeform 69">
            <a:extLst>
              <a:ext uri="{FF2B5EF4-FFF2-40B4-BE49-F238E27FC236}">
                <a16:creationId xmlns:a16="http://schemas.microsoft.com/office/drawing/2014/main" id="{712F049F-46B1-AC9F-48D1-DB34D410195B}"/>
              </a:ext>
            </a:extLst>
          </p:cNvPr>
          <p:cNvSpPr>
            <a:spLocks noChangeAspect="1" noEditPoints="1"/>
          </p:cNvSpPr>
          <p:nvPr/>
        </p:nvSpPr>
        <p:spPr bwMode="auto">
          <a:xfrm>
            <a:off x="4891004" y="1142999"/>
            <a:ext cx="396000" cy="396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22" name="TextBox 21">
            <a:extLst>
              <a:ext uri="{FF2B5EF4-FFF2-40B4-BE49-F238E27FC236}">
                <a16:creationId xmlns:a16="http://schemas.microsoft.com/office/drawing/2014/main" id="{76957A5C-60C7-12E6-A61C-C7189CA0EF36}"/>
              </a:ext>
            </a:extLst>
          </p:cNvPr>
          <p:cNvSpPr txBox="1"/>
          <p:nvPr/>
        </p:nvSpPr>
        <p:spPr>
          <a:xfrm>
            <a:off x="5640636" y="2731510"/>
            <a:ext cx="4417764" cy="307777"/>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2000" b="1" dirty="0">
                <a:latin typeface="+mn-lt"/>
              </a:rPr>
              <a:t>Customer Success Coverage Model</a:t>
            </a:r>
          </a:p>
        </p:txBody>
      </p:sp>
      <p:sp>
        <p:nvSpPr>
          <p:cNvPr id="71" name="Freeform 69">
            <a:extLst>
              <a:ext uri="{FF2B5EF4-FFF2-40B4-BE49-F238E27FC236}">
                <a16:creationId xmlns:a16="http://schemas.microsoft.com/office/drawing/2014/main" id="{4C6B2DA2-F4A4-989F-1CDE-153E94D575EE}"/>
              </a:ext>
            </a:extLst>
          </p:cNvPr>
          <p:cNvSpPr>
            <a:spLocks noChangeAspect="1" noEditPoints="1"/>
          </p:cNvSpPr>
          <p:nvPr/>
        </p:nvSpPr>
        <p:spPr bwMode="auto">
          <a:xfrm>
            <a:off x="4891004" y="2687399"/>
            <a:ext cx="396000" cy="396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25" name="TextBox 24">
            <a:extLst>
              <a:ext uri="{FF2B5EF4-FFF2-40B4-BE49-F238E27FC236}">
                <a16:creationId xmlns:a16="http://schemas.microsoft.com/office/drawing/2014/main" id="{E6E2E9E6-9934-8C98-6BDE-2274DA9547CD}"/>
              </a:ext>
            </a:extLst>
          </p:cNvPr>
          <p:cNvSpPr txBox="1"/>
          <p:nvPr/>
        </p:nvSpPr>
        <p:spPr>
          <a:xfrm>
            <a:off x="5640636" y="4275910"/>
            <a:ext cx="4417764" cy="307777"/>
          </a:xfrm>
          <a:prstGeom prst="rect">
            <a:avLst/>
          </a:prstGeom>
          <a:noFill/>
        </p:spPr>
        <p:txBody>
          <a:bodyPr wrap="square" lIns="0" tIns="0" rIns="0" bIns="0" rtlCol="0">
            <a:spAutoFit/>
          </a:bodyPr>
          <a:lstStyle/>
          <a:p>
            <a:pPr marL="0" lvl="0" indent="0" algn="l" rtl="0">
              <a:lnSpc>
                <a:spcPct val="100000"/>
              </a:lnSpc>
              <a:spcBef>
                <a:spcPts val="1000"/>
              </a:spcBef>
              <a:spcAft>
                <a:spcPts val="0"/>
              </a:spcAft>
              <a:buClr>
                <a:schemeClr val="dk2"/>
              </a:buClr>
              <a:buSzPts val="1400"/>
              <a:buNone/>
            </a:pPr>
            <a:r>
              <a:rPr lang="en-US" sz="2000" b="1" dirty="0"/>
              <a:t>Customer Success Value Drivers</a:t>
            </a:r>
          </a:p>
        </p:txBody>
      </p:sp>
      <p:sp>
        <p:nvSpPr>
          <p:cNvPr id="72" name="Freeform 69">
            <a:extLst>
              <a:ext uri="{FF2B5EF4-FFF2-40B4-BE49-F238E27FC236}">
                <a16:creationId xmlns:a16="http://schemas.microsoft.com/office/drawing/2014/main" id="{7B74FC77-8DC5-495A-247D-D1E9345A4889}"/>
              </a:ext>
            </a:extLst>
          </p:cNvPr>
          <p:cNvSpPr>
            <a:spLocks noChangeAspect="1" noEditPoints="1"/>
          </p:cNvSpPr>
          <p:nvPr/>
        </p:nvSpPr>
        <p:spPr bwMode="auto">
          <a:xfrm>
            <a:off x="4891004" y="4231799"/>
            <a:ext cx="396000" cy="396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14" name="TextBox 13">
            <a:extLst>
              <a:ext uri="{FF2B5EF4-FFF2-40B4-BE49-F238E27FC236}">
                <a16:creationId xmlns:a16="http://schemas.microsoft.com/office/drawing/2014/main" id="{A11DF2C6-0432-D70D-9660-6EAB222A47E0}"/>
              </a:ext>
            </a:extLst>
          </p:cNvPr>
          <p:cNvSpPr txBox="1"/>
          <p:nvPr/>
        </p:nvSpPr>
        <p:spPr>
          <a:xfrm>
            <a:off x="5640581" y="5820310"/>
            <a:ext cx="4417764" cy="307777"/>
          </a:xfrm>
          <a:prstGeom prst="rect">
            <a:avLst/>
          </a:prstGeom>
          <a:noFill/>
        </p:spPr>
        <p:txBody>
          <a:bodyPr wrap="square" lIns="0" tIns="0" rIns="0" bIns="0" rtlCol="0">
            <a:spAutoFit/>
          </a:bodyPr>
          <a:lstStyle/>
          <a:p>
            <a:pPr marL="0" lvl="0" indent="0" algn="l" rtl="0">
              <a:lnSpc>
                <a:spcPct val="100000"/>
              </a:lnSpc>
              <a:spcBef>
                <a:spcPts val="1000"/>
              </a:spcBef>
              <a:spcAft>
                <a:spcPts val="0"/>
              </a:spcAft>
              <a:buClr>
                <a:schemeClr val="dk2"/>
              </a:buClr>
              <a:buSzPts val="1400"/>
              <a:buNone/>
            </a:pPr>
            <a:r>
              <a:rPr lang="en-US" sz="2000" b="1" dirty="0"/>
              <a:t>Customer Success Motions</a:t>
            </a:r>
          </a:p>
        </p:txBody>
      </p:sp>
      <p:sp>
        <p:nvSpPr>
          <p:cNvPr id="15" name="Freeform 69">
            <a:extLst>
              <a:ext uri="{FF2B5EF4-FFF2-40B4-BE49-F238E27FC236}">
                <a16:creationId xmlns:a16="http://schemas.microsoft.com/office/drawing/2014/main" id="{A3ACEA40-079C-3FB3-569E-A71B1A8C2C83}"/>
              </a:ext>
            </a:extLst>
          </p:cNvPr>
          <p:cNvSpPr>
            <a:spLocks noChangeAspect="1" noEditPoints="1"/>
          </p:cNvSpPr>
          <p:nvPr/>
        </p:nvSpPr>
        <p:spPr bwMode="auto">
          <a:xfrm>
            <a:off x="4890949" y="5776199"/>
            <a:ext cx="396000" cy="396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cxnSp>
        <p:nvCxnSpPr>
          <p:cNvPr id="16" name="Straight Connector 15">
            <a:extLst>
              <a:ext uri="{FF2B5EF4-FFF2-40B4-BE49-F238E27FC236}">
                <a16:creationId xmlns:a16="http://schemas.microsoft.com/office/drawing/2014/main" id="{C4447AAE-ABE8-3F76-6446-E7DAEF338537}"/>
              </a:ext>
            </a:extLst>
          </p:cNvPr>
          <p:cNvCxnSpPr/>
          <p:nvPr/>
        </p:nvCxnSpPr>
        <p:spPr>
          <a:xfrm flipH="1">
            <a:off x="4890948" y="5201999"/>
            <a:ext cx="6691452"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E3AF431-DEBF-94BB-35BC-916997C5C979}"/>
              </a:ext>
            </a:extLst>
          </p:cNvPr>
          <p:cNvGrpSpPr/>
          <p:nvPr/>
        </p:nvGrpSpPr>
        <p:grpSpPr>
          <a:xfrm>
            <a:off x="11186400" y="1187111"/>
            <a:ext cx="396000" cy="4940976"/>
            <a:chOff x="9727095" y="1656000"/>
            <a:chExt cx="4417819" cy="4940976"/>
          </a:xfrm>
        </p:grpSpPr>
        <p:sp>
          <p:nvSpPr>
            <p:cNvPr id="26" name="TextBox 25">
              <a:extLst>
                <a:ext uri="{FF2B5EF4-FFF2-40B4-BE49-F238E27FC236}">
                  <a16:creationId xmlns:a16="http://schemas.microsoft.com/office/drawing/2014/main" id="{6E8884A0-232B-967E-1369-EBD7898518A2}"/>
                </a:ext>
              </a:extLst>
            </p:cNvPr>
            <p:cNvSpPr txBox="1"/>
            <p:nvPr/>
          </p:nvSpPr>
          <p:spPr>
            <a:xfrm>
              <a:off x="9727150" y="1656000"/>
              <a:ext cx="4417764" cy="307777"/>
            </a:xfrm>
            <a:prstGeom prst="rect">
              <a:avLst/>
            </a:prstGeom>
            <a:noFill/>
          </p:spPr>
          <p:txBody>
            <a:bodyPr wrap="square" lIns="0" tIns="0" rIns="0" bIns="0" rtlCol="0">
              <a:spAutoFit/>
            </a:bodyPr>
            <a:lstStyle/>
            <a:p>
              <a:pPr marL="0" algn="l" rtl="0" eaLnBrk="1" fontAlgn="ctr" latinLnBrk="0" hangingPunct="1">
                <a:spcBef>
                  <a:spcPts val="0"/>
                </a:spcBef>
                <a:spcAft>
                  <a:spcPts val="0"/>
                </a:spcAft>
              </a:pPr>
              <a:r>
                <a:rPr lang="en-US" sz="2000" b="1" i="0" u="none" strike="noStrike" kern="1200" dirty="0">
                  <a:solidFill>
                    <a:srgbClr val="071E31"/>
                  </a:solidFill>
                  <a:effectLst/>
                  <a:latin typeface="Avenir Next LT Pro" panose="020B0504020202020204" pitchFamily="34" charset="0"/>
                </a:rPr>
                <a:t>03</a:t>
              </a:r>
              <a:endParaRPr lang="en-ID" sz="2000" b="1" i="0" u="none" strike="noStrike" dirty="0">
                <a:effectLst/>
                <a:latin typeface="Arial" panose="020B0604020202020204" pitchFamily="34" charset="0"/>
              </a:endParaRPr>
            </a:p>
          </p:txBody>
        </p:sp>
        <p:sp>
          <p:nvSpPr>
            <p:cNvPr id="27" name="TextBox 26">
              <a:extLst>
                <a:ext uri="{FF2B5EF4-FFF2-40B4-BE49-F238E27FC236}">
                  <a16:creationId xmlns:a16="http://schemas.microsoft.com/office/drawing/2014/main" id="{0FC64720-292D-6542-39DA-4E14E135FFC0}"/>
                </a:ext>
              </a:extLst>
            </p:cNvPr>
            <p:cNvSpPr txBox="1"/>
            <p:nvPr/>
          </p:nvSpPr>
          <p:spPr>
            <a:xfrm>
              <a:off x="9727150" y="3200399"/>
              <a:ext cx="4417764" cy="307777"/>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2000" b="1" dirty="0">
                  <a:latin typeface="+mn-lt"/>
                </a:rPr>
                <a:t>04</a:t>
              </a:r>
            </a:p>
          </p:txBody>
        </p:sp>
        <p:sp>
          <p:nvSpPr>
            <p:cNvPr id="28" name="TextBox 27">
              <a:extLst>
                <a:ext uri="{FF2B5EF4-FFF2-40B4-BE49-F238E27FC236}">
                  <a16:creationId xmlns:a16="http://schemas.microsoft.com/office/drawing/2014/main" id="{145938C6-1E55-6CA0-F8DE-417BF2DC5BE6}"/>
                </a:ext>
              </a:extLst>
            </p:cNvPr>
            <p:cNvSpPr txBox="1"/>
            <p:nvPr/>
          </p:nvSpPr>
          <p:spPr>
            <a:xfrm>
              <a:off x="9727150" y="4744799"/>
              <a:ext cx="4417764" cy="307777"/>
            </a:xfrm>
            <a:prstGeom prst="rect">
              <a:avLst/>
            </a:prstGeom>
            <a:noFill/>
          </p:spPr>
          <p:txBody>
            <a:bodyPr wrap="square" lIns="0" tIns="0" rIns="0" bIns="0" rtlCol="0">
              <a:spAutoFit/>
            </a:bodyPr>
            <a:lstStyle/>
            <a:p>
              <a:pPr marL="0" lvl="0" indent="0" algn="l" rtl="0">
                <a:lnSpc>
                  <a:spcPct val="100000"/>
                </a:lnSpc>
                <a:spcBef>
                  <a:spcPts val="1000"/>
                </a:spcBef>
                <a:spcAft>
                  <a:spcPts val="0"/>
                </a:spcAft>
                <a:buClr>
                  <a:schemeClr val="dk2"/>
                </a:buClr>
                <a:buSzPts val="1400"/>
                <a:buNone/>
              </a:pPr>
              <a:r>
                <a:rPr lang="en-US" sz="2000" b="1" dirty="0"/>
                <a:t>05</a:t>
              </a:r>
            </a:p>
          </p:txBody>
        </p:sp>
        <p:sp>
          <p:nvSpPr>
            <p:cNvPr id="30" name="TextBox 29">
              <a:extLst>
                <a:ext uri="{FF2B5EF4-FFF2-40B4-BE49-F238E27FC236}">
                  <a16:creationId xmlns:a16="http://schemas.microsoft.com/office/drawing/2014/main" id="{04CC2954-5A9D-B6FB-99E9-C698B1520A46}"/>
                </a:ext>
              </a:extLst>
            </p:cNvPr>
            <p:cNvSpPr txBox="1"/>
            <p:nvPr/>
          </p:nvSpPr>
          <p:spPr>
            <a:xfrm>
              <a:off x="9727095" y="6289199"/>
              <a:ext cx="4417764" cy="307777"/>
            </a:xfrm>
            <a:prstGeom prst="rect">
              <a:avLst/>
            </a:prstGeom>
            <a:noFill/>
          </p:spPr>
          <p:txBody>
            <a:bodyPr wrap="square" lIns="0" tIns="0" rIns="0" bIns="0" rtlCol="0">
              <a:spAutoFit/>
            </a:bodyPr>
            <a:lstStyle/>
            <a:p>
              <a:pPr marL="0" lvl="0" indent="0" algn="l" rtl="0">
                <a:lnSpc>
                  <a:spcPct val="100000"/>
                </a:lnSpc>
                <a:spcBef>
                  <a:spcPts val="1000"/>
                </a:spcBef>
                <a:spcAft>
                  <a:spcPts val="0"/>
                </a:spcAft>
                <a:buClr>
                  <a:schemeClr val="dk2"/>
                </a:buClr>
                <a:buSzPts val="1400"/>
                <a:buNone/>
              </a:pPr>
              <a:r>
                <a:rPr lang="en-US" sz="2000" b="1" dirty="0"/>
                <a:t>06</a:t>
              </a:r>
            </a:p>
          </p:txBody>
        </p:sp>
      </p:grpSp>
    </p:spTree>
    <p:extLst>
      <p:ext uri="{BB962C8B-B14F-4D97-AF65-F5344CB8AC3E}">
        <p14:creationId xmlns:p14="http://schemas.microsoft.com/office/powerpoint/2010/main" val="2719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lstStyle/>
          <a:p>
            <a:r>
              <a:rPr lang="en-US" dirty="0"/>
              <a:t>Sample Customer Success Charter</a:t>
            </a:r>
          </a:p>
        </p:txBody>
      </p:sp>
      <p:grpSp>
        <p:nvGrpSpPr>
          <p:cNvPr id="84" name="Group 83">
            <a:extLst>
              <a:ext uri="{FF2B5EF4-FFF2-40B4-BE49-F238E27FC236}">
                <a16:creationId xmlns:a16="http://schemas.microsoft.com/office/drawing/2014/main" id="{952E9CC0-388C-4A4D-3244-298040111D1A}"/>
              </a:ext>
            </a:extLst>
          </p:cNvPr>
          <p:cNvGrpSpPr/>
          <p:nvPr/>
        </p:nvGrpSpPr>
        <p:grpSpPr>
          <a:xfrm>
            <a:off x="609599" y="1926961"/>
            <a:ext cx="10972802" cy="2652262"/>
            <a:chOff x="609599" y="1926962"/>
            <a:chExt cx="10972802" cy="2652262"/>
          </a:xfrm>
        </p:grpSpPr>
        <p:sp>
          <p:nvSpPr>
            <p:cNvPr id="5" name="Rectangle 4">
              <a:extLst>
                <a:ext uri="{FF2B5EF4-FFF2-40B4-BE49-F238E27FC236}">
                  <a16:creationId xmlns:a16="http://schemas.microsoft.com/office/drawing/2014/main" id="{3926AD59-B9ED-081D-9541-E59307BD59C1}"/>
                </a:ext>
              </a:extLst>
            </p:cNvPr>
            <p:cNvSpPr/>
            <p:nvPr/>
          </p:nvSpPr>
          <p:spPr>
            <a:xfrm>
              <a:off x="609599" y="1926962"/>
              <a:ext cx="3600001"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Campaign (Duration: 12-18 months)</a:t>
              </a:r>
            </a:p>
          </p:txBody>
        </p:sp>
        <p:grpSp>
          <p:nvGrpSpPr>
            <p:cNvPr id="12" name="Group 11">
              <a:extLst>
                <a:ext uri="{FF2B5EF4-FFF2-40B4-BE49-F238E27FC236}">
                  <a16:creationId xmlns:a16="http://schemas.microsoft.com/office/drawing/2014/main" id="{2AF33820-39EA-03D8-DD9C-C967662AEA06}"/>
                </a:ext>
              </a:extLst>
            </p:cNvPr>
            <p:cNvGrpSpPr/>
            <p:nvPr/>
          </p:nvGrpSpPr>
          <p:grpSpPr>
            <a:xfrm>
              <a:off x="706755" y="2207316"/>
              <a:ext cx="3473360" cy="1889199"/>
              <a:chOff x="609600" y="2469515"/>
              <a:chExt cx="3473360" cy="1889199"/>
            </a:xfrm>
          </p:grpSpPr>
          <p:sp>
            <p:nvSpPr>
              <p:cNvPr id="6" name="TextBox 5">
                <a:extLst>
                  <a:ext uri="{FF2B5EF4-FFF2-40B4-BE49-F238E27FC236}">
                    <a16:creationId xmlns:a16="http://schemas.microsoft.com/office/drawing/2014/main" id="{65183421-F15D-A1E7-495D-87963B4F8025}"/>
                  </a:ext>
                </a:extLst>
              </p:cNvPr>
              <p:cNvSpPr txBox="1"/>
              <p:nvPr/>
            </p:nvSpPr>
            <p:spPr>
              <a:xfrm>
                <a:off x="802758" y="2469515"/>
                <a:ext cx="3280202" cy="1877437"/>
              </a:xfrm>
              <a:prstGeom prst="rect">
                <a:avLst/>
              </a:prstGeom>
              <a:noFill/>
            </p:spPr>
            <p:txBody>
              <a:bodyPr wrap="square" lIns="0" tIns="0" rIns="0" bIns="0" rtlCol="0">
                <a:spAutoFit/>
              </a:bodyPr>
              <a:lstStyle/>
              <a:p>
                <a:pPr marL="0" marR="0" lvl="0" indent="0" algn="l" rtl="0">
                  <a:lnSpc>
                    <a:spcPct val="100000"/>
                  </a:lnSpc>
                  <a:spcBef>
                    <a:spcPts val="0"/>
                  </a:spcBef>
                  <a:buClr>
                    <a:srgbClr val="000000"/>
                  </a:buClr>
                  <a:buSzPts val="800"/>
                  <a:buFont typeface="Arial"/>
                  <a:buNone/>
                </a:pPr>
                <a:r>
                  <a:rPr lang="en-US" sz="700" b="1" i="0" u="none" strike="noStrike" cap="none" dirty="0">
                    <a:solidFill>
                      <a:schemeClr val="dk2"/>
                    </a:solidFill>
                    <a:latin typeface="+mn-lt"/>
                    <a:ea typeface="Arial"/>
                    <a:cs typeface="Arial"/>
                    <a:sym typeface="Arial"/>
                  </a:rPr>
                  <a:t>Business Objectives</a:t>
                </a:r>
                <a:r>
                  <a:rPr lang="en-US" sz="700" b="0" i="0" u="none" strike="noStrike" cap="none" dirty="0">
                    <a:solidFill>
                      <a:schemeClr val="dk2"/>
                    </a:solidFill>
                    <a:latin typeface="+mn-lt"/>
                    <a:ea typeface="Arial"/>
                    <a:cs typeface="Arial"/>
                    <a:sym typeface="Arial"/>
                  </a:rPr>
                  <a:t>: </a:t>
                </a:r>
                <a:endParaRPr lang="en-US" sz="700" u="none" strike="noStrike" cap="none" dirty="0">
                  <a:solidFill>
                    <a:schemeClr val="dk2"/>
                  </a:solidFill>
                  <a:latin typeface="+mn-lt"/>
                  <a:ea typeface="Arial"/>
                  <a:cs typeface="Arial"/>
                  <a:sym typeface="Arial"/>
                </a:endParaRPr>
              </a:p>
              <a:p>
                <a:pPr marL="0" marR="0" lvl="0" indent="0" algn="l" rtl="0">
                  <a:lnSpc>
                    <a:spcPct val="100000"/>
                  </a:lnSpc>
                  <a:spcBef>
                    <a:spcPts val="0"/>
                  </a:spcBef>
                  <a:spcAft>
                    <a:spcPts val="600"/>
                  </a:spcAft>
                  <a:buClr>
                    <a:srgbClr val="383634"/>
                  </a:buClr>
                  <a:buSzPts val="600"/>
                  <a:buFont typeface="Arial"/>
                  <a:buNone/>
                </a:pPr>
                <a:r>
                  <a:rPr lang="en-US" sz="700" u="none" strike="noStrike" cap="none" dirty="0">
                    <a:solidFill>
                      <a:schemeClr val="dk2"/>
                    </a:solidFill>
                    <a:latin typeface="+mn-lt"/>
                    <a:ea typeface="Arial"/>
                    <a:cs typeface="Arial"/>
                    <a:sym typeface="Arial"/>
                  </a:rPr>
                  <a:t>Customer Success is the foundation of driving business outcomes and guiding customers along their ACME journey towards realizing incredible value. Our mission is to help customers solve the impossible through creating an unmatched customer experience. We do this by proactively managing the customer life cycle through relationships and advocacy, finding ways to scale through automation of repeatable processes, and adapting to best serve our customers.</a:t>
                </a:r>
                <a:endParaRPr lang="en-US" sz="700" b="1" i="0" u="none" strike="noStrike" cap="none" dirty="0">
                  <a:solidFill>
                    <a:schemeClr val="dk2"/>
                  </a:solidFill>
                  <a:latin typeface="+mn-lt"/>
                  <a:ea typeface="Arial"/>
                  <a:cs typeface="Arial"/>
                  <a:sym typeface="Arial"/>
                </a:endParaRPr>
              </a:p>
              <a:p>
                <a:pPr marL="0" marR="0" lvl="0" indent="0" algn="l" rtl="0">
                  <a:lnSpc>
                    <a:spcPct val="100000"/>
                  </a:lnSpc>
                  <a:spcBef>
                    <a:spcPts val="0"/>
                  </a:spcBef>
                  <a:buClr>
                    <a:srgbClr val="383634"/>
                  </a:buClr>
                  <a:buSzPts val="600"/>
                  <a:buFont typeface="Arial"/>
                  <a:buNone/>
                </a:pPr>
                <a:r>
                  <a:rPr lang="en-US" sz="700" b="1" i="0" u="none" strike="noStrike" cap="none" dirty="0">
                    <a:solidFill>
                      <a:schemeClr val="dk2"/>
                    </a:solidFill>
                    <a:latin typeface="+mn-lt"/>
                    <a:ea typeface="Arial"/>
                    <a:cs typeface="Arial"/>
                    <a:sym typeface="Arial"/>
                  </a:rPr>
                  <a:t>FY23 Objectives:</a:t>
                </a:r>
                <a:endParaRPr lang="en-US" sz="700" u="none" strike="noStrike" cap="none" dirty="0">
                  <a:solidFill>
                    <a:schemeClr val="dk2"/>
                  </a:solidFill>
                  <a:latin typeface="+mn-lt"/>
                  <a:ea typeface="Arial"/>
                  <a:cs typeface="Arial"/>
                  <a:sym typeface="Arial"/>
                </a:endParaRPr>
              </a:p>
              <a:p>
                <a:pPr marL="108000" marR="0" lvl="0" indent="-108000" algn="l" rtl="0">
                  <a:lnSpc>
                    <a:spcPct val="100000"/>
                  </a:lnSpc>
                  <a:spcBef>
                    <a:spcPts val="0"/>
                  </a:spcBef>
                  <a:buClr>
                    <a:srgbClr val="000000"/>
                  </a:buClr>
                  <a:buSzPts val="800"/>
                  <a:buFont typeface="+mj-lt"/>
                  <a:buAutoNum type="arabicPeriod"/>
                </a:pPr>
                <a:r>
                  <a:rPr lang="en-US" sz="700" u="none" strike="noStrike" cap="none" dirty="0">
                    <a:solidFill>
                      <a:schemeClr val="dk2"/>
                    </a:solidFill>
                    <a:latin typeface="+mn-lt"/>
                    <a:ea typeface="Arial"/>
                    <a:cs typeface="Arial"/>
                    <a:sym typeface="Arial"/>
                  </a:rPr>
                  <a:t>Design and operationalize a best-in-class Customer Life Cycle Management process</a:t>
                </a:r>
              </a:p>
              <a:p>
                <a:pPr marL="108000" marR="0" lvl="0" indent="-108000" algn="l" rtl="0">
                  <a:lnSpc>
                    <a:spcPct val="100000"/>
                  </a:lnSpc>
                  <a:spcBef>
                    <a:spcPts val="0"/>
                  </a:spcBef>
                  <a:buClr>
                    <a:srgbClr val="000000"/>
                  </a:buClr>
                  <a:buSzPts val="800"/>
                  <a:buFont typeface="+mj-lt"/>
                  <a:buAutoNum type="arabicPeriod"/>
                </a:pPr>
                <a:r>
                  <a:rPr lang="en-US" sz="700" u="none" strike="noStrike" cap="none" dirty="0">
                    <a:solidFill>
                      <a:schemeClr val="dk2"/>
                    </a:solidFill>
                    <a:latin typeface="+mn-lt"/>
                    <a:ea typeface="Arial"/>
                    <a:cs typeface="Arial"/>
                    <a:sym typeface="Arial"/>
                  </a:rPr>
                  <a:t>Build on current core capabilities and successes while creating sustainable and rewarding career opportunities </a:t>
                </a:r>
                <a:endParaRPr lang="en-US" sz="700" dirty="0">
                  <a:latin typeface="+mn-lt"/>
                </a:endParaRPr>
              </a:p>
              <a:p>
                <a:pPr marL="108000" marR="0" lvl="0" indent="-108000" algn="l" rtl="0">
                  <a:lnSpc>
                    <a:spcPct val="100000"/>
                  </a:lnSpc>
                  <a:spcBef>
                    <a:spcPts val="0"/>
                  </a:spcBef>
                  <a:spcAft>
                    <a:spcPts val="600"/>
                  </a:spcAft>
                  <a:buClr>
                    <a:srgbClr val="000000"/>
                  </a:buClr>
                  <a:buSzPts val="800"/>
                  <a:buFont typeface="+mj-lt"/>
                  <a:buAutoNum type="arabicPeriod"/>
                </a:pPr>
                <a:r>
                  <a:rPr lang="en-US" sz="700" u="none" strike="noStrike" cap="none" dirty="0">
                    <a:solidFill>
                      <a:schemeClr val="dk2"/>
                    </a:solidFill>
                    <a:latin typeface="+mn-lt"/>
                    <a:ea typeface="Arial"/>
                    <a:cs typeface="Arial"/>
                    <a:sym typeface="Arial"/>
                  </a:rPr>
                  <a:t>Establish a customer-centric philosophy around delighting the customer and delivering an amazing, scalable customer experience</a:t>
                </a:r>
              </a:p>
              <a:p>
                <a:pPr marL="0" marR="0" lvl="0" indent="0" algn="l" rtl="0">
                  <a:lnSpc>
                    <a:spcPct val="100000"/>
                  </a:lnSpc>
                  <a:spcBef>
                    <a:spcPts val="0"/>
                  </a:spcBef>
                  <a:spcAft>
                    <a:spcPts val="300"/>
                  </a:spcAft>
                  <a:buClr>
                    <a:srgbClr val="000000"/>
                  </a:buClr>
                  <a:buSzPts val="800"/>
                  <a:buFont typeface="Arial"/>
                  <a:buNone/>
                </a:pPr>
                <a:r>
                  <a:rPr lang="en-US" sz="700" b="1" i="0" u="none" strike="noStrike" cap="none" dirty="0">
                    <a:solidFill>
                      <a:schemeClr val="dk2"/>
                    </a:solidFill>
                    <a:latin typeface="+mn-lt"/>
                    <a:ea typeface="Arial"/>
                    <a:cs typeface="Arial"/>
                    <a:sym typeface="Arial"/>
                  </a:rPr>
                  <a:t>Key Deliverables:</a:t>
                </a:r>
                <a:endParaRPr lang="en-US" sz="700" u="none" strike="noStrike" cap="none" dirty="0">
                  <a:solidFill>
                    <a:schemeClr val="dk2"/>
                  </a:solidFill>
                  <a:latin typeface="+mn-lt"/>
                  <a:ea typeface="Arial"/>
                  <a:cs typeface="Arial"/>
                  <a:sym typeface="Arial"/>
                </a:endParaRPr>
              </a:p>
            </p:txBody>
          </p:sp>
          <p:sp>
            <p:nvSpPr>
              <p:cNvPr id="8" name="Freeform 69">
                <a:extLst>
                  <a:ext uri="{FF2B5EF4-FFF2-40B4-BE49-F238E27FC236}">
                    <a16:creationId xmlns:a16="http://schemas.microsoft.com/office/drawing/2014/main" id="{EE772BBE-8B25-C180-04BC-E2CDE578B533}"/>
                  </a:ext>
                </a:extLst>
              </p:cNvPr>
              <p:cNvSpPr>
                <a:spLocks noChangeAspect="1" noEditPoints="1"/>
              </p:cNvSpPr>
              <p:nvPr/>
            </p:nvSpPr>
            <p:spPr bwMode="auto">
              <a:xfrm>
                <a:off x="609600" y="2484364"/>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9" name="Freeform 69">
                <a:extLst>
                  <a:ext uri="{FF2B5EF4-FFF2-40B4-BE49-F238E27FC236}">
                    <a16:creationId xmlns:a16="http://schemas.microsoft.com/office/drawing/2014/main" id="{6D485F3F-B9C5-193A-06AB-64E8FDF803DE}"/>
                  </a:ext>
                </a:extLst>
              </p:cNvPr>
              <p:cNvSpPr>
                <a:spLocks noChangeAspect="1" noEditPoints="1"/>
              </p:cNvSpPr>
              <p:nvPr/>
            </p:nvSpPr>
            <p:spPr bwMode="auto">
              <a:xfrm>
                <a:off x="609600" y="3411282"/>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10" name="Freeform 69">
                <a:extLst>
                  <a:ext uri="{FF2B5EF4-FFF2-40B4-BE49-F238E27FC236}">
                    <a16:creationId xmlns:a16="http://schemas.microsoft.com/office/drawing/2014/main" id="{3900959C-0679-3E20-0FC6-5598443E653A}"/>
                  </a:ext>
                </a:extLst>
              </p:cNvPr>
              <p:cNvSpPr>
                <a:spLocks noChangeAspect="1" noEditPoints="1"/>
              </p:cNvSpPr>
              <p:nvPr/>
            </p:nvSpPr>
            <p:spPr bwMode="auto">
              <a:xfrm>
                <a:off x="609600" y="4250714"/>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grpSp>
        <p:sp>
          <p:nvSpPr>
            <p:cNvPr id="11" name="Rectangle 10">
              <a:extLst>
                <a:ext uri="{FF2B5EF4-FFF2-40B4-BE49-F238E27FC236}">
                  <a16:creationId xmlns:a16="http://schemas.microsoft.com/office/drawing/2014/main" id="{D768F4E9-5BE6-4ED6-2F87-C0F42249FBB3}"/>
                </a:ext>
              </a:extLst>
            </p:cNvPr>
            <p:cNvSpPr/>
            <p:nvPr/>
          </p:nvSpPr>
          <p:spPr>
            <a:xfrm>
              <a:off x="609600" y="2149142"/>
              <a:ext cx="3600000" cy="243008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ectangle 22">
              <a:extLst>
                <a:ext uri="{FF2B5EF4-FFF2-40B4-BE49-F238E27FC236}">
                  <a16:creationId xmlns:a16="http://schemas.microsoft.com/office/drawing/2014/main" id="{85F064EE-3A85-B86B-461E-46BE1AB3934B}"/>
                </a:ext>
              </a:extLst>
            </p:cNvPr>
            <p:cNvSpPr/>
            <p:nvPr/>
          </p:nvSpPr>
          <p:spPr>
            <a:xfrm>
              <a:off x="4326425" y="1926962"/>
              <a:ext cx="3883079"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Risks/Dependencies</a:t>
              </a:r>
            </a:p>
          </p:txBody>
        </p:sp>
        <p:grpSp>
          <p:nvGrpSpPr>
            <p:cNvPr id="24" name="Group 23">
              <a:extLst>
                <a:ext uri="{FF2B5EF4-FFF2-40B4-BE49-F238E27FC236}">
                  <a16:creationId xmlns:a16="http://schemas.microsoft.com/office/drawing/2014/main" id="{EA18E61D-CB91-34F6-FD75-26108EE06BD2}"/>
                </a:ext>
              </a:extLst>
            </p:cNvPr>
            <p:cNvGrpSpPr/>
            <p:nvPr/>
          </p:nvGrpSpPr>
          <p:grpSpPr>
            <a:xfrm>
              <a:off x="4423581" y="2207316"/>
              <a:ext cx="3665344" cy="2123658"/>
              <a:chOff x="609600" y="2469515"/>
              <a:chExt cx="3665344" cy="2123658"/>
            </a:xfrm>
          </p:grpSpPr>
          <p:sp>
            <p:nvSpPr>
              <p:cNvPr id="26" name="TextBox 25">
                <a:extLst>
                  <a:ext uri="{FF2B5EF4-FFF2-40B4-BE49-F238E27FC236}">
                    <a16:creationId xmlns:a16="http://schemas.microsoft.com/office/drawing/2014/main" id="{B7227821-EEDA-5AFF-5DFB-FC2A6AA94969}"/>
                  </a:ext>
                </a:extLst>
              </p:cNvPr>
              <p:cNvSpPr txBox="1"/>
              <p:nvPr/>
            </p:nvSpPr>
            <p:spPr>
              <a:xfrm>
                <a:off x="802758" y="2469515"/>
                <a:ext cx="3472186" cy="2123658"/>
              </a:xfrm>
              <a:prstGeom prst="rect">
                <a:avLst/>
              </a:prstGeom>
              <a:noFill/>
            </p:spPr>
            <p:txBody>
              <a:bodyPr wrap="square" lIns="0" tIns="0" rIns="0" bIns="0" rtlCol="0">
                <a:spAutoFit/>
              </a:bodyPr>
              <a:lstStyle/>
              <a:p>
                <a:pPr marL="0" marR="0" lvl="0" indent="0" algn="l" rtl="0">
                  <a:lnSpc>
                    <a:spcPct val="100000"/>
                  </a:lnSpc>
                  <a:spcBef>
                    <a:spcPts val="0"/>
                  </a:spcBef>
                  <a:buClr>
                    <a:srgbClr val="000000"/>
                  </a:buClr>
                  <a:buSzPts val="800"/>
                  <a:buFont typeface="Arial"/>
                  <a:buNone/>
                </a:pPr>
                <a:r>
                  <a:rPr lang="en-US" sz="700" b="1" i="0" u="none" strike="noStrike" cap="none" dirty="0">
                    <a:solidFill>
                      <a:schemeClr val="dk2"/>
                    </a:solidFill>
                    <a:latin typeface="+mn-lt"/>
                    <a:ea typeface="Arial"/>
                    <a:cs typeface="Arial"/>
                    <a:sym typeface="Arial"/>
                  </a:rPr>
                  <a:t>Risks:</a:t>
                </a:r>
              </a:p>
              <a:p>
                <a:pPr marL="108000" marR="0" lvl="0" indent="-108000" algn="l" rtl="0">
                  <a:lnSpc>
                    <a:spcPct val="100000"/>
                  </a:lnSpc>
                  <a:spcBef>
                    <a:spcPts val="0"/>
                  </a:spcBef>
                  <a:buClr>
                    <a:schemeClr val="tx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Execution and Change Management:</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Ensuring we have the right people with the right skill sets to execute and deliver for the future; disruption of current CS motions and resistance to change</a:t>
                </a:r>
              </a:p>
              <a:p>
                <a:pPr marL="108000" marR="0" lvl="0" indent="-108000" algn="l" rtl="0">
                  <a:lnSpc>
                    <a:spcPct val="100000"/>
                  </a:lnSpc>
                  <a:spcBef>
                    <a:spcPts val="0"/>
                  </a:spcBef>
                  <a:buClr>
                    <a:schemeClr val="tx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Knowledge Capture/Transfer:</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Documentation and codifying of tribal/acquired knowledge to facilitate upskilling of current team and ramping of new hires</a:t>
                </a:r>
              </a:p>
              <a:p>
                <a:pPr marL="108000" marR="0" lvl="0" indent="-108000" algn="l" rtl="0">
                  <a:lnSpc>
                    <a:spcPct val="100000"/>
                  </a:lnSpc>
                  <a:spcBef>
                    <a:spcPts val="0"/>
                  </a:spcBef>
                  <a:spcAft>
                    <a:spcPts val="600"/>
                  </a:spcAft>
                  <a:buClr>
                    <a:schemeClr val="tx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Internal Systems:</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Customer data model in SFDC as well as investment in technology platforms to facilitate scaling of operations</a:t>
                </a:r>
              </a:p>
              <a:p>
                <a:pPr marL="0" marR="0" lvl="0" indent="0" algn="l" rtl="0">
                  <a:lnSpc>
                    <a:spcPct val="100000"/>
                  </a:lnSpc>
                  <a:spcBef>
                    <a:spcPts val="0"/>
                  </a:spcBef>
                  <a:buClr>
                    <a:srgbClr val="383634"/>
                  </a:buClr>
                  <a:buSzPts val="600"/>
                  <a:buFont typeface="Arial"/>
                  <a:buNone/>
                </a:pPr>
                <a:r>
                  <a:rPr lang="en-US" sz="700" b="1" i="0" u="none" strike="noStrike" cap="none" dirty="0">
                    <a:solidFill>
                      <a:schemeClr val="dk2"/>
                    </a:solidFill>
                    <a:latin typeface="+mn-lt"/>
                    <a:ea typeface="Arial"/>
                    <a:cs typeface="Arial"/>
                    <a:sym typeface="Arial"/>
                  </a:rPr>
                  <a:t>Dependencies: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Internal Alignment &amp; Collaboration:</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For the successful scaling of the Customer Success organization, leaders and reps need to align on a vision and commit to a new execution standard and cadence</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Foundational Customer Journey:</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Developing segment appropriate Customer Journeys requires org-wide alignment and documentation of buyer personas, messaging, and compelling events driving interest, purchase, adoption, and expansion</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Continued Investment in Customer Delight:</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Ongoing support and investment in the people, processes, and platforms which are and will continue to deliver a delightful customer experience</a:t>
                </a:r>
              </a:p>
            </p:txBody>
          </p:sp>
          <p:sp>
            <p:nvSpPr>
              <p:cNvPr id="27" name="Freeform 69">
                <a:extLst>
                  <a:ext uri="{FF2B5EF4-FFF2-40B4-BE49-F238E27FC236}">
                    <a16:creationId xmlns:a16="http://schemas.microsoft.com/office/drawing/2014/main" id="{99F8025A-576F-B3C6-78A7-D1548789E56E}"/>
                  </a:ext>
                </a:extLst>
              </p:cNvPr>
              <p:cNvSpPr>
                <a:spLocks noChangeAspect="1" noEditPoints="1"/>
              </p:cNvSpPr>
              <p:nvPr/>
            </p:nvSpPr>
            <p:spPr bwMode="auto">
              <a:xfrm>
                <a:off x="609600" y="2484364"/>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28" name="Freeform 69">
                <a:extLst>
                  <a:ext uri="{FF2B5EF4-FFF2-40B4-BE49-F238E27FC236}">
                    <a16:creationId xmlns:a16="http://schemas.microsoft.com/office/drawing/2014/main" id="{934025D8-58EF-76AF-50FB-E4BCA34F5E2D}"/>
                  </a:ext>
                </a:extLst>
              </p:cNvPr>
              <p:cNvSpPr>
                <a:spLocks noChangeAspect="1" noEditPoints="1"/>
              </p:cNvSpPr>
              <p:nvPr/>
            </p:nvSpPr>
            <p:spPr bwMode="auto">
              <a:xfrm>
                <a:off x="609600" y="3420897"/>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grpSp>
        <p:sp>
          <p:nvSpPr>
            <p:cNvPr id="25" name="Rectangle 24">
              <a:extLst>
                <a:ext uri="{FF2B5EF4-FFF2-40B4-BE49-F238E27FC236}">
                  <a16:creationId xmlns:a16="http://schemas.microsoft.com/office/drawing/2014/main" id="{24A9A490-83C1-F85E-1924-EAA814F96374}"/>
                </a:ext>
              </a:extLst>
            </p:cNvPr>
            <p:cNvSpPr/>
            <p:nvPr/>
          </p:nvSpPr>
          <p:spPr>
            <a:xfrm>
              <a:off x="4326425" y="2149142"/>
              <a:ext cx="3883079" cy="2430081"/>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Rectangle 37">
              <a:extLst>
                <a:ext uri="{FF2B5EF4-FFF2-40B4-BE49-F238E27FC236}">
                  <a16:creationId xmlns:a16="http://schemas.microsoft.com/office/drawing/2014/main" id="{8CBE3966-EE29-678A-D160-BEF8733D0C3F}"/>
                </a:ext>
              </a:extLst>
            </p:cNvPr>
            <p:cNvSpPr/>
            <p:nvPr/>
          </p:nvSpPr>
          <p:spPr>
            <a:xfrm>
              <a:off x="8306661" y="1926962"/>
              <a:ext cx="3275740"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Risk Mitigation/Assumptions</a:t>
              </a:r>
            </a:p>
          </p:txBody>
        </p:sp>
        <p:grpSp>
          <p:nvGrpSpPr>
            <p:cNvPr id="39" name="Group 38">
              <a:extLst>
                <a:ext uri="{FF2B5EF4-FFF2-40B4-BE49-F238E27FC236}">
                  <a16:creationId xmlns:a16="http://schemas.microsoft.com/office/drawing/2014/main" id="{882454BD-E01B-5ACB-0309-C47F34315AE0}"/>
                </a:ext>
              </a:extLst>
            </p:cNvPr>
            <p:cNvGrpSpPr/>
            <p:nvPr/>
          </p:nvGrpSpPr>
          <p:grpSpPr>
            <a:xfrm>
              <a:off x="8403816" y="2213467"/>
              <a:ext cx="3081429" cy="2123658"/>
              <a:chOff x="609600" y="2469515"/>
              <a:chExt cx="3081429" cy="2123658"/>
            </a:xfrm>
          </p:grpSpPr>
          <p:sp>
            <p:nvSpPr>
              <p:cNvPr id="41" name="TextBox 40">
                <a:extLst>
                  <a:ext uri="{FF2B5EF4-FFF2-40B4-BE49-F238E27FC236}">
                    <a16:creationId xmlns:a16="http://schemas.microsoft.com/office/drawing/2014/main" id="{D19A7800-6406-C81C-E8E4-74E0431DA798}"/>
                  </a:ext>
                </a:extLst>
              </p:cNvPr>
              <p:cNvSpPr txBox="1"/>
              <p:nvPr/>
            </p:nvSpPr>
            <p:spPr>
              <a:xfrm>
                <a:off x="802758" y="2469515"/>
                <a:ext cx="2888271" cy="2123658"/>
              </a:xfrm>
              <a:prstGeom prst="rect">
                <a:avLst/>
              </a:prstGeom>
              <a:noFill/>
            </p:spPr>
            <p:txBody>
              <a:bodyPr wrap="square" lIns="0" tIns="0" rIns="0" bIns="0" rtlCol="0">
                <a:spAutoFit/>
              </a:bodyPr>
              <a:lstStyle/>
              <a:p>
                <a:pPr marL="0" marR="0" lvl="0" indent="0" algn="l" rtl="0">
                  <a:lnSpc>
                    <a:spcPct val="100000"/>
                  </a:lnSpc>
                  <a:spcBef>
                    <a:spcPts val="0"/>
                  </a:spcBef>
                  <a:buClr>
                    <a:srgbClr val="000000"/>
                  </a:buClr>
                  <a:buSzPts val="800"/>
                  <a:buFont typeface="Arial"/>
                  <a:buNone/>
                </a:pPr>
                <a:r>
                  <a:rPr lang="en-US" sz="700" b="1" i="0" u="none" strike="noStrike" cap="none" dirty="0">
                    <a:solidFill>
                      <a:schemeClr val="dk2"/>
                    </a:solidFill>
                    <a:latin typeface="+mn-lt"/>
                    <a:ea typeface="Arial"/>
                    <a:cs typeface="Arial"/>
                    <a:sym typeface="Arial"/>
                  </a:rPr>
                  <a:t>Risks: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Execution and Change Management:</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Maintain a risk log and partner with HR and functional leaders to address resource gaps; partner with enablement to drive onboarding</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Knowledge Capture/Transfer:</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Development of role-specific playbooks and alignment of processes based on Customer Life Cycle Management</a:t>
                </a:r>
              </a:p>
              <a:p>
                <a:pPr marL="108000" marR="0" lvl="0" indent="-108000" algn="l" rtl="0">
                  <a:lnSpc>
                    <a:spcPct val="100000"/>
                  </a:lnSpc>
                  <a:spcBef>
                    <a:spcPts val="0"/>
                  </a:spcBef>
                  <a:spcAft>
                    <a:spcPts val="600"/>
                  </a:spcAft>
                  <a:buClr>
                    <a:schemeClr val="tx2"/>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Internal Systems:</a:t>
                </a:r>
                <a:r>
                  <a:rPr lang="en-US" sz="700" b="1" strike="noStrike" cap="none" dirty="0">
                    <a:solidFill>
                      <a:schemeClr val="dk2"/>
                    </a:solidFill>
                    <a:latin typeface="+mn-lt"/>
                    <a:ea typeface="Arial"/>
                    <a:cs typeface="Arial"/>
                    <a:sym typeface="Arial"/>
                  </a:rPr>
                  <a:t> </a:t>
                </a:r>
                <a:r>
                  <a:rPr lang="en-US" sz="700" u="none" strike="noStrike" cap="none" dirty="0">
                    <a:solidFill>
                      <a:schemeClr val="dk2"/>
                    </a:solidFill>
                    <a:latin typeface="+mn-lt"/>
                    <a:ea typeface="Arial"/>
                    <a:cs typeface="Arial"/>
                    <a:sym typeface="Arial"/>
                  </a:rPr>
                  <a:t>Work with IT leadership to understand the options to achieve resolution or remove roadblocks</a:t>
                </a:r>
              </a:p>
              <a:p>
                <a:pPr marL="0" marR="0" lvl="0" indent="0" algn="l" rtl="0">
                  <a:lnSpc>
                    <a:spcPct val="100000"/>
                  </a:lnSpc>
                  <a:spcBef>
                    <a:spcPts val="0"/>
                  </a:spcBef>
                  <a:buClr>
                    <a:srgbClr val="383634"/>
                  </a:buClr>
                  <a:buSzPts val="600"/>
                  <a:buFont typeface="Arial"/>
                  <a:buNone/>
                </a:pPr>
                <a:r>
                  <a:rPr lang="en-US" sz="700" b="1" i="0" u="none" strike="noStrike" cap="none" dirty="0">
                    <a:solidFill>
                      <a:schemeClr val="dk2"/>
                    </a:solidFill>
                    <a:latin typeface="+mn-lt"/>
                    <a:ea typeface="Arial"/>
                    <a:cs typeface="Arial"/>
                    <a:sym typeface="Arial"/>
                  </a:rPr>
                  <a:t>Dependencies:</a:t>
                </a:r>
              </a:p>
              <a:p>
                <a:pPr marL="108000" marR="0" lvl="0" indent="-108000" algn="l" rtl="0">
                  <a:lnSpc>
                    <a:spcPct val="100000"/>
                  </a:lnSpc>
                  <a:spcBef>
                    <a:spcPts val="0"/>
                  </a:spcBef>
                  <a:buClr>
                    <a:schemeClr val="accent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Internal Alignment &amp; Collaboration:</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 Expectations for strategic initiatives will be set with leaders across the organization based on FY21 CS Charter</a:t>
                </a:r>
              </a:p>
              <a:p>
                <a:pPr marL="108000" marR="0" lvl="0" indent="-108000" algn="l" rtl="0">
                  <a:lnSpc>
                    <a:spcPct val="100000"/>
                  </a:lnSpc>
                  <a:spcBef>
                    <a:spcPts val="0"/>
                  </a:spcBef>
                  <a:buClr>
                    <a:schemeClr val="accent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Foundational Customer Journey:</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Establishment of a bi-weekly cross-functional Steering Committee to drive execution, alignment, and remove roadblocks for Customer Journey</a:t>
                </a:r>
              </a:p>
              <a:p>
                <a:pPr marL="108000" marR="0" lvl="0" indent="-108000" algn="l" rtl="0">
                  <a:lnSpc>
                    <a:spcPct val="100000"/>
                  </a:lnSpc>
                  <a:spcBef>
                    <a:spcPts val="0"/>
                  </a:spcBef>
                  <a:buClr>
                    <a:schemeClr val="accent1"/>
                  </a:buClr>
                  <a:buSzPct val="100000"/>
                  <a:buFont typeface="Arial" panose="020B0604020202020204" pitchFamily="34" charset="0"/>
                  <a:buChar char="•"/>
                </a:pPr>
                <a:r>
                  <a:rPr lang="en-US" sz="700" b="1" u="sng" strike="noStrike" cap="none" dirty="0">
                    <a:solidFill>
                      <a:schemeClr val="dk2"/>
                    </a:solidFill>
                    <a:latin typeface="+mn-lt"/>
                    <a:ea typeface="Arial"/>
                    <a:cs typeface="Arial"/>
                    <a:sym typeface="Arial"/>
                  </a:rPr>
                  <a:t>Continued Investment in Customer Delight:</a:t>
                </a:r>
                <a:r>
                  <a:rPr lang="en-US" sz="700" b="1" strike="noStrike" cap="none" dirty="0">
                    <a:solidFill>
                      <a:schemeClr val="dk2"/>
                    </a:solidFill>
                    <a:latin typeface="+mn-lt"/>
                    <a:ea typeface="Arial"/>
                    <a:cs typeface="Arial"/>
                    <a:sym typeface="Arial"/>
                  </a:rPr>
                  <a:t> </a:t>
                </a:r>
                <a:r>
                  <a:rPr lang="en-US" sz="700" strike="noStrike" cap="none" dirty="0">
                    <a:solidFill>
                      <a:schemeClr val="dk2"/>
                    </a:solidFill>
                    <a:latin typeface="+mn-lt"/>
                    <a:ea typeface="Arial"/>
                    <a:cs typeface="Arial"/>
                    <a:sym typeface="Arial"/>
                  </a:rPr>
                  <a:t>Cross-functional leadership involvement and capital investment will be required to truly operationalize the proposed changes</a:t>
                </a:r>
              </a:p>
            </p:txBody>
          </p:sp>
          <p:sp>
            <p:nvSpPr>
              <p:cNvPr id="42" name="Freeform 69">
                <a:extLst>
                  <a:ext uri="{FF2B5EF4-FFF2-40B4-BE49-F238E27FC236}">
                    <a16:creationId xmlns:a16="http://schemas.microsoft.com/office/drawing/2014/main" id="{4C0784FD-A166-F58A-3E6C-59FEA2BC21C8}"/>
                  </a:ext>
                </a:extLst>
              </p:cNvPr>
              <p:cNvSpPr>
                <a:spLocks noChangeAspect="1" noEditPoints="1"/>
              </p:cNvSpPr>
              <p:nvPr/>
            </p:nvSpPr>
            <p:spPr bwMode="auto">
              <a:xfrm>
                <a:off x="609600" y="2484364"/>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sp>
            <p:nvSpPr>
              <p:cNvPr id="43" name="Freeform 69">
                <a:extLst>
                  <a:ext uri="{FF2B5EF4-FFF2-40B4-BE49-F238E27FC236}">
                    <a16:creationId xmlns:a16="http://schemas.microsoft.com/office/drawing/2014/main" id="{66EB7539-ED3A-0BB1-F716-1C3BF3A4F72E}"/>
                  </a:ext>
                </a:extLst>
              </p:cNvPr>
              <p:cNvSpPr>
                <a:spLocks noChangeAspect="1" noEditPoints="1"/>
              </p:cNvSpPr>
              <p:nvPr/>
            </p:nvSpPr>
            <p:spPr bwMode="auto">
              <a:xfrm>
                <a:off x="609600" y="3531427"/>
                <a:ext cx="108000" cy="10800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sz="2000" b="1" dirty="0"/>
              </a:p>
            </p:txBody>
          </p:sp>
        </p:grpSp>
        <p:sp>
          <p:nvSpPr>
            <p:cNvPr id="40" name="Rectangle 39">
              <a:extLst>
                <a:ext uri="{FF2B5EF4-FFF2-40B4-BE49-F238E27FC236}">
                  <a16:creationId xmlns:a16="http://schemas.microsoft.com/office/drawing/2014/main" id="{B30A280E-48CB-D18C-66BB-1A33A29F981A}"/>
                </a:ext>
              </a:extLst>
            </p:cNvPr>
            <p:cNvSpPr/>
            <p:nvPr/>
          </p:nvSpPr>
          <p:spPr>
            <a:xfrm>
              <a:off x="8306661" y="2149143"/>
              <a:ext cx="3275740" cy="243008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8AD6EA5E-2C18-68FD-7B39-FBB010148CEB}"/>
              </a:ext>
            </a:extLst>
          </p:cNvPr>
          <p:cNvGrpSpPr/>
          <p:nvPr/>
        </p:nvGrpSpPr>
        <p:grpSpPr>
          <a:xfrm>
            <a:off x="609599" y="4625358"/>
            <a:ext cx="10972803" cy="864032"/>
            <a:chOff x="609599" y="4496757"/>
            <a:chExt cx="10972803" cy="864032"/>
          </a:xfrm>
        </p:grpSpPr>
        <p:sp>
          <p:nvSpPr>
            <p:cNvPr id="45" name="Rectangle 44">
              <a:extLst>
                <a:ext uri="{FF2B5EF4-FFF2-40B4-BE49-F238E27FC236}">
                  <a16:creationId xmlns:a16="http://schemas.microsoft.com/office/drawing/2014/main" id="{DE60D25F-9881-4BFA-4584-DA27DA2AACC3}"/>
                </a:ext>
              </a:extLst>
            </p:cNvPr>
            <p:cNvSpPr/>
            <p:nvPr/>
          </p:nvSpPr>
          <p:spPr>
            <a:xfrm>
              <a:off x="609599" y="4496757"/>
              <a:ext cx="3600001"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Q1 Strategic Initiatives</a:t>
              </a:r>
            </a:p>
          </p:txBody>
        </p:sp>
        <p:sp>
          <p:nvSpPr>
            <p:cNvPr id="48" name="TextBox 47">
              <a:extLst>
                <a:ext uri="{FF2B5EF4-FFF2-40B4-BE49-F238E27FC236}">
                  <a16:creationId xmlns:a16="http://schemas.microsoft.com/office/drawing/2014/main" id="{E747BC6A-6555-8120-61BF-9C6C804ACBD6}"/>
                </a:ext>
              </a:extLst>
            </p:cNvPr>
            <p:cNvSpPr txBox="1"/>
            <p:nvPr/>
          </p:nvSpPr>
          <p:spPr>
            <a:xfrm>
              <a:off x="706754" y="4777111"/>
              <a:ext cx="3473361" cy="538609"/>
            </a:xfrm>
            <a:prstGeom prst="rect">
              <a:avLst/>
            </a:prstGeom>
            <a:noFill/>
          </p:spPr>
          <p:txBody>
            <a:bodyPr wrap="square" lIns="0" tIns="0" rIns="0" bIns="0" rtlCol="0">
              <a:spAutoFit/>
            </a:bodyPr>
            <a:lstStyle/>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Finalize comprehensive Customer Journey for high-touch approach</a:t>
              </a:r>
            </a:p>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Design for scale by paring down high-touch for medium &amp; low-touch approach </a:t>
              </a:r>
            </a:p>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Establish inputs for Customer Health 360 Score and establish cadence for review</a:t>
              </a:r>
            </a:p>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Align CS functions based on CS Charter, role clarity, coverage, and competencies</a:t>
              </a:r>
            </a:p>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Hire open headcount based on role competencies </a:t>
              </a:r>
            </a:p>
          </p:txBody>
        </p:sp>
        <p:sp>
          <p:nvSpPr>
            <p:cNvPr id="47" name="Rectangle 46">
              <a:extLst>
                <a:ext uri="{FF2B5EF4-FFF2-40B4-BE49-F238E27FC236}">
                  <a16:creationId xmlns:a16="http://schemas.microsoft.com/office/drawing/2014/main" id="{196DCC1E-C62A-4FC8-AADE-D0A12B37B99E}"/>
                </a:ext>
              </a:extLst>
            </p:cNvPr>
            <p:cNvSpPr/>
            <p:nvPr/>
          </p:nvSpPr>
          <p:spPr>
            <a:xfrm>
              <a:off x="609600" y="4712789"/>
              <a:ext cx="3600000" cy="648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Rectangle 52">
              <a:extLst>
                <a:ext uri="{FF2B5EF4-FFF2-40B4-BE49-F238E27FC236}">
                  <a16:creationId xmlns:a16="http://schemas.microsoft.com/office/drawing/2014/main" id="{44C01D1D-936E-17E6-FF6A-FB19F44BFC9B}"/>
                </a:ext>
              </a:extLst>
            </p:cNvPr>
            <p:cNvSpPr/>
            <p:nvPr/>
          </p:nvSpPr>
          <p:spPr>
            <a:xfrm>
              <a:off x="4326426" y="4496757"/>
              <a:ext cx="3883079"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RACI Stakeholders</a:t>
              </a:r>
            </a:p>
          </p:txBody>
        </p:sp>
        <p:sp>
          <p:nvSpPr>
            <p:cNvPr id="56" name="TextBox 55">
              <a:extLst>
                <a:ext uri="{FF2B5EF4-FFF2-40B4-BE49-F238E27FC236}">
                  <a16:creationId xmlns:a16="http://schemas.microsoft.com/office/drawing/2014/main" id="{FDE82A9B-FFA9-CAB2-A7E8-E138BC4F00A2}"/>
                </a:ext>
              </a:extLst>
            </p:cNvPr>
            <p:cNvSpPr txBox="1"/>
            <p:nvPr/>
          </p:nvSpPr>
          <p:spPr>
            <a:xfrm>
              <a:off x="4423581" y="4777111"/>
              <a:ext cx="3665345" cy="430887"/>
            </a:xfrm>
            <a:prstGeom prst="rect">
              <a:avLst/>
            </a:prstGeom>
            <a:noFill/>
          </p:spPr>
          <p:txBody>
            <a:bodyPr wrap="square" lIns="0" tIns="0" rIns="0" bIns="0" rtlCol="0">
              <a:spAutoFit/>
            </a:bodyPr>
            <a:lstStyle/>
            <a:p>
              <a:pPr marL="0" marR="0" lvl="0" indent="0" algn="l" rtl="0">
                <a:lnSpc>
                  <a:spcPct val="100000"/>
                </a:lnSpc>
                <a:spcBef>
                  <a:spcPts val="0"/>
                </a:spcBef>
                <a:buClr>
                  <a:srgbClr val="000000"/>
                </a:buClr>
                <a:buSzPts val="800"/>
                <a:buFont typeface="Arial"/>
                <a:buNone/>
              </a:pPr>
              <a:r>
                <a:rPr lang="en-US" sz="700" i="0" u="none" strike="noStrike" cap="none" dirty="0">
                  <a:solidFill>
                    <a:schemeClr val="dk2"/>
                  </a:solidFill>
                  <a:latin typeface="+mn-lt"/>
                  <a:ea typeface="Arial"/>
                  <a:cs typeface="Arial"/>
                  <a:sym typeface="Arial"/>
                </a:rPr>
                <a:t>R:</a:t>
              </a:r>
              <a:br>
                <a:rPr lang="en-US" sz="700" i="0" u="none" strike="noStrike" cap="none" dirty="0">
                  <a:solidFill>
                    <a:schemeClr val="dk2"/>
                  </a:solidFill>
                  <a:latin typeface="+mn-lt"/>
                  <a:ea typeface="Arial"/>
                  <a:cs typeface="Arial"/>
                  <a:sym typeface="Arial"/>
                </a:rPr>
              </a:br>
              <a:r>
                <a:rPr lang="en-US" sz="700" i="0" u="none" strike="noStrike" cap="none" dirty="0">
                  <a:solidFill>
                    <a:schemeClr val="dk2"/>
                  </a:solidFill>
                  <a:latin typeface="+mn-lt"/>
                  <a:ea typeface="Arial"/>
                  <a:cs typeface="Arial"/>
                  <a:sym typeface="Arial"/>
                </a:rPr>
                <a:t>A:</a:t>
              </a:r>
              <a:br>
                <a:rPr lang="en-US" sz="700" i="0" u="none" strike="noStrike" cap="none" dirty="0">
                  <a:solidFill>
                    <a:schemeClr val="dk2"/>
                  </a:solidFill>
                  <a:latin typeface="+mn-lt"/>
                  <a:ea typeface="Arial"/>
                  <a:cs typeface="Arial"/>
                  <a:sym typeface="Arial"/>
                </a:rPr>
              </a:br>
              <a:r>
                <a:rPr lang="en-US" sz="700" i="0" u="none" strike="noStrike" cap="none" dirty="0">
                  <a:solidFill>
                    <a:schemeClr val="dk2"/>
                  </a:solidFill>
                  <a:latin typeface="+mn-lt"/>
                  <a:ea typeface="Arial"/>
                  <a:cs typeface="Arial"/>
                  <a:sym typeface="Arial"/>
                </a:rPr>
                <a:t>C:</a:t>
              </a:r>
              <a:br>
                <a:rPr lang="en-US" sz="700" i="0" u="none" strike="noStrike" cap="none" dirty="0">
                  <a:solidFill>
                    <a:schemeClr val="dk2"/>
                  </a:solidFill>
                  <a:latin typeface="+mn-lt"/>
                  <a:ea typeface="Arial"/>
                  <a:cs typeface="Arial"/>
                  <a:sym typeface="Arial"/>
                </a:rPr>
              </a:br>
              <a:r>
                <a:rPr lang="en-US" sz="700" i="0" u="none" strike="noStrike" cap="none" dirty="0">
                  <a:solidFill>
                    <a:schemeClr val="dk2"/>
                  </a:solidFill>
                  <a:latin typeface="+mn-lt"/>
                  <a:ea typeface="Arial"/>
                  <a:cs typeface="Arial"/>
                  <a:sym typeface="Arial"/>
                </a:rPr>
                <a:t>I: </a:t>
              </a:r>
            </a:p>
          </p:txBody>
        </p:sp>
        <p:sp>
          <p:nvSpPr>
            <p:cNvPr id="55" name="Rectangle 54">
              <a:extLst>
                <a:ext uri="{FF2B5EF4-FFF2-40B4-BE49-F238E27FC236}">
                  <a16:creationId xmlns:a16="http://schemas.microsoft.com/office/drawing/2014/main" id="{19650AE3-15CC-5FDE-4D8E-9361E764CCC9}"/>
                </a:ext>
              </a:extLst>
            </p:cNvPr>
            <p:cNvSpPr/>
            <p:nvPr/>
          </p:nvSpPr>
          <p:spPr>
            <a:xfrm>
              <a:off x="4326426" y="4712789"/>
              <a:ext cx="3883079" cy="648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Rectangle 59">
              <a:extLst>
                <a:ext uri="{FF2B5EF4-FFF2-40B4-BE49-F238E27FC236}">
                  <a16:creationId xmlns:a16="http://schemas.microsoft.com/office/drawing/2014/main" id="{20DA2A23-F90C-AD98-1EBB-F276E5195500}"/>
                </a:ext>
              </a:extLst>
            </p:cNvPr>
            <p:cNvSpPr/>
            <p:nvPr/>
          </p:nvSpPr>
          <p:spPr>
            <a:xfrm>
              <a:off x="8306662" y="4496757"/>
              <a:ext cx="3275740"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Metrics &amp; KPIs</a:t>
              </a:r>
            </a:p>
          </p:txBody>
        </p:sp>
        <p:sp>
          <p:nvSpPr>
            <p:cNvPr id="63" name="TextBox 62">
              <a:extLst>
                <a:ext uri="{FF2B5EF4-FFF2-40B4-BE49-F238E27FC236}">
                  <a16:creationId xmlns:a16="http://schemas.microsoft.com/office/drawing/2014/main" id="{D2956BA1-BD0F-29DF-62BE-B88B8B589EF5}"/>
                </a:ext>
              </a:extLst>
            </p:cNvPr>
            <p:cNvSpPr txBox="1"/>
            <p:nvPr/>
          </p:nvSpPr>
          <p:spPr>
            <a:xfrm>
              <a:off x="8403817" y="4783262"/>
              <a:ext cx="1495557" cy="538609"/>
            </a:xfrm>
            <a:prstGeom prst="rect">
              <a:avLst/>
            </a:prstGeom>
            <a:noFill/>
          </p:spPr>
          <p:txBody>
            <a:bodyPr wrap="square" lIns="0" tIns="0" rIns="0" bIns="0" rtlCol="0">
              <a:spAutoFit/>
            </a:bodyPr>
            <a:lstStyle/>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Churn</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 and Account Retention rate</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NPS: Net Promoter Score</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Net Expansion Rate</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Renewal Rate</a:t>
              </a:r>
              <a:endParaRPr lang="en-US" sz="700" strike="noStrike" cap="none" dirty="0">
                <a:solidFill>
                  <a:schemeClr val="dk2"/>
                </a:solidFill>
                <a:latin typeface="+mn-lt"/>
                <a:ea typeface="Arial"/>
                <a:cs typeface="Arial"/>
                <a:sym typeface="Arial"/>
              </a:endParaRPr>
            </a:p>
          </p:txBody>
        </p:sp>
        <p:sp>
          <p:nvSpPr>
            <p:cNvPr id="62" name="Rectangle 61">
              <a:extLst>
                <a:ext uri="{FF2B5EF4-FFF2-40B4-BE49-F238E27FC236}">
                  <a16:creationId xmlns:a16="http://schemas.microsoft.com/office/drawing/2014/main" id="{64764485-482A-AA9C-8F00-3EF172D7D5F7}"/>
                </a:ext>
              </a:extLst>
            </p:cNvPr>
            <p:cNvSpPr/>
            <p:nvPr/>
          </p:nvSpPr>
          <p:spPr>
            <a:xfrm>
              <a:off x="8306662" y="4712789"/>
              <a:ext cx="3275740" cy="64184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65">
              <a:extLst>
                <a:ext uri="{FF2B5EF4-FFF2-40B4-BE49-F238E27FC236}">
                  <a16:creationId xmlns:a16="http://schemas.microsoft.com/office/drawing/2014/main" id="{7F2D6DC3-BAFF-69AB-7E7B-32210BD4523F}"/>
                </a:ext>
              </a:extLst>
            </p:cNvPr>
            <p:cNvSpPr txBox="1"/>
            <p:nvPr/>
          </p:nvSpPr>
          <p:spPr>
            <a:xfrm>
              <a:off x="9989688" y="4773762"/>
              <a:ext cx="1495557" cy="430887"/>
            </a:xfrm>
            <a:prstGeom prst="rect">
              <a:avLst/>
            </a:prstGeom>
            <a:noFill/>
          </p:spPr>
          <p:txBody>
            <a:bodyPr wrap="square" lIns="0" tIns="0" rIns="0" bIns="0" rtlCol="0">
              <a:spAutoFit/>
            </a:bodyPr>
            <a:lstStyle/>
            <a:p>
              <a:pPr marR="0" lvl="0" algn="l" rtl="0">
                <a:lnSpc>
                  <a:spcPct val="100000"/>
                </a:lnSpc>
                <a:spcBef>
                  <a:spcPts val="0"/>
                </a:spcBef>
                <a:buClr>
                  <a:srgbClr val="000000"/>
                </a:buClr>
                <a:buSzPts val="800"/>
              </a:pPr>
              <a:r>
                <a:rPr lang="en-US" sz="700" i="0" u="none" strike="noStrike" cap="none" dirty="0">
                  <a:solidFill>
                    <a:schemeClr val="dk2"/>
                  </a:solidFill>
                  <a:latin typeface="+mn-lt"/>
                  <a:ea typeface="Arial"/>
                  <a:cs typeface="Arial"/>
                  <a:sym typeface="Arial"/>
                </a:rPr>
                <a:t>Future State:</a:t>
              </a:r>
            </a:p>
            <a:p>
              <a:pPr marL="108000" marR="0" lvl="0" indent="-108000" algn="l" rtl="0">
                <a:lnSpc>
                  <a:spcPct val="100000"/>
                </a:lnSpc>
                <a:spcBef>
                  <a:spcPts val="0"/>
                </a:spcBef>
                <a:buClr>
                  <a:schemeClr val="tx1"/>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Acquisition Costs</a:t>
              </a:r>
            </a:p>
            <a:p>
              <a:pPr marL="108000" marR="0" lvl="0" indent="-108000" algn="l" rtl="0">
                <a:lnSpc>
                  <a:spcPct val="100000"/>
                </a:lnSpc>
                <a:spcBef>
                  <a:spcPts val="0"/>
                </a:spcBef>
                <a:buClr>
                  <a:schemeClr val="tx1"/>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Lifetime Value</a:t>
              </a:r>
            </a:p>
            <a:p>
              <a:pPr marL="108000" marR="0" lvl="0" indent="-108000" algn="l" rtl="0">
                <a:lnSpc>
                  <a:spcPct val="100000"/>
                </a:lnSpc>
                <a:spcBef>
                  <a:spcPts val="0"/>
                </a:spcBef>
                <a:buClr>
                  <a:schemeClr val="tx1"/>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CLTV:CAC</a:t>
              </a:r>
            </a:p>
          </p:txBody>
        </p:sp>
      </p:grpSp>
      <p:grpSp>
        <p:nvGrpSpPr>
          <p:cNvPr id="86" name="Group 85">
            <a:extLst>
              <a:ext uri="{FF2B5EF4-FFF2-40B4-BE49-F238E27FC236}">
                <a16:creationId xmlns:a16="http://schemas.microsoft.com/office/drawing/2014/main" id="{C020FB92-5F34-8B29-77DE-58840F2F186D}"/>
              </a:ext>
            </a:extLst>
          </p:cNvPr>
          <p:cNvGrpSpPr/>
          <p:nvPr/>
        </p:nvGrpSpPr>
        <p:grpSpPr>
          <a:xfrm>
            <a:off x="609598" y="5595066"/>
            <a:ext cx="10972804" cy="762183"/>
            <a:chOff x="609598" y="5476404"/>
            <a:chExt cx="10972804" cy="762183"/>
          </a:xfrm>
        </p:grpSpPr>
        <p:sp>
          <p:nvSpPr>
            <p:cNvPr id="68" name="Rectangle 67">
              <a:extLst>
                <a:ext uri="{FF2B5EF4-FFF2-40B4-BE49-F238E27FC236}">
                  <a16:creationId xmlns:a16="http://schemas.microsoft.com/office/drawing/2014/main" id="{9C77ACC3-5768-119B-56AB-3B2401DA3C41}"/>
                </a:ext>
              </a:extLst>
            </p:cNvPr>
            <p:cNvSpPr/>
            <p:nvPr/>
          </p:nvSpPr>
          <p:spPr>
            <a:xfrm>
              <a:off x="609598" y="5476404"/>
              <a:ext cx="5436000"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Strategic Initiative Inputs</a:t>
              </a:r>
            </a:p>
          </p:txBody>
        </p:sp>
        <p:sp>
          <p:nvSpPr>
            <p:cNvPr id="69" name="TextBox 68">
              <a:extLst>
                <a:ext uri="{FF2B5EF4-FFF2-40B4-BE49-F238E27FC236}">
                  <a16:creationId xmlns:a16="http://schemas.microsoft.com/office/drawing/2014/main" id="{6BE0ACEF-CEB4-F58E-D4CF-B4BE3884EE08}"/>
                </a:ext>
              </a:extLst>
            </p:cNvPr>
            <p:cNvSpPr txBox="1"/>
            <p:nvPr/>
          </p:nvSpPr>
          <p:spPr>
            <a:xfrm>
              <a:off x="756302" y="5762909"/>
              <a:ext cx="5244774" cy="377615"/>
            </a:xfrm>
            <a:prstGeom prst="rect">
              <a:avLst/>
            </a:prstGeom>
            <a:noFill/>
          </p:spPr>
          <p:txBody>
            <a:bodyPr wrap="square" lIns="0" tIns="0" rIns="0" bIns="0" numCol="2" spcCol="144000" rtlCol="0">
              <a:noAutofit/>
            </a:bodyPr>
            <a:lstStyle/>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CS Coverage Model</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Job Descriptions/Competencies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Journey/Life Cycle Process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Churn Reports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NPS Scores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success strategy </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CS department budget</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Personas</a:t>
              </a:r>
            </a:p>
          </p:txBody>
        </p:sp>
        <p:sp>
          <p:nvSpPr>
            <p:cNvPr id="70" name="Rectangle 69">
              <a:extLst>
                <a:ext uri="{FF2B5EF4-FFF2-40B4-BE49-F238E27FC236}">
                  <a16:creationId xmlns:a16="http://schemas.microsoft.com/office/drawing/2014/main" id="{63D348EF-1BDD-50F7-33E2-5D8FF23776A9}"/>
                </a:ext>
              </a:extLst>
            </p:cNvPr>
            <p:cNvSpPr/>
            <p:nvPr/>
          </p:nvSpPr>
          <p:spPr>
            <a:xfrm>
              <a:off x="609600" y="5698587"/>
              <a:ext cx="5435998" cy="540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Rectangle 71">
              <a:extLst>
                <a:ext uri="{FF2B5EF4-FFF2-40B4-BE49-F238E27FC236}">
                  <a16:creationId xmlns:a16="http://schemas.microsoft.com/office/drawing/2014/main" id="{7A792DEF-6090-DE24-49D7-4D927612C1CC}"/>
                </a:ext>
              </a:extLst>
            </p:cNvPr>
            <p:cNvSpPr/>
            <p:nvPr/>
          </p:nvSpPr>
          <p:spPr>
            <a:xfrm>
              <a:off x="6146402" y="5476404"/>
              <a:ext cx="5436000" cy="216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Leading Indicators</a:t>
              </a:r>
            </a:p>
          </p:txBody>
        </p:sp>
        <p:sp>
          <p:nvSpPr>
            <p:cNvPr id="73" name="TextBox 72">
              <a:extLst>
                <a:ext uri="{FF2B5EF4-FFF2-40B4-BE49-F238E27FC236}">
                  <a16:creationId xmlns:a16="http://schemas.microsoft.com/office/drawing/2014/main" id="{F979F99C-47C8-7897-AE9A-E5372C3893F3}"/>
                </a:ext>
              </a:extLst>
            </p:cNvPr>
            <p:cNvSpPr txBox="1"/>
            <p:nvPr/>
          </p:nvSpPr>
          <p:spPr>
            <a:xfrm>
              <a:off x="6282411" y="5762909"/>
              <a:ext cx="5131190" cy="369535"/>
            </a:xfrm>
            <a:prstGeom prst="rect">
              <a:avLst/>
            </a:prstGeom>
            <a:noFill/>
          </p:spPr>
          <p:txBody>
            <a:bodyPr wrap="square" lIns="0" tIns="0" rIns="0" bIns="0" numCol="2" spcCol="144000" rtlCol="0">
              <a:noAutofit/>
            </a:bodyPr>
            <a:lstStyle/>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Health 360 Score</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Propensity to Churn</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At Risk Renewals</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Renewals Forecast</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Expansion Opportunities </a:t>
              </a:r>
            </a:p>
            <a:p>
              <a:pPr marL="108000" marR="0" lvl="0" indent="-108000" algn="l" rtl="0">
                <a:lnSpc>
                  <a:spcPct val="100000"/>
                </a:lnSpc>
                <a:spcBef>
                  <a:spcPts val="0"/>
                </a:spcBef>
                <a:buClr>
                  <a:schemeClr val="tx2"/>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Accounts Touched</a:t>
              </a:r>
            </a:p>
          </p:txBody>
        </p:sp>
        <p:sp>
          <p:nvSpPr>
            <p:cNvPr id="74" name="Rectangle 73">
              <a:extLst>
                <a:ext uri="{FF2B5EF4-FFF2-40B4-BE49-F238E27FC236}">
                  <a16:creationId xmlns:a16="http://schemas.microsoft.com/office/drawing/2014/main" id="{89D6F8AE-5CF0-BDA7-D7D4-534108C1B9E8}"/>
                </a:ext>
              </a:extLst>
            </p:cNvPr>
            <p:cNvSpPr/>
            <p:nvPr/>
          </p:nvSpPr>
          <p:spPr>
            <a:xfrm>
              <a:off x="6146402" y="5698587"/>
              <a:ext cx="5436000" cy="54000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87" name="Rectangle 86">
            <a:extLst>
              <a:ext uri="{FF2B5EF4-FFF2-40B4-BE49-F238E27FC236}">
                <a16:creationId xmlns:a16="http://schemas.microsoft.com/office/drawing/2014/main" id="{7A6E622B-8D9A-93FE-8A37-FDD992ED49FE}"/>
              </a:ext>
            </a:extLst>
          </p:cNvPr>
          <p:cNvSpPr/>
          <p:nvPr/>
        </p:nvSpPr>
        <p:spPr>
          <a:xfrm>
            <a:off x="609599" y="1137286"/>
            <a:ext cx="1557131" cy="683999"/>
          </a:xfrm>
          <a:prstGeom prst="rect">
            <a:avLst/>
          </a:prstGeom>
          <a:solidFill>
            <a:schemeClr val="accent6"/>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Next Generation </a:t>
            </a:r>
            <a:br>
              <a:rPr lang="en-ID" sz="800" b="1" dirty="0">
                <a:solidFill>
                  <a:schemeClr val="bg1"/>
                </a:solidFill>
              </a:rPr>
            </a:br>
            <a:r>
              <a:rPr lang="en-ID" sz="800" b="1" dirty="0">
                <a:solidFill>
                  <a:schemeClr val="bg1"/>
                </a:solidFill>
              </a:rPr>
              <a:t>Customer Success</a:t>
            </a:r>
          </a:p>
        </p:txBody>
      </p:sp>
      <p:grpSp>
        <p:nvGrpSpPr>
          <p:cNvPr id="97" name="Group 96">
            <a:extLst>
              <a:ext uri="{FF2B5EF4-FFF2-40B4-BE49-F238E27FC236}">
                <a16:creationId xmlns:a16="http://schemas.microsoft.com/office/drawing/2014/main" id="{303441A6-5BE6-DB18-94C0-DBE7487048A8}"/>
              </a:ext>
            </a:extLst>
          </p:cNvPr>
          <p:cNvGrpSpPr/>
          <p:nvPr/>
        </p:nvGrpSpPr>
        <p:grpSpPr>
          <a:xfrm>
            <a:off x="2277511" y="1137286"/>
            <a:ext cx="4691328" cy="683998"/>
            <a:chOff x="2272747" y="1137286"/>
            <a:chExt cx="4009665" cy="683998"/>
          </a:xfrm>
        </p:grpSpPr>
        <p:sp>
          <p:nvSpPr>
            <p:cNvPr id="91" name="Rectangle 90">
              <a:extLst>
                <a:ext uri="{FF2B5EF4-FFF2-40B4-BE49-F238E27FC236}">
                  <a16:creationId xmlns:a16="http://schemas.microsoft.com/office/drawing/2014/main" id="{9D15493F-0548-29C5-EA02-8F1A380398D9}"/>
                </a:ext>
              </a:extLst>
            </p:cNvPr>
            <p:cNvSpPr/>
            <p:nvPr/>
          </p:nvSpPr>
          <p:spPr>
            <a:xfrm>
              <a:off x="2272747" y="1378680"/>
              <a:ext cx="4009663" cy="442604"/>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Rectangle 87">
              <a:extLst>
                <a:ext uri="{FF2B5EF4-FFF2-40B4-BE49-F238E27FC236}">
                  <a16:creationId xmlns:a16="http://schemas.microsoft.com/office/drawing/2014/main" id="{D39FD5F8-7BB6-EC84-5F55-A4B0D81386D1}"/>
                </a:ext>
              </a:extLst>
            </p:cNvPr>
            <p:cNvSpPr/>
            <p:nvPr/>
          </p:nvSpPr>
          <p:spPr>
            <a:xfrm>
              <a:off x="2272748" y="1137286"/>
              <a:ext cx="4009664" cy="248123"/>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Functions Directly Involved</a:t>
              </a:r>
            </a:p>
          </p:txBody>
        </p:sp>
        <p:sp>
          <p:nvSpPr>
            <p:cNvPr id="90" name="TextBox 89">
              <a:extLst>
                <a:ext uri="{FF2B5EF4-FFF2-40B4-BE49-F238E27FC236}">
                  <a16:creationId xmlns:a16="http://schemas.microsoft.com/office/drawing/2014/main" id="{8D3D9AEC-15AE-4084-2A08-22E44D796160}"/>
                </a:ext>
              </a:extLst>
            </p:cNvPr>
            <p:cNvSpPr txBox="1"/>
            <p:nvPr/>
          </p:nvSpPr>
          <p:spPr>
            <a:xfrm>
              <a:off x="2369902" y="1433063"/>
              <a:ext cx="3473361" cy="215444"/>
            </a:xfrm>
            <a:prstGeom prst="rect">
              <a:avLst/>
            </a:prstGeom>
            <a:noFill/>
          </p:spPr>
          <p:txBody>
            <a:bodyPr wrap="square" lIns="0" tIns="0" rIns="0" bIns="0" rtlCol="0">
              <a:spAutoFit/>
            </a:bodyPr>
            <a:lstStyle/>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i="0" u="none" strike="noStrike" cap="none" dirty="0">
                  <a:solidFill>
                    <a:schemeClr val="dk2"/>
                  </a:solidFill>
                  <a:latin typeface="+mn-lt"/>
                  <a:ea typeface="Arial"/>
                  <a:cs typeface="Arial"/>
                  <a:sym typeface="Arial"/>
                </a:rPr>
                <a:t>Customer Success Managers, Customer Success Advocates, Premium Support, Customer Support, and Customer Insights</a:t>
              </a:r>
            </a:p>
          </p:txBody>
        </p:sp>
      </p:grpSp>
      <p:grpSp>
        <p:nvGrpSpPr>
          <p:cNvPr id="98" name="Group 97">
            <a:extLst>
              <a:ext uri="{FF2B5EF4-FFF2-40B4-BE49-F238E27FC236}">
                <a16:creationId xmlns:a16="http://schemas.microsoft.com/office/drawing/2014/main" id="{D5EA6033-122C-5C2C-9686-55C95FD6CBA4}"/>
              </a:ext>
            </a:extLst>
          </p:cNvPr>
          <p:cNvGrpSpPr/>
          <p:nvPr/>
        </p:nvGrpSpPr>
        <p:grpSpPr>
          <a:xfrm>
            <a:off x="7079620" y="1137286"/>
            <a:ext cx="2196000" cy="683998"/>
            <a:chOff x="2272747" y="1137286"/>
            <a:chExt cx="4009665" cy="683998"/>
          </a:xfrm>
        </p:grpSpPr>
        <p:sp>
          <p:nvSpPr>
            <p:cNvPr id="99" name="Rectangle 98">
              <a:extLst>
                <a:ext uri="{FF2B5EF4-FFF2-40B4-BE49-F238E27FC236}">
                  <a16:creationId xmlns:a16="http://schemas.microsoft.com/office/drawing/2014/main" id="{49B0F11A-647B-FD48-B6C6-F3B1A066C366}"/>
                </a:ext>
              </a:extLst>
            </p:cNvPr>
            <p:cNvSpPr/>
            <p:nvPr/>
          </p:nvSpPr>
          <p:spPr>
            <a:xfrm>
              <a:off x="2272747" y="1378680"/>
              <a:ext cx="4009663" cy="442604"/>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Rectangle 99">
              <a:extLst>
                <a:ext uri="{FF2B5EF4-FFF2-40B4-BE49-F238E27FC236}">
                  <a16:creationId xmlns:a16="http://schemas.microsoft.com/office/drawing/2014/main" id="{D6E8A381-CD1A-5A34-3760-BC2991E56E50}"/>
                </a:ext>
              </a:extLst>
            </p:cNvPr>
            <p:cNvSpPr/>
            <p:nvPr/>
          </p:nvSpPr>
          <p:spPr>
            <a:xfrm>
              <a:off x="2272748" y="1137286"/>
              <a:ext cx="4009664" cy="248123"/>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Executive Sponsor </a:t>
              </a:r>
            </a:p>
          </p:txBody>
        </p:sp>
        <p:sp>
          <p:nvSpPr>
            <p:cNvPr id="101" name="TextBox 100">
              <a:extLst>
                <a:ext uri="{FF2B5EF4-FFF2-40B4-BE49-F238E27FC236}">
                  <a16:creationId xmlns:a16="http://schemas.microsoft.com/office/drawing/2014/main" id="{EB422F1C-6AB3-2C1F-A7DD-1D48895B2958}"/>
                </a:ext>
              </a:extLst>
            </p:cNvPr>
            <p:cNvSpPr txBox="1"/>
            <p:nvPr/>
          </p:nvSpPr>
          <p:spPr>
            <a:xfrm>
              <a:off x="2369902" y="1433063"/>
              <a:ext cx="3473361" cy="107722"/>
            </a:xfrm>
            <a:prstGeom prst="rect">
              <a:avLst/>
            </a:prstGeom>
            <a:noFill/>
          </p:spPr>
          <p:txBody>
            <a:bodyPr wrap="square" lIns="0" tIns="0" rIns="0" bIns="0" rtlCol="0">
              <a:spAutoFit/>
            </a:bodyPr>
            <a:lstStyle/>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b="1" i="0" u="none" strike="noStrike" cap="none" dirty="0">
                  <a:solidFill>
                    <a:schemeClr val="dk2"/>
                  </a:solidFill>
                  <a:latin typeface="+mn-lt"/>
                  <a:ea typeface="Arial"/>
                  <a:cs typeface="Arial"/>
                  <a:sym typeface="Arial"/>
                </a:rPr>
                <a:t>Jane Johnson</a:t>
              </a:r>
            </a:p>
          </p:txBody>
        </p:sp>
      </p:grpSp>
      <p:grpSp>
        <p:nvGrpSpPr>
          <p:cNvPr id="110" name="Group 109">
            <a:extLst>
              <a:ext uri="{FF2B5EF4-FFF2-40B4-BE49-F238E27FC236}">
                <a16:creationId xmlns:a16="http://schemas.microsoft.com/office/drawing/2014/main" id="{9C9312A1-E14B-8ABB-5DA3-D8B53F12D852}"/>
              </a:ext>
            </a:extLst>
          </p:cNvPr>
          <p:cNvGrpSpPr/>
          <p:nvPr/>
        </p:nvGrpSpPr>
        <p:grpSpPr>
          <a:xfrm>
            <a:off x="9386401" y="1137286"/>
            <a:ext cx="2196000" cy="683998"/>
            <a:chOff x="2272747" y="1137286"/>
            <a:chExt cx="4009665" cy="683998"/>
          </a:xfrm>
        </p:grpSpPr>
        <p:sp>
          <p:nvSpPr>
            <p:cNvPr id="111" name="Rectangle 110">
              <a:extLst>
                <a:ext uri="{FF2B5EF4-FFF2-40B4-BE49-F238E27FC236}">
                  <a16:creationId xmlns:a16="http://schemas.microsoft.com/office/drawing/2014/main" id="{1F59B170-C1F3-D101-B847-31E5C009A4A5}"/>
                </a:ext>
              </a:extLst>
            </p:cNvPr>
            <p:cNvSpPr/>
            <p:nvPr/>
          </p:nvSpPr>
          <p:spPr>
            <a:xfrm>
              <a:off x="2272747" y="1378680"/>
              <a:ext cx="4009663" cy="442604"/>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Rectangle 111">
              <a:extLst>
                <a:ext uri="{FF2B5EF4-FFF2-40B4-BE49-F238E27FC236}">
                  <a16:creationId xmlns:a16="http://schemas.microsoft.com/office/drawing/2014/main" id="{BD50FE3F-F085-3460-9166-BE83486BA5C0}"/>
                </a:ext>
              </a:extLst>
            </p:cNvPr>
            <p:cNvSpPr/>
            <p:nvPr/>
          </p:nvSpPr>
          <p:spPr>
            <a:xfrm>
              <a:off x="2272748" y="1137286"/>
              <a:ext cx="4009664" cy="248123"/>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spcAft>
                  <a:spcPts val="600"/>
                </a:spcAft>
              </a:pPr>
              <a:r>
                <a:rPr lang="en-ID" sz="800" b="1" dirty="0">
                  <a:solidFill>
                    <a:schemeClr val="bg1"/>
                  </a:solidFill>
                </a:rPr>
                <a:t>Vice-President &amp; Charter Owner</a:t>
              </a:r>
            </a:p>
          </p:txBody>
        </p:sp>
        <p:sp>
          <p:nvSpPr>
            <p:cNvPr id="113" name="TextBox 112">
              <a:extLst>
                <a:ext uri="{FF2B5EF4-FFF2-40B4-BE49-F238E27FC236}">
                  <a16:creationId xmlns:a16="http://schemas.microsoft.com/office/drawing/2014/main" id="{B46A3BD6-1657-689A-C7EC-8FEC1F83EC04}"/>
                </a:ext>
              </a:extLst>
            </p:cNvPr>
            <p:cNvSpPr txBox="1"/>
            <p:nvPr/>
          </p:nvSpPr>
          <p:spPr>
            <a:xfrm>
              <a:off x="2369903" y="1433063"/>
              <a:ext cx="3473361" cy="107722"/>
            </a:xfrm>
            <a:prstGeom prst="rect">
              <a:avLst/>
            </a:prstGeom>
            <a:noFill/>
          </p:spPr>
          <p:txBody>
            <a:bodyPr wrap="square" lIns="0" tIns="0" rIns="0" bIns="0" rtlCol="0">
              <a:spAutoFit/>
            </a:bodyPr>
            <a:lstStyle/>
            <a:p>
              <a:pPr marL="108000" marR="0" lvl="0" indent="-108000" algn="l" rtl="0">
                <a:lnSpc>
                  <a:spcPct val="100000"/>
                </a:lnSpc>
                <a:spcBef>
                  <a:spcPts val="0"/>
                </a:spcBef>
                <a:buClr>
                  <a:srgbClr val="000000"/>
                </a:buClr>
                <a:buSzPct val="100000"/>
                <a:buFont typeface="Arial" panose="020B0604020202020204" pitchFamily="34" charset="0"/>
                <a:buChar char="•"/>
              </a:pPr>
              <a:r>
                <a:rPr lang="en-US" sz="700" b="1" i="0" u="none" strike="noStrike" cap="none" dirty="0">
                  <a:solidFill>
                    <a:schemeClr val="dk2"/>
                  </a:solidFill>
                  <a:latin typeface="+mn-lt"/>
                  <a:ea typeface="Arial"/>
                  <a:cs typeface="Arial"/>
                  <a:sym typeface="Arial"/>
                </a:rPr>
                <a:t>Drew Jones</a:t>
              </a:r>
            </a:p>
          </p:txBody>
        </p:sp>
      </p:grpSp>
      <p:sp>
        <p:nvSpPr>
          <p:cNvPr id="2" name="Google Shape;2333;p3">
            <a:extLst>
              <a:ext uri="{FF2B5EF4-FFF2-40B4-BE49-F238E27FC236}">
                <a16:creationId xmlns:a16="http://schemas.microsoft.com/office/drawing/2014/main" id="{CD737ADF-2289-CF03-0E29-B4B4680C4EE7}"/>
              </a:ext>
            </a:extLst>
          </p:cNvPr>
          <p:cNvSpPr txBox="1"/>
          <p:nvPr/>
        </p:nvSpPr>
        <p:spPr>
          <a:xfrm>
            <a:off x="2482452" y="4005202"/>
            <a:ext cx="1571017" cy="596555"/>
          </a:xfrm>
          <a:prstGeom prst="rect">
            <a:avLst/>
          </a:prstGeom>
          <a:noFill/>
          <a:ln>
            <a:noFill/>
          </a:ln>
        </p:spPr>
        <p:txBody>
          <a:bodyPr spcFirstLastPara="1" wrap="square" lIns="91400" tIns="91400" rIns="91400" bIns="91400" anchor="t" anchorCtr="0">
            <a:noAutofit/>
          </a:bodyPr>
          <a:lstStyle/>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Account Success Plans</a:t>
            </a:r>
            <a:endParaRPr sz="500" dirty="0"/>
          </a:p>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Customer Health 360 Score</a:t>
            </a:r>
            <a:endParaRPr sz="500" b="0" i="0" u="none" strike="noStrike" cap="none" dirty="0">
              <a:solidFill>
                <a:schemeClr val="dk2"/>
              </a:solidFill>
              <a:ea typeface="Arial"/>
              <a:cs typeface="Arial"/>
              <a:sym typeface="Arial"/>
            </a:endParaRPr>
          </a:p>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Role Specific Playbooks</a:t>
            </a:r>
            <a:endParaRPr sz="500" b="0" i="0" u="none" strike="noStrike" cap="none" dirty="0">
              <a:solidFill>
                <a:schemeClr val="dk2"/>
              </a:solidFill>
              <a:ea typeface="Arial"/>
              <a:cs typeface="Arial"/>
              <a:sym typeface="Arial"/>
            </a:endParaRPr>
          </a:p>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Onboarding Paths</a:t>
            </a:r>
            <a:endParaRPr sz="500" b="0" i="0" u="none" strike="noStrike" cap="none" dirty="0">
              <a:solidFill>
                <a:schemeClr val="dk2"/>
              </a:solidFill>
              <a:ea typeface="Arial"/>
              <a:cs typeface="Arial"/>
              <a:sym typeface="Arial"/>
            </a:endParaRPr>
          </a:p>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Customer Segmentation Strategy</a:t>
            </a:r>
            <a:endParaRPr sz="500" dirty="0"/>
          </a:p>
          <a:p>
            <a:pPr marL="171450" marR="0" lvl="0" indent="-171450" algn="l" rtl="0">
              <a:lnSpc>
                <a:spcPct val="100000"/>
              </a:lnSpc>
              <a:spcBef>
                <a:spcPts val="0"/>
              </a:spcBef>
              <a:spcAft>
                <a:spcPts val="0"/>
              </a:spcAft>
              <a:buClr>
                <a:schemeClr val="dk2"/>
              </a:buClr>
              <a:buSzPts val="900"/>
              <a:buFont typeface="Noto Sans Symbols"/>
              <a:buChar char="▪"/>
            </a:pPr>
            <a:r>
              <a:rPr lang="en-US" sz="500" b="0" i="0" u="none" strike="noStrike" cap="none" dirty="0">
                <a:solidFill>
                  <a:schemeClr val="dk2"/>
                </a:solidFill>
                <a:ea typeface="Arial"/>
                <a:cs typeface="Arial"/>
                <a:sym typeface="Arial"/>
              </a:rPr>
              <a:t>Cross-functional RACI</a:t>
            </a:r>
            <a:endParaRPr sz="700" b="0" i="0" u="none" strike="noStrike" cap="none" dirty="0">
              <a:solidFill>
                <a:schemeClr val="dk2"/>
              </a:solidFill>
              <a:ea typeface="Arial"/>
              <a:cs typeface="Arial"/>
              <a:sym typeface="Arial"/>
            </a:endParaRPr>
          </a:p>
        </p:txBody>
      </p:sp>
      <p:sp>
        <p:nvSpPr>
          <p:cNvPr id="3" name="Google Shape;2334;p3">
            <a:extLst>
              <a:ext uri="{FF2B5EF4-FFF2-40B4-BE49-F238E27FC236}">
                <a16:creationId xmlns:a16="http://schemas.microsoft.com/office/drawing/2014/main" id="{F85E6406-27FD-59CC-336C-BE3B728708ED}"/>
              </a:ext>
            </a:extLst>
          </p:cNvPr>
          <p:cNvSpPr txBox="1"/>
          <p:nvPr/>
        </p:nvSpPr>
        <p:spPr>
          <a:xfrm>
            <a:off x="820121" y="4056233"/>
            <a:ext cx="1875044" cy="523006"/>
          </a:xfrm>
          <a:prstGeom prst="rect">
            <a:avLst/>
          </a:prstGeom>
          <a:noFill/>
          <a:ln>
            <a:noFill/>
          </a:ln>
        </p:spPr>
        <p:txBody>
          <a:bodyPr spcFirstLastPara="1" wrap="square" lIns="91400" tIns="91400" rIns="91400" bIns="91400" anchor="t" anchorCtr="0">
            <a:noAutofit/>
          </a:bodyPr>
          <a:lstStyle/>
          <a:p>
            <a:pPr marL="171450" marR="0" lvl="0" indent="-171450" algn="l" rtl="0">
              <a:lnSpc>
                <a:spcPct val="100000"/>
              </a:lnSpc>
              <a:spcBef>
                <a:spcPts val="0"/>
              </a:spcBef>
              <a:spcAft>
                <a:spcPts val="0"/>
              </a:spcAft>
              <a:buClr>
                <a:srgbClr val="000000"/>
              </a:buClr>
              <a:buSzPts val="800"/>
              <a:buFont typeface="Noto Sans Symbols"/>
              <a:buChar char="▪"/>
            </a:pPr>
            <a:r>
              <a:rPr lang="en-US" sz="500" b="0" i="0" u="none" strike="noStrike" cap="none" dirty="0">
                <a:solidFill>
                  <a:schemeClr val="dk2"/>
                </a:solidFill>
                <a:ea typeface="Arial"/>
                <a:cs typeface="Arial"/>
                <a:sym typeface="Arial"/>
              </a:rPr>
              <a:t>Design/Operationalize Customer Journey</a:t>
            </a:r>
            <a:endParaRPr sz="500" dirty="0"/>
          </a:p>
          <a:p>
            <a:pPr marL="171450" marR="0" lvl="0" indent="-171450" algn="l" rtl="0">
              <a:lnSpc>
                <a:spcPct val="100000"/>
              </a:lnSpc>
              <a:spcBef>
                <a:spcPts val="0"/>
              </a:spcBef>
              <a:spcAft>
                <a:spcPts val="0"/>
              </a:spcAft>
              <a:buClr>
                <a:srgbClr val="000000"/>
              </a:buClr>
              <a:buSzPts val="800"/>
              <a:buFont typeface="Noto Sans Symbols"/>
              <a:buChar char="▪"/>
            </a:pPr>
            <a:r>
              <a:rPr lang="en-US" sz="500" b="0" i="0" u="none" strike="noStrike" cap="none" dirty="0">
                <a:solidFill>
                  <a:schemeClr val="dk2"/>
                </a:solidFill>
                <a:ea typeface="Arial"/>
                <a:cs typeface="Arial"/>
                <a:sym typeface="Arial"/>
              </a:rPr>
              <a:t>Develop Plays Based on Customer Journey</a:t>
            </a:r>
            <a:endParaRPr sz="500" dirty="0"/>
          </a:p>
          <a:p>
            <a:pPr marL="171450" marR="0" lvl="0" indent="-171450" algn="l" rtl="0">
              <a:lnSpc>
                <a:spcPct val="100000"/>
              </a:lnSpc>
              <a:spcBef>
                <a:spcPts val="0"/>
              </a:spcBef>
              <a:spcAft>
                <a:spcPts val="0"/>
              </a:spcAft>
              <a:buClr>
                <a:srgbClr val="000000"/>
              </a:buClr>
              <a:buSzPts val="800"/>
              <a:buFont typeface="Noto Sans Symbols"/>
              <a:buChar char="▪"/>
            </a:pPr>
            <a:r>
              <a:rPr lang="en-US" sz="500" b="0" i="0" u="none" strike="noStrike" cap="none" dirty="0">
                <a:solidFill>
                  <a:schemeClr val="dk2"/>
                </a:solidFill>
                <a:ea typeface="Arial"/>
                <a:cs typeface="Arial"/>
                <a:sym typeface="Arial"/>
              </a:rPr>
              <a:t>Job Descriptions</a:t>
            </a:r>
            <a:endParaRPr sz="500" dirty="0"/>
          </a:p>
          <a:p>
            <a:pPr marL="171450" marR="0" lvl="0" indent="-171450" algn="l" rtl="0">
              <a:lnSpc>
                <a:spcPct val="100000"/>
              </a:lnSpc>
              <a:spcBef>
                <a:spcPts val="0"/>
              </a:spcBef>
              <a:spcAft>
                <a:spcPts val="0"/>
              </a:spcAft>
              <a:buClr>
                <a:srgbClr val="000000"/>
              </a:buClr>
              <a:buSzPts val="800"/>
              <a:buFont typeface="Noto Sans Symbols"/>
              <a:buChar char="▪"/>
            </a:pPr>
            <a:r>
              <a:rPr lang="en-US" sz="500" b="0" i="0" u="none" strike="noStrike" cap="none" dirty="0">
                <a:solidFill>
                  <a:schemeClr val="dk2"/>
                </a:solidFill>
                <a:ea typeface="Arial"/>
                <a:cs typeface="Arial"/>
                <a:sym typeface="Arial"/>
              </a:rPr>
              <a:t>CS Talent Competencies by Role</a:t>
            </a:r>
            <a:endParaRPr sz="500" b="0" i="0" u="none" strike="noStrike" cap="none" dirty="0">
              <a:solidFill>
                <a:schemeClr val="dk2"/>
              </a:solidFill>
              <a:ea typeface="Arial"/>
              <a:cs typeface="Arial"/>
              <a:sym typeface="Arial"/>
            </a:endParaRPr>
          </a:p>
          <a:p>
            <a:pPr marL="171450" marR="0" lvl="0" indent="-171450" algn="l" rtl="0">
              <a:lnSpc>
                <a:spcPct val="100000"/>
              </a:lnSpc>
              <a:spcBef>
                <a:spcPts val="0"/>
              </a:spcBef>
              <a:spcAft>
                <a:spcPts val="0"/>
              </a:spcAft>
              <a:buClr>
                <a:srgbClr val="000000"/>
              </a:buClr>
              <a:buSzPts val="800"/>
              <a:buFont typeface="Noto Sans Symbols"/>
              <a:buChar char="▪"/>
            </a:pPr>
            <a:r>
              <a:rPr lang="en-US" sz="500" b="0" i="0" u="none" strike="noStrike" cap="none" dirty="0">
                <a:solidFill>
                  <a:schemeClr val="dk2"/>
                </a:solidFill>
                <a:ea typeface="Arial"/>
                <a:cs typeface="Arial"/>
                <a:sym typeface="Arial"/>
              </a:rPr>
              <a:t>Coverage Model &amp; Resource Plan</a:t>
            </a:r>
            <a:endParaRPr sz="700" dirty="0"/>
          </a:p>
        </p:txBody>
      </p:sp>
    </p:spTree>
    <p:extLst>
      <p:ext uri="{BB962C8B-B14F-4D97-AF65-F5344CB8AC3E}">
        <p14:creationId xmlns:p14="http://schemas.microsoft.com/office/powerpoint/2010/main" val="272817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DB7923-95D3-9432-D5E9-66D11F4B26E0}"/>
              </a:ext>
            </a:extLst>
          </p:cNvPr>
          <p:cNvSpPr/>
          <p:nvPr/>
        </p:nvSpPr>
        <p:spPr>
          <a:xfrm>
            <a:off x="0" y="1135477"/>
            <a:ext cx="12192000" cy="136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A47E01F5-67BA-2D77-3137-69DCCD472168}"/>
              </a:ext>
            </a:extLst>
          </p:cNvPr>
          <p:cNvSpPr>
            <a:spLocks noGrp="1"/>
          </p:cNvSpPr>
          <p:nvPr>
            <p:ph type="title"/>
          </p:nvPr>
        </p:nvSpPr>
        <p:spPr/>
        <p:txBody>
          <a:bodyPr/>
          <a:lstStyle/>
          <a:p>
            <a:r>
              <a:rPr lang="en-ID" dirty="0"/>
              <a:t>Sample Customer Success Coverage Model</a:t>
            </a:r>
          </a:p>
        </p:txBody>
      </p:sp>
      <p:sp>
        <p:nvSpPr>
          <p:cNvPr id="31" name="Rectangle 30">
            <a:extLst>
              <a:ext uri="{FF2B5EF4-FFF2-40B4-BE49-F238E27FC236}">
                <a16:creationId xmlns:a16="http://schemas.microsoft.com/office/drawing/2014/main" id="{CC4B3918-FBF1-9E08-5189-1B5949F73F44}"/>
              </a:ext>
            </a:extLst>
          </p:cNvPr>
          <p:cNvSpPr/>
          <p:nvPr/>
        </p:nvSpPr>
        <p:spPr>
          <a:xfrm>
            <a:off x="609600" y="1912107"/>
            <a:ext cx="10972800" cy="426597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EEDED063-5C9D-29DD-4EE1-F51AA01EDC77}"/>
              </a:ext>
            </a:extLst>
          </p:cNvPr>
          <p:cNvGrpSpPr>
            <a:grpSpLocks noChangeAspect="1"/>
          </p:cNvGrpSpPr>
          <p:nvPr/>
        </p:nvGrpSpPr>
        <p:grpSpPr>
          <a:xfrm>
            <a:off x="818322" y="2099131"/>
            <a:ext cx="4328452" cy="3891931"/>
            <a:chOff x="1115960" y="1420726"/>
            <a:chExt cx="3883824" cy="3492141"/>
          </a:xfrm>
        </p:grpSpPr>
        <p:sp>
          <p:nvSpPr>
            <p:cNvPr id="4" name="Diagonal Stripe 3">
              <a:extLst>
                <a:ext uri="{FF2B5EF4-FFF2-40B4-BE49-F238E27FC236}">
                  <a16:creationId xmlns:a16="http://schemas.microsoft.com/office/drawing/2014/main" id="{70296D53-710A-7D67-8491-5ABE0982C280}"/>
                </a:ext>
              </a:extLst>
            </p:cNvPr>
            <p:cNvSpPr/>
            <p:nvPr/>
          </p:nvSpPr>
          <p:spPr>
            <a:xfrm rot="18900000" flipV="1">
              <a:off x="2042135" y="2882290"/>
              <a:ext cx="2027050" cy="2027050"/>
            </a:xfrm>
            <a:prstGeom prst="diagStripe">
              <a:avLst>
                <a:gd name="adj" fmla="val 8925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5" name="Diagonal Stripe 4">
              <a:extLst>
                <a:ext uri="{FF2B5EF4-FFF2-40B4-BE49-F238E27FC236}">
                  <a16:creationId xmlns:a16="http://schemas.microsoft.com/office/drawing/2014/main" id="{059E9601-5BA9-67ED-8397-E03CA1D801D9}"/>
                </a:ext>
              </a:extLst>
            </p:cNvPr>
            <p:cNvSpPr/>
            <p:nvPr/>
          </p:nvSpPr>
          <p:spPr>
            <a:xfrm rot="18900000" flipV="1">
              <a:off x="2400186" y="2361626"/>
              <a:ext cx="1310948" cy="1310948"/>
            </a:xfrm>
            <a:prstGeom prst="diagStripe">
              <a:avLst>
                <a:gd name="adj" fmla="val 8374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6" name="Diagonal Stripe 5">
              <a:extLst>
                <a:ext uri="{FF2B5EF4-FFF2-40B4-BE49-F238E27FC236}">
                  <a16:creationId xmlns:a16="http://schemas.microsoft.com/office/drawing/2014/main" id="{54106DF3-C3BB-A4E7-4F66-25D59B7979C1}"/>
                </a:ext>
              </a:extLst>
            </p:cNvPr>
            <p:cNvSpPr/>
            <p:nvPr/>
          </p:nvSpPr>
          <p:spPr>
            <a:xfrm rot="18900000" flipV="1">
              <a:off x="2751719" y="1840125"/>
              <a:ext cx="607882" cy="607882"/>
            </a:xfrm>
            <a:prstGeom prst="diagStripe">
              <a:avLst>
                <a:gd name="adj" fmla="val 6194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7" name="Freeform: Shape 6">
              <a:extLst>
                <a:ext uri="{FF2B5EF4-FFF2-40B4-BE49-F238E27FC236}">
                  <a16:creationId xmlns:a16="http://schemas.microsoft.com/office/drawing/2014/main" id="{71067743-F6AD-D453-9270-E0817EF541F0}"/>
                </a:ext>
              </a:extLst>
            </p:cNvPr>
            <p:cNvSpPr/>
            <p:nvPr/>
          </p:nvSpPr>
          <p:spPr>
            <a:xfrm rot="10800000" flipV="1">
              <a:off x="2635041" y="1420726"/>
              <a:ext cx="845662" cy="729019"/>
            </a:xfrm>
            <a:custGeom>
              <a:avLst/>
              <a:gdLst>
                <a:gd name="connsiteX0" fmla="*/ 422831 w 845662"/>
                <a:gd name="connsiteY0" fmla="*/ 0 h 729019"/>
                <a:gd name="connsiteX1" fmla="*/ 845662 w 845662"/>
                <a:gd name="connsiteY1" fmla="*/ 729019 h 729019"/>
                <a:gd name="connsiteX2" fmla="*/ 0 w 845662"/>
                <a:gd name="connsiteY2" fmla="*/ 729019 h 729019"/>
                <a:gd name="connsiteX3" fmla="*/ 422831 w 845662"/>
                <a:gd name="connsiteY3" fmla="*/ 0 h 729019"/>
              </a:gdLst>
              <a:ahLst/>
              <a:cxnLst>
                <a:cxn ang="0">
                  <a:pos x="connsiteX0" y="connsiteY0"/>
                </a:cxn>
                <a:cxn ang="0">
                  <a:pos x="connsiteX1" y="connsiteY1"/>
                </a:cxn>
                <a:cxn ang="0">
                  <a:pos x="connsiteX2" y="connsiteY2"/>
                </a:cxn>
                <a:cxn ang="0">
                  <a:pos x="connsiteX3" y="connsiteY3"/>
                </a:cxn>
              </a:cxnLst>
              <a:rect l="l" t="t" r="r" b="b"/>
              <a:pathLst>
                <a:path w="845662" h="729019">
                  <a:moveTo>
                    <a:pt x="422831" y="0"/>
                  </a:moveTo>
                  <a:lnTo>
                    <a:pt x="845662" y="729019"/>
                  </a:lnTo>
                  <a:lnTo>
                    <a:pt x="0" y="729019"/>
                  </a:lnTo>
                  <a:lnTo>
                    <a:pt x="42283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8" name="Freeform: Shape 7">
              <a:extLst>
                <a:ext uri="{FF2B5EF4-FFF2-40B4-BE49-F238E27FC236}">
                  <a16:creationId xmlns:a16="http://schemas.microsoft.com/office/drawing/2014/main" id="{1ED5E8D2-0F8C-F062-69F6-EFA86B433C6A}"/>
                </a:ext>
              </a:extLst>
            </p:cNvPr>
            <p:cNvSpPr/>
            <p:nvPr/>
          </p:nvSpPr>
          <p:spPr>
            <a:xfrm rot="10800000" flipV="1">
              <a:off x="2128681" y="2293761"/>
              <a:ext cx="1858382" cy="729019"/>
            </a:xfrm>
            <a:custGeom>
              <a:avLst/>
              <a:gdLst>
                <a:gd name="connsiteX0" fmla="*/ 422831 w 1858382"/>
                <a:gd name="connsiteY0" fmla="*/ 0 h 729019"/>
                <a:gd name="connsiteX1" fmla="*/ 1435551 w 1858382"/>
                <a:gd name="connsiteY1" fmla="*/ 0 h 729019"/>
                <a:gd name="connsiteX2" fmla="*/ 1858382 w 1858382"/>
                <a:gd name="connsiteY2" fmla="*/ 729019 h 729019"/>
                <a:gd name="connsiteX3" fmla="*/ 0 w 1858382"/>
                <a:gd name="connsiteY3" fmla="*/ 729019 h 729019"/>
                <a:gd name="connsiteX4" fmla="*/ 422831 w 1858382"/>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82" h="729019">
                  <a:moveTo>
                    <a:pt x="422831" y="0"/>
                  </a:moveTo>
                  <a:lnTo>
                    <a:pt x="1435551" y="0"/>
                  </a:lnTo>
                  <a:lnTo>
                    <a:pt x="1858382" y="729019"/>
                  </a:lnTo>
                  <a:lnTo>
                    <a:pt x="0" y="729019"/>
                  </a:lnTo>
                  <a:lnTo>
                    <a:pt x="42283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22" name="Freeform: Shape 21">
              <a:extLst>
                <a:ext uri="{FF2B5EF4-FFF2-40B4-BE49-F238E27FC236}">
                  <a16:creationId xmlns:a16="http://schemas.microsoft.com/office/drawing/2014/main" id="{AD292D41-E969-B27D-7A39-649BD76B042E}"/>
                </a:ext>
              </a:extLst>
            </p:cNvPr>
            <p:cNvSpPr/>
            <p:nvPr/>
          </p:nvSpPr>
          <p:spPr>
            <a:xfrm rot="10800000" flipV="1">
              <a:off x="3049023" y="3166796"/>
              <a:ext cx="1444399" cy="729019"/>
            </a:xfrm>
            <a:custGeom>
              <a:avLst/>
              <a:gdLst>
                <a:gd name="connsiteX0" fmla="*/ 1444399 w 1444399"/>
                <a:gd name="connsiteY0" fmla="*/ 0 h 729019"/>
                <a:gd name="connsiteX1" fmla="*/ 422831 w 1444399"/>
                <a:gd name="connsiteY1" fmla="*/ 0 h 729019"/>
                <a:gd name="connsiteX2" fmla="*/ 0 w 1444399"/>
                <a:gd name="connsiteY2" fmla="*/ 729019 h 729019"/>
                <a:gd name="connsiteX3" fmla="*/ 1444399 w 1444399"/>
                <a:gd name="connsiteY3" fmla="*/ 729019 h 729019"/>
                <a:gd name="connsiteX4" fmla="*/ 1444399 w 1444399"/>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399" h="729019">
                  <a:moveTo>
                    <a:pt x="1444399" y="0"/>
                  </a:moveTo>
                  <a:lnTo>
                    <a:pt x="422831" y="0"/>
                  </a:lnTo>
                  <a:lnTo>
                    <a:pt x="0" y="729019"/>
                  </a:lnTo>
                  <a:lnTo>
                    <a:pt x="1444399" y="729019"/>
                  </a:lnTo>
                  <a:lnTo>
                    <a:pt x="144439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ko-KR" altLang="en-US" sz="1400" b="1">
                <a:solidFill>
                  <a:schemeClr val="tx1"/>
                </a:solidFill>
              </a:endParaRPr>
            </a:p>
          </p:txBody>
        </p:sp>
        <p:sp>
          <p:nvSpPr>
            <p:cNvPr id="20" name="Freeform: Shape 19">
              <a:extLst>
                <a:ext uri="{FF2B5EF4-FFF2-40B4-BE49-F238E27FC236}">
                  <a16:creationId xmlns:a16="http://schemas.microsoft.com/office/drawing/2014/main" id="{4DE33123-0E93-8963-8558-CC397CEBD530}"/>
                </a:ext>
              </a:extLst>
            </p:cNvPr>
            <p:cNvSpPr/>
            <p:nvPr/>
          </p:nvSpPr>
          <p:spPr>
            <a:xfrm rot="10800000" flipV="1">
              <a:off x="1622318" y="3166796"/>
              <a:ext cx="1426704" cy="729019"/>
            </a:xfrm>
            <a:custGeom>
              <a:avLst/>
              <a:gdLst>
                <a:gd name="connsiteX0" fmla="*/ 1003873 w 1426704"/>
                <a:gd name="connsiteY0" fmla="*/ 0 h 729019"/>
                <a:gd name="connsiteX1" fmla="*/ 0 w 1426704"/>
                <a:gd name="connsiteY1" fmla="*/ 0 h 729019"/>
                <a:gd name="connsiteX2" fmla="*/ 0 w 1426704"/>
                <a:gd name="connsiteY2" fmla="*/ 729019 h 729019"/>
                <a:gd name="connsiteX3" fmla="*/ 1426704 w 1426704"/>
                <a:gd name="connsiteY3" fmla="*/ 729019 h 729019"/>
                <a:gd name="connsiteX4" fmla="*/ 1003873 w 1426704"/>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704" h="729019">
                  <a:moveTo>
                    <a:pt x="1003873" y="0"/>
                  </a:moveTo>
                  <a:lnTo>
                    <a:pt x="0" y="0"/>
                  </a:lnTo>
                  <a:lnTo>
                    <a:pt x="0" y="729019"/>
                  </a:lnTo>
                  <a:lnTo>
                    <a:pt x="1426704" y="729019"/>
                  </a:lnTo>
                  <a:lnTo>
                    <a:pt x="100387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ko-KR" altLang="en-US" sz="1400" b="1">
                <a:solidFill>
                  <a:schemeClr val="tx1"/>
                </a:solidFill>
              </a:endParaRPr>
            </a:p>
          </p:txBody>
        </p:sp>
        <p:sp>
          <p:nvSpPr>
            <p:cNvPr id="10" name="Freeform: Shape 9">
              <a:extLst>
                <a:ext uri="{FF2B5EF4-FFF2-40B4-BE49-F238E27FC236}">
                  <a16:creationId xmlns:a16="http://schemas.microsoft.com/office/drawing/2014/main" id="{AC7DCB13-FFEC-B25B-6681-0BCBC4258BC4}"/>
                </a:ext>
              </a:extLst>
            </p:cNvPr>
            <p:cNvSpPr/>
            <p:nvPr/>
          </p:nvSpPr>
          <p:spPr>
            <a:xfrm rot="10800000" flipV="1">
              <a:off x="1115960" y="4039831"/>
              <a:ext cx="3883824" cy="873035"/>
            </a:xfrm>
            <a:custGeom>
              <a:avLst/>
              <a:gdLst>
                <a:gd name="connsiteX0" fmla="*/ 422831 w 3883824"/>
                <a:gd name="connsiteY0" fmla="*/ 0 h 729019"/>
                <a:gd name="connsiteX1" fmla="*/ 3460993 w 3883824"/>
                <a:gd name="connsiteY1" fmla="*/ 0 h 729019"/>
                <a:gd name="connsiteX2" fmla="*/ 3883824 w 3883824"/>
                <a:gd name="connsiteY2" fmla="*/ 729019 h 729019"/>
                <a:gd name="connsiteX3" fmla="*/ 0 w 3883824"/>
                <a:gd name="connsiteY3" fmla="*/ 729019 h 729019"/>
                <a:gd name="connsiteX4" fmla="*/ 422831 w 3883824"/>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3824" h="729019">
                  <a:moveTo>
                    <a:pt x="422831" y="0"/>
                  </a:moveTo>
                  <a:lnTo>
                    <a:pt x="3460993" y="0"/>
                  </a:lnTo>
                  <a:lnTo>
                    <a:pt x="3883824" y="729019"/>
                  </a:lnTo>
                  <a:lnTo>
                    <a:pt x="0" y="729019"/>
                  </a:lnTo>
                  <a:lnTo>
                    <a:pt x="42283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a:solidFill>
                  <a:schemeClr val="tx1"/>
                </a:solidFill>
              </a:endParaRPr>
            </a:p>
          </p:txBody>
        </p:sp>
        <p:sp>
          <p:nvSpPr>
            <p:cNvPr id="15" name="TextBox 14">
              <a:extLst>
                <a:ext uri="{FF2B5EF4-FFF2-40B4-BE49-F238E27FC236}">
                  <a16:creationId xmlns:a16="http://schemas.microsoft.com/office/drawing/2014/main" id="{F9C2191E-265C-5F71-1671-5660B2D378F5}"/>
                </a:ext>
              </a:extLst>
            </p:cNvPr>
            <p:cNvSpPr txBox="1"/>
            <p:nvPr/>
          </p:nvSpPr>
          <p:spPr>
            <a:xfrm>
              <a:off x="2477384" y="2572992"/>
              <a:ext cx="1156552" cy="215444"/>
            </a:xfrm>
            <a:prstGeom prst="rect">
              <a:avLst/>
            </a:prstGeom>
            <a:noFill/>
          </p:spPr>
          <p:txBody>
            <a:bodyPr wrap="square" lIns="0" tIns="0" rIns="0" bIns="0" rtlCol="0" anchor="ctr">
              <a:spAutoFit/>
            </a:bodyPr>
            <a:lstStyle/>
            <a:p>
              <a:pPr algn="ctr"/>
              <a:r>
                <a:rPr lang="en-US" altLang="ko-KR" sz="1400" b="1" dirty="0">
                  <a:solidFill>
                    <a:schemeClr val="bg1"/>
                  </a:solidFill>
                  <a:ea typeface="맑은 고딕" panose="020B0503020000020004" pitchFamily="50" charset="-127"/>
                </a:rPr>
                <a:t>Strategic</a:t>
              </a:r>
            </a:p>
          </p:txBody>
        </p:sp>
        <p:sp>
          <p:nvSpPr>
            <p:cNvPr id="16" name="TextBox 15">
              <a:extLst>
                <a:ext uri="{FF2B5EF4-FFF2-40B4-BE49-F238E27FC236}">
                  <a16:creationId xmlns:a16="http://schemas.microsoft.com/office/drawing/2014/main" id="{03BB0948-2E26-4BD9-D1A8-82AFFCB843B6}"/>
                </a:ext>
              </a:extLst>
            </p:cNvPr>
            <p:cNvSpPr txBox="1"/>
            <p:nvPr/>
          </p:nvSpPr>
          <p:spPr>
            <a:xfrm>
              <a:off x="2630617" y="1838607"/>
              <a:ext cx="850086" cy="215444"/>
            </a:xfrm>
            <a:prstGeom prst="rect">
              <a:avLst/>
            </a:prstGeom>
            <a:noFill/>
          </p:spPr>
          <p:txBody>
            <a:bodyPr wrap="square" lIns="0" tIns="0" rIns="0" bIns="0" rtlCol="0" anchor="ctr">
              <a:spAutoFit/>
            </a:bodyPr>
            <a:lstStyle/>
            <a:p>
              <a:pPr algn="ctr"/>
              <a:r>
                <a:rPr lang="en-US" altLang="ko-KR" sz="1400" b="1" dirty="0">
                  <a:solidFill>
                    <a:schemeClr val="bg1"/>
                  </a:solidFill>
                  <a:ea typeface="맑은 고딕" panose="020B0503020000020004" pitchFamily="50" charset="-127"/>
                </a:rPr>
                <a:t>Global</a:t>
              </a:r>
            </a:p>
          </p:txBody>
        </p:sp>
        <p:grpSp>
          <p:nvGrpSpPr>
            <p:cNvPr id="24" name="Group 23">
              <a:extLst>
                <a:ext uri="{FF2B5EF4-FFF2-40B4-BE49-F238E27FC236}">
                  <a16:creationId xmlns:a16="http://schemas.microsoft.com/office/drawing/2014/main" id="{3B5BC01C-6C5E-32D7-93EA-9453FD8305F0}"/>
                </a:ext>
              </a:extLst>
            </p:cNvPr>
            <p:cNvGrpSpPr/>
            <p:nvPr/>
          </p:nvGrpSpPr>
          <p:grpSpPr>
            <a:xfrm>
              <a:off x="1910021" y="3100419"/>
              <a:ext cx="2025213" cy="861774"/>
              <a:chOff x="1910021" y="3116721"/>
              <a:chExt cx="2025213" cy="861774"/>
            </a:xfrm>
          </p:grpSpPr>
          <p:sp>
            <p:nvSpPr>
              <p:cNvPr id="14" name="TextBox 13">
                <a:extLst>
                  <a:ext uri="{FF2B5EF4-FFF2-40B4-BE49-F238E27FC236}">
                    <a16:creationId xmlns:a16="http://schemas.microsoft.com/office/drawing/2014/main" id="{3F837C12-CB54-FAD1-3F03-E1C9DC77C69B}"/>
                  </a:ext>
                </a:extLst>
              </p:cNvPr>
              <p:cNvSpPr txBox="1"/>
              <p:nvPr/>
            </p:nvSpPr>
            <p:spPr>
              <a:xfrm>
                <a:off x="1910021" y="3116721"/>
                <a:ext cx="803364" cy="861774"/>
              </a:xfrm>
              <a:prstGeom prst="rect">
                <a:avLst/>
              </a:prstGeom>
              <a:noFill/>
            </p:spPr>
            <p:txBody>
              <a:bodyPr wrap="square" lIns="0" tIns="0" rIns="0" bIns="0" rtlCol="0" anchor="ctr">
                <a:spAutoFit/>
              </a:bodyPr>
              <a:lstStyle/>
              <a:p>
                <a:pPr algn="r"/>
                <a:r>
                  <a:rPr lang="en-US" altLang="ko-KR" sz="1400" b="1" dirty="0">
                    <a:solidFill>
                      <a:schemeClr val="bg1"/>
                    </a:solidFill>
                    <a:ea typeface="맑은 고딕" panose="020B0503020000020004" pitchFamily="50" charset="-127"/>
                  </a:rPr>
                  <a:t>Large</a:t>
                </a:r>
              </a:p>
              <a:p>
                <a:pPr algn="r"/>
                <a:r>
                  <a:rPr lang="en-US" altLang="ko-KR" sz="1400" b="1" dirty="0">
                    <a:solidFill>
                      <a:schemeClr val="bg1"/>
                    </a:solidFill>
                    <a:ea typeface="맑은 고딕" panose="020B0503020000020004" pitchFamily="50" charset="-127"/>
                  </a:rPr>
                  <a:t>Enterprise</a:t>
                </a:r>
              </a:p>
              <a:p>
                <a:pPr algn="r"/>
                <a:r>
                  <a:rPr lang="en-US" altLang="ko-KR" sz="1400" b="1" dirty="0">
                    <a:solidFill>
                      <a:schemeClr val="bg1"/>
                    </a:solidFill>
                    <a:ea typeface="맑은 고딕" panose="020B0503020000020004" pitchFamily="50" charset="-127"/>
                  </a:rPr>
                  <a:t>New Bus</a:t>
                </a:r>
              </a:p>
            </p:txBody>
          </p:sp>
          <p:sp>
            <p:nvSpPr>
              <p:cNvPr id="18" name="TextBox 17">
                <a:extLst>
                  <a:ext uri="{FF2B5EF4-FFF2-40B4-BE49-F238E27FC236}">
                    <a16:creationId xmlns:a16="http://schemas.microsoft.com/office/drawing/2014/main" id="{90D1EA4C-F5B7-D522-A2E4-D80FA9C8F1E3}"/>
                  </a:ext>
                </a:extLst>
              </p:cNvPr>
              <p:cNvSpPr txBox="1"/>
              <p:nvPr/>
            </p:nvSpPr>
            <p:spPr>
              <a:xfrm>
                <a:off x="2952595" y="3224443"/>
                <a:ext cx="982639" cy="646331"/>
              </a:xfrm>
              <a:prstGeom prst="rect">
                <a:avLst/>
              </a:prstGeom>
              <a:noFill/>
            </p:spPr>
            <p:txBody>
              <a:bodyPr wrap="square" lIns="0" tIns="0" rIns="0" bIns="0" rtlCol="0" anchor="ctr">
                <a:spAutoFit/>
              </a:bodyPr>
              <a:lstStyle/>
              <a:p>
                <a:r>
                  <a:rPr lang="en-US" altLang="ko-KR" sz="1400" b="1" dirty="0">
                    <a:solidFill>
                      <a:schemeClr val="bg1"/>
                    </a:solidFill>
                    <a:ea typeface="맑은 고딕" panose="020B0503020000020004" pitchFamily="50" charset="-127"/>
                  </a:rPr>
                  <a:t>Large</a:t>
                </a:r>
              </a:p>
              <a:p>
                <a:r>
                  <a:rPr lang="en-US" altLang="ko-KR" sz="1400" b="1" dirty="0">
                    <a:solidFill>
                      <a:schemeClr val="bg1"/>
                    </a:solidFill>
                    <a:ea typeface="맑은 고딕" panose="020B0503020000020004" pitchFamily="50" charset="-127"/>
                  </a:rPr>
                  <a:t>Enterprise</a:t>
                </a:r>
              </a:p>
              <a:p>
                <a:r>
                  <a:rPr lang="en-US" altLang="ko-KR" sz="1400" b="1" dirty="0">
                    <a:solidFill>
                      <a:schemeClr val="bg1"/>
                    </a:solidFill>
                    <a:ea typeface="맑은 고딕" panose="020B0503020000020004" pitchFamily="50" charset="-127"/>
                  </a:rPr>
                  <a:t>Customer</a:t>
                </a:r>
              </a:p>
            </p:txBody>
          </p:sp>
        </p:grpSp>
        <p:sp>
          <p:nvSpPr>
            <p:cNvPr id="23" name="Rectangle 22">
              <a:extLst>
                <a:ext uri="{FF2B5EF4-FFF2-40B4-BE49-F238E27FC236}">
                  <a16:creationId xmlns:a16="http://schemas.microsoft.com/office/drawing/2014/main" id="{DD208CDF-1A69-C601-8CF8-4B908E062FF6}"/>
                </a:ext>
              </a:extLst>
            </p:cNvPr>
            <p:cNvSpPr/>
            <p:nvPr/>
          </p:nvSpPr>
          <p:spPr>
            <a:xfrm>
              <a:off x="2813788" y="3166795"/>
              <a:ext cx="52376" cy="174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grpSp>
          <p:nvGrpSpPr>
            <p:cNvPr id="25" name="Group 24">
              <a:extLst>
                <a:ext uri="{FF2B5EF4-FFF2-40B4-BE49-F238E27FC236}">
                  <a16:creationId xmlns:a16="http://schemas.microsoft.com/office/drawing/2014/main" id="{9DAC3E01-F786-DA57-3760-A5C3D95DDF8E}"/>
                </a:ext>
              </a:extLst>
            </p:cNvPr>
            <p:cNvGrpSpPr/>
            <p:nvPr/>
          </p:nvGrpSpPr>
          <p:grpSpPr>
            <a:xfrm>
              <a:off x="1910021" y="4081175"/>
              <a:ext cx="2025213" cy="646331"/>
              <a:chOff x="1910021" y="3224442"/>
              <a:chExt cx="2025213" cy="646331"/>
            </a:xfrm>
          </p:grpSpPr>
          <p:sp>
            <p:nvSpPr>
              <p:cNvPr id="26" name="TextBox 25">
                <a:extLst>
                  <a:ext uri="{FF2B5EF4-FFF2-40B4-BE49-F238E27FC236}">
                    <a16:creationId xmlns:a16="http://schemas.microsoft.com/office/drawing/2014/main" id="{9107BCD6-0385-6D9B-9058-DFEC10612679}"/>
                  </a:ext>
                </a:extLst>
              </p:cNvPr>
              <p:cNvSpPr txBox="1"/>
              <p:nvPr/>
            </p:nvSpPr>
            <p:spPr>
              <a:xfrm>
                <a:off x="1910021" y="3224442"/>
                <a:ext cx="803364" cy="646331"/>
              </a:xfrm>
              <a:prstGeom prst="rect">
                <a:avLst/>
              </a:prstGeom>
              <a:noFill/>
            </p:spPr>
            <p:txBody>
              <a:bodyPr wrap="square" lIns="0" tIns="0" rIns="0" bIns="0" rtlCol="0" anchor="ctr">
                <a:spAutoFit/>
              </a:bodyPr>
              <a:lstStyle/>
              <a:p>
                <a:pPr algn="r"/>
                <a:r>
                  <a:rPr lang="en-US" altLang="ko-KR" sz="1400" b="1" dirty="0">
                    <a:solidFill>
                      <a:schemeClr val="bg1"/>
                    </a:solidFill>
                    <a:ea typeface="맑은 고딕" panose="020B0503020000020004" pitchFamily="50" charset="-127"/>
                  </a:rPr>
                  <a:t>Enterprise</a:t>
                </a:r>
              </a:p>
              <a:p>
                <a:pPr algn="r"/>
                <a:r>
                  <a:rPr lang="en-US" altLang="ko-KR" sz="1400" b="1" dirty="0">
                    <a:solidFill>
                      <a:schemeClr val="bg1"/>
                    </a:solidFill>
                    <a:ea typeface="맑은 고딕" panose="020B0503020000020004" pitchFamily="50" charset="-127"/>
                  </a:rPr>
                  <a:t>New Bus</a:t>
                </a:r>
              </a:p>
            </p:txBody>
          </p:sp>
          <p:sp>
            <p:nvSpPr>
              <p:cNvPr id="27" name="TextBox 26">
                <a:extLst>
                  <a:ext uri="{FF2B5EF4-FFF2-40B4-BE49-F238E27FC236}">
                    <a16:creationId xmlns:a16="http://schemas.microsoft.com/office/drawing/2014/main" id="{02BDC19D-6A12-B9FB-6CB9-24E0203566C1}"/>
                  </a:ext>
                </a:extLst>
              </p:cNvPr>
              <p:cNvSpPr txBox="1"/>
              <p:nvPr/>
            </p:nvSpPr>
            <p:spPr>
              <a:xfrm>
                <a:off x="2952595" y="3332164"/>
                <a:ext cx="982639" cy="430887"/>
              </a:xfrm>
              <a:prstGeom prst="rect">
                <a:avLst/>
              </a:prstGeom>
              <a:noFill/>
            </p:spPr>
            <p:txBody>
              <a:bodyPr wrap="square" lIns="0" tIns="0" rIns="0" bIns="0" rtlCol="0" anchor="ctr">
                <a:spAutoFit/>
              </a:bodyPr>
              <a:lstStyle/>
              <a:p>
                <a:r>
                  <a:rPr lang="en-US" altLang="ko-KR" sz="1400" b="1" dirty="0">
                    <a:solidFill>
                      <a:schemeClr val="bg1"/>
                    </a:solidFill>
                    <a:ea typeface="맑은 고딕" panose="020B0503020000020004" pitchFamily="50" charset="-127"/>
                  </a:rPr>
                  <a:t>Enterprise</a:t>
                </a:r>
              </a:p>
              <a:p>
                <a:r>
                  <a:rPr lang="en-US" altLang="ko-KR" sz="1400" b="1" dirty="0">
                    <a:solidFill>
                      <a:schemeClr val="bg1"/>
                    </a:solidFill>
                    <a:ea typeface="맑은 고딕" panose="020B0503020000020004" pitchFamily="50" charset="-127"/>
                  </a:rPr>
                  <a:t>Customer</a:t>
                </a:r>
              </a:p>
            </p:txBody>
          </p:sp>
        </p:grpSp>
      </p:grpSp>
      <p:sp>
        <p:nvSpPr>
          <p:cNvPr id="29" name="Google Shape;2396;p8">
            <a:extLst>
              <a:ext uri="{FF2B5EF4-FFF2-40B4-BE49-F238E27FC236}">
                <a16:creationId xmlns:a16="http://schemas.microsoft.com/office/drawing/2014/main" id="{C3C04184-D2CF-7310-B5BB-6F1A83C6ACA0}"/>
              </a:ext>
            </a:extLst>
          </p:cNvPr>
          <p:cNvSpPr txBox="1"/>
          <p:nvPr/>
        </p:nvSpPr>
        <p:spPr>
          <a:xfrm>
            <a:off x="609601" y="1250222"/>
            <a:ext cx="10972800" cy="567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2CA"/>
              </a:buClr>
              <a:buSzPts val="2799"/>
              <a:buFont typeface="Arial"/>
              <a:buNone/>
            </a:pPr>
            <a:r>
              <a:rPr lang="en-US" sz="1600" b="0" i="0" u="none" strike="noStrike" cap="none" dirty="0">
                <a:solidFill>
                  <a:schemeClr val="bg1"/>
                </a:solidFill>
                <a:ea typeface="Arial"/>
                <a:cs typeface="Arial"/>
                <a:sym typeface="Arial"/>
              </a:rPr>
              <a:t>Tops-down coverage model based on account spend and potential ratios as well as a bottoms-up activity-based</a:t>
            </a:r>
            <a:r>
              <a:rPr lang="en-US" sz="1600" baseline="30000" dirty="0">
                <a:solidFill>
                  <a:schemeClr val="bg1"/>
                </a:solidFill>
                <a:ea typeface="Arial"/>
                <a:cs typeface="Arial"/>
                <a:sym typeface="Arial"/>
              </a:rPr>
              <a:t> </a:t>
            </a:r>
            <a:r>
              <a:rPr lang="en-US" sz="1600" b="0" i="0" u="none" strike="noStrike" cap="none" dirty="0">
                <a:solidFill>
                  <a:schemeClr val="bg1"/>
                </a:solidFill>
                <a:ea typeface="Arial"/>
                <a:cs typeface="Arial"/>
                <a:sym typeface="Arial"/>
              </a:rPr>
              <a:t>modeling will ensure reps focus on the right accounts and execute the right activities at the right time</a:t>
            </a:r>
            <a:endParaRPr sz="1600" dirty="0">
              <a:solidFill>
                <a:schemeClr val="bg1"/>
              </a:solidFill>
            </a:endParaRPr>
          </a:p>
        </p:txBody>
      </p:sp>
      <p:graphicFrame>
        <p:nvGraphicFramePr>
          <p:cNvPr id="32" name="Google Shape;2394;p8">
            <a:extLst>
              <a:ext uri="{FF2B5EF4-FFF2-40B4-BE49-F238E27FC236}">
                <a16:creationId xmlns:a16="http://schemas.microsoft.com/office/drawing/2014/main" id="{6990ADC3-2DD2-305B-EFB0-B638D1C72E7C}"/>
              </a:ext>
            </a:extLst>
          </p:cNvPr>
          <p:cNvGraphicFramePr/>
          <p:nvPr>
            <p:extLst>
              <p:ext uri="{D42A27DB-BD31-4B8C-83A1-F6EECF244321}">
                <p14:modId xmlns:p14="http://schemas.microsoft.com/office/powerpoint/2010/main" val="3413940380"/>
              </p:ext>
            </p:extLst>
          </p:nvPr>
        </p:nvGraphicFramePr>
        <p:xfrm>
          <a:off x="5317241" y="2077945"/>
          <a:ext cx="6099314" cy="3934303"/>
        </p:xfrm>
        <a:graphic>
          <a:graphicData uri="http://schemas.openxmlformats.org/drawingml/2006/table">
            <a:tbl>
              <a:tblPr>
                <a:noFill/>
              </a:tblPr>
              <a:tblGrid>
                <a:gridCol w="1119808">
                  <a:extLst>
                    <a:ext uri="{9D8B030D-6E8A-4147-A177-3AD203B41FA5}">
                      <a16:colId xmlns:a16="http://schemas.microsoft.com/office/drawing/2014/main" val="20000"/>
                    </a:ext>
                  </a:extLst>
                </a:gridCol>
                <a:gridCol w="711358">
                  <a:extLst>
                    <a:ext uri="{9D8B030D-6E8A-4147-A177-3AD203B41FA5}">
                      <a16:colId xmlns:a16="http://schemas.microsoft.com/office/drawing/2014/main" val="20001"/>
                    </a:ext>
                  </a:extLst>
                </a:gridCol>
                <a:gridCol w="711358">
                  <a:extLst>
                    <a:ext uri="{9D8B030D-6E8A-4147-A177-3AD203B41FA5}">
                      <a16:colId xmlns:a16="http://schemas.microsoft.com/office/drawing/2014/main" val="20002"/>
                    </a:ext>
                  </a:extLst>
                </a:gridCol>
                <a:gridCol w="711358">
                  <a:extLst>
                    <a:ext uri="{9D8B030D-6E8A-4147-A177-3AD203B41FA5}">
                      <a16:colId xmlns:a16="http://schemas.microsoft.com/office/drawing/2014/main" val="20003"/>
                    </a:ext>
                  </a:extLst>
                </a:gridCol>
                <a:gridCol w="711358">
                  <a:extLst>
                    <a:ext uri="{9D8B030D-6E8A-4147-A177-3AD203B41FA5}">
                      <a16:colId xmlns:a16="http://schemas.microsoft.com/office/drawing/2014/main" val="20004"/>
                    </a:ext>
                  </a:extLst>
                </a:gridCol>
                <a:gridCol w="711358">
                  <a:extLst>
                    <a:ext uri="{9D8B030D-6E8A-4147-A177-3AD203B41FA5}">
                      <a16:colId xmlns:a16="http://schemas.microsoft.com/office/drawing/2014/main" val="20005"/>
                    </a:ext>
                  </a:extLst>
                </a:gridCol>
                <a:gridCol w="711358">
                  <a:extLst>
                    <a:ext uri="{9D8B030D-6E8A-4147-A177-3AD203B41FA5}">
                      <a16:colId xmlns:a16="http://schemas.microsoft.com/office/drawing/2014/main" val="20006"/>
                    </a:ext>
                  </a:extLst>
                </a:gridCol>
                <a:gridCol w="711358">
                  <a:extLst>
                    <a:ext uri="{9D8B030D-6E8A-4147-A177-3AD203B41FA5}">
                      <a16:colId xmlns:a16="http://schemas.microsoft.com/office/drawing/2014/main" val="20007"/>
                    </a:ext>
                  </a:extLst>
                </a:gridCol>
              </a:tblGrid>
              <a:tr h="393280">
                <a:tc>
                  <a:txBody>
                    <a:bodyPr/>
                    <a:lstStyle/>
                    <a:p>
                      <a:pPr marL="0" marR="0" lvl="0" indent="0" algn="l" rtl="0">
                        <a:lnSpc>
                          <a:spcPct val="100000"/>
                        </a:lnSpc>
                        <a:spcBef>
                          <a:spcPts val="0"/>
                        </a:spcBef>
                        <a:spcAft>
                          <a:spcPts val="0"/>
                        </a:spcAft>
                        <a:buNone/>
                      </a:pPr>
                      <a:endParaRPr sz="900" u="none" strike="noStrike" cap="none" dirty="0">
                        <a:solidFill>
                          <a:schemeClr val="bg1"/>
                        </a:solidFill>
                        <a:latin typeface="+mn-lt"/>
                        <a:ea typeface="Arial"/>
                        <a:cs typeface="Arial"/>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TOTAL</a:t>
                      </a:r>
                      <a:endParaRPr sz="900" dirty="0">
                        <a:solidFill>
                          <a:schemeClr val="bg1"/>
                        </a:solidFill>
                        <a:latin typeface="+mn-lt"/>
                      </a:endParaRPr>
                    </a:p>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ACCTS</a:t>
                      </a:r>
                      <a:endParaRPr sz="900" dirty="0">
                        <a:solidFill>
                          <a:schemeClr val="bg1"/>
                        </a:solidFill>
                        <a:latin typeface="+mn-lt"/>
                      </a:endParaRP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ACCTS </a:t>
                      </a:r>
                      <a:endParaRPr sz="900" dirty="0">
                        <a:solidFill>
                          <a:schemeClr val="bg1"/>
                        </a:solidFill>
                        <a:latin typeface="+mn-lt"/>
                      </a:endParaRPr>
                    </a:p>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PER REP</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CS FUNCTION</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ACCTS </a:t>
                      </a:r>
                      <a:endParaRPr sz="900" dirty="0">
                        <a:solidFill>
                          <a:schemeClr val="bg1"/>
                        </a:solidFill>
                        <a:latin typeface="+mn-lt"/>
                      </a:endParaRPr>
                    </a:p>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PER CS</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CS HEAD</a:t>
                      </a:r>
                      <a:endParaRPr sz="900" dirty="0">
                        <a:solidFill>
                          <a:schemeClr val="bg1"/>
                        </a:solidFill>
                        <a:latin typeface="+mn-lt"/>
                      </a:endParaRPr>
                    </a:p>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COUNT</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CS </a:t>
                      </a:r>
                      <a:endParaRPr sz="900" dirty="0">
                        <a:solidFill>
                          <a:schemeClr val="bg1"/>
                        </a:solidFill>
                        <a:latin typeface="+mn-lt"/>
                      </a:endParaRPr>
                    </a:p>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MGMT</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bg1"/>
                          </a:solidFill>
                          <a:latin typeface="+mn-lt"/>
                          <a:ea typeface="Arial"/>
                          <a:cs typeface="Arial"/>
                          <a:sym typeface="Arial"/>
                        </a:rPr>
                        <a:t>CURRENT / DELTA</a:t>
                      </a:r>
                      <a:endParaRPr sz="900" dirty="0">
                        <a:solidFill>
                          <a:schemeClr val="bg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55734">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Global</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2"/>
                    </a:solidFill>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42</a:t>
                      </a:r>
                      <a:endParaRPr sz="800" dirty="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3-4</a:t>
                      </a:r>
                      <a:endParaRPr sz="800" dirty="0">
                        <a:latin typeface="+mn-lt"/>
                      </a:endParaRPr>
                    </a:p>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8 w service accts</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CSM</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6</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7</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a:t>
                      </a:r>
                      <a:r>
                        <a:rPr lang="en-US" sz="800" u="none" strike="noStrike" cap="none" baseline="30000">
                          <a:latin typeface="+mn-lt"/>
                          <a:ea typeface="Arial"/>
                          <a:cs typeface="Arial"/>
                          <a:sym typeface="Arial"/>
                        </a:rPr>
                        <a:t>1</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9 / 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42003">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Strategic</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580</a:t>
                      </a:r>
                      <a:endParaRPr sz="800" dirty="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7-10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CSM</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25</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23</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4</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7 / +20</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393280">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Large Ent </a:t>
                      </a:r>
                      <a:endParaRPr sz="900" dirty="0">
                        <a:latin typeface="+mn-lt"/>
                      </a:endParaRPr>
                    </a:p>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Customer</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2100</a:t>
                      </a:r>
                      <a:endParaRPr sz="80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15-20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CSA</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75</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28</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3</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22 / +9</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440578">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Large Ent </a:t>
                      </a:r>
                      <a:endParaRPr sz="900" dirty="0">
                        <a:latin typeface="+mn-lt"/>
                      </a:endParaRPr>
                    </a:p>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New Business</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13,600</a:t>
                      </a:r>
                      <a:endParaRPr sz="80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100-150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3280">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Enterprise</a:t>
                      </a:r>
                      <a:endParaRPr sz="900" dirty="0">
                        <a:latin typeface="+mn-lt"/>
                      </a:endParaRPr>
                    </a:p>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Customer</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1400</a:t>
                      </a:r>
                      <a:endParaRPr sz="80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50-150</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CSA</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150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9</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2</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0 / +11</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440578">
                <a:tc>
                  <a:txBody>
                    <a:bodyPr/>
                    <a:lstStyle/>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Enterprise</a:t>
                      </a:r>
                      <a:endParaRPr sz="900" dirty="0">
                        <a:latin typeface="+mn-lt"/>
                      </a:endParaRPr>
                    </a:p>
                    <a:p>
                      <a:pPr marL="0" marR="0" lvl="0" indent="0" algn="l" rtl="0">
                        <a:lnSpc>
                          <a:spcPct val="100000"/>
                        </a:lnSpc>
                        <a:spcBef>
                          <a:spcPts val="0"/>
                        </a:spcBef>
                        <a:spcAft>
                          <a:spcPts val="0"/>
                        </a:spcAft>
                        <a:buNone/>
                      </a:pPr>
                      <a:r>
                        <a:rPr lang="en-US" sz="900" b="1" u="none" strike="noStrike" cap="none" dirty="0">
                          <a:solidFill>
                            <a:schemeClr val="lt1"/>
                          </a:solidFill>
                          <a:latin typeface="+mn-lt"/>
                          <a:ea typeface="Arial Black"/>
                          <a:cs typeface="Arial Black"/>
                          <a:sym typeface="Arial Black"/>
                        </a:rPr>
                        <a:t>New Business</a:t>
                      </a:r>
                      <a:endParaRPr sz="900" dirty="0">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37,600</a:t>
                      </a:r>
                      <a:endParaRPr sz="80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150-200</a:t>
                      </a:r>
                      <a:endParaRPr sz="80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4556">
                <a:tc>
                  <a:txBody>
                    <a:bodyPr/>
                    <a:lstStyle/>
                    <a:p>
                      <a:pPr marL="0" marR="0" lvl="0" indent="0" algn="l" rtl="0">
                        <a:lnSpc>
                          <a:spcPct val="100000"/>
                        </a:lnSpc>
                        <a:spcBef>
                          <a:spcPts val="0"/>
                        </a:spcBef>
                        <a:spcAft>
                          <a:spcPts val="0"/>
                        </a:spcAft>
                        <a:buNone/>
                      </a:pPr>
                      <a:r>
                        <a:rPr lang="en-US" sz="900" b="1" u="none" strike="noStrike" cap="none" dirty="0">
                          <a:solidFill>
                            <a:schemeClr val="accent1"/>
                          </a:solidFill>
                          <a:latin typeface="+mn-lt"/>
                          <a:ea typeface="Arial Black"/>
                          <a:cs typeface="Arial Black"/>
                          <a:sym typeface="Arial Black"/>
                        </a:rPr>
                        <a:t>SMB/VAR</a:t>
                      </a:r>
                      <a:endParaRPr sz="900" dirty="0">
                        <a:solidFill>
                          <a:schemeClr val="accent1"/>
                        </a:solidFill>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None/>
                      </a:pPr>
                      <a:r>
                        <a:rPr lang="en-US" sz="800" u="none" strike="noStrike" cap="none">
                          <a:latin typeface="+mn-lt"/>
                          <a:ea typeface="Arial"/>
                          <a:cs typeface="Arial"/>
                          <a:sym typeface="Arial"/>
                        </a:rPr>
                        <a:t>950</a:t>
                      </a:r>
                      <a:endParaRPr sz="800">
                        <a:latin typeface="+mn-lt"/>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12-15</a:t>
                      </a:r>
                      <a:endParaRPr sz="800" dirty="0">
                        <a:latin typeface="+mn-lt"/>
                      </a:endParaRPr>
                    </a:p>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(Channel Partners)</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Renewal </a:t>
                      </a:r>
                      <a:endParaRPr sz="800" dirty="0">
                        <a:latin typeface="+mn-lt"/>
                      </a:endParaRPr>
                    </a:p>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Specialist</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200</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5</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1</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r>
                        <a:rPr lang="en-US" sz="800" u="none" strike="noStrike" cap="none" dirty="0">
                          <a:latin typeface="+mn-lt"/>
                          <a:ea typeface="Arial"/>
                          <a:cs typeface="Arial"/>
                          <a:sym typeface="Arial"/>
                        </a:rPr>
                        <a:t>0 / +6</a:t>
                      </a:r>
                      <a:endParaRPr sz="800" dirty="0">
                        <a:latin typeface="+mn-lt"/>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76845">
                <a:tc>
                  <a:txBody>
                    <a:bodyPr/>
                    <a:lstStyle/>
                    <a:p>
                      <a:pPr marL="0" marR="0" lvl="0" indent="0" algn="l" rtl="0">
                        <a:lnSpc>
                          <a:spcPct val="100000"/>
                        </a:lnSpc>
                        <a:spcBef>
                          <a:spcPts val="0"/>
                        </a:spcBef>
                        <a:spcAft>
                          <a:spcPts val="0"/>
                        </a:spcAft>
                        <a:buNone/>
                      </a:pPr>
                      <a:r>
                        <a:rPr lang="en-US" sz="900" b="1" u="none" strike="noStrike" cap="none" dirty="0">
                          <a:solidFill>
                            <a:schemeClr val="accent1"/>
                          </a:solidFill>
                          <a:latin typeface="+mn-lt"/>
                          <a:ea typeface="Arial Black"/>
                          <a:cs typeface="Arial Black"/>
                          <a:sym typeface="Arial Black"/>
                        </a:rPr>
                        <a:t>Public Sector</a:t>
                      </a:r>
                      <a:endParaRPr sz="900" dirty="0">
                        <a:solidFill>
                          <a:schemeClr val="accent1"/>
                        </a:solidFill>
                        <a:latin typeface="+mn-lt"/>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FFFFFF"/>
                    </a:solidFill>
                  </a:tcPr>
                </a:tc>
                <a:tc>
                  <a:txBody>
                    <a:bodyPr/>
                    <a:lstStyle/>
                    <a:p>
                      <a:pPr marL="0" marR="0" lvl="0" indent="0" algn="ctr" rtl="0">
                        <a:lnSpc>
                          <a:spcPct val="100000"/>
                        </a:lnSpc>
                        <a:spcBef>
                          <a:spcPts val="0"/>
                        </a:spcBef>
                        <a:spcAft>
                          <a:spcPts val="0"/>
                        </a:spcAft>
                        <a:buNone/>
                      </a:pPr>
                      <a:endParaRPr sz="800" u="none" strike="noStrike" cap="none" dirty="0">
                        <a:solidFill>
                          <a:schemeClr val="accent1"/>
                        </a:solidFill>
                        <a:latin typeface="+mn-lt"/>
                        <a:ea typeface="Arial"/>
                        <a:cs typeface="Arial"/>
                        <a:sym typeface="Arial"/>
                      </a:endParaRPr>
                    </a:p>
                  </a:txBody>
                  <a:tcPr marL="108000" marR="108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0223">
                <a:tc>
                  <a:txBody>
                    <a:bodyPr/>
                    <a:lstStyle/>
                    <a:p>
                      <a:pPr marL="0" marR="0" lvl="0" indent="0" algn="l" rtl="0">
                        <a:lnSpc>
                          <a:spcPct val="100000"/>
                        </a:lnSpc>
                        <a:spcBef>
                          <a:spcPts val="0"/>
                        </a:spcBef>
                        <a:spcAft>
                          <a:spcPts val="0"/>
                        </a:spcAft>
                        <a:buNone/>
                      </a:pPr>
                      <a:r>
                        <a:rPr lang="en-US" sz="900" b="1" u="none" strike="noStrike" cap="none" dirty="0">
                          <a:solidFill>
                            <a:schemeClr val="accent1"/>
                          </a:solidFill>
                          <a:latin typeface="+mn-lt"/>
                          <a:ea typeface="Arial Black"/>
                          <a:cs typeface="Arial Black"/>
                          <a:sym typeface="Arial Black"/>
                        </a:rPr>
                        <a:t>TOTAL</a:t>
                      </a:r>
                      <a:endParaRPr sz="900" dirty="0">
                        <a:solidFill>
                          <a:schemeClr val="accent1"/>
                        </a:solidFill>
                        <a:latin typeface="+mn-lt"/>
                      </a:endParaRPr>
                    </a:p>
                  </a:txBody>
                  <a:tcPr marL="36000" marR="36000" marT="36000" marB="36000" anchor="ctr">
                    <a:lnL w="6350" cap="flat" cmpd="sng" algn="ctr">
                      <a:solidFill>
                        <a:schemeClr val="accent6"/>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endParaRPr sz="900" b="1" u="none" strike="noStrike" cap="none" dirty="0">
                        <a:solidFill>
                          <a:schemeClr val="accent1"/>
                        </a:solidFill>
                        <a:latin typeface="+mn-lt"/>
                        <a:ea typeface="Arial"/>
                        <a:cs typeface="Arial"/>
                        <a:sym typeface="Aria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endParaRPr sz="900" u="none" strike="noStrike" cap="none" dirty="0">
                        <a:solidFill>
                          <a:schemeClr val="accent1"/>
                        </a:solidFill>
                        <a:latin typeface="+mn-lt"/>
                        <a:ea typeface="Arial"/>
                        <a:cs typeface="Arial"/>
                        <a:sym typeface="Aria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endParaRPr sz="900" b="1" u="none" strike="noStrike" cap="none" dirty="0">
                        <a:solidFill>
                          <a:schemeClr val="accent1"/>
                        </a:solidFill>
                        <a:latin typeface="+mn-lt"/>
                        <a:ea typeface="Arial"/>
                        <a:cs typeface="Arial"/>
                        <a:sym typeface="Aria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endParaRPr sz="900" b="1" u="none" strike="noStrike" cap="none" dirty="0">
                        <a:solidFill>
                          <a:schemeClr val="accent1"/>
                        </a:solidFill>
                        <a:latin typeface="+mn-lt"/>
                        <a:ea typeface="Arial"/>
                        <a:cs typeface="Arial"/>
                        <a:sym typeface="Aria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accent1"/>
                          </a:solidFill>
                          <a:latin typeface="+mn-lt"/>
                          <a:ea typeface="Arial"/>
                          <a:cs typeface="Arial"/>
                          <a:sym typeface="Arial"/>
                        </a:rPr>
                        <a:t>72</a:t>
                      </a:r>
                      <a:endParaRPr sz="900" dirty="0">
                        <a:solidFill>
                          <a:schemeClr val="accent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accent1"/>
                          </a:solidFill>
                          <a:latin typeface="+mn-lt"/>
                          <a:ea typeface="Arial"/>
                          <a:cs typeface="Arial"/>
                          <a:sym typeface="Arial"/>
                        </a:rPr>
                        <a:t>12</a:t>
                      </a:r>
                      <a:endParaRPr sz="900" dirty="0">
                        <a:solidFill>
                          <a:schemeClr val="accent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tc>
                  <a:txBody>
                    <a:bodyPr/>
                    <a:lstStyle/>
                    <a:p>
                      <a:pPr marL="0" marR="0" lvl="0" indent="0" algn="ctr" rtl="0">
                        <a:lnSpc>
                          <a:spcPct val="100000"/>
                        </a:lnSpc>
                        <a:spcBef>
                          <a:spcPts val="0"/>
                        </a:spcBef>
                        <a:spcAft>
                          <a:spcPts val="0"/>
                        </a:spcAft>
                        <a:buNone/>
                      </a:pPr>
                      <a:r>
                        <a:rPr lang="en-US" sz="900" b="1" u="none" strike="noStrike" cap="none" dirty="0">
                          <a:solidFill>
                            <a:schemeClr val="accent1"/>
                          </a:solidFill>
                          <a:latin typeface="+mn-lt"/>
                          <a:ea typeface="Arial"/>
                          <a:cs typeface="Arial"/>
                          <a:sym typeface="Arial"/>
                        </a:rPr>
                        <a:t> 38 / (+46)</a:t>
                      </a:r>
                      <a:endParaRPr sz="900" dirty="0">
                        <a:solidFill>
                          <a:schemeClr val="accent1"/>
                        </a:solidFill>
                        <a:latin typeface="+mn-lt"/>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3226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DB7923-95D3-9432-D5E9-66D11F4B26E0}"/>
              </a:ext>
            </a:extLst>
          </p:cNvPr>
          <p:cNvSpPr/>
          <p:nvPr/>
        </p:nvSpPr>
        <p:spPr>
          <a:xfrm>
            <a:off x="0" y="1135477"/>
            <a:ext cx="12192000" cy="136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A47E01F5-67BA-2D77-3137-69DCCD472168}"/>
              </a:ext>
            </a:extLst>
          </p:cNvPr>
          <p:cNvSpPr>
            <a:spLocks noGrp="1"/>
          </p:cNvSpPr>
          <p:nvPr>
            <p:ph type="title"/>
          </p:nvPr>
        </p:nvSpPr>
        <p:spPr/>
        <p:txBody>
          <a:bodyPr/>
          <a:lstStyle/>
          <a:p>
            <a:r>
              <a:rPr lang="en-US" dirty="0"/>
              <a:t>Customer Success value drivers</a:t>
            </a:r>
            <a:endParaRPr lang="en-ID" dirty="0"/>
          </a:p>
        </p:txBody>
      </p:sp>
      <p:sp>
        <p:nvSpPr>
          <p:cNvPr id="31" name="Rectangle 30">
            <a:extLst>
              <a:ext uri="{FF2B5EF4-FFF2-40B4-BE49-F238E27FC236}">
                <a16:creationId xmlns:a16="http://schemas.microsoft.com/office/drawing/2014/main" id="{CC4B3918-FBF1-9E08-5189-1B5949F73F44}"/>
              </a:ext>
            </a:extLst>
          </p:cNvPr>
          <p:cNvSpPr/>
          <p:nvPr/>
        </p:nvSpPr>
        <p:spPr>
          <a:xfrm>
            <a:off x="609600" y="1717589"/>
            <a:ext cx="10972800" cy="446049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Google Shape;2396;p8">
            <a:extLst>
              <a:ext uri="{FF2B5EF4-FFF2-40B4-BE49-F238E27FC236}">
                <a16:creationId xmlns:a16="http://schemas.microsoft.com/office/drawing/2014/main" id="{C3C04184-D2CF-7310-B5BB-6F1A83C6ACA0}"/>
              </a:ext>
            </a:extLst>
          </p:cNvPr>
          <p:cNvSpPr txBox="1"/>
          <p:nvPr/>
        </p:nvSpPr>
        <p:spPr>
          <a:xfrm>
            <a:off x="609601" y="1250222"/>
            <a:ext cx="10972800" cy="567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2CA"/>
              </a:buClr>
              <a:buSzPts val="2799"/>
              <a:buFont typeface="Arial"/>
              <a:buNone/>
            </a:pPr>
            <a:r>
              <a:rPr lang="en-US" sz="1600" b="0" i="0" u="none" strike="noStrike" cap="none" dirty="0">
                <a:solidFill>
                  <a:schemeClr val="bg1"/>
                </a:solidFill>
                <a:ea typeface="Arial"/>
                <a:cs typeface="Arial"/>
                <a:sym typeface="Arial"/>
              </a:rPr>
              <a:t>Best-in-class Customer Success organizations drive value for customers across the following six core functions </a:t>
            </a:r>
          </a:p>
        </p:txBody>
      </p:sp>
      <p:grpSp>
        <p:nvGrpSpPr>
          <p:cNvPr id="28" name="Group 27">
            <a:extLst>
              <a:ext uri="{FF2B5EF4-FFF2-40B4-BE49-F238E27FC236}">
                <a16:creationId xmlns:a16="http://schemas.microsoft.com/office/drawing/2014/main" id="{C3BA7006-F730-FF33-6248-CEAA5259DDC3}"/>
              </a:ext>
            </a:extLst>
          </p:cNvPr>
          <p:cNvGrpSpPr>
            <a:grpSpLocks noChangeAspect="1"/>
          </p:cNvGrpSpPr>
          <p:nvPr/>
        </p:nvGrpSpPr>
        <p:grpSpPr>
          <a:xfrm>
            <a:off x="-242142" y="1872194"/>
            <a:ext cx="6264000" cy="4176000"/>
            <a:chOff x="-304800" y="1377323"/>
            <a:chExt cx="6690745" cy="4460497"/>
          </a:xfrm>
        </p:grpSpPr>
        <p:graphicFrame>
          <p:nvGraphicFramePr>
            <p:cNvPr id="9" name="Chart 8">
              <a:extLst>
                <a:ext uri="{FF2B5EF4-FFF2-40B4-BE49-F238E27FC236}">
                  <a16:creationId xmlns:a16="http://schemas.microsoft.com/office/drawing/2014/main" id="{E2CCEAF7-E605-DB25-C264-52529439D166}"/>
                </a:ext>
              </a:extLst>
            </p:cNvPr>
            <p:cNvGraphicFramePr/>
            <p:nvPr>
              <p:extLst>
                <p:ext uri="{D42A27DB-BD31-4B8C-83A1-F6EECF244321}">
                  <p14:modId xmlns:p14="http://schemas.microsoft.com/office/powerpoint/2010/main" val="2407703167"/>
                </p:ext>
              </p:extLst>
            </p:nvPr>
          </p:nvGraphicFramePr>
          <p:xfrm>
            <a:off x="-304800" y="1377323"/>
            <a:ext cx="6690745" cy="4460497"/>
          </p:xfrm>
          <a:graphic>
            <a:graphicData uri="http://schemas.openxmlformats.org/drawingml/2006/chart">
              <c:chart xmlns:c="http://schemas.openxmlformats.org/drawingml/2006/chart" xmlns:r="http://schemas.openxmlformats.org/officeDocument/2006/relationships" r:id="rId2"/>
            </a:graphicData>
          </a:graphic>
        </p:graphicFrame>
        <p:sp>
          <p:nvSpPr>
            <p:cNvPr id="11" name="Google Shape;2650;p21">
              <a:extLst>
                <a:ext uri="{FF2B5EF4-FFF2-40B4-BE49-F238E27FC236}">
                  <a16:creationId xmlns:a16="http://schemas.microsoft.com/office/drawing/2014/main" id="{2B01F5D2-FCBE-052E-7FC2-0439C4D44924}"/>
                </a:ext>
              </a:extLst>
            </p:cNvPr>
            <p:cNvSpPr>
              <a:spLocks noChangeAspect="1"/>
            </p:cNvSpPr>
            <p:nvPr/>
          </p:nvSpPr>
          <p:spPr>
            <a:xfrm>
              <a:off x="2230573" y="2797572"/>
              <a:ext cx="1620000" cy="1620000"/>
            </a:xfrm>
            <a:prstGeom prst="ellipse">
              <a:avLst/>
            </a:prstGeom>
            <a:solidFill>
              <a:schemeClr val="bg2"/>
            </a:solidFill>
            <a:ln w="95250" cap="flat" cmpd="sng">
              <a:solidFill>
                <a:schemeClr val="bg1"/>
              </a:solidFill>
              <a:prstDash val="solid"/>
              <a:round/>
              <a:headEnd type="none" w="sm" len="sm"/>
              <a:tailEnd type="none" w="sm" len="sm"/>
            </a:ln>
            <a:effectLst/>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200" b="1" i="0" u="none" strike="noStrike" cap="none" dirty="0">
                  <a:solidFill>
                    <a:schemeClr val="tx2"/>
                  </a:solidFill>
                  <a:ea typeface="Arial"/>
                  <a:cs typeface="Arial"/>
                  <a:sym typeface="Arial"/>
                </a:rPr>
                <a:t>Customer Success</a:t>
              </a:r>
              <a:endParaRPr sz="1200" b="1" i="0" u="none" strike="noStrike" cap="none" baseline="30000" dirty="0">
                <a:solidFill>
                  <a:schemeClr val="tx2"/>
                </a:solidFill>
                <a:ea typeface="Arial"/>
                <a:cs typeface="Arial"/>
                <a:sym typeface="Arial"/>
              </a:endParaRPr>
            </a:p>
          </p:txBody>
        </p:sp>
        <p:sp>
          <p:nvSpPr>
            <p:cNvPr id="18" name="Google Shape;2652;p21">
              <a:extLst>
                <a:ext uri="{FF2B5EF4-FFF2-40B4-BE49-F238E27FC236}">
                  <a16:creationId xmlns:a16="http://schemas.microsoft.com/office/drawing/2014/main" id="{7C366460-9CFF-A343-117F-1C413CFEB155}"/>
                </a:ext>
              </a:extLst>
            </p:cNvPr>
            <p:cNvSpPr/>
            <p:nvPr/>
          </p:nvSpPr>
          <p:spPr>
            <a:xfrm>
              <a:off x="3271604" y="2150309"/>
              <a:ext cx="1227614" cy="309992"/>
            </a:xfrm>
            <a:prstGeom prst="rect">
              <a:avLst/>
            </a:prstGeom>
            <a:noFill/>
            <a:ln w="381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rtl="0">
                <a:lnSpc>
                  <a:spcPct val="90000"/>
                </a:lnSpc>
                <a:spcBef>
                  <a:spcPts val="0"/>
                </a:spcBef>
                <a:spcAft>
                  <a:spcPts val="0"/>
                </a:spcAft>
                <a:buClr>
                  <a:srgbClr val="000000"/>
                </a:buClr>
                <a:buSzPts val="1400"/>
                <a:buFont typeface="Arial"/>
                <a:buNone/>
              </a:pPr>
              <a:r>
                <a:rPr lang="en-US" sz="1050" b="1" i="0" u="none" strike="noStrike" cap="none" dirty="0">
                  <a:solidFill>
                    <a:schemeClr val="lt1"/>
                  </a:solidFill>
                  <a:ea typeface="Arial"/>
                  <a:cs typeface="Arial"/>
                  <a:sym typeface="Arial"/>
                </a:rPr>
                <a:t>1. Customer Onboarding</a:t>
              </a:r>
              <a:endParaRPr sz="1050" b="1" i="0" u="none" strike="noStrike" cap="none" dirty="0">
                <a:solidFill>
                  <a:schemeClr val="lt1"/>
                </a:solidFill>
                <a:ea typeface="Arial"/>
                <a:cs typeface="Arial"/>
                <a:sym typeface="Arial"/>
              </a:endParaRPr>
            </a:p>
          </p:txBody>
        </p:sp>
        <p:sp>
          <p:nvSpPr>
            <p:cNvPr id="21" name="Google Shape;2654;p21">
              <a:extLst>
                <a:ext uri="{FF2B5EF4-FFF2-40B4-BE49-F238E27FC236}">
                  <a16:creationId xmlns:a16="http://schemas.microsoft.com/office/drawing/2014/main" id="{D85A33E8-26A9-FE9C-A9C8-693E98C28702}"/>
                </a:ext>
              </a:extLst>
            </p:cNvPr>
            <p:cNvSpPr/>
            <p:nvPr/>
          </p:nvSpPr>
          <p:spPr>
            <a:xfrm>
              <a:off x="4025404" y="3354595"/>
              <a:ext cx="986660" cy="465995"/>
            </a:xfrm>
            <a:prstGeom prst="rect">
              <a:avLst/>
            </a:prstGeom>
            <a:noFill/>
            <a:ln w="381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rtl="0">
                <a:lnSpc>
                  <a:spcPct val="90000"/>
                </a:lnSpc>
                <a:spcBef>
                  <a:spcPts val="0"/>
                </a:spcBef>
                <a:spcAft>
                  <a:spcPts val="0"/>
                </a:spcAft>
                <a:buClr>
                  <a:srgbClr val="000000"/>
                </a:buClr>
                <a:buSzPts val="1400"/>
                <a:buFont typeface="Arial"/>
                <a:buNone/>
              </a:pPr>
              <a:r>
                <a:rPr lang="en-US" sz="1050" b="1" i="0" u="none" strike="noStrike" cap="none" dirty="0">
                  <a:solidFill>
                    <a:schemeClr val="lt1"/>
                  </a:solidFill>
                  <a:ea typeface="Arial"/>
                  <a:cs typeface="Arial"/>
                  <a:sym typeface="Arial"/>
                </a:rPr>
                <a:t>2. Customer Life Cycle Management</a:t>
              </a:r>
              <a:endParaRPr sz="1050" b="1" i="0" u="none" strike="noStrike" cap="none" dirty="0">
                <a:solidFill>
                  <a:schemeClr val="lt1"/>
                </a:solidFill>
                <a:ea typeface="Arial"/>
                <a:cs typeface="Arial"/>
                <a:sym typeface="Arial"/>
              </a:endParaRPr>
            </a:p>
          </p:txBody>
        </p:sp>
        <p:sp>
          <p:nvSpPr>
            <p:cNvPr id="23" name="Google Shape;2656;p21">
              <a:extLst>
                <a:ext uri="{FF2B5EF4-FFF2-40B4-BE49-F238E27FC236}">
                  <a16:creationId xmlns:a16="http://schemas.microsoft.com/office/drawing/2014/main" id="{B605D1A8-53C9-4C43-61D4-518D6F1ED382}"/>
                </a:ext>
              </a:extLst>
            </p:cNvPr>
            <p:cNvSpPr/>
            <p:nvPr/>
          </p:nvSpPr>
          <p:spPr>
            <a:xfrm>
              <a:off x="3271604" y="4706380"/>
              <a:ext cx="1084162" cy="465995"/>
            </a:xfrm>
            <a:prstGeom prst="rect">
              <a:avLst/>
            </a:prstGeom>
            <a:noFill/>
            <a:ln w="381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rtl="0">
                <a:lnSpc>
                  <a:spcPct val="90000"/>
                </a:lnSpc>
                <a:spcBef>
                  <a:spcPts val="0"/>
                </a:spcBef>
                <a:spcAft>
                  <a:spcPts val="0"/>
                </a:spcAft>
                <a:buClr>
                  <a:srgbClr val="000000"/>
                </a:buClr>
                <a:buSzPts val="1400"/>
                <a:buFont typeface="Arial"/>
                <a:buNone/>
              </a:pPr>
              <a:r>
                <a:rPr lang="en-US" sz="1050" b="1" i="0" u="none" strike="noStrike" cap="none" dirty="0">
                  <a:solidFill>
                    <a:schemeClr val="lt1"/>
                  </a:solidFill>
                  <a:ea typeface="Arial"/>
                  <a:cs typeface="Arial"/>
                  <a:sym typeface="Arial"/>
                </a:rPr>
                <a:t>3. Value Creation &amp; Community</a:t>
              </a:r>
              <a:endParaRPr sz="1200" dirty="0"/>
            </a:p>
          </p:txBody>
        </p:sp>
        <p:sp>
          <p:nvSpPr>
            <p:cNvPr id="24" name="Google Shape;2658;p21">
              <a:extLst>
                <a:ext uri="{FF2B5EF4-FFF2-40B4-BE49-F238E27FC236}">
                  <a16:creationId xmlns:a16="http://schemas.microsoft.com/office/drawing/2014/main" id="{A0A6E6D8-9F3A-8CDB-C937-A7A1FDE018E8}"/>
                </a:ext>
              </a:extLst>
            </p:cNvPr>
            <p:cNvSpPr/>
            <p:nvPr/>
          </p:nvSpPr>
          <p:spPr>
            <a:xfrm>
              <a:off x="1653548" y="4711013"/>
              <a:ext cx="1173498" cy="310664"/>
            </a:xfrm>
            <a:prstGeom prst="rect">
              <a:avLst/>
            </a:prstGeom>
            <a:noFill/>
            <a:ln w="254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0000"/>
                </a:buClr>
                <a:buSzPts val="1400"/>
                <a:buFont typeface="Arial"/>
                <a:buNone/>
              </a:pPr>
              <a:r>
                <a:rPr lang="en-US" sz="1050" b="1" i="0" u="none" strike="noStrike" cap="none" dirty="0">
                  <a:solidFill>
                    <a:schemeClr val="lt1"/>
                  </a:solidFill>
                  <a:ea typeface="Arial"/>
                  <a:cs typeface="Arial"/>
                  <a:sym typeface="Arial"/>
                </a:rPr>
                <a:t>4. Advocacy Process</a:t>
              </a:r>
              <a:endParaRPr sz="1200" dirty="0"/>
            </a:p>
          </p:txBody>
        </p:sp>
        <p:sp>
          <p:nvSpPr>
            <p:cNvPr id="25" name="Google Shape;2660;p21">
              <a:extLst>
                <a:ext uri="{FF2B5EF4-FFF2-40B4-BE49-F238E27FC236}">
                  <a16:creationId xmlns:a16="http://schemas.microsoft.com/office/drawing/2014/main" id="{10BCE7DE-10E1-AEC9-7E95-72CF248EA545}"/>
                </a:ext>
              </a:extLst>
            </p:cNvPr>
            <p:cNvSpPr/>
            <p:nvPr/>
          </p:nvSpPr>
          <p:spPr>
            <a:xfrm>
              <a:off x="1063829" y="3287101"/>
              <a:ext cx="986660" cy="621327"/>
            </a:xfrm>
            <a:prstGeom prst="rect">
              <a:avLst/>
            </a:prstGeom>
            <a:noFill/>
            <a:ln w="254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0000"/>
                </a:buClr>
                <a:buSzPts val="1400"/>
                <a:buFont typeface="Arial"/>
                <a:buNone/>
              </a:pPr>
              <a:r>
                <a:rPr lang="en-US" sz="1050" b="1" i="0" u="none" strike="noStrike" cap="none" dirty="0">
                  <a:solidFill>
                    <a:schemeClr val="lt1"/>
                  </a:solidFill>
                  <a:ea typeface="Arial"/>
                  <a:cs typeface="Arial"/>
                  <a:sym typeface="Arial"/>
                </a:rPr>
                <a:t>5. Opportunity Management Process</a:t>
              </a:r>
              <a:endParaRPr sz="1200" dirty="0"/>
            </a:p>
          </p:txBody>
        </p:sp>
        <p:sp>
          <p:nvSpPr>
            <p:cNvPr id="27" name="Google Shape;2661;p21">
              <a:extLst>
                <a:ext uri="{FF2B5EF4-FFF2-40B4-BE49-F238E27FC236}">
                  <a16:creationId xmlns:a16="http://schemas.microsoft.com/office/drawing/2014/main" id="{69A1E3F0-34F2-36BA-E9E0-6DF0DB366D56}"/>
                </a:ext>
              </a:extLst>
            </p:cNvPr>
            <p:cNvSpPr/>
            <p:nvPr/>
          </p:nvSpPr>
          <p:spPr>
            <a:xfrm>
              <a:off x="1536026" y="2239407"/>
              <a:ext cx="1291020" cy="155331"/>
            </a:xfrm>
            <a:prstGeom prst="rect">
              <a:avLst/>
            </a:prstGeom>
            <a:noFill/>
            <a:ln w="25400" cap="flat" cmpd="sng">
              <a:noFill/>
              <a:prstDash val="solid"/>
              <a:round/>
              <a:headEnd type="none" w="sm" len="sm"/>
              <a:tailEnd type="none" w="sm" len="sm"/>
            </a:ln>
            <a:effectLst/>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0000"/>
                </a:buClr>
                <a:buSzPts val="1400"/>
                <a:buFont typeface="Arial"/>
                <a:buNone/>
              </a:pPr>
              <a:r>
                <a:rPr lang="en-US" sz="1050" b="1" i="0" u="none" strike="noStrike" cap="none" dirty="0">
                  <a:solidFill>
                    <a:schemeClr val="tx2"/>
                  </a:solidFill>
                  <a:ea typeface="Arial"/>
                  <a:cs typeface="Arial"/>
                  <a:sym typeface="Arial"/>
                </a:rPr>
                <a:t>6. Sales Handoffs</a:t>
              </a:r>
              <a:endParaRPr sz="1200" dirty="0">
                <a:solidFill>
                  <a:schemeClr val="tx2"/>
                </a:solidFill>
              </a:endParaRPr>
            </a:p>
          </p:txBody>
        </p:sp>
      </p:grpSp>
      <p:grpSp>
        <p:nvGrpSpPr>
          <p:cNvPr id="42" name="Group 41">
            <a:extLst>
              <a:ext uri="{FF2B5EF4-FFF2-40B4-BE49-F238E27FC236}">
                <a16:creationId xmlns:a16="http://schemas.microsoft.com/office/drawing/2014/main" id="{B6B4E2F7-15E6-1858-0F4E-89946DDC549B}"/>
              </a:ext>
            </a:extLst>
          </p:cNvPr>
          <p:cNvGrpSpPr/>
          <p:nvPr/>
        </p:nvGrpSpPr>
        <p:grpSpPr>
          <a:xfrm>
            <a:off x="5280293" y="2116165"/>
            <a:ext cx="5927289" cy="553998"/>
            <a:chOff x="5008441" y="2116165"/>
            <a:chExt cx="5927289" cy="553998"/>
          </a:xfrm>
        </p:grpSpPr>
        <p:sp>
          <p:nvSpPr>
            <p:cNvPr id="33" name="Rectangle 32">
              <a:extLst>
                <a:ext uri="{FF2B5EF4-FFF2-40B4-BE49-F238E27FC236}">
                  <a16:creationId xmlns:a16="http://schemas.microsoft.com/office/drawing/2014/main" id="{769E6DB9-C025-0FE1-875D-657A6EFBF2E4}"/>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1</a:t>
              </a:r>
              <a:endParaRPr lang="en-ID" sz="1200" b="1" dirty="0">
                <a:solidFill>
                  <a:schemeClr val="bg1"/>
                </a:solidFill>
              </a:endParaRPr>
            </a:p>
          </p:txBody>
        </p:sp>
        <p:sp>
          <p:nvSpPr>
            <p:cNvPr id="35" name="TextBox 34">
              <a:extLst>
                <a:ext uri="{FF2B5EF4-FFF2-40B4-BE49-F238E27FC236}">
                  <a16:creationId xmlns:a16="http://schemas.microsoft.com/office/drawing/2014/main" id="{BB4BB85B-052C-D216-FFF6-92A68BED5EB8}"/>
                </a:ext>
              </a:extLst>
            </p:cNvPr>
            <p:cNvSpPr txBox="1"/>
            <p:nvPr/>
          </p:nvSpPr>
          <p:spPr>
            <a:xfrm>
              <a:off x="5538662" y="2116165"/>
              <a:ext cx="5397068" cy="553998"/>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Customer Onboarding: </a:t>
              </a:r>
              <a:r>
                <a:rPr lang="en-US" sz="1200" dirty="0">
                  <a:latin typeface="+mn-lt"/>
                </a:rPr>
                <a:t>During the initial onboarding period, properly introduce new customers and users to products, functionality and best practices</a:t>
              </a:r>
            </a:p>
          </p:txBody>
        </p:sp>
      </p:grpSp>
      <p:grpSp>
        <p:nvGrpSpPr>
          <p:cNvPr id="51" name="Group 50">
            <a:extLst>
              <a:ext uri="{FF2B5EF4-FFF2-40B4-BE49-F238E27FC236}">
                <a16:creationId xmlns:a16="http://schemas.microsoft.com/office/drawing/2014/main" id="{FD538A53-8439-AC4F-5281-254CD5CE72E0}"/>
              </a:ext>
            </a:extLst>
          </p:cNvPr>
          <p:cNvGrpSpPr/>
          <p:nvPr/>
        </p:nvGrpSpPr>
        <p:grpSpPr>
          <a:xfrm>
            <a:off x="5280293" y="2949261"/>
            <a:ext cx="5927289" cy="369332"/>
            <a:chOff x="5008441" y="2116165"/>
            <a:chExt cx="5927289" cy="369332"/>
          </a:xfrm>
        </p:grpSpPr>
        <p:sp>
          <p:nvSpPr>
            <p:cNvPr id="52" name="Rectangle 51">
              <a:extLst>
                <a:ext uri="{FF2B5EF4-FFF2-40B4-BE49-F238E27FC236}">
                  <a16:creationId xmlns:a16="http://schemas.microsoft.com/office/drawing/2014/main" id="{5C0C3F59-7AB1-7557-788B-4D598B357D53}"/>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2</a:t>
              </a:r>
              <a:endParaRPr lang="en-ID" sz="1200" b="1" dirty="0">
                <a:solidFill>
                  <a:schemeClr val="bg1"/>
                </a:solidFill>
              </a:endParaRPr>
            </a:p>
          </p:txBody>
        </p:sp>
        <p:sp>
          <p:nvSpPr>
            <p:cNvPr id="53" name="TextBox 52">
              <a:extLst>
                <a:ext uri="{FF2B5EF4-FFF2-40B4-BE49-F238E27FC236}">
                  <a16:creationId xmlns:a16="http://schemas.microsoft.com/office/drawing/2014/main" id="{42F8A63F-BFA1-B009-0C8B-4082D55B0284}"/>
                </a:ext>
              </a:extLst>
            </p:cNvPr>
            <p:cNvSpPr txBox="1"/>
            <p:nvPr/>
          </p:nvSpPr>
          <p:spPr>
            <a:xfrm>
              <a:off x="5538662" y="2116165"/>
              <a:ext cx="5397068" cy="369332"/>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Customer Life Cycle Management: </a:t>
              </a:r>
              <a:r>
                <a:rPr lang="en-US" sz="1200" dirty="0">
                  <a:latin typeface="+mn-lt"/>
                </a:rPr>
                <a:t>Understand the life cycle of your customers, and the key leverage points that you must orchestrate</a:t>
              </a:r>
            </a:p>
          </p:txBody>
        </p:sp>
      </p:grpSp>
      <p:grpSp>
        <p:nvGrpSpPr>
          <p:cNvPr id="55" name="Group 54">
            <a:extLst>
              <a:ext uri="{FF2B5EF4-FFF2-40B4-BE49-F238E27FC236}">
                <a16:creationId xmlns:a16="http://schemas.microsoft.com/office/drawing/2014/main" id="{3825857F-C2D6-4FD1-04BD-1D6F5709ED6C}"/>
              </a:ext>
            </a:extLst>
          </p:cNvPr>
          <p:cNvGrpSpPr/>
          <p:nvPr/>
        </p:nvGrpSpPr>
        <p:grpSpPr>
          <a:xfrm>
            <a:off x="5280293" y="3597691"/>
            <a:ext cx="5927289" cy="369332"/>
            <a:chOff x="5008441" y="2116165"/>
            <a:chExt cx="5927289" cy="369332"/>
          </a:xfrm>
        </p:grpSpPr>
        <p:sp>
          <p:nvSpPr>
            <p:cNvPr id="56" name="Rectangle 55">
              <a:extLst>
                <a:ext uri="{FF2B5EF4-FFF2-40B4-BE49-F238E27FC236}">
                  <a16:creationId xmlns:a16="http://schemas.microsoft.com/office/drawing/2014/main" id="{0EA70898-E80C-9EDC-6F80-F0EC20D03C89}"/>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3</a:t>
              </a:r>
              <a:endParaRPr lang="en-ID" sz="1200" b="1" dirty="0">
                <a:solidFill>
                  <a:schemeClr val="bg1"/>
                </a:solidFill>
              </a:endParaRPr>
            </a:p>
          </p:txBody>
        </p:sp>
        <p:sp>
          <p:nvSpPr>
            <p:cNvPr id="57" name="TextBox 56">
              <a:extLst>
                <a:ext uri="{FF2B5EF4-FFF2-40B4-BE49-F238E27FC236}">
                  <a16:creationId xmlns:a16="http://schemas.microsoft.com/office/drawing/2014/main" id="{2E027DAF-073A-6391-E862-390FEF98E35C}"/>
                </a:ext>
              </a:extLst>
            </p:cNvPr>
            <p:cNvSpPr txBox="1"/>
            <p:nvPr/>
          </p:nvSpPr>
          <p:spPr>
            <a:xfrm>
              <a:off x="5538662" y="2116165"/>
              <a:ext cx="5397068" cy="369332"/>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Value Creation &amp; Community: </a:t>
              </a:r>
              <a:r>
                <a:rPr lang="en-US" sz="1200" dirty="0">
                  <a:latin typeface="+mn-lt"/>
                </a:rPr>
                <a:t>Throughout the customer life cycle, identify, generate, and communicate the value that the product portfolio creates</a:t>
              </a:r>
            </a:p>
          </p:txBody>
        </p:sp>
      </p:grpSp>
      <p:grpSp>
        <p:nvGrpSpPr>
          <p:cNvPr id="58" name="Group 57">
            <a:extLst>
              <a:ext uri="{FF2B5EF4-FFF2-40B4-BE49-F238E27FC236}">
                <a16:creationId xmlns:a16="http://schemas.microsoft.com/office/drawing/2014/main" id="{CBEB4771-AA15-6D0F-281A-64F2D59C9B14}"/>
              </a:ext>
            </a:extLst>
          </p:cNvPr>
          <p:cNvGrpSpPr/>
          <p:nvPr/>
        </p:nvGrpSpPr>
        <p:grpSpPr>
          <a:xfrm>
            <a:off x="5280293" y="4246121"/>
            <a:ext cx="5927289" cy="369332"/>
            <a:chOff x="5008441" y="2116165"/>
            <a:chExt cx="5927289" cy="369332"/>
          </a:xfrm>
        </p:grpSpPr>
        <p:sp>
          <p:nvSpPr>
            <p:cNvPr id="59" name="Rectangle 58">
              <a:extLst>
                <a:ext uri="{FF2B5EF4-FFF2-40B4-BE49-F238E27FC236}">
                  <a16:creationId xmlns:a16="http://schemas.microsoft.com/office/drawing/2014/main" id="{BF9D8C76-244F-972B-26BC-F57AAE96DAD6}"/>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4</a:t>
              </a:r>
              <a:endParaRPr lang="en-ID" sz="1200" b="1" dirty="0">
                <a:solidFill>
                  <a:schemeClr val="bg1"/>
                </a:solidFill>
              </a:endParaRPr>
            </a:p>
          </p:txBody>
        </p:sp>
        <p:sp>
          <p:nvSpPr>
            <p:cNvPr id="60" name="TextBox 59">
              <a:extLst>
                <a:ext uri="{FF2B5EF4-FFF2-40B4-BE49-F238E27FC236}">
                  <a16:creationId xmlns:a16="http://schemas.microsoft.com/office/drawing/2014/main" id="{7DF43928-817F-3FF0-5A31-CDA4E9D08E3E}"/>
                </a:ext>
              </a:extLst>
            </p:cNvPr>
            <p:cNvSpPr txBox="1"/>
            <p:nvPr/>
          </p:nvSpPr>
          <p:spPr>
            <a:xfrm>
              <a:off x="5538662" y="2116165"/>
              <a:ext cx="5397068" cy="369332"/>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Advocacy Process: </a:t>
              </a:r>
              <a:r>
                <a:rPr lang="en-US" sz="1200" dirty="0">
                  <a:latin typeface="+mn-lt"/>
                </a:rPr>
                <a:t>Leverage your successful relationships to generate references and referrals both inside the account and to other accounts</a:t>
              </a:r>
            </a:p>
          </p:txBody>
        </p:sp>
      </p:grpSp>
      <p:grpSp>
        <p:nvGrpSpPr>
          <p:cNvPr id="61" name="Group 60">
            <a:extLst>
              <a:ext uri="{FF2B5EF4-FFF2-40B4-BE49-F238E27FC236}">
                <a16:creationId xmlns:a16="http://schemas.microsoft.com/office/drawing/2014/main" id="{D898EBEF-BA79-E211-BC6E-A2E94649945D}"/>
              </a:ext>
            </a:extLst>
          </p:cNvPr>
          <p:cNvGrpSpPr/>
          <p:nvPr/>
        </p:nvGrpSpPr>
        <p:grpSpPr>
          <a:xfrm>
            <a:off x="5280293" y="4894550"/>
            <a:ext cx="5927289" cy="369332"/>
            <a:chOff x="5008441" y="2116165"/>
            <a:chExt cx="5927289" cy="369332"/>
          </a:xfrm>
        </p:grpSpPr>
        <p:sp>
          <p:nvSpPr>
            <p:cNvPr id="62" name="Rectangle 61">
              <a:extLst>
                <a:ext uri="{FF2B5EF4-FFF2-40B4-BE49-F238E27FC236}">
                  <a16:creationId xmlns:a16="http://schemas.microsoft.com/office/drawing/2014/main" id="{7B0E8838-35AB-FDB5-0AA9-63E3AFEECBCA}"/>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5</a:t>
              </a:r>
              <a:endParaRPr lang="en-ID" sz="1200" b="1" dirty="0">
                <a:solidFill>
                  <a:schemeClr val="bg1"/>
                </a:solidFill>
              </a:endParaRPr>
            </a:p>
          </p:txBody>
        </p:sp>
        <p:sp>
          <p:nvSpPr>
            <p:cNvPr id="63" name="TextBox 62">
              <a:extLst>
                <a:ext uri="{FF2B5EF4-FFF2-40B4-BE49-F238E27FC236}">
                  <a16:creationId xmlns:a16="http://schemas.microsoft.com/office/drawing/2014/main" id="{97D72A76-7F4D-510E-1E23-93E285C25225}"/>
                </a:ext>
              </a:extLst>
            </p:cNvPr>
            <p:cNvSpPr txBox="1"/>
            <p:nvPr/>
          </p:nvSpPr>
          <p:spPr>
            <a:xfrm>
              <a:off x="5538662" y="2116165"/>
              <a:ext cx="5397068" cy="369332"/>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Opportunity Management Process: </a:t>
              </a:r>
              <a:r>
                <a:rPr lang="en-US" sz="1200" dirty="0">
                  <a:latin typeface="+mn-lt"/>
                </a:rPr>
                <a:t>Build an opportunity management process to uncover additional sales opportunities</a:t>
              </a:r>
            </a:p>
          </p:txBody>
        </p:sp>
      </p:grpSp>
      <p:grpSp>
        <p:nvGrpSpPr>
          <p:cNvPr id="64" name="Group 63">
            <a:extLst>
              <a:ext uri="{FF2B5EF4-FFF2-40B4-BE49-F238E27FC236}">
                <a16:creationId xmlns:a16="http://schemas.microsoft.com/office/drawing/2014/main" id="{698C887E-B296-0BEF-6FE9-DFE086D71F90}"/>
              </a:ext>
            </a:extLst>
          </p:cNvPr>
          <p:cNvGrpSpPr/>
          <p:nvPr/>
        </p:nvGrpSpPr>
        <p:grpSpPr>
          <a:xfrm>
            <a:off x="5280293" y="5542976"/>
            <a:ext cx="5927289" cy="369332"/>
            <a:chOff x="5008441" y="2116165"/>
            <a:chExt cx="5927289" cy="369332"/>
          </a:xfrm>
        </p:grpSpPr>
        <p:sp>
          <p:nvSpPr>
            <p:cNvPr id="65" name="Rectangle 64">
              <a:extLst>
                <a:ext uri="{FF2B5EF4-FFF2-40B4-BE49-F238E27FC236}">
                  <a16:creationId xmlns:a16="http://schemas.microsoft.com/office/drawing/2014/main" id="{53305178-C555-3C42-D932-51611370B075}"/>
                </a:ext>
              </a:extLst>
            </p:cNvPr>
            <p:cNvSpPr>
              <a:spLocks noChangeAspect="1"/>
            </p:cNvSpPr>
            <p:nvPr/>
          </p:nvSpPr>
          <p:spPr>
            <a:xfrm>
              <a:off x="5008441" y="2116166"/>
              <a:ext cx="288079"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6</a:t>
              </a:r>
              <a:endParaRPr lang="en-ID" sz="1200" b="1" dirty="0">
                <a:solidFill>
                  <a:schemeClr val="bg1"/>
                </a:solidFill>
              </a:endParaRPr>
            </a:p>
          </p:txBody>
        </p:sp>
        <p:sp>
          <p:nvSpPr>
            <p:cNvPr id="66" name="TextBox 65">
              <a:extLst>
                <a:ext uri="{FF2B5EF4-FFF2-40B4-BE49-F238E27FC236}">
                  <a16:creationId xmlns:a16="http://schemas.microsoft.com/office/drawing/2014/main" id="{A616C81A-50D7-D1C4-0FED-21D559D11706}"/>
                </a:ext>
              </a:extLst>
            </p:cNvPr>
            <p:cNvSpPr txBox="1"/>
            <p:nvPr/>
          </p:nvSpPr>
          <p:spPr>
            <a:xfrm>
              <a:off x="5538662" y="2116165"/>
              <a:ext cx="5397068" cy="369332"/>
            </a:xfrm>
            <a:prstGeom prst="rect">
              <a:avLst/>
            </a:prstGeom>
            <a:noFill/>
          </p:spPr>
          <p:txBody>
            <a:bodyPr wrap="square" lIns="0" tIns="0" rIns="0" bIns="0" rtlCol="0">
              <a:spAutoFit/>
            </a:bodyPr>
            <a:lstStyle/>
            <a:p>
              <a:pPr marR="0" lvl="0" algn="l" defTabSz="385767" rtl="0" eaLnBrk="1" fontAlgn="auto" latinLnBrk="0" hangingPunct="1">
                <a:lnSpc>
                  <a:spcPct val="100000"/>
                </a:lnSpc>
                <a:spcBef>
                  <a:spcPts val="0"/>
                </a:spcBef>
                <a:spcAft>
                  <a:spcPts val="0"/>
                </a:spcAft>
                <a:buClrTx/>
                <a:buSzTx/>
                <a:tabLst/>
                <a:defRPr/>
              </a:pPr>
              <a:r>
                <a:rPr lang="en-US" sz="1200" b="1" dirty="0">
                  <a:latin typeface="+mn-lt"/>
                </a:rPr>
                <a:t>Sales Handoffs: </a:t>
              </a:r>
              <a:r>
                <a:rPr lang="en-US" sz="1200" dirty="0">
                  <a:latin typeface="+mn-lt"/>
                </a:rPr>
                <a:t>Cross-functional process integration of Customer Success and Sales for retention and expansion of accounts</a:t>
              </a:r>
            </a:p>
          </p:txBody>
        </p:sp>
      </p:grpSp>
      <p:grpSp>
        <p:nvGrpSpPr>
          <p:cNvPr id="71" name="Group 70">
            <a:extLst>
              <a:ext uri="{FF2B5EF4-FFF2-40B4-BE49-F238E27FC236}">
                <a16:creationId xmlns:a16="http://schemas.microsoft.com/office/drawing/2014/main" id="{1A33B7B8-167B-D710-2760-C35F2D1036C2}"/>
              </a:ext>
            </a:extLst>
          </p:cNvPr>
          <p:cNvGrpSpPr/>
          <p:nvPr/>
        </p:nvGrpSpPr>
        <p:grpSpPr>
          <a:xfrm>
            <a:off x="5279337" y="2809712"/>
            <a:ext cx="5929200" cy="2593719"/>
            <a:chOff x="5242266" y="2809712"/>
            <a:chExt cx="5929200" cy="2593719"/>
          </a:xfrm>
        </p:grpSpPr>
        <p:cxnSp>
          <p:nvCxnSpPr>
            <p:cNvPr id="40" name="Straight Connector 39">
              <a:extLst>
                <a:ext uri="{FF2B5EF4-FFF2-40B4-BE49-F238E27FC236}">
                  <a16:creationId xmlns:a16="http://schemas.microsoft.com/office/drawing/2014/main" id="{7B7AB0F5-7253-5D99-DF1E-D851842E3A96}"/>
                </a:ext>
              </a:extLst>
            </p:cNvPr>
            <p:cNvCxnSpPr/>
            <p:nvPr/>
          </p:nvCxnSpPr>
          <p:spPr>
            <a:xfrm flipH="1">
              <a:off x="5242266" y="2809712"/>
              <a:ext cx="59292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C1FA133-6A9E-AAF4-8B27-BB8C01AE42C0}"/>
                </a:ext>
              </a:extLst>
            </p:cNvPr>
            <p:cNvCxnSpPr/>
            <p:nvPr/>
          </p:nvCxnSpPr>
          <p:spPr>
            <a:xfrm flipH="1">
              <a:off x="5242266" y="3458142"/>
              <a:ext cx="59292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C84CAF-F1E7-2ACF-C877-1D1CC67F302C}"/>
                </a:ext>
              </a:extLst>
            </p:cNvPr>
            <p:cNvCxnSpPr/>
            <p:nvPr/>
          </p:nvCxnSpPr>
          <p:spPr>
            <a:xfrm flipH="1">
              <a:off x="5242266" y="4106572"/>
              <a:ext cx="59292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10B9D1D-FC55-BC8A-0D35-019256903CE0}"/>
                </a:ext>
              </a:extLst>
            </p:cNvPr>
            <p:cNvCxnSpPr/>
            <p:nvPr/>
          </p:nvCxnSpPr>
          <p:spPr>
            <a:xfrm flipH="1">
              <a:off x="5242266" y="4755002"/>
              <a:ext cx="59292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5635A1-5BBA-E39F-4292-9D164B64BA1F}"/>
                </a:ext>
              </a:extLst>
            </p:cNvPr>
            <p:cNvCxnSpPr/>
            <p:nvPr/>
          </p:nvCxnSpPr>
          <p:spPr>
            <a:xfrm flipH="1">
              <a:off x="5242266" y="5403431"/>
              <a:ext cx="59292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132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BDB7923-95D3-9432-D5E9-66D11F4B26E0}"/>
              </a:ext>
            </a:extLst>
          </p:cNvPr>
          <p:cNvSpPr/>
          <p:nvPr/>
        </p:nvSpPr>
        <p:spPr>
          <a:xfrm>
            <a:off x="0" y="1135477"/>
            <a:ext cx="12192000" cy="136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A47E01F5-67BA-2D77-3137-69DCCD472168}"/>
              </a:ext>
            </a:extLst>
          </p:cNvPr>
          <p:cNvSpPr>
            <a:spLocks noGrp="1"/>
          </p:cNvSpPr>
          <p:nvPr>
            <p:ph type="title"/>
          </p:nvPr>
        </p:nvSpPr>
        <p:spPr/>
        <p:txBody>
          <a:bodyPr/>
          <a:lstStyle/>
          <a:p>
            <a:r>
              <a:rPr lang="en-US" dirty="0"/>
              <a:t>Customer Success motions based on segmentation</a:t>
            </a:r>
            <a:endParaRPr lang="en-ID" dirty="0"/>
          </a:p>
        </p:txBody>
      </p:sp>
      <p:sp>
        <p:nvSpPr>
          <p:cNvPr id="31" name="Rectangle 30">
            <a:extLst>
              <a:ext uri="{FF2B5EF4-FFF2-40B4-BE49-F238E27FC236}">
                <a16:creationId xmlns:a16="http://schemas.microsoft.com/office/drawing/2014/main" id="{CC4B3918-FBF1-9E08-5189-1B5949F73F44}"/>
              </a:ext>
            </a:extLst>
          </p:cNvPr>
          <p:cNvSpPr/>
          <p:nvPr/>
        </p:nvSpPr>
        <p:spPr>
          <a:xfrm>
            <a:off x="609600" y="1912107"/>
            <a:ext cx="10972800" cy="426597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Diagonal Stripe 3">
            <a:extLst>
              <a:ext uri="{FF2B5EF4-FFF2-40B4-BE49-F238E27FC236}">
                <a16:creationId xmlns:a16="http://schemas.microsoft.com/office/drawing/2014/main" id="{70296D53-710A-7D67-8491-5ABE0982C280}"/>
              </a:ext>
            </a:extLst>
          </p:cNvPr>
          <p:cNvSpPr/>
          <p:nvPr/>
        </p:nvSpPr>
        <p:spPr>
          <a:xfrm rot="18900000" flipV="1">
            <a:off x="2338313" y="3576117"/>
            <a:ext cx="2163555" cy="2163554"/>
          </a:xfrm>
          <a:prstGeom prst="diagStripe">
            <a:avLst>
              <a:gd name="adj" fmla="val 8925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grpSp>
        <p:nvGrpSpPr>
          <p:cNvPr id="46" name="Group 45">
            <a:extLst>
              <a:ext uri="{FF2B5EF4-FFF2-40B4-BE49-F238E27FC236}">
                <a16:creationId xmlns:a16="http://schemas.microsoft.com/office/drawing/2014/main" id="{0E9DCD7D-149A-F04D-5788-3CFEE8FEF004}"/>
              </a:ext>
            </a:extLst>
          </p:cNvPr>
          <p:cNvGrpSpPr/>
          <p:nvPr/>
        </p:nvGrpSpPr>
        <p:grpSpPr>
          <a:xfrm>
            <a:off x="3549277" y="2517127"/>
            <a:ext cx="1912663" cy="2526054"/>
            <a:chOff x="3697940" y="2541841"/>
            <a:chExt cx="1764000" cy="2526054"/>
          </a:xfrm>
        </p:grpSpPr>
        <p:cxnSp>
          <p:nvCxnSpPr>
            <p:cNvPr id="41" name="Straight Connector 40">
              <a:extLst>
                <a:ext uri="{FF2B5EF4-FFF2-40B4-BE49-F238E27FC236}">
                  <a16:creationId xmlns:a16="http://schemas.microsoft.com/office/drawing/2014/main" id="{DEBAB828-980E-C735-2D12-56ED350E2079}"/>
                </a:ext>
              </a:extLst>
            </p:cNvPr>
            <p:cNvCxnSpPr>
              <a:cxnSpLocks/>
            </p:cNvCxnSpPr>
            <p:nvPr/>
          </p:nvCxnSpPr>
          <p:spPr>
            <a:xfrm>
              <a:off x="3697940" y="2541841"/>
              <a:ext cx="1764000"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02BE999-E41B-C968-9008-E2428447FCA9}"/>
                </a:ext>
              </a:extLst>
            </p:cNvPr>
            <p:cNvCxnSpPr>
              <a:cxnSpLocks/>
            </p:cNvCxnSpPr>
            <p:nvPr/>
          </p:nvCxnSpPr>
          <p:spPr>
            <a:xfrm>
              <a:off x="3697940" y="3406902"/>
              <a:ext cx="1764000"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DA9938-274D-B075-3B6B-74C1B10E455E}"/>
                </a:ext>
              </a:extLst>
            </p:cNvPr>
            <p:cNvCxnSpPr>
              <a:cxnSpLocks/>
            </p:cNvCxnSpPr>
            <p:nvPr/>
          </p:nvCxnSpPr>
          <p:spPr>
            <a:xfrm>
              <a:off x="3697940" y="4291724"/>
              <a:ext cx="1764000"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B753D9E-CE6C-A609-C1B6-019E5EAD0143}"/>
                </a:ext>
              </a:extLst>
            </p:cNvPr>
            <p:cNvCxnSpPr>
              <a:cxnSpLocks/>
            </p:cNvCxnSpPr>
            <p:nvPr/>
          </p:nvCxnSpPr>
          <p:spPr>
            <a:xfrm>
              <a:off x="3697940" y="5067895"/>
              <a:ext cx="1764000" cy="0"/>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sp>
        <p:nvSpPr>
          <p:cNvPr id="5" name="Diagonal Stripe 4">
            <a:extLst>
              <a:ext uri="{FF2B5EF4-FFF2-40B4-BE49-F238E27FC236}">
                <a16:creationId xmlns:a16="http://schemas.microsoft.com/office/drawing/2014/main" id="{059E9601-5BA9-67ED-8397-E03CA1D801D9}"/>
              </a:ext>
            </a:extLst>
          </p:cNvPr>
          <p:cNvSpPr/>
          <p:nvPr/>
        </p:nvSpPr>
        <p:spPr>
          <a:xfrm rot="18900000" flipV="1">
            <a:off x="2689622" y="3059240"/>
            <a:ext cx="1407697" cy="1405391"/>
          </a:xfrm>
          <a:prstGeom prst="diagStripe">
            <a:avLst>
              <a:gd name="adj" fmla="val 8374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sp>
        <p:nvSpPr>
          <p:cNvPr id="6" name="Diagonal Stripe 5">
            <a:extLst>
              <a:ext uri="{FF2B5EF4-FFF2-40B4-BE49-F238E27FC236}">
                <a16:creationId xmlns:a16="http://schemas.microsoft.com/office/drawing/2014/main" id="{54106DF3-C3BB-A4E7-4F66-25D59B7979C1}"/>
              </a:ext>
            </a:extLst>
          </p:cNvPr>
          <p:cNvSpPr>
            <a:spLocks noChangeAspect="1"/>
          </p:cNvSpPr>
          <p:nvPr/>
        </p:nvSpPr>
        <p:spPr>
          <a:xfrm rot="18900000" flipV="1">
            <a:off x="3049952" y="2570326"/>
            <a:ext cx="672242" cy="672241"/>
          </a:xfrm>
          <a:prstGeom prst="diagStripe">
            <a:avLst>
              <a:gd name="adj" fmla="val 61941"/>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sp>
        <p:nvSpPr>
          <p:cNvPr id="7" name="Freeform: Shape 6">
            <a:extLst>
              <a:ext uri="{FF2B5EF4-FFF2-40B4-BE49-F238E27FC236}">
                <a16:creationId xmlns:a16="http://schemas.microsoft.com/office/drawing/2014/main" id="{71067743-F6AD-D453-9270-E0817EF541F0}"/>
              </a:ext>
            </a:extLst>
          </p:cNvPr>
          <p:cNvSpPr/>
          <p:nvPr/>
        </p:nvSpPr>
        <p:spPr>
          <a:xfrm rot="10800000" flipV="1">
            <a:off x="2907561" y="2175671"/>
            <a:ext cx="952293" cy="732340"/>
          </a:xfrm>
          <a:custGeom>
            <a:avLst/>
            <a:gdLst>
              <a:gd name="connsiteX0" fmla="*/ 422831 w 845662"/>
              <a:gd name="connsiteY0" fmla="*/ 0 h 729019"/>
              <a:gd name="connsiteX1" fmla="*/ 845662 w 845662"/>
              <a:gd name="connsiteY1" fmla="*/ 729019 h 729019"/>
              <a:gd name="connsiteX2" fmla="*/ 0 w 845662"/>
              <a:gd name="connsiteY2" fmla="*/ 729019 h 729019"/>
              <a:gd name="connsiteX3" fmla="*/ 422831 w 845662"/>
              <a:gd name="connsiteY3" fmla="*/ 0 h 729019"/>
            </a:gdLst>
            <a:ahLst/>
            <a:cxnLst>
              <a:cxn ang="0">
                <a:pos x="connsiteX0" y="connsiteY0"/>
              </a:cxn>
              <a:cxn ang="0">
                <a:pos x="connsiteX1" y="connsiteY1"/>
              </a:cxn>
              <a:cxn ang="0">
                <a:pos x="connsiteX2" y="connsiteY2"/>
              </a:cxn>
              <a:cxn ang="0">
                <a:pos x="connsiteX3" y="connsiteY3"/>
              </a:cxn>
            </a:cxnLst>
            <a:rect l="l" t="t" r="r" b="b"/>
            <a:pathLst>
              <a:path w="845662" h="729019">
                <a:moveTo>
                  <a:pt x="422831" y="0"/>
                </a:moveTo>
                <a:lnTo>
                  <a:pt x="845662" y="729019"/>
                </a:lnTo>
                <a:lnTo>
                  <a:pt x="0" y="729019"/>
                </a:lnTo>
                <a:lnTo>
                  <a:pt x="42283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sp>
        <p:nvSpPr>
          <p:cNvPr id="8" name="Freeform: Shape 7">
            <a:extLst>
              <a:ext uri="{FF2B5EF4-FFF2-40B4-BE49-F238E27FC236}">
                <a16:creationId xmlns:a16="http://schemas.microsoft.com/office/drawing/2014/main" id="{1ED5E8D2-0F8C-F062-69F6-EFA86B433C6A}"/>
              </a:ext>
            </a:extLst>
          </p:cNvPr>
          <p:cNvSpPr/>
          <p:nvPr/>
        </p:nvSpPr>
        <p:spPr>
          <a:xfrm rot="10800000" flipV="1">
            <a:off x="2398893" y="3052684"/>
            <a:ext cx="1989154" cy="708436"/>
          </a:xfrm>
          <a:custGeom>
            <a:avLst/>
            <a:gdLst>
              <a:gd name="connsiteX0" fmla="*/ 422831 w 1858382"/>
              <a:gd name="connsiteY0" fmla="*/ 0 h 729019"/>
              <a:gd name="connsiteX1" fmla="*/ 1435551 w 1858382"/>
              <a:gd name="connsiteY1" fmla="*/ 0 h 729019"/>
              <a:gd name="connsiteX2" fmla="*/ 1858382 w 1858382"/>
              <a:gd name="connsiteY2" fmla="*/ 729019 h 729019"/>
              <a:gd name="connsiteX3" fmla="*/ 0 w 1858382"/>
              <a:gd name="connsiteY3" fmla="*/ 729019 h 729019"/>
              <a:gd name="connsiteX4" fmla="*/ 422831 w 1858382"/>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82" h="729019">
                <a:moveTo>
                  <a:pt x="422831" y="0"/>
                </a:moveTo>
                <a:lnTo>
                  <a:pt x="1435551" y="0"/>
                </a:lnTo>
                <a:lnTo>
                  <a:pt x="1858382" y="729019"/>
                </a:lnTo>
                <a:lnTo>
                  <a:pt x="0" y="729019"/>
                </a:lnTo>
                <a:lnTo>
                  <a:pt x="42283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sp>
        <p:nvSpPr>
          <p:cNvPr id="22" name="Freeform: Shape 21">
            <a:extLst>
              <a:ext uri="{FF2B5EF4-FFF2-40B4-BE49-F238E27FC236}">
                <a16:creationId xmlns:a16="http://schemas.microsoft.com/office/drawing/2014/main" id="{AD292D41-E969-B27D-7A39-649BD76B042E}"/>
              </a:ext>
            </a:extLst>
          </p:cNvPr>
          <p:cNvSpPr/>
          <p:nvPr/>
        </p:nvSpPr>
        <p:spPr>
          <a:xfrm rot="10800000" flipV="1">
            <a:off x="3323428" y="3925554"/>
            <a:ext cx="1626526" cy="732340"/>
          </a:xfrm>
          <a:custGeom>
            <a:avLst/>
            <a:gdLst>
              <a:gd name="connsiteX0" fmla="*/ 1444399 w 1444399"/>
              <a:gd name="connsiteY0" fmla="*/ 0 h 729019"/>
              <a:gd name="connsiteX1" fmla="*/ 422831 w 1444399"/>
              <a:gd name="connsiteY1" fmla="*/ 0 h 729019"/>
              <a:gd name="connsiteX2" fmla="*/ 0 w 1444399"/>
              <a:gd name="connsiteY2" fmla="*/ 729019 h 729019"/>
              <a:gd name="connsiteX3" fmla="*/ 1444399 w 1444399"/>
              <a:gd name="connsiteY3" fmla="*/ 729019 h 729019"/>
              <a:gd name="connsiteX4" fmla="*/ 1444399 w 1444399"/>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399" h="729019">
                <a:moveTo>
                  <a:pt x="1444399" y="0"/>
                </a:moveTo>
                <a:lnTo>
                  <a:pt x="422831" y="0"/>
                </a:lnTo>
                <a:lnTo>
                  <a:pt x="0" y="729019"/>
                </a:lnTo>
                <a:lnTo>
                  <a:pt x="1444399" y="729019"/>
                </a:lnTo>
                <a:lnTo>
                  <a:pt x="144439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ko-KR" altLang="en-US" sz="1200" b="1">
              <a:solidFill>
                <a:schemeClr val="tx1"/>
              </a:solidFill>
            </a:endParaRPr>
          </a:p>
        </p:txBody>
      </p:sp>
      <p:sp>
        <p:nvSpPr>
          <p:cNvPr id="20" name="Freeform: Shape 19">
            <a:extLst>
              <a:ext uri="{FF2B5EF4-FFF2-40B4-BE49-F238E27FC236}">
                <a16:creationId xmlns:a16="http://schemas.microsoft.com/office/drawing/2014/main" id="{4DE33123-0E93-8963-8558-CC397CEBD530}"/>
              </a:ext>
            </a:extLst>
          </p:cNvPr>
          <p:cNvSpPr/>
          <p:nvPr/>
        </p:nvSpPr>
        <p:spPr>
          <a:xfrm rot="10800000" flipV="1">
            <a:off x="1890226" y="3925554"/>
            <a:ext cx="1433202" cy="732340"/>
          </a:xfrm>
          <a:custGeom>
            <a:avLst/>
            <a:gdLst>
              <a:gd name="connsiteX0" fmla="*/ 1003873 w 1426704"/>
              <a:gd name="connsiteY0" fmla="*/ 0 h 729019"/>
              <a:gd name="connsiteX1" fmla="*/ 0 w 1426704"/>
              <a:gd name="connsiteY1" fmla="*/ 0 h 729019"/>
              <a:gd name="connsiteX2" fmla="*/ 0 w 1426704"/>
              <a:gd name="connsiteY2" fmla="*/ 729019 h 729019"/>
              <a:gd name="connsiteX3" fmla="*/ 1426704 w 1426704"/>
              <a:gd name="connsiteY3" fmla="*/ 729019 h 729019"/>
              <a:gd name="connsiteX4" fmla="*/ 1003873 w 1426704"/>
              <a:gd name="connsiteY4" fmla="*/ 0 h 7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704" h="729019">
                <a:moveTo>
                  <a:pt x="1003873" y="0"/>
                </a:moveTo>
                <a:lnTo>
                  <a:pt x="0" y="0"/>
                </a:lnTo>
                <a:lnTo>
                  <a:pt x="0" y="729019"/>
                </a:lnTo>
                <a:lnTo>
                  <a:pt x="1426704" y="729019"/>
                </a:lnTo>
                <a:lnTo>
                  <a:pt x="100387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ko-KR" altLang="en-US" sz="1200" b="1">
              <a:solidFill>
                <a:schemeClr val="tx1"/>
              </a:solidFill>
            </a:endParaRPr>
          </a:p>
        </p:txBody>
      </p:sp>
      <p:sp>
        <p:nvSpPr>
          <p:cNvPr id="10" name="Rectangle 9">
            <a:extLst>
              <a:ext uri="{FF2B5EF4-FFF2-40B4-BE49-F238E27FC236}">
                <a16:creationId xmlns:a16="http://schemas.microsoft.com/office/drawing/2014/main" id="{AC7DCB13-FFEC-B25B-6681-0BCBC4258BC4}"/>
              </a:ext>
            </a:extLst>
          </p:cNvPr>
          <p:cNvSpPr/>
          <p:nvPr/>
        </p:nvSpPr>
        <p:spPr>
          <a:xfrm rot="10800000" flipV="1">
            <a:off x="1885781" y="4822328"/>
            <a:ext cx="3094534" cy="6121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b="1">
              <a:solidFill>
                <a:schemeClr val="tx1"/>
              </a:solidFill>
            </a:endParaRPr>
          </a:p>
        </p:txBody>
      </p:sp>
      <p:sp>
        <p:nvSpPr>
          <p:cNvPr id="15" name="TextBox 14">
            <a:extLst>
              <a:ext uri="{FF2B5EF4-FFF2-40B4-BE49-F238E27FC236}">
                <a16:creationId xmlns:a16="http://schemas.microsoft.com/office/drawing/2014/main" id="{F9C2191E-265C-5F71-1671-5660B2D378F5}"/>
              </a:ext>
            </a:extLst>
          </p:cNvPr>
          <p:cNvSpPr txBox="1"/>
          <p:nvPr/>
        </p:nvSpPr>
        <p:spPr>
          <a:xfrm>
            <a:off x="2812560" y="3323676"/>
            <a:ext cx="1161820" cy="166451"/>
          </a:xfrm>
          <a:prstGeom prst="rect">
            <a:avLst/>
          </a:prstGeom>
          <a:noFill/>
        </p:spPr>
        <p:txBody>
          <a:bodyPr wrap="square" lIns="0" tIns="0" rIns="0" bIns="0" rtlCol="0" anchor="ctr">
            <a:spAutoFit/>
          </a:bodyPr>
          <a:lstStyle/>
          <a:p>
            <a:pPr algn="ctr"/>
            <a:r>
              <a:rPr lang="en-US" altLang="ko-KR" sz="1200" b="1" dirty="0">
                <a:solidFill>
                  <a:schemeClr val="bg1"/>
                </a:solidFill>
                <a:ea typeface="맑은 고딕" panose="020B0503020000020004" pitchFamily="50" charset="-127"/>
              </a:rPr>
              <a:t>1:MANY</a:t>
            </a:r>
          </a:p>
        </p:txBody>
      </p:sp>
      <p:sp>
        <p:nvSpPr>
          <p:cNvPr id="16" name="TextBox 15">
            <a:extLst>
              <a:ext uri="{FF2B5EF4-FFF2-40B4-BE49-F238E27FC236}">
                <a16:creationId xmlns:a16="http://schemas.microsoft.com/office/drawing/2014/main" id="{03BB0948-2E26-4BD9-D1A8-82AFFCB843B6}"/>
              </a:ext>
            </a:extLst>
          </p:cNvPr>
          <p:cNvSpPr txBox="1"/>
          <p:nvPr/>
        </p:nvSpPr>
        <p:spPr>
          <a:xfrm>
            <a:off x="2966490" y="2501382"/>
            <a:ext cx="853958" cy="332903"/>
          </a:xfrm>
          <a:prstGeom prst="rect">
            <a:avLst/>
          </a:prstGeom>
          <a:noFill/>
        </p:spPr>
        <p:txBody>
          <a:bodyPr wrap="square" lIns="0" tIns="0" rIns="0" bIns="0" rtlCol="0" anchor="ctr">
            <a:spAutoFit/>
          </a:bodyPr>
          <a:lstStyle/>
          <a:p>
            <a:pPr algn="ctr"/>
            <a:endParaRPr lang="en-US" altLang="ko-KR" sz="1200" b="1" dirty="0">
              <a:solidFill>
                <a:schemeClr val="bg1"/>
              </a:solidFill>
              <a:ea typeface="맑은 고딕" panose="020B0503020000020004" pitchFamily="50" charset="-127"/>
            </a:endParaRPr>
          </a:p>
          <a:p>
            <a:pPr algn="ctr"/>
            <a:r>
              <a:rPr lang="en-US" altLang="ko-KR" sz="1200" b="1" dirty="0">
                <a:solidFill>
                  <a:schemeClr val="bg1"/>
                </a:solidFill>
                <a:ea typeface="맑은 고딕" panose="020B0503020000020004" pitchFamily="50" charset="-127"/>
              </a:rPr>
              <a:t>1:FEW</a:t>
            </a:r>
          </a:p>
        </p:txBody>
      </p:sp>
      <p:sp>
        <p:nvSpPr>
          <p:cNvPr id="14" name="TextBox 13">
            <a:extLst>
              <a:ext uri="{FF2B5EF4-FFF2-40B4-BE49-F238E27FC236}">
                <a16:creationId xmlns:a16="http://schemas.microsoft.com/office/drawing/2014/main" id="{3F837C12-CB54-FAD1-3F03-E1C9DC77C69B}"/>
              </a:ext>
            </a:extLst>
          </p:cNvPr>
          <p:cNvSpPr txBox="1"/>
          <p:nvPr/>
        </p:nvSpPr>
        <p:spPr>
          <a:xfrm>
            <a:off x="2159880" y="4212640"/>
            <a:ext cx="2467181" cy="166451"/>
          </a:xfrm>
          <a:prstGeom prst="rect">
            <a:avLst/>
          </a:prstGeom>
          <a:noFill/>
        </p:spPr>
        <p:txBody>
          <a:bodyPr wrap="square" lIns="0" tIns="0" rIns="0" bIns="0" rtlCol="0" anchor="ctr">
            <a:spAutoFit/>
          </a:bodyPr>
          <a:lstStyle/>
          <a:p>
            <a:pPr algn="ctr"/>
            <a:r>
              <a:rPr lang="en-US" altLang="ko-KR" sz="1200" b="1" dirty="0">
                <a:solidFill>
                  <a:schemeClr val="bg1"/>
                </a:solidFill>
                <a:ea typeface="맑은 고딕" panose="020B0503020000020004" pitchFamily="50" charset="-127"/>
              </a:rPr>
              <a:t>RENEWAL FOCUS</a:t>
            </a:r>
          </a:p>
        </p:txBody>
      </p:sp>
      <p:sp>
        <p:nvSpPr>
          <p:cNvPr id="26" name="TextBox 25">
            <a:extLst>
              <a:ext uri="{FF2B5EF4-FFF2-40B4-BE49-F238E27FC236}">
                <a16:creationId xmlns:a16="http://schemas.microsoft.com/office/drawing/2014/main" id="{9107BCD6-0385-6D9B-9058-DFEC10612679}"/>
              </a:ext>
            </a:extLst>
          </p:cNvPr>
          <p:cNvSpPr txBox="1"/>
          <p:nvPr/>
        </p:nvSpPr>
        <p:spPr>
          <a:xfrm>
            <a:off x="2122394" y="5060712"/>
            <a:ext cx="2621309" cy="166451"/>
          </a:xfrm>
          <a:prstGeom prst="rect">
            <a:avLst/>
          </a:prstGeom>
          <a:noFill/>
        </p:spPr>
        <p:txBody>
          <a:bodyPr wrap="square" lIns="0" tIns="0" rIns="0" bIns="0" rtlCol="0" anchor="ctr">
            <a:spAutoFit/>
          </a:bodyPr>
          <a:lstStyle/>
          <a:p>
            <a:pPr algn="ctr"/>
            <a:r>
              <a:rPr lang="en-US" altLang="ko-KR" sz="1200" b="1" dirty="0">
                <a:solidFill>
                  <a:schemeClr val="bg1"/>
                </a:solidFill>
                <a:ea typeface="맑은 고딕" panose="020B0503020000020004" pitchFamily="50" charset="-127"/>
              </a:rPr>
              <a:t>TECH-ENABLED AUTOMATION</a:t>
            </a:r>
          </a:p>
        </p:txBody>
      </p:sp>
      <p:sp>
        <p:nvSpPr>
          <p:cNvPr id="29" name="Google Shape;2396;p8">
            <a:extLst>
              <a:ext uri="{FF2B5EF4-FFF2-40B4-BE49-F238E27FC236}">
                <a16:creationId xmlns:a16="http://schemas.microsoft.com/office/drawing/2014/main" id="{C3C04184-D2CF-7310-B5BB-6F1A83C6ACA0}"/>
              </a:ext>
            </a:extLst>
          </p:cNvPr>
          <p:cNvSpPr txBox="1"/>
          <p:nvPr/>
        </p:nvSpPr>
        <p:spPr>
          <a:xfrm>
            <a:off x="609601" y="1250222"/>
            <a:ext cx="10972800" cy="56701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82CA"/>
              </a:buClr>
              <a:buSzPts val="2799"/>
              <a:buFont typeface="Arial"/>
              <a:buNone/>
            </a:pPr>
            <a:r>
              <a:rPr lang="en-US" sz="1600" b="0" i="0" u="none" strike="noStrike" cap="none" dirty="0">
                <a:solidFill>
                  <a:schemeClr val="bg1"/>
                </a:solidFill>
                <a:ea typeface="Arial"/>
                <a:cs typeface="Arial"/>
                <a:sym typeface="Arial"/>
              </a:rPr>
              <a:t>The following customer engagement model guides the Customer Success team to focus on the right customer segments with the right level of effort based on current and potential spend</a:t>
            </a:r>
          </a:p>
          <a:p>
            <a:pPr marL="0" marR="0" lvl="0" indent="0" algn="l" rtl="0">
              <a:lnSpc>
                <a:spcPct val="100000"/>
              </a:lnSpc>
              <a:spcBef>
                <a:spcPts val="0"/>
              </a:spcBef>
              <a:spcAft>
                <a:spcPts val="0"/>
              </a:spcAft>
              <a:buClr>
                <a:srgbClr val="0082CA"/>
              </a:buClr>
              <a:buSzPts val="2799"/>
              <a:buFont typeface="Arial"/>
              <a:buNone/>
            </a:pPr>
            <a:endParaRPr lang="en-US" sz="1600" b="0" i="0" u="none" strike="noStrike" cap="none" dirty="0">
              <a:solidFill>
                <a:schemeClr val="bg1"/>
              </a:solidFill>
              <a:ea typeface="Arial"/>
              <a:cs typeface="Arial"/>
              <a:sym typeface="Arial"/>
            </a:endParaRPr>
          </a:p>
        </p:txBody>
      </p:sp>
      <p:sp>
        <p:nvSpPr>
          <p:cNvPr id="12" name="Google Shape;2423;p9">
            <a:extLst>
              <a:ext uri="{FF2B5EF4-FFF2-40B4-BE49-F238E27FC236}">
                <a16:creationId xmlns:a16="http://schemas.microsoft.com/office/drawing/2014/main" id="{A1A6AD67-DB41-3F74-BE40-016D2BFA23AF}"/>
              </a:ext>
            </a:extLst>
          </p:cNvPr>
          <p:cNvSpPr txBox="1"/>
          <p:nvPr/>
        </p:nvSpPr>
        <p:spPr>
          <a:xfrm>
            <a:off x="2133821" y="2089693"/>
            <a:ext cx="777805" cy="259686"/>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Clr>
                <a:srgbClr val="4C4845"/>
              </a:buClr>
              <a:buSzPts val="1600"/>
              <a:buFont typeface="Calibri"/>
              <a:buNone/>
            </a:pPr>
            <a:r>
              <a:rPr lang="en-US" sz="1600" b="1" i="0" u="none" strike="noStrike" cap="none" dirty="0">
                <a:solidFill>
                  <a:schemeClr val="dk1"/>
                </a:solidFill>
                <a:ea typeface="Arial"/>
                <a:cs typeface="Arial"/>
                <a:sym typeface="Arial"/>
              </a:rPr>
              <a:t>HIGH</a:t>
            </a:r>
            <a:endParaRPr sz="1400" b="0" i="0" u="none" strike="noStrike" cap="none" dirty="0">
              <a:solidFill>
                <a:schemeClr val="dk1"/>
              </a:solidFill>
              <a:ea typeface="Arial"/>
              <a:cs typeface="Arial"/>
              <a:sym typeface="Arial"/>
            </a:endParaRPr>
          </a:p>
        </p:txBody>
      </p:sp>
      <p:sp>
        <p:nvSpPr>
          <p:cNvPr id="13" name="Google Shape;2424;p9">
            <a:extLst>
              <a:ext uri="{FF2B5EF4-FFF2-40B4-BE49-F238E27FC236}">
                <a16:creationId xmlns:a16="http://schemas.microsoft.com/office/drawing/2014/main" id="{39A7F9C8-AE94-6666-5B96-6896D7BF29EE}"/>
              </a:ext>
            </a:extLst>
          </p:cNvPr>
          <p:cNvSpPr txBox="1"/>
          <p:nvPr/>
        </p:nvSpPr>
        <p:spPr>
          <a:xfrm>
            <a:off x="1001776" y="4859911"/>
            <a:ext cx="738368" cy="259686"/>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Clr>
                <a:srgbClr val="4C4845"/>
              </a:buClr>
              <a:buSzPts val="1600"/>
              <a:buFont typeface="Calibri"/>
              <a:buNone/>
            </a:pPr>
            <a:r>
              <a:rPr lang="en-US" sz="1600" b="1" i="0" u="none" strike="noStrike" cap="none" dirty="0">
                <a:solidFill>
                  <a:schemeClr val="dk1"/>
                </a:solidFill>
                <a:ea typeface="Arial"/>
                <a:cs typeface="Arial"/>
                <a:sym typeface="Arial"/>
              </a:rPr>
              <a:t>LOW</a:t>
            </a:r>
            <a:endParaRPr sz="1400" b="0" i="0" u="none" strike="noStrike" cap="none" dirty="0">
              <a:solidFill>
                <a:schemeClr val="dk1"/>
              </a:solidFill>
              <a:ea typeface="Arial"/>
              <a:cs typeface="Arial"/>
              <a:sym typeface="Arial"/>
            </a:endParaRPr>
          </a:p>
        </p:txBody>
      </p:sp>
      <p:cxnSp>
        <p:nvCxnSpPr>
          <p:cNvPr id="17" name="Google Shape;2425;p9">
            <a:extLst>
              <a:ext uri="{FF2B5EF4-FFF2-40B4-BE49-F238E27FC236}">
                <a16:creationId xmlns:a16="http://schemas.microsoft.com/office/drawing/2014/main" id="{532581B1-D7F7-E82B-F882-8ADEDF636118}"/>
              </a:ext>
            </a:extLst>
          </p:cNvPr>
          <p:cNvCxnSpPr>
            <a:cxnSpLocks/>
          </p:cNvCxnSpPr>
          <p:nvPr/>
        </p:nvCxnSpPr>
        <p:spPr>
          <a:xfrm flipV="1">
            <a:off x="1546412" y="2131498"/>
            <a:ext cx="1494198" cy="2526396"/>
          </a:xfrm>
          <a:prstGeom prst="straightConnector1">
            <a:avLst/>
          </a:prstGeom>
          <a:noFill/>
          <a:ln w="44450" cap="flat" cmpd="sng">
            <a:solidFill>
              <a:schemeClr val="dk1"/>
            </a:solidFill>
            <a:prstDash val="solid"/>
            <a:miter lim="800000"/>
            <a:headEnd type="oval" w="med" len="med"/>
            <a:tailEnd type="triangle" w="med" len="med"/>
          </a:ln>
        </p:spPr>
      </p:cxnSp>
      <p:sp>
        <p:nvSpPr>
          <p:cNvPr id="19" name="Google Shape;2426;p9">
            <a:extLst>
              <a:ext uri="{FF2B5EF4-FFF2-40B4-BE49-F238E27FC236}">
                <a16:creationId xmlns:a16="http://schemas.microsoft.com/office/drawing/2014/main" id="{2999686A-B809-66E9-F122-E8B047E5120A}"/>
              </a:ext>
            </a:extLst>
          </p:cNvPr>
          <p:cNvSpPr txBox="1"/>
          <p:nvPr/>
        </p:nvSpPr>
        <p:spPr>
          <a:xfrm rot="18067341">
            <a:off x="478163" y="3459546"/>
            <a:ext cx="2738690" cy="182732"/>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Clr>
                <a:srgbClr val="9FA49F"/>
              </a:buClr>
              <a:buSzPts val="1600"/>
              <a:buFont typeface="Calibri"/>
              <a:buNone/>
            </a:pPr>
            <a:r>
              <a:rPr lang="en-US" sz="1100" b="1" i="1" u="none" strike="noStrike" cap="none" dirty="0">
                <a:solidFill>
                  <a:schemeClr val="dk1"/>
                </a:solidFill>
                <a:ea typeface="Arial"/>
                <a:cs typeface="Arial"/>
                <a:sym typeface="Arial"/>
              </a:rPr>
              <a:t>INVESTMENT &amp; ROI PER ACCOUNT</a:t>
            </a:r>
            <a:endParaRPr sz="1100" b="1" i="1" u="none" strike="noStrike" cap="none" dirty="0">
              <a:solidFill>
                <a:schemeClr val="dk1"/>
              </a:solidFill>
              <a:ea typeface="Arial"/>
              <a:cs typeface="Arial"/>
              <a:sym typeface="Arial"/>
            </a:endParaRPr>
          </a:p>
        </p:txBody>
      </p:sp>
      <p:sp>
        <p:nvSpPr>
          <p:cNvPr id="34" name="Google Shape;2404;p9">
            <a:extLst>
              <a:ext uri="{FF2B5EF4-FFF2-40B4-BE49-F238E27FC236}">
                <a16:creationId xmlns:a16="http://schemas.microsoft.com/office/drawing/2014/main" id="{296EFEBF-B104-8F71-98D8-B5F4B3502C06}"/>
              </a:ext>
            </a:extLst>
          </p:cNvPr>
          <p:cNvSpPr/>
          <p:nvPr/>
        </p:nvSpPr>
        <p:spPr>
          <a:xfrm>
            <a:off x="860585" y="5601793"/>
            <a:ext cx="10475285" cy="576293"/>
          </a:xfrm>
          <a:prstGeom prst="rect">
            <a:avLst/>
          </a:prstGeom>
          <a:solidFill>
            <a:schemeClr val="accent1"/>
          </a:solidFill>
          <a:ln w="9525" cap="flat" cmpd="sng">
            <a:noFill/>
            <a:prstDash val="solid"/>
            <a:round/>
            <a:headEnd type="none" w="sm" len="sm"/>
            <a:tailEnd type="none" w="sm" len="sm"/>
          </a:ln>
        </p:spPr>
        <p:txBody>
          <a:bodyPr spcFirstLastPara="1" wrap="square" lIns="108000" tIns="72000" rIns="108000" bIns="72000" anchor="t" anchorCtr="0">
            <a:spAutoFit/>
          </a:bodyPr>
          <a:lstStyle/>
          <a:p>
            <a:pPr marL="0" marR="0" lvl="0" indent="0" algn="ctr" rtl="0">
              <a:lnSpc>
                <a:spcPct val="100000"/>
              </a:lnSpc>
              <a:spcBef>
                <a:spcPts val="0"/>
              </a:spcBef>
              <a:spcAft>
                <a:spcPts val="0"/>
              </a:spcAft>
              <a:buClr>
                <a:srgbClr val="FFFFFF"/>
              </a:buClr>
              <a:buSzPts val="1600"/>
              <a:buFont typeface="Calibri"/>
              <a:buNone/>
            </a:pPr>
            <a:r>
              <a:rPr lang="en-US" sz="1400" b="0" i="0" u="none" strike="noStrike" cap="none" dirty="0">
                <a:solidFill>
                  <a:schemeClr val="bg1"/>
                </a:solidFill>
                <a:ea typeface="Arial"/>
                <a:cs typeface="Arial"/>
                <a:sym typeface="Arial"/>
              </a:rPr>
              <a:t>79% of SaaS customers prefer self-service to a human assisted support channel for </a:t>
            </a:r>
            <a:r>
              <a:rPr lang="en-US" sz="1400" b="1" i="0" u="none" strike="noStrike" cap="none" dirty="0">
                <a:solidFill>
                  <a:schemeClr val="bg1"/>
                </a:solidFill>
                <a:ea typeface="Arial"/>
                <a:cs typeface="Arial"/>
                <a:sym typeface="Arial"/>
              </a:rPr>
              <a:t>routine transactions. </a:t>
            </a:r>
            <a:br>
              <a:rPr lang="en-US" sz="1400" b="1" i="0" u="none" strike="noStrike" cap="none" dirty="0">
                <a:solidFill>
                  <a:schemeClr val="bg1"/>
                </a:solidFill>
                <a:ea typeface="Arial"/>
                <a:cs typeface="Arial"/>
                <a:sym typeface="Arial"/>
              </a:rPr>
            </a:br>
            <a:r>
              <a:rPr lang="en-US" sz="1400" b="0" i="0" u="none" strike="noStrike" cap="none" dirty="0">
                <a:solidFill>
                  <a:schemeClr val="bg1"/>
                </a:solidFill>
                <a:ea typeface="Arial"/>
                <a:cs typeface="Arial"/>
                <a:sym typeface="Arial"/>
              </a:rPr>
              <a:t>Automation should be leveraged across all customer segments</a:t>
            </a:r>
            <a:r>
              <a:rPr lang="en-US" sz="1400" b="0" i="0" u="none" strike="noStrike" cap="none" baseline="30000" dirty="0">
                <a:solidFill>
                  <a:schemeClr val="bg1"/>
                </a:solidFill>
                <a:ea typeface="Arial"/>
                <a:cs typeface="Arial"/>
                <a:sym typeface="Arial"/>
              </a:rPr>
              <a:t>1</a:t>
            </a:r>
            <a:endParaRPr sz="1200" b="0" i="0" u="none" strike="noStrike" cap="none" dirty="0">
              <a:solidFill>
                <a:schemeClr val="bg1"/>
              </a:solidFill>
              <a:ea typeface="Arial"/>
              <a:cs typeface="Arial"/>
              <a:sym typeface="Arial"/>
            </a:endParaRPr>
          </a:p>
        </p:txBody>
      </p:sp>
      <p:sp>
        <p:nvSpPr>
          <p:cNvPr id="36" name="Google Shape;2428;p9">
            <a:extLst>
              <a:ext uri="{FF2B5EF4-FFF2-40B4-BE49-F238E27FC236}">
                <a16:creationId xmlns:a16="http://schemas.microsoft.com/office/drawing/2014/main" id="{F3CFF86E-B92F-84FA-EE91-308B224F5BBD}"/>
              </a:ext>
            </a:extLst>
          </p:cNvPr>
          <p:cNvSpPr txBox="1"/>
          <p:nvPr/>
        </p:nvSpPr>
        <p:spPr>
          <a:xfrm>
            <a:off x="5674658" y="4756271"/>
            <a:ext cx="5661211" cy="62324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dirty="0">
                <a:solidFill>
                  <a:schemeClr val="dk1"/>
                </a:solidFill>
                <a:ea typeface="Arial"/>
                <a:cs typeface="Arial"/>
                <a:sym typeface="Arial"/>
              </a:rPr>
              <a:t>Automation</a:t>
            </a:r>
            <a:endParaRPr sz="1200" b="0" i="0" u="none" strike="noStrike" cap="none" dirty="0">
              <a:solidFill>
                <a:srgbClr val="000000"/>
              </a:solidFill>
              <a:ea typeface="Arial"/>
              <a:cs typeface="Arial"/>
              <a:sym typeface="Arial"/>
            </a:endParaRPr>
          </a:p>
          <a:p>
            <a:pPr marL="171450" marR="0" lvl="0" indent="-171450" algn="l" rtl="0">
              <a:lnSpc>
                <a:spcPct val="90000"/>
              </a:lnSpc>
              <a:spcBef>
                <a:spcPts val="0"/>
              </a:spcBef>
              <a:spcAft>
                <a:spcPts val="0"/>
              </a:spcAft>
              <a:buClr>
                <a:schemeClr val="tx2"/>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Technology enabled, but clearly defined resolution paths following</a:t>
            </a:r>
            <a:endParaRPr sz="1100" dirty="0"/>
          </a:p>
          <a:p>
            <a:pPr marL="171450" marR="0" lvl="0" indent="-171450" algn="l" rtl="0">
              <a:lnSpc>
                <a:spcPct val="90000"/>
              </a:lnSpc>
              <a:spcBef>
                <a:spcPts val="0"/>
              </a:spcBef>
              <a:spcAft>
                <a:spcPts val="0"/>
              </a:spcAft>
              <a:buClr>
                <a:schemeClr val="tx2"/>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Focus on developing tech-enabled customer success and renewal services which can then be applied up the account stack</a:t>
            </a:r>
            <a:endParaRPr sz="1100" b="0" i="0" u="none" strike="noStrike" cap="none" dirty="0">
              <a:solidFill>
                <a:srgbClr val="000000"/>
              </a:solidFill>
              <a:ea typeface="Arial"/>
              <a:cs typeface="Arial"/>
              <a:sym typeface="Arial"/>
            </a:endParaRPr>
          </a:p>
        </p:txBody>
      </p:sp>
      <p:sp>
        <p:nvSpPr>
          <p:cNvPr id="37" name="Google Shape;2429;p9">
            <a:extLst>
              <a:ext uri="{FF2B5EF4-FFF2-40B4-BE49-F238E27FC236}">
                <a16:creationId xmlns:a16="http://schemas.microsoft.com/office/drawing/2014/main" id="{3D0C147F-8870-AE93-101F-E1E918809297}"/>
              </a:ext>
            </a:extLst>
          </p:cNvPr>
          <p:cNvSpPr txBox="1"/>
          <p:nvPr/>
        </p:nvSpPr>
        <p:spPr>
          <a:xfrm>
            <a:off x="5674658" y="3980100"/>
            <a:ext cx="5661211" cy="62324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dirty="0">
                <a:solidFill>
                  <a:schemeClr val="dk1"/>
                </a:solidFill>
                <a:ea typeface="Arial"/>
                <a:cs typeface="Arial"/>
                <a:sym typeface="Arial"/>
              </a:rPr>
              <a:t>Transactional</a:t>
            </a:r>
            <a:endParaRPr sz="1200" b="0" i="0" u="none" strike="noStrike" cap="none" dirty="0">
              <a:solidFill>
                <a:srgbClr val="000000"/>
              </a:solidFill>
              <a:ea typeface="Arial"/>
              <a:cs typeface="Arial"/>
              <a:sym typeface="Arial"/>
            </a:endParaRPr>
          </a:p>
          <a:p>
            <a:pPr marL="171450" marR="0" lvl="0" indent="-171450" algn="l" rtl="0">
              <a:lnSpc>
                <a:spcPct val="90000"/>
              </a:lnSpc>
              <a:spcBef>
                <a:spcPts val="0"/>
              </a:spcBef>
              <a:spcAft>
                <a:spcPts val="0"/>
              </a:spcAft>
              <a:buClr>
                <a:schemeClr val="tx2"/>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Enablement materials target specific use cases which are most relevant to Enterprise customers</a:t>
            </a:r>
            <a:endParaRPr sz="1100" dirty="0"/>
          </a:p>
          <a:p>
            <a:pPr marL="171450" marR="0" lvl="0" indent="-171450" algn="l" rtl="0">
              <a:lnSpc>
                <a:spcPct val="90000"/>
              </a:lnSpc>
              <a:spcBef>
                <a:spcPts val="0"/>
              </a:spcBef>
              <a:spcAft>
                <a:spcPts val="0"/>
              </a:spcAft>
              <a:buClr>
                <a:schemeClr val="tx2"/>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Apply the current CSA motion</a:t>
            </a:r>
            <a:endParaRPr sz="1200" b="0" i="0" u="none" strike="noStrike" cap="none" dirty="0">
              <a:solidFill>
                <a:schemeClr val="dk1"/>
              </a:solidFill>
              <a:ea typeface="Arial"/>
              <a:cs typeface="Arial"/>
              <a:sym typeface="Arial"/>
            </a:endParaRPr>
          </a:p>
        </p:txBody>
      </p:sp>
      <p:sp>
        <p:nvSpPr>
          <p:cNvPr id="38" name="Google Shape;2430;p9">
            <a:extLst>
              <a:ext uri="{FF2B5EF4-FFF2-40B4-BE49-F238E27FC236}">
                <a16:creationId xmlns:a16="http://schemas.microsoft.com/office/drawing/2014/main" id="{041EFC29-BC89-11C4-3671-B62F9FEB3B88}"/>
              </a:ext>
            </a:extLst>
          </p:cNvPr>
          <p:cNvSpPr txBox="1"/>
          <p:nvPr/>
        </p:nvSpPr>
        <p:spPr>
          <a:xfrm>
            <a:off x="5674658" y="3095278"/>
            <a:ext cx="5661211" cy="62324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dirty="0">
                <a:solidFill>
                  <a:schemeClr val="dk1"/>
                </a:solidFill>
                <a:ea typeface="Arial"/>
                <a:cs typeface="Arial"/>
                <a:sym typeface="Arial"/>
              </a:rPr>
              <a:t>Proactive</a:t>
            </a:r>
            <a:endParaRPr sz="1200" b="0" i="0" u="none" strike="noStrike" cap="none" dirty="0">
              <a:solidFill>
                <a:srgbClr val="000000"/>
              </a:solidFill>
              <a:ea typeface="Arial"/>
              <a:cs typeface="Arial"/>
              <a:sym typeface="Arial"/>
            </a:endParaRPr>
          </a:p>
          <a:p>
            <a:pPr marL="171450" marR="0" lvl="0" indent="-171450" algn="l" rtl="0">
              <a:lnSpc>
                <a:spcPct val="90000"/>
              </a:lnSpc>
              <a:spcBef>
                <a:spcPts val="0"/>
              </a:spcBef>
              <a:spcAft>
                <a:spcPts val="0"/>
              </a:spcAft>
              <a:buClr>
                <a:schemeClr val="accent1"/>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Activities aligned to the customer journey and targeted to specific Strategic and Large Enterprise customer segments</a:t>
            </a:r>
            <a:endParaRPr sz="1100" dirty="0"/>
          </a:p>
          <a:p>
            <a:pPr marL="171450" marR="0" lvl="0" indent="-171450" algn="l" rtl="0">
              <a:lnSpc>
                <a:spcPct val="90000"/>
              </a:lnSpc>
              <a:spcBef>
                <a:spcPts val="0"/>
              </a:spcBef>
              <a:spcAft>
                <a:spcPts val="0"/>
              </a:spcAft>
              <a:buClr>
                <a:schemeClr val="accent1"/>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1:10 through 1:75 account coverage models</a:t>
            </a:r>
            <a:endParaRPr sz="1100" b="0" i="0" u="none" strike="noStrike" cap="none" dirty="0">
              <a:solidFill>
                <a:srgbClr val="000000"/>
              </a:solidFill>
              <a:ea typeface="Arial"/>
              <a:cs typeface="Arial"/>
              <a:sym typeface="Arial"/>
            </a:endParaRPr>
          </a:p>
        </p:txBody>
      </p:sp>
      <p:sp>
        <p:nvSpPr>
          <p:cNvPr id="39" name="Google Shape;2431;p9">
            <a:extLst>
              <a:ext uri="{FF2B5EF4-FFF2-40B4-BE49-F238E27FC236}">
                <a16:creationId xmlns:a16="http://schemas.microsoft.com/office/drawing/2014/main" id="{2F75F9BB-9072-AD4A-8C56-806466524B9F}"/>
              </a:ext>
            </a:extLst>
          </p:cNvPr>
          <p:cNvSpPr txBox="1"/>
          <p:nvPr/>
        </p:nvSpPr>
        <p:spPr>
          <a:xfrm>
            <a:off x="5674658" y="2230217"/>
            <a:ext cx="5661211" cy="62324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dirty="0">
                <a:solidFill>
                  <a:schemeClr val="dk1"/>
                </a:solidFill>
                <a:ea typeface="Arial"/>
                <a:cs typeface="Arial"/>
                <a:sym typeface="Arial"/>
              </a:rPr>
              <a:t>Paid</a:t>
            </a:r>
            <a:endParaRPr sz="1200" b="0" i="0" u="none" strike="noStrike" cap="none" dirty="0">
              <a:solidFill>
                <a:srgbClr val="000000"/>
              </a:solidFill>
              <a:ea typeface="Arial"/>
              <a:cs typeface="Arial"/>
              <a:sym typeface="Arial"/>
            </a:endParaRPr>
          </a:p>
          <a:p>
            <a:pPr marL="171450" marR="0" lvl="3" indent="-171450" algn="l" rtl="0">
              <a:lnSpc>
                <a:spcPct val="90000"/>
              </a:lnSpc>
              <a:spcBef>
                <a:spcPts val="0"/>
              </a:spcBef>
              <a:spcAft>
                <a:spcPts val="0"/>
              </a:spcAft>
              <a:buClr>
                <a:schemeClr val="tx1"/>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“White glove” treatment for high value Global accounts focusing on customer outcomes and “moments that matter”</a:t>
            </a:r>
            <a:endParaRPr sz="1100" dirty="0"/>
          </a:p>
          <a:p>
            <a:pPr marL="171450" marR="0" lvl="3" indent="-171450" algn="l" rtl="0">
              <a:lnSpc>
                <a:spcPct val="90000"/>
              </a:lnSpc>
              <a:spcBef>
                <a:spcPts val="0"/>
              </a:spcBef>
              <a:spcAft>
                <a:spcPts val="0"/>
              </a:spcAft>
              <a:buClr>
                <a:schemeClr val="tx1"/>
              </a:buClr>
              <a:buSzPct val="100000"/>
              <a:buFont typeface="Arial" panose="020B0604020202020204" pitchFamily="34" charset="0"/>
              <a:buChar char="•"/>
            </a:pPr>
            <a:r>
              <a:rPr lang="en-US" sz="1100" b="0" i="0" u="none" strike="noStrike" cap="none" dirty="0">
                <a:solidFill>
                  <a:schemeClr val="dk1"/>
                </a:solidFill>
                <a:ea typeface="Arial"/>
                <a:cs typeface="Arial"/>
                <a:sym typeface="Arial"/>
              </a:rPr>
              <a:t>1:1 through 1:6 account coverage models</a:t>
            </a:r>
            <a:endParaRPr sz="1100" b="0" i="0" u="none" strike="noStrike" cap="none" dirty="0">
              <a:solidFill>
                <a:srgbClr val="000000"/>
              </a:solidFill>
              <a:ea typeface="Arial"/>
              <a:cs typeface="Arial"/>
              <a:sym typeface="Arial"/>
            </a:endParaRPr>
          </a:p>
        </p:txBody>
      </p:sp>
      <p:sp>
        <p:nvSpPr>
          <p:cNvPr id="47" name="Rectangle 46">
            <a:extLst>
              <a:ext uri="{FF2B5EF4-FFF2-40B4-BE49-F238E27FC236}">
                <a16:creationId xmlns:a16="http://schemas.microsoft.com/office/drawing/2014/main" id="{622CE5C0-4119-77BD-8378-0393AC087D24}"/>
              </a:ext>
            </a:extLst>
          </p:cNvPr>
          <p:cNvSpPr/>
          <p:nvPr/>
        </p:nvSpPr>
        <p:spPr>
          <a:xfrm>
            <a:off x="5539486" y="2230217"/>
            <a:ext cx="36000" cy="5762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Rectangle 47">
            <a:extLst>
              <a:ext uri="{FF2B5EF4-FFF2-40B4-BE49-F238E27FC236}">
                <a16:creationId xmlns:a16="http://schemas.microsoft.com/office/drawing/2014/main" id="{F5561296-D012-F046-4A16-99E03ED62483}"/>
              </a:ext>
            </a:extLst>
          </p:cNvPr>
          <p:cNvSpPr/>
          <p:nvPr/>
        </p:nvSpPr>
        <p:spPr>
          <a:xfrm>
            <a:off x="5539486" y="3095278"/>
            <a:ext cx="36000" cy="576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Rectangle 48">
            <a:extLst>
              <a:ext uri="{FF2B5EF4-FFF2-40B4-BE49-F238E27FC236}">
                <a16:creationId xmlns:a16="http://schemas.microsoft.com/office/drawing/2014/main" id="{60F98D26-1364-BD06-FBED-25E6B0804CDC}"/>
              </a:ext>
            </a:extLst>
          </p:cNvPr>
          <p:cNvSpPr/>
          <p:nvPr/>
        </p:nvSpPr>
        <p:spPr>
          <a:xfrm>
            <a:off x="5539486" y="3980100"/>
            <a:ext cx="36000" cy="5762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Rectangle 49">
            <a:extLst>
              <a:ext uri="{FF2B5EF4-FFF2-40B4-BE49-F238E27FC236}">
                <a16:creationId xmlns:a16="http://schemas.microsoft.com/office/drawing/2014/main" id="{C26E0552-5669-B66B-63E8-8934DA438479}"/>
              </a:ext>
            </a:extLst>
          </p:cNvPr>
          <p:cNvSpPr/>
          <p:nvPr/>
        </p:nvSpPr>
        <p:spPr>
          <a:xfrm>
            <a:off x="5539486" y="4756271"/>
            <a:ext cx="36000" cy="5762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45031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01F5-67BA-2D77-3137-69DCCD472168}"/>
              </a:ext>
            </a:extLst>
          </p:cNvPr>
          <p:cNvSpPr>
            <a:spLocks noGrp="1"/>
          </p:cNvSpPr>
          <p:nvPr>
            <p:ph type="title"/>
          </p:nvPr>
        </p:nvSpPr>
        <p:spPr/>
        <p:txBody>
          <a:bodyPr/>
          <a:lstStyle/>
          <a:p>
            <a:r>
              <a:rPr lang="en-US" dirty="0"/>
              <a:t>Customer Success Manager motions</a:t>
            </a:r>
            <a:endParaRPr lang="en-ID" dirty="0"/>
          </a:p>
        </p:txBody>
      </p:sp>
      <p:sp>
        <p:nvSpPr>
          <p:cNvPr id="4" name="Rectangle 3">
            <a:extLst>
              <a:ext uri="{FF2B5EF4-FFF2-40B4-BE49-F238E27FC236}">
                <a16:creationId xmlns:a16="http://schemas.microsoft.com/office/drawing/2014/main" id="{1EF3A2B7-54D1-156B-575B-AE802CED40E2}"/>
              </a:ext>
            </a:extLst>
          </p:cNvPr>
          <p:cNvSpPr/>
          <p:nvPr/>
        </p:nvSpPr>
        <p:spPr>
          <a:xfrm>
            <a:off x="609344" y="1605286"/>
            <a:ext cx="2564529" cy="226332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Identify key stakeholders/contacts</a:t>
            </a:r>
          </a:p>
          <a:p>
            <a:pPr marL="180000" indent="-180000">
              <a:spcAft>
                <a:spcPts val="300"/>
              </a:spcAft>
              <a:buFont typeface="+mj-lt"/>
              <a:buAutoNum type="arabicPeriod"/>
            </a:pPr>
            <a:r>
              <a:rPr lang="en-US" sz="1050" dirty="0">
                <a:solidFill>
                  <a:schemeClr val="tx2"/>
                </a:solidFill>
              </a:rPr>
              <a:t>Host account overview meeting with previous internal account team</a:t>
            </a:r>
          </a:p>
          <a:p>
            <a:pPr marL="180000" indent="-180000">
              <a:spcAft>
                <a:spcPts val="300"/>
              </a:spcAft>
              <a:buFont typeface="+mj-lt"/>
              <a:buAutoNum type="arabicPeriod"/>
            </a:pPr>
            <a:r>
              <a:rPr lang="en-US" sz="1050" dirty="0">
                <a:solidFill>
                  <a:schemeClr val="tx2"/>
                </a:solidFill>
              </a:rPr>
              <a:t>Send welcome email 	</a:t>
            </a:r>
          </a:p>
          <a:p>
            <a:pPr marL="180000" indent="-180000">
              <a:spcAft>
                <a:spcPts val="300"/>
              </a:spcAft>
              <a:buFont typeface="+mj-lt"/>
              <a:buAutoNum type="arabicPeriod"/>
            </a:pPr>
            <a:r>
              <a:rPr lang="en-US" sz="1050" dirty="0">
                <a:solidFill>
                  <a:schemeClr val="tx2"/>
                </a:solidFill>
              </a:rPr>
              <a:t>Conduct full account review </a:t>
            </a:r>
          </a:p>
          <a:p>
            <a:pPr marL="180000" indent="-180000">
              <a:spcAft>
                <a:spcPts val="300"/>
              </a:spcAft>
              <a:buFont typeface="+mj-lt"/>
              <a:buAutoNum type="arabicPeriod"/>
            </a:pPr>
            <a:r>
              <a:rPr lang="en-US" sz="1050" dirty="0">
                <a:solidFill>
                  <a:schemeClr val="tx2"/>
                </a:solidFill>
              </a:rPr>
              <a:t>Host kickoff call(s)</a:t>
            </a:r>
          </a:p>
          <a:p>
            <a:pPr marL="180000" indent="-180000">
              <a:spcAft>
                <a:spcPts val="300"/>
              </a:spcAft>
              <a:buFont typeface="+mj-lt"/>
              <a:buAutoNum type="arabicPeriod"/>
            </a:pPr>
            <a:endParaRPr lang="en-ID" sz="1050" dirty="0">
              <a:solidFill>
                <a:schemeClr val="tx2"/>
              </a:solidFill>
            </a:endParaRPr>
          </a:p>
        </p:txBody>
      </p:sp>
      <p:sp>
        <p:nvSpPr>
          <p:cNvPr id="5" name="Rectangle 4">
            <a:extLst>
              <a:ext uri="{FF2B5EF4-FFF2-40B4-BE49-F238E27FC236}">
                <a16:creationId xmlns:a16="http://schemas.microsoft.com/office/drawing/2014/main" id="{AE70B4E1-3D2F-2F84-331B-08D70A19866E}"/>
              </a:ext>
            </a:extLst>
          </p:cNvPr>
          <p:cNvSpPr/>
          <p:nvPr/>
        </p:nvSpPr>
        <p:spPr>
          <a:xfrm>
            <a:off x="609344" y="1137286"/>
            <a:ext cx="2564529" cy="4680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bg1"/>
                </a:solidFill>
              </a:rPr>
              <a:t>CSM Onboarding</a:t>
            </a:r>
          </a:p>
        </p:txBody>
      </p:sp>
      <p:sp>
        <p:nvSpPr>
          <p:cNvPr id="93" name="Rectangle 92">
            <a:extLst>
              <a:ext uri="{FF2B5EF4-FFF2-40B4-BE49-F238E27FC236}">
                <a16:creationId xmlns:a16="http://schemas.microsoft.com/office/drawing/2014/main" id="{EBA31E96-8786-C14D-D2DA-775739F89515}"/>
              </a:ext>
            </a:extLst>
          </p:cNvPr>
          <p:cNvSpPr/>
          <p:nvPr/>
        </p:nvSpPr>
        <p:spPr>
          <a:xfrm>
            <a:off x="3411474" y="1605286"/>
            <a:ext cx="2564529" cy="226332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Establish recurring meeting with internal account team</a:t>
            </a:r>
          </a:p>
          <a:p>
            <a:pPr marL="180000" indent="-180000">
              <a:spcAft>
                <a:spcPts val="300"/>
              </a:spcAft>
              <a:buFont typeface="+mj-lt"/>
              <a:buAutoNum type="arabicPeriod"/>
            </a:pPr>
            <a:r>
              <a:rPr lang="en-US" sz="1050" dirty="0">
                <a:solidFill>
                  <a:schemeClr val="tx2"/>
                </a:solidFill>
              </a:rPr>
              <a:t>Establish recurring meeting with external team(s)</a:t>
            </a:r>
          </a:p>
          <a:p>
            <a:pPr marL="180000" indent="-180000">
              <a:spcAft>
                <a:spcPts val="300"/>
              </a:spcAft>
              <a:buFont typeface="+mj-lt"/>
              <a:buAutoNum type="arabicPeriod"/>
            </a:pPr>
            <a:r>
              <a:rPr lang="en-US" sz="1050" dirty="0">
                <a:solidFill>
                  <a:schemeClr val="tx2"/>
                </a:solidFill>
              </a:rPr>
              <a:t>Identify top 10 users and send introductory email</a:t>
            </a:r>
          </a:p>
          <a:p>
            <a:pPr marL="180000" indent="-180000">
              <a:spcAft>
                <a:spcPts val="300"/>
              </a:spcAft>
              <a:buFont typeface="+mj-lt"/>
              <a:buAutoNum type="arabicPeriod"/>
            </a:pPr>
            <a:r>
              <a:rPr lang="en-US" sz="1050" dirty="0">
                <a:solidFill>
                  <a:schemeClr val="tx2"/>
                </a:solidFill>
              </a:rPr>
              <a:t>Review and update key contacts list as needed</a:t>
            </a:r>
          </a:p>
        </p:txBody>
      </p:sp>
      <p:sp>
        <p:nvSpPr>
          <p:cNvPr id="94" name="Rectangle 93">
            <a:extLst>
              <a:ext uri="{FF2B5EF4-FFF2-40B4-BE49-F238E27FC236}">
                <a16:creationId xmlns:a16="http://schemas.microsoft.com/office/drawing/2014/main" id="{8F4DD8ED-0A10-3FBE-BB45-E7F668EA351C}"/>
              </a:ext>
            </a:extLst>
          </p:cNvPr>
          <p:cNvSpPr/>
          <p:nvPr/>
        </p:nvSpPr>
        <p:spPr>
          <a:xfrm>
            <a:off x="3411474" y="1137286"/>
            <a:ext cx="2564529" cy="468000"/>
          </a:xfrm>
          <a:prstGeom prst="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bg1"/>
                </a:solidFill>
              </a:rPr>
              <a:t>Relationship</a:t>
            </a:r>
          </a:p>
        </p:txBody>
      </p:sp>
      <p:sp>
        <p:nvSpPr>
          <p:cNvPr id="96" name="Rectangle 95">
            <a:extLst>
              <a:ext uri="{FF2B5EF4-FFF2-40B4-BE49-F238E27FC236}">
                <a16:creationId xmlns:a16="http://schemas.microsoft.com/office/drawing/2014/main" id="{34ECF1EA-BE3F-97ED-5C08-944C7803B719}"/>
              </a:ext>
            </a:extLst>
          </p:cNvPr>
          <p:cNvSpPr/>
          <p:nvPr/>
        </p:nvSpPr>
        <p:spPr>
          <a:xfrm>
            <a:off x="6213604" y="1605286"/>
            <a:ext cx="2564529" cy="226332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Develop enablement plan</a:t>
            </a:r>
          </a:p>
          <a:p>
            <a:pPr marL="180000" indent="-180000">
              <a:spcAft>
                <a:spcPts val="300"/>
              </a:spcAft>
              <a:buFont typeface="+mj-lt"/>
              <a:buAutoNum type="arabicPeriod"/>
            </a:pPr>
            <a:r>
              <a:rPr lang="en-US" sz="1050" dirty="0">
                <a:solidFill>
                  <a:schemeClr val="tx2"/>
                </a:solidFill>
              </a:rPr>
              <a:t>Present enablement plan to customer for buy-in and approval</a:t>
            </a:r>
          </a:p>
          <a:p>
            <a:pPr marL="180000" indent="-180000">
              <a:spcAft>
                <a:spcPts val="300"/>
              </a:spcAft>
              <a:buFont typeface="+mj-lt"/>
              <a:buAutoNum type="arabicPeriod"/>
            </a:pPr>
            <a:r>
              <a:rPr lang="en-US" sz="1050" dirty="0">
                <a:solidFill>
                  <a:schemeClr val="tx2"/>
                </a:solidFill>
              </a:rPr>
              <a:t>Review, evaluate, and update (if applicable) enablement plan</a:t>
            </a:r>
          </a:p>
          <a:p>
            <a:pPr marL="180000" indent="-180000">
              <a:spcAft>
                <a:spcPts val="300"/>
              </a:spcAft>
              <a:buFont typeface="+mj-lt"/>
              <a:buAutoNum type="arabicPeriod"/>
            </a:pPr>
            <a:r>
              <a:rPr lang="en-US" sz="1050" dirty="0">
                <a:solidFill>
                  <a:schemeClr val="tx2"/>
                </a:solidFill>
              </a:rPr>
              <a:t>Facilitate training once a quarter</a:t>
            </a:r>
          </a:p>
          <a:p>
            <a:pPr marL="180000" indent="-180000">
              <a:spcAft>
                <a:spcPts val="300"/>
              </a:spcAft>
              <a:buFont typeface="+mj-lt"/>
              <a:buAutoNum type="arabicPeriod"/>
            </a:pPr>
            <a:r>
              <a:rPr lang="en-US" sz="1050" dirty="0">
                <a:solidFill>
                  <a:schemeClr val="tx2"/>
                </a:solidFill>
              </a:rPr>
              <a:t>Increase certifications by XXX</a:t>
            </a:r>
          </a:p>
          <a:p>
            <a:pPr marL="180000" indent="-180000">
              <a:spcAft>
                <a:spcPts val="300"/>
              </a:spcAft>
              <a:buFont typeface="+mj-lt"/>
              <a:buAutoNum type="arabicPeriod"/>
            </a:pPr>
            <a:r>
              <a:rPr lang="en-US" sz="1050" dirty="0">
                <a:solidFill>
                  <a:schemeClr val="tx2"/>
                </a:solidFill>
              </a:rPr>
              <a:t>Establish office hours/working sessions on recurring cadence </a:t>
            </a:r>
          </a:p>
          <a:p>
            <a:pPr marL="180000" indent="-180000">
              <a:spcAft>
                <a:spcPts val="300"/>
              </a:spcAft>
              <a:buFont typeface="+mj-lt"/>
              <a:buAutoNum type="arabicPeriod"/>
            </a:pPr>
            <a:r>
              <a:rPr lang="en-US" sz="1050" dirty="0">
                <a:solidFill>
                  <a:schemeClr val="tx2"/>
                </a:solidFill>
              </a:rPr>
              <a:t>Coordinate fulfilment of enablement days</a:t>
            </a:r>
          </a:p>
        </p:txBody>
      </p:sp>
      <p:sp>
        <p:nvSpPr>
          <p:cNvPr id="97" name="Rectangle 96">
            <a:extLst>
              <a:ext uri="{FF2B5EF4-FFF2-40B4-BE49-F238E27FC236}">
                <a16:creationId xmlns:a16="http://schemas.microsoft.com/office/drawing/2014/main" id="{29D660D4-5583-6D13-E35B-03D951CE2219}"/>
              </a:ext>
            </a:extLst>
          </p:cNvPr>
          <p:cNvSpPr/>
          <p:nvPr/>
        </p:nvSpPr>
        <p:spPr>
          <a:xfrm>
            <a:off x="6213604" y="1137286"/>
            <a:ext cx="2564529" cy="468000"/>
          </a:xfrm>
          <a:prstGeom prst="rect">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bg1"/>
                </a:solidFill>
              </a:rPr>
              <a:t>Enablement</a:t>
            </a:r>
          </a:p>
        </p:txBody>
      </p:sp>
      <p:sp>
        <p:nvSpPr>
          <p:cNvPr id="99" name="Rectangle 98">
            <a:extLst>
              <a:ext uri="{FF2B5EF4-FFF2-40B4-BE49-F238E27FC236}">
                <a16:creationId xmlns:a16="http://schemas.microsoft.com/office/drawing/2014/main" id="{A5284547-E2A3-C807-84EF-D1B3C3B63A26}"/>
              </a:ext>
            </a:extLst>
          </p:cNvPr>
          <p:cNvSpPr/>
          <p:nvPr/>
        </p:nvSpPr>
        <p:spPr>
          <a:xfrm>
            <a:off x="9015734" y="1605286"/>
            <a:ext cx="2564529" cy="226332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Capture four technical use cases per quarter</a:t>
            </a:r>
          </a:p>
          <a:p>
            <a:pPr marL="180000" indent="-180000">
              <a:spcAft>
                <a:spcPts val="300"/>
              </a:spcAft>
              <a:buFont typeface="+mj-lt"/>
              <a:buAutoNum type="arabicPeriod"/>
            </a:pPr>
            <a:r>
              <a:rPr lang="en-US" sz="1050" dirty="0">
                <a:solidFill>
                  <a:schemeClr val="tx2"/>
                </a:solidFill>
              </a:rPr>
              <a:t>Document business value once per quarter</a:t>
            </a:r>
          </a:p>
        </p:txBody>
      </p:sp>
      <p:sp>
        <p:nvSpPr>
          <p:cNvPr id="100" name="Rectangle 99">
            <a:extLst>
              <a:ext uri="{FF2B5EF4-FFF2-40B4-BE49-F238E27FC236}">
                <a16:creationId xmlns:a16="http://schemas.microsoft.com/office/drawing/2014/main" id="{34759B13-253F-F36F-0B14-5A5AB5E9CDF1}"/>
              </a:ext>
            </a:extLst>
          </p:cNvPr>
          <p:cNvSpPr/>
          <p:nvPr/>
        </p:nvSpPr>
        <p:spPr>
          <a:xfrm>
            <a:off x="9015734" y="1137286"/>
            <a:ext cx="2564529" cy="468000"/>
          </a:xfrm>
          <a:prstGeom prst="rect">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tx2"/>
                </a:solidFill>
              </a:rPr>
              <a:t>Value Capture</a:t>
            </a:r>
          </a:p>
        </p:txBody>
      </p:sp>
      <p:sp>
        <p:nvSpPr>
          <p:cNvPr id="109" name="Rectangle 108">
            <a:extLst>
              <a:ext uri="{FF2B5EF4-FFF2-40B4-BE49-F238E27FC236}">
                <a16:creationId xmlns:a16="http://schemas.microsoft.com/office/drawing/2014/main" id="{444D309E-66FD-1C33-75E8-8DAA78C0D9DD}"/>
              </a:ext>
            </a:extLst>
          </p:cNvPr>
          <p:cNvSpPr/>
          <p:nvPr/>
        </p:nvSpPr>
        <p:spPr>
          <a:xfrm>
            <a:off x="609343" y="4538948"/>
            <a:ext cx="3492000" cy="162320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Host business review planning meeting with customer and internal team</a:t>
            </a:r>
          </a:p>
          <a:p>
            <a:pPr marL="180000" indent="-180000">
              <a:spcAft>
                <a:spcPts val="300"/>
              </a:spcAft>
              <a:buFont typeface="+mj-lt"/>
              <a:buAutoNum type="arabicPeriod"/>
            </a:pPr>
            <a:r>
              <a:rPr lang="en-US" sz="1050" dirty="0">
                <a:solidFill>
                  <a:schemeClr val="tx2"/>
                </a:solidFill>
              </a:rPr>
              <a:t>Document ACME deployment architecture </a:t>
            </a:r>
          </a:p>
          <a:p>
            <a:pPr marL="180000" indent="-180000">
              <a:spcAft>
                <a:spcPts val="300"/>
              </a:spcAft>
              <a:buFont typeface="+mj-lt"/>
              <a:buAutoNum type="arabicPeriod"/>
            </a:pPr>
            <a:r>
              <a:rPr lang="en-US" sz="1050" dirty="0">
                <a:solidFill>
                  <a:schemeClr val="tx2"/>
                </a:solidFill>
              </a:rPr>
              <a:t>Develop business review presentation</a:t>
            </a:r>
          </a:p>
          <a:p>
            <a:pPr marL="180000" indent="-180000">
              <a:spcAft>
                <a:spcPts val="300"/>
              </a:spcAft>
              <a:buFont typeface="+mj-lt"/>
              <a:buAutoNum type="arabicPeriod"/>
            </a:pPr>
            <a:r>
              <a:rPr lang="en-US" sz="1050" dirty="0">
                <a:solidFill>
                  <a:schemeClr val="tx2"/>
                </a:solidFill>
              </a:rPr>
              <a:t>Advise on customer business review presentation</a:t>
            </a:r>
          </a:p>
        </p:txBody>
      </p:sp>
      <p:sp>
        <p:nvSpPr>
          <p:cNvPr id="110" name="Rectangle 109">
            <a:extLst>
              <a:ext uri="{FF2B5EF4-FFF2-40B4-BE49-F238E27FC236}">
                <a16:creationId xmlns:a16="http://schemas.microsoft.com/office/drawing/2014/main" id="{BBE9DB85-F392-FC6B-AD9A-48413507CCC6}"/>
              </a:ext>
            </a:extLst>
          </p:cNvPr>
          <p:cNvSpPr/>
          <p:nvPr/>
        </p:nvSpPr>
        <p:spPr>
          <a:xfrm>
            <a:off x="609343" y="4070949"/>
            <a:ext cx="3492000" cy="468000"/>
          </a:xfrm>
          <a:prstGeom prst="rect">
            <a:avLst/>
          </a:prstGeom>
          <a:solidFill>
            <a:schemeClr val="tx2">
              <a:lumMod val="90000"/>
              <a:lumOff val="10000"/>
            </a:schemeClr>
          </a:solidFill>
          <a:ln w="635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bg1"/>
                </a:solidFill>
              </a:rPr>
              <a:t>Business Review</a:t>
            </a:r>
          </a:p>
        </p:txBody>
      </p:sp>
      <p:sp>
        <p:nvSpPr>
          <p:cNvPr id="126" name="Rectangle 125">
            <a:extLst>
              <a:ext uri="{FF2B5EF4-FFF2-40B4-BE49-F238E27FC236}">
                <a16:creationId xmlns:a16="http://schemas.microsoft.com/office/drawing/2014/main" id="{DDF76014-38B0-02A3-5175-051B6A289DA1}"/>
              </a:ext>
            </a:extLst>
          </p:cNvPr>
          <p:cNvSpPr/>
          <p:nvPr/>
        </p:nvSpPr>
        <p:spPr>
          <a:xfrm>
            <a:off x="4349579" y="4538948"/>
            <a:ext cx="3492000" cy="162320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Host </a:t>
            </a:r>
            <a:r>
              <a:rPr lang="en-US" sz="1050" dirty="0" err="1">
                <a:solidFill>
                  <a:schemeClr val="tx2"/>
                </a:solidFill>
              </a:rPr>
              <a:t>CoE</a:t>
            </a:r>
            <a:r>
              <a:rPr lang="en-US" sz="1050" dirty="0">
                <a:solidFill>
                  <a:schemeClr val="tx2"/>
                </a:solidFill>
              </a:rPr>
              <a:t> conversation/meeting with customer</a:t>
            </a:r>
          </a:p>
          <a:p>
            <a:pPr marL="180000" indent="-180000">
              <a:spcAft>
                <a:spcPts val="300"/>
              </a:spcAft>
              <a:buFont typeface="+mj-lt"/>
              <a:buAutoNum type="arabicPeriod"/>
            </a:pPr>
            <a:r>
              <a:rPr lang="en-US" sz="1050" dirty="0">
                <a:solidFill>
                  <a:schemeClr val="tx2"/>
                </a:solidFill>
              </a:rPr>
              <a:t>Support internal user group</a:t>
            </a:r>
          </a:p>
          <a:p>
            <a:pPr marL="180000" indent="-180000">
              <a:spcAft>
                <a:spcPts val="300"/>
              </a:spcAft>
              <a:buFont typeface="+mj-lt"/>
              <a:buAutoNum type="arabicPeriod"/>
            </a:pPr>
            <a:r>
              <a:rPr lang="en-US" sz="1050" dirty="0">
                <a:solidFill>
                  <a:schemeClr val="tx2"/>
                </a:solidFill>
              </a:rPr>
              <a:t>Support customer ACME newsletter</a:t>
            </a:r>
          </a:p>
          <a:p>
            <a:pPr marL="180000" indent="-180000">
              <a:spcAft>
                <a:spcPts val="300"/>
              </a:spcAft>
              <a:buFont typeface="+mj-lt"/>
              <a:buAutoNum type="arabicPeriod"/>
            </a:pPr>
            <a:r>
              <a:rPr lang="en-US" sz="1050" dirty="0">
                <a:solidFill>
                  <a:schemeClr val="tx2"/>
                </a:solidFill>
              </a:rPr>
              <a:t>Advise on upgrade path/plan</a:t>
            </a:r>
          </a:p>
          <a:p>
            <a:pPr marL="180000" indent="-180000">
              <a:spcAft>
                <a:spcPts val="300"/>
              </a:spcAft>
              <a:buFont typeface="+mj-lt"/>
              <a:buAutoNum type="arabicPeriod"/>
            </a:pPr>
            <a:r>
              <a:rPr lang="en-US" sz="1050" dirty="0">
                <a:solidFill>
                  <a:schemeClr val="tx2"/>
                </a:solidFill>
              </a:rPr>
              <a:t>Advise on license deployment model/information</a:t>
            </a:r>
          </a:p>
          <a:p>
            <a:pPr marL="180000" indent="-180000">
              <a:spcAft>
                <a:spcPts val="300"/>
              </a:spcAft>
              <a:buFont typeface="+mj-lt"/>
              <a:buAutoNum type="arabicPeriod"/>
            </a:pPr>
            <a:r>
              <a:rPr lang="en-US" sz="1050" dirty="0">
                <a:solidFill>
                  <a:schemeClr val="tx2"/>
                </a:solidFill>
              </a:rPr>
              <a:t>Advise on product deployment model/information</a:t>
            </a:r>
          </a:p>
        </p:txBody>
      </p:sp>
      <p:sp>
        <p:nvSpPr>
          <p:cNvPr id="127" name="Rectangle 126">
            <a:extLst>
              <a:ext uri="{FF2B5EF4-FFF2-40B4-BE49-F238E27FC236}">
                <a16:creationId xmlns:a16="http://schemas.microsoft.com/office/drawing/2014/main" id="{E01BF53F-3EB4-D55B-88E5-ED92FAABC726}"/>
              </a:ext>
            </a:extLst>
          </p:cNvPr>
          <p:cNvSpPr/>
          <p:nvPr/>
        </p:nvSpPr>
        <p:spPr>
          <a:xfrm>
            <a:off x="4349579" y="4070949"/>
            <a:ext cx="3492000" cy="468000"/>
          </a:xfrm>
          <a:prstGeom prst="rect">
            <a:avLst/>
          </a:prstGeom>
          <a:solidFill>
            <a:schemeClr val="accent4">
              <a:lumMod val="75000"/>
            </a:schemeClr>
          </a:solidFill>
          <a:ln w="63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err="1">
                <a:solidFill>
                  <a:schemeClr val="bg1"/>
                </a:solidFill>
              </a:rPr>
              <a:t>Center</a:t>
            </a:r>
            <a:r>
              <a:rPr lang="en-ID" sz="1200" b="1" dirty="0">
                <a:solidFill>
                  <a:schemeClr val="bg1"/>
                </a:solidFill>
              </a:rPr>
              <a:t> of Enablement/Excellence</a:t>
            </a:r>
          </a:p>
        </p:txBody>
      </p:sp>
      <p:sp>
        <p:nvSpPr>
          <p:cNvPr id="129" name="Rectangle 128">
            <a:extLst>
              <a:ext uri="{FF2B5EF4-FFF2-40B4-BE49-F238E27FC236}">
                <a16:creationId xmlns:a16="http://schemas.microsoft.com/office/drawing/2014/main" id="{315C809B-46ED-BDC6-F287-0B20B639D499}"/>
              </a:ext>
            </a:extLst>
          </p:cNvPr>
          <p:cNvSpPr/>
          <p:nvPr/>
        </p:nvSpPr>
        <p:spPr>
          <a:xfrm>
            <a:off x="8089815" y="4538948"/>
            <a:ext cx="3492000" cy="162320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nchorCtr="0"/>
          <a:lstStyle/>
          <a:p>
            <a:pPr marL="180000" indent="-180000">
              <a:spcAft>
                <a:spcPts val="300"/>
              </a:spcAft>
              <a:buFont typeface="+mj-lt"/>
              <a:buAutoNum type="arabicPeriod"/>
            </a:pPr>
            <a:r>
              <a:rPr lang="en-US" sz="1050" dirty="0">
                <a:solidFill>
                  <a:schemeClr val="tx2"/>
                </a:solidFill>
              </a:rPr>
              <a:t>Review account usage and product deployment data quarterly</a:t>
            </a:r>
          </a:p>
          <a:p>
            <a:pPr marL="180000" indent="-180000">
              <a:spcAft>
                <a:spcPts val="300"/>
              </a:spcAft>
              <a:buFont typeface="+mj-lt"/>
              <a:buAutoNum type="arabicPeriod"/>
            </a:pPr>
            <a:r>
              <a:rPr lang="en-US" sz="1050" dirty="0">
                <a:solidFill>
                  <a:schemeClr val="tx2"/>
                </a:solidFill>
              </a:rPr>
              <a:t>Review Salesforce Opportunity Split report and assign ownership</a:t>
            </a:r>
          </a:p>
          <a:p>
            <a:pPr marL="180000" indent="-180000">
              <a:spcAft>
                <a:spcPts val="300"/>
              </a:spcAft>
              <a:buFont typeface="+mj-lt"/>
              <a:buAutoNum type="arabicPeriod"/>
            </a:pPr>
            <a:r>
              <a:rPr lang="en-US" sz="1050" dirty="0">
                <a:solidFill>
                  <a:schemeClr val="tx2"/>
                </a:solidFill>
              </a:rPr>
              <a:t>Facilitate server review</a:t>
            </a:r>
          </a:p>
          <a:p>
            <a:pPr marL="180000" indent="-180000">
              <a:spcAft>
                <a:spcPts val="300"/>
              </a:spcAft>
              <a:buFont typeface="+mj-lt"/>
              <a:buAutoNum type="arabicPeriod"/>
            </a:pPr>
            <a:r>
              <a:rPr lang="en-US" sz="1050" dirty="0">
                <a:solidFill>
                  <a:schemeClr val="tx2"/>
                </a:solidFill>
              </a:rPr>
              <a:t>Host renewal overview meeting with internal account team</a:t>
            </a:r>
          </a:p>
          <a:p>
            <a:pPr marL="180000" indent="-180000">
              <a:spcAft>
                <a:spcPts val="300"/>
              </a:spcAft>
              <a:buFont typeface="+mj-lt"/>
              <a:buAutoNum type="arabicPeriod"/>
            </a:pPr>
            <a:r>
              <a:rPr lang="en-US" sz="1050" dirty="0">
                <a:solidFill>
                  <a:schemeClr val="tx2"/>
                </a:solidFill>
              </a:rPr>
              <a:t>Deliver business review</a:t>
            </a:r>
          </a:p>
        </p:txBody>
      </p:sp>
      <p:sp>
        <p:nvSpPr>
          <p:cNvPr id="130" name="Rectangle 129">
            <a:extLst>
              <a:ext uri="{FF2B5EF4-FFF2-40B4-BE49-F238E27FC236}">
                <a16:creationId xmlns:a16="http://schemas.microsoft.com/office/drawing/2014/main" id="{5F5F749F-5103-010A-24AD-35D10923B093}"/>
              </a:ext>
            </a:extLst>
          </p:cNvPr>
          <p:cNvSpPr/>
          <p:nvPr/>
        </p:nvSpPr>
        <p:spPr>
          <a:xfrm>
            <a:off x="8089815" y="4070949"/>
            <a:ext cx="3492000" cy="468000"/>
          </a:xfrm>
          <a:prstGeom prst="rect">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lstStyle/>
          <a:p>
            <a:pPr>
              <a:spcAft>
                <a:spcPts val="600"/>
              </a:spcAft>
            </a:pPr>
            <a:r>
              <a:rPr lang="en-ID" sz="1200" b="1" dirty="0">
                <a:solidFill>
                  <a:schemeClr val="bg1"/>
                </a:solidFill>
              </a:rPr>
              <a:t>Renewal Support</a:t>
            </a:r>
          </a:p>
        </p:txBody>
      </p:sp>
    </p:spTree>
    <p:extLst>
      <p:ext uri="{BB962C8B-B14F-4D97-AF65-F5344CB8AC3E}">
        <p14:creationId xmlns:p14="http://schemas.microsoft.com/office/powerpoint/2010/main" val="372074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a:extLst>
              <a:ext uri="{FF2B5EF4-FFF2-40B4-BE49-F238E27FC236}">
                <a16:creationId xmlns:a16="http://schemas.microsoft.com/office/drawing/2014/main" id="{EC48E1D1-739C-0AFD-AEC8-6068087AED6C}"/>
              </a:ext>
            </a:extLst>
          </p:cNvPr>
          <p:cNvSpPr/>
          <p:nvPr/>
        </p:nvSpPr>
        <p:spPr>
          <a:xfrm>
            <a:off x="0" y="2617444"/>
            <a:ext cx="12192000" cy="2062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Rectangle 150">
            <a:extLst>
              <a:ext uri="{FF2B5EF4-FFF2-40B4-BE49-F238E27FC236}">
                <a16:creationId xmlns:a16="http://schemas.microsoft.com/office/drawing/2014/main" id="{D742F8DD-76AE-E190-F43A-841045AACC4E}"/>
              </a:ext>
            </a:extLst>
          </p:cNvPr>
          <p:cNvSpPr/>
          <p:nvPr/>
        </p:nvSpPr>
        <p:spPr>
          <a:xfrm>
            <a:off x="609600" y="1125538"/>
            <a:ext cx="10972800" cy="5046662"/>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A47E01F5-67BA-2D77-3137-69DCCD472168}"/>
              </a:ext>
            </a:extLst>
          </p:cNvPr>
          <p:cNvSpPr>
            <a:spLocks noGrp="1"/>
          </p:cNvSpPr>
          <p:nvPr>
            <p:ph type="title"/>
          </p:nvPr>
        </p:nvSpPr>
        <p:spPr/>
        <p:txBody>
          <a:bodyPr/>
          <a:lstStyle/>
          <a:p>
            <a:r>
              <a:rPr lang="en-US" dirty="0"/>
              <a:t>Customer Success Manager high </a:t>
            </a:r>
            <a:r>
              <a:rPr lang="en-US"/>
              <a:t>touch engagement example</a:t>
            </a:r>
            <a:endParaRPr lang="en-ID" dirty="0"/>
          </a:p>
        </p:txBody>
      </p:sp>
      <p:sp>
        <p:nvSpPr>
          <p:cNvPr id="6" name="Google Shape;4126;p410">
            <a:extLst>
              <a:ext uri="{FF2B5EF4-FFF2-40B4-BE49-F238E27FC236}">
                <a16:creationId xmlns:a16="http://schemas.microsoft.com/office/drawing/2014/main" id="{BB092743-7101-F264-6803-1FBBFADC57AC}"/>
              </a:ext>
            </a:extLst>
          </p:cNvPr>
          <p:cNvSpPr txBox="1"/>
          <p:nvPr/>
        </p:nvSpPr>
        <p:spPr>
          <a:xfrm>
            <a:off x="6170022" y="2729185"/>
            <a:ext cx="84409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Facilitate server review</a:t>
            </a:r>
            <a:endParaRPr sz="1600" dirty="0">
              <a:solidFill>
                <a:schemeClr val="tx2"/>
              </a:solidFill>
            </a:endParaRPr>
          </a:p>
        </p:txBody>
      </p:sp>
      <p:sp>
        <p:nvSpPr>
          <p:cNvPr id="7" name="Google Shape;4127;p410">
            <a:extLst>
              <a:ext uri="{FF2B5EF4-FFF2-40B4-BE49-F238E27FC236}">
                <a16:creationId xmlns:a16="http://schemas.microsoft.com/office/drawing/2014/main" id="{4DADD797-5569-E481-D89D-C30E94D4C7E2}"/>
              </a:ext>
            </a:extLst>
          </p:cNvPr>
          <p:cNvSpPr txBox="1"/>
          <p:nvPr/>
        </p:nvSpPr>
        <p:spPr>
          <a:xfrm>
            <a:off x="7912785" y="5241657"/>
            <a:ext cx="1250294"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all open opportunities with internal team</a:t>
            </a:r>
            <a:endParaRPr sz="1600" dirty="0">
              <a:solidFill>
                <a:schemeClr val="tx2"/>
              </a:solidFill>
            </a:endParaRPr>
          </a:p>
        </p:txBody>
      </p:sp>
      <p:sp>
        <p:nvSpPr>
          <p:cNvPr id="8" name="Google Shape;4128;p410">
            <a:extLst>
              <a:ext uri="{FF2B5EF4-FFF2-40B4-BE49-F238E27FC236}">
                <a16:creationId xmlns:a16="http://schemas.microsoft.com/office/drawing/2014/main" id="{B92A90F6-5A8D-5BD1-2DC1-C59C371D08C8}"/>
              </a:ext>
            </a:extLst>
          </p:cNvPr>
          <p:cNvSpPr txBox="1"/>
          <p:nvPr/>
        </p:nvSpPr>
        <p:spPr>
          <a:xfrm>
            <a:off x="9836175" y="2150547"/>
            <a:ext cx="1159892"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account usage and product deployment data present to internal team</a:t>
            </a:r>
            <a:endParaRPr sz="1600" dirty="0">
              <a:solidFill>
                <a:schemeClr val="tx2"/>
              </a:solidFill>
            </a:endParaRPr>
          </a:p>
        </p:txBody>
      </p:sp>
      <p:sp>
        <p:nvSpPr>
          <p:cNvPr id="9" name="Google Shape;4129;p410">
            <a:extLst>
              <a:ext uri="{FF2B5EF4-FFF2-40B4-BE49-F238E27FC236}">
                <a16:creationId xmlns:a16="http://schemas.microsoft.com/office/drawing/2014/main" id="{812ADB17-3F59-451D-7DB2-B2B739D3BCBA}"/>
              </a:ext>
            </a:extLst>
          </p:cNvPr>
          <p:cNvSpPr txBox="1"/>
          <p:nvPr/>
        </p:nvSpPr>
        <p:spPr>
          <a:xfrm>
            <a:off x="9834525" y="1681938"/>
            <a:ext cx="1371736"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all open opportunities with internal team</a:t>
            </a:r>
            <a:endParaRPr sz="1600" dirty="0">
              <a:solidFill>
                <a:schemeClr val="tx2"/>
              </a:solidFill>
            </a:endParaRPr>
          </a:p>
        </p:txBody>
      </p:sp>
      <p:sp>
        <p:nvSpPr>
          <p:cNvPr id="10" name="Google Shape;4130;p410">
            <a:extLst>
              <a:ext uri="{FF2B5EF4-FFF2-40B4-BE49-F238E27FC236}">
                <a16:creationId xmlns:a16="http://schemas.microsoft.com/office/drawing/2014/main" id="{ADF019A5-5543-D627-9F84-683F49B12392}"/>
              </a:ext>
            </a:extLst>
          </p:cNvPr>
          <p:cNvSpPr txBox="1"/>
          <p:nvPr/>
        </p:nvSpPr>
        <p:spPr>
          <a:xfrm>
            <a:off x="7772161" y="4677369"/>
            <a:ext cx="1209522"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account usage and product deployment data present to internal team</a:t>
            </a:r>
            <a:endParaRPr sz="1600" dirty="0">
              <a:solidFill>
                <a:schemeClr val="tx2"/>
              </a:solidFill>
            </a:endParaRPr>
          </a:p>
        </p:txBody>
      </p:sp>
      <p:sp>
        <p:nvSpPr>
          <p:cNvPr id="11" name="Google Shape;4131;p410">
            <a:extLst>
              <a:ext uri="{FF2B5EF4-FFF2-40B4-BE49-F238E27FC236}">
                <a16:creationId xmlns:a16="http://schemas.microsoft.com/office/drawing/2014/main" id="{0BE0A6DC-A9EE-8C34-9A92-3507397EA727}"/>
              </a:ext>
            </a:extLst>
          </p:cNvPr>
          <p:cNvSpPr txBox="1"/>
          <p:nvPr/>
        </p:nvSpPr>
        <p:spPr>
          <a:xfrm>
            <a:off x="2510931" y="1630792"/>
            <a:ext cx="1415049"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account usage and product deployment data present to internal team</a:t>
            </a:r>
            <a:endParaRPr sz="1600" dirty="0">
              <a:solidFill>
                <a:schemeClr val="tx2"/>
              </a:solidFill>
            </a:endParaRPr>
          </a:p>
        </p:txBody>
      </p:sp>
      <p:sp>
        <p:nvSpPr>
          <p:cNvPr id="12" name="Google Shape;4132;p410">
            <a:extLst>
              <a:ext uri="{FF2B5EF4-FFF2-40B4-BE49-F238E27FC236}">
                <a16:creationId xmlns:a16="http://schemas.microsoft.com/office/drawing/2014/main" id="{9C11080B-ECFA-D945-A738-ACB0164654B7}"/>
              </a:ext>
            </a:extLst>
          </p:cNvPr>
          <p:cNvSpPr txBox="1"/>
          <p:nvPr/>
        </p:nvSpPr>
        <p:spPr>
          <a:xfrm>
            <a:off x="8182995" y="5785825"/>
            <a:ext cx="1179708" cy="2000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Deliver business review</a:t>
            </a:r>
            <a:endParaRPr sz="1600" dirty="0">
              <a:solidFill>
                <a:schemeClr val="tx2"/>
              </a:solidFill>
            </a:endParaRPr>
          </a:p>
        </p:txBody>
      </p:sp>
      <p:sp>
        <p:nvSpPr>
          <p:cNvPr id="13" name="Google Shape;4133;p410">
            <a:extLst>
              <a:ext uri="{FF2B5EF4-FFF2-40B4-BE49-F238E27FC236}">
                <a16:creationId xmlns:a16="http://schemas.microsoft.com/office/drawing/2014/main" id="{B89E1DEE-B5F7-F080-49B9-D1278A340465}"/>
              </a:ext>
            </a:extLst>
          </p:cNvPr>
          <p:cNvSpPr txBox="1"/>
          <p:nvPr/>
        </p:nvSpPr>
        <p:spPr>
          <a:xfrm>
            <a:off x="6170022" y="1687273"/>
            <a:ext cx="1172374"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Develop business review presentation</a:t>
            </a:r>
            <a:endParaRPr sz="1600" dirty="0">
              <a:solidFill>
                <a:schemeClr val="tx2"/>
              </a:solidFill>
            </a:endParaRPr>
          </a:p>
        </p:txBody>
      </p:sp>
      <p:sp>
        <p:nvSpPr>
          <p:cNvPr id="14" name="Google Shape;4134;p410">
            <a:extLst>
              <a:ext uri="{FF2B5EF4-FFF2-40B4-BE49-F238E27FC236}">
                <a16:creationId xmlns:a16="http://schemas.microsoft.com/office/drawing/2014/main" id="{893538C5-A4FD-8D6F-D990-F6A99851FB25}"/>
              </a:ext>
            </a:extLst>
          </p:cNvPr>
          <p:cNvSpPr txBox="1"/>
          <p:nvPr/>
        </p:nvSpPr>
        <p:spPr>
          <a:xfrm>
            <a:off x="6170022" y="2221944"/>
            <a:ext cx="1005935"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Document business value</a:t>
            </a:r>
            <a:endParaRPr sz="1600" dirty="0">
              <a:solidFill>
                <a:schemeClr val="tx2"/>
              </a:solidFill>
            </a:endParaRPr>
          </a:p>
        </p:txBody>
      </p:sp>
      <p:sp>
        <p:nvSpPr>
          <p:cNvPr id="15" name="Google Shape;4135;p410">
            <a:extLst>
              <a:ext uri="{FF2B5EF4-FFF2-40B4-BE49-F238E27FC236}">
                <a16:creationId xmlns:a16="http://schemas.microsoft.com/office/drawing/2014/main" id="{FD127BD7-1DCA-AF8A-D540-2D39D5444930}"/>
              </a:ext>
            </a:extLst>
          </p:cNvPr>
          <p:cNvSpPr txBox="1"/>
          <p:nvPr/>
        </p:nvSpPr>
        <p:spPr>
          <a:xfrm>
            <a:off x="4484057" y="4237787"/>
            <a:ext cx="858099"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Capture technical use case</a:t>
            </a:r>
            <a:endParaRPr sz="1600" dirty="0">
              <a:solidFill>
                <a:schemeClr val="tx2"/>
              </a:solidFill>
            </a:endParaRPr>
          </a:p>
        </p:txBody>
      </p:sp>
      <p:sp>
        <p:nvSpPr>
          <p:cNvPr id="16" name="Google Shape;4136;p410">
            <a:extLst>
              <a:ext uri="{FF2B5EF4-FFF2-40B4-BE49-F238E27FC236}">
                <a16:creationId xmlns:a16="http://schemas.microsoft.com/office/drawing/2014/main" id="{2DF1D103-CB69-565A-C19F-A3DFBD2E364C}"/>
              </a:ext>
            </a:extLst>
          </p:cNvPr>
          <p:cNvSpPr txBox="1"/>
          <p:nvPr/>
        </p:nvSpPr>
        <p:spPr>
          <a:xfrm>
            <a:off x="2510931" y="2716694"/>
            <a:ext cx="1022310"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Capture technical use case</a:t>
            </a:r>
            <a:endParaRPr sz="1600" dirty="0">
              <a:solidFill>
                <a:schemeClr val="tx2"/>
              </a:solidFill>
            </a:endParaRPr>
          </a:p>
        </p:txBody>
      </p:sp>
      <p:sp>
        <p:nvSpPr>
          <p:cNvPr id="17" name="Google Shape;4137;p410">
            <a:extLst>
              <a:ext uri="{FF2B5EF4-FFF2-40B4-BE49-F238E27FC236}">
                <a16:creationId xmlns:a16="http://schemas.microsoft.com/office/drawing/2014/main" id="{B4535BDA-951F-4703-5F42-1CB6AA45DE61}"/>
              </a:ext>
            </a:extLst>
          </p:cNvPr>
          <p:cNvSpPr/>
          <p:nvPr/>
        </p:nvSpPr>
        <p:spPr>
          <a:xfrm>
            <a:off x="805053" y="1381150"/>
            <a:ext cx="10584485" cy="4516311"/>
          </a:xfrm>
          <a:custGeom>
            <a:avLst/>
            <a:gdLst/>
            <a:ahLst/>
            <a:cxnLst/>
            <a:rect l="l" t="t" r="r" b="b"/>
            <a:pathLst>
              <a:path w="12115800" h="5309423" extrusionOk="0">
                <a:moveTo>
                  <a:pt x="0" y="3"/>
                </a:moveTo>
                <a:cubicBezTo>
                  <a:pt x="610829" y="2639964"/>
                  <a:pt x="1221658" y="5279926"/>
                  <a:pt x="1895168" y="5279926"/>
                </a:cubicBezTo>
                <a:cubicBezTo>
                  <a:pt x="2568678" y="5279926"/>
                  <a:pt x="3352800" y="-4913"/>
                  <a:pt x="4041058" y="3"/>
                </a:cubicBezTo>
                <a:cubicBezTo>
                  <a:pt x="4729316" y="4919"/>
                  <a:pt x="5351206" y="5309423"/>
                  <a:pt x="6024716" y="5309423"/>
                </a:cubicBezTo>
                <a:cubicBezTo>
                  <a:pt x="6698226" y="5309423"/>
                  <a:pt x="7393858" y="1232"/>
                  <a:pt x="8082116" y="3"/>
                </a:cubicBezTo>
                <a:cubicBezTo>
                  <a:pt x="8770374" y="-1226"/>
                  <a:pt x="9481983" y="5300820"/>
                  <a:pt x="10154264" y="5302049"/>
                </a:cubicBezTo>
                <a:cubicBezTo>
                  <a:pt x="10826545" y="5303278"/>
                  <a:pt x="11471172" y="2655328"/>
                  <a:pt x="12115800" y="7378"/>
                </a:cubicBezTo>
              </a:path>
            </a:pathLst>
          </a:custGeom>
          <a:noFill/>
          <a:ln w="25400" cap="flat" cmpd="sng">
            <a:solidFill>
              <a:srgbClr val="7F7F7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grpSp>
        <p:nvGrpSpPr>
          <p:cNvPr id="18" name="Google Shape;4138;p410">
            <a:extLst>
              <a:ext uri="{FF2B5EF4-FFF2-40B4-BE49-F238E27FC236}">
                <a16:creationId xmlns:a16="http://schemas.microsoft.com/office/drawing/2014/main" id="{F31381D7-AC2E-B243-BD55-EB4D318A22E4}"/>
              </a:ext>
            </a:extLst>
          </p:cNvPr>
          <p:cNvGrpSpPr/>
          <p:nvPr/>
        </p:nvGrpSpPr>
        <p:grpSpPr>
          <a:xfrm>
            <a:off x="742191" y="3266284"/>
            <a:ext cx="10647932" cy="715016"/>
            <a:chOff x="1785" y="402024"/>
            <a:chExt cx="12185253" cy="840362"/>
          </a:xfrm>
        </p:grpSpPr>
        <p:sp>
          <p:nvSpPr>
            <p:cNvPr id="137" name="Google Shape;4139;p410">
              <a:extLst>
                <a:ext uri="{FF2B5EF4-FFF2-40B4-BE49-F238E27FC236}">
                  <a16:creationId xmlns:a16="http://schemas.microsoft.com/office/drawing/2014/main" id="{25A6A33F-A4F8-1B38-514B-F49A6B91DD37}"/>
                </a:ext>
              </a:extLst>
            </p:cNvPr>
            <p:cNvSpPr/>
            <p:nvPr/>
          </p:nvSpPr>
          <p:spPr>
            <a:xfrm>
              <a:off x="1785" y="402024"/>
              <a:ext cx="2100905" cy="840362"/>
            </a:xfrm>
            <a:prstGeom prst="homePlate">
              <a:avLst>
                <a:gd name="adj" fmla="val 50000"/>
              </a:avLst>
            </a:prstGeom>
            <a:solidFill>
              <a:schemeClr val="tx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2"/>
                </a:solidFill>
              </a:endParaRPr>
            </a:p>
          </p:txBody>
        </p:sp>
        <p:sp>
          <p:nvSpPr>
            <p:cNvPr id="138" name="Google Shape;4140;p410">
              <a:extLst>
                <a:ext uri="{FF2B5EF4-FFF2-40B4-BE49-F238E27FC236}">
                  <a16:creationId xmlns:a16="http://schemas.microsoft.com/office/drawing/2014/main" id="{0FC12501-2EB5-1C47-4F6B-2677EF30FD61}"/>
                </a:ext>
              </a:extLst>
            </p:cNvPr>
            <p:cNvSpPr txBox="1"/>
            <p:nvPr/>
          </p:nvSpPr>
          <p:spPr>
            <a:xfrm>
              <a:off x="1785" y="402024"/>
              <a:ext cx="1890815" cy="840362"/>
            </a:xfrm>
            <a:prstGeom prst="rect">
              <a:avLst/>
            </a:prstGeom>
            <a:noFill/>
            <a:ln>
              <a:noFill/>
            </a:ln>
          </p:spPr>
          <p:txBody>
            <a:bodyPr spcFirstLastPara="1" wrap="square" lIns="5865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a:solidFill>
                    <a:schemeClr val="bg1"/>
                  </a:solidFill>
                  <a:ea typeface="Arial"/>
                  <a:cs typeface="Arial"/>
                  <a:sym typeface="Arial"/>
                </a:rPr>
                <a:t>     ONBOARDING</a:t>
              </a:r>
              <a:endParaRPr sz="1600">
                <a:solidFill>
                  <a:schemeClr val="bg1"/>
                </a:solidFill>
              </a:endParaRPr>
            </a:p>
          </p:txBody>
        </p:sp>
        <p:sp>
          <p:nvSpPr>
            <p:cNvPr id="139" name="Google Shape;4141;p410">
              <a:extLst>
                <a:ext uri="{FF2B5EF4-FFF2-40B4-BE49-F238E27FC236}">
                  <a16:creationId xmlns:a16="http://schemas.microsoft.com/office/drawing/2014/main" id="{264A9655-E271-7F5D-27C7-EA75695D0945}"/>
                </a:ext>
              </a:extLst>
            </p:cNvPr>
            <p:cNvSpPr/>
            <p:nvPr/>
          </p:nvSpPr>
          <p:spPr>
            <a:xfrm>
              <a:off x="1682510" y="402024"/>
              <a:ext cx="2100905" cy="840362"/>
            </a:xfrm>
            <a:prstGeom prst="chevron">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2"/>
                </a:solidFill>
              </a:endParaRPr>
            </a:p>
          </p:txBody>
        </p:sp>
        <p:sp>
          <p:nvSpPr>
            <p:cNvPr id="140" name="Google Shape;4142;p410">
              <a:extLst>
                <a:ext uri="{FF2B5EF4-FFF2-40B4-BE49-F238E27FC236}">
                  <a16:creationId xmlns:a16="http://schemas.microsoft.com/office/drawing/2014/main" id="{80EC24BB-7793-155D-AD66-8303468837C9}"/>
                </a:ext>
              </a:extLst>
            </p:cNvPr>
            <p:cNvSpPr txBox="1"/>
            <p:nvPr/>
          </p:nvSpPr>
          <p:spPr>
            <a:xfrm>
              <a:off x="2102690" y="402024"/>
              <a:ext cx="1398696"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dirty="0">
                  <a:solidFill>
                    <a:schemeClr val="bg1"/>
                  </a:solidFill>
                  <a:ea typeface="Arial"/>
                  <a:cs typeface="Arial"/>
                  <a:sym typeface="Arial"/>
                </a:rPr>
                <a:t>RELATIONSHIPS</a:t>
              </a:r>
              <a:endParaRPr sz="1600" dirty="0">
                <a:solidFill>
                  <a:schemeClr val="bg1"/>
                </a:solidFill>
              </a:endParaRPr>
            </a:p>
          </p:txBody>
        </p:sp>
        <p:sp>
          <p:nvSpPr>
            <p:cNvPr id="141" name="Google Shape;4143;p410">
              <a:extLst>
                <a:ext uri="{FF2B5EF4-FFF2-40B4-BE49-F238E27FC236}">
                  <a16:creationId xmlns:a16="http://schemas.microsoft.com/office/drawing/2014/main" id="{9A1BB6E1-75BA-35ED-D696-C335AF5B222F}"/>
                </a:ext>
              </a:extLst>
            </p:cNvPr>
            <p:cNvSpPr/>
            <p:nvPr/>
          </p:nvSpPr>
          <p:spPr>
            <a:xfrm>
              <a:off x="3363234" y="402024"/>
              <a:ext cx="2100905" cy="840362"/>
            </a:xfrm>
            <a:prstGeom prst="chevron">
              <a:avLst>
                <a:gd name="adj" fmla="val 5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1"/>
                </a:solidFill>
              </a:endParaRPr>
            </a:p>
          </p:txBody>
        </p:sp>
        <p:sp>
          <p:nvSpPr>
            <p:cNvPr id="142" name="Google Shape;4144;p410">
              <a:extLst>
                <a:ext uri="{FF2B5EF4-FFF2-40B4-BE49-F238E27FC236}">
                  <a16:creationId xmlns:a16="http://schemas.microsoft.com/office/drawing/2014/main" id="{D7CFC21C-B7D1-BE44-F0A3-BE1CCDAC5D95}"/>
                </a:ext>
              </a:extLst>
            </p:cNvPr>
            <p:cNvSpPr txBox="1"/>
            <p:nvPr/>
          </p:nvSpPr>
          <p:spPr>
            <a:xfrm>
              <a:off x="3783415" y="402024"/>
              <a:ext cx="1260543"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dirty="0">
                  <a:solidFill>
                    <a:schemeClr val="bg1"/>
                  </a:solidFill>
                  <a:ea typeface="Arial"/>
                  <a:cs typeface="Arial"/>
                  <a:sym typeface="Arial"/>
                </a:rPr>
                <a:t>ENABLEMENT</a:t>
              </a:r>
              <a:endParaRPr sz="1600" dirty="0">
                <a:solidFill>
                  <a:schemeClr val="bg1"/>
                </a:solidFill>
              </a:endParaRPr>
            </a:p>
          </p:txBody>
        </p:sp>
        <p:sp>
          <p:nvSpPr>
            <p:cNvPr id="143" name="Google Shape;4145;p410">
              <a:extLst>
                <a:ext uri="{FF2B5EF4-FFF2-40B4-BE49-F238E27FC236}">
                  <a16:creationId xmlns:a16="http://schemas.microsoft.com/office/drawing/2014/main" id="{E38FFDD3-583F-9EFC-9AFA-C7D593C9F55C}"/>
                </a:ext>
              </a:extLst>
            </p:cNvPr>
            <p:cNvSpPr/>
            <p:nvPr/>
          </p:nvSpPr>
          <p:spPr>
            <a:xfrm>
              <a:off x="5043959" y="402024"/>
              <a:ext cx="2100905" cy="840362"/>
            </a:xfrm>
            <a:prstGeom prst="chevron">
              <a:avLst>
                <a:gd name="adj" fmla="val 5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1"/>
                </a:solidFill>
              </a:endParaRPr>
            </a:p>
          </p:txBody>
        </p:sp>
        <p:sp>
          <p:nvSpPr>
            <p:cNvPr id="144" name="Google Shape;4146;p410">
              <a:extLst>
                <a:ext uri="{FF2B5EF4-FFF2-40B4-BE49-F238E27FC236}">
                  <a16:creationId xmlns:a16="http://schemas.microsoft.com/office/drawing/2014/main" id="{C83FFBEE-CFCB-142C-711F-EBE8419C6257}"/>
                </a:ext>
              </a:extLst>
            </p:cNvPr>
            <p:cNvSpPr txBox="1"/>
            <p:nvPr/>
          </p:nvSpPr>
          <p:spPr>
            <a:xfrm>
              <a:off x="5464140" y="402024"/>
              <a:ext cx="1260543"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dirty="0">
                  <a:solidFill>
                    <a:schemeClr val="bg1"/>
                  </a:solidFill>
                  <a:ea typeface="Arial"/>
                  <a:cs typeface="Arial"/>
                  <a:sym typeface="Arial"/>
                </a:rPr>
                <a:t>VALUE  CAPTURE</a:t>
              </a:r>
              <a:endParaRPr sz="1600" dirty="0">
                <a:solidFill>
                  <a:schemeClr val="bg1"/>
                </a:solidFill>
              </a:endParaRPr>
            </a:p>
          </p:txBody>
        </p:sp>
        <p:sp>
          <p:nvSpPr>
            <p:cNvPr id="145" name="Google Shape;4147;p410">
              <a:extLst>
                <a:ext uri="{FF2B5EF4-FFF2-40B4-BE49-F238E27FC236}">
                  <a16:creationId xmlns:a16="http://schemas.microsoft.com/office/drawing/2014/main" id="{3F20E7D3-8F2A-87A7-6B40-D82D9F4BA476}"/>
                </a:ext>
              </a:extLst>
            </p:cNvPr>
            <p:cNvSpPr/>
            <p:nvPr/>
          </p:nvSpPr>
          <p:spPr>
            <a:xfrm>
              <a:off x="6724684" y="402024"/>
              <a:ext cx="2100905" cy="840362"/>
            </a:xfrm>
            <a:prstGeom prst="chevron">
              <a:avLst>
                <a:gd name="adj" fmla="val 5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2"/>
                </a:solidFill>
              </a:endParaRPr>
            </a:p>
          </p:txBody>
        </p:sp>
        <p:sp>
          <p:nvSpPr>
            <p:cNvPr id="146" name="Google Shape;4148;p410">
              <a:extLst>
                <a:ext uri="{FF2B5EF4-FFF2-40B4-BE49-F238E27FC236}">
                  <a16:creationId xmlns:a16="http://schemas.microsoft.com/office/drawing/2014/main" id="{F58C4B12-2375-9E5B-452A-B8EFFC3A82CA}"/>
                </a:ext>
              </a:extLst>
            </p:cNvPr>
            <p:cNvSpPr txBox="1"/>
            <p:nvPr/>
          </p:nvSpPr>
          <p:spPr>
            <a:xfrm>
              <a:off x="7144865" y="402024"/>
              <a:ext cx="1260543"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a:solidFill>
                    <a:schemeClr val="bg1"/>
                  </a:solidFill>
                  <a:ea typeface="Arial"/>
                  <a:cs typeface="Arial"/>
                  <a:sym typeface="Arial"/>
                </a:rPr>
                <a:t>BUSINESS REVIEW</a:t>
              </a:r>
              <a:endParaRPr sz="1600">
                <a:solidFill>
                  <a:schemeClr val="bg1"/>
                </a:solidFill>
              </a:endParaRPr>
            </a:p>
          </p:txBody>
        </p:sp>
        <p:sp>
          <p:nvSpPr>
            <p:cNvPr id="147" name="Google Shape;4149;p410">
              <a:extLst>
                <a:ext uri="{FF2B5EF4-FFF2-40B4-BE49-F238E27FC236}">
                  <a16:creationId xmlns:a16="http://schemas.microsoft.com/office/drawing/2014/main" id="{E93277A3-ACBC-6EAB-D63A-D4AB5A35F136}"/>
                </a:ext>
              </a:extLst>
            </p:cNvPr>
            <p:cNvSpPr/>
            <p:nvPr/>
          </p:nvSpPr>
          <p:spPr>
            <a:xfrm>
              <a:off x="8405408" y="402024"/>
              <a:ext cx="2100905" cy="840362"/>
            </a:xfrm>
            <a:prstGeom prst="chevron">
              <a:avLst>
                <a:gd name="adj" fmla="val 50000"/>
              </a:avLst>
            </a:prstGeom>
            <a:solidFill>
              <a:schemeClr val="tx2">
                <a:lumMod val="75000"/>
                <a:lumOff val="25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2"/>
                </a:solidFill>
              </a:endParaRPr>
            </a:p>
          </p:txBody>
        </p:sp>
        <p:sp>
          <p:nvSpPr>
            <p:cNvPr id="148" name="Google Shape;4150;p410">
              <a:extLst>
                <a:ext uri="{FF2B5EF4-FFF2-40B4-BE49-F238E27FC236}">
                  <a16:creationId xmlns:a16="http://schemas.microsoft.com/office/drawing/2014/main" id="{AA069B25-463A-7F7F-43B7-817A94D1788F}"/>
                </a:ext>
              </a:extLst>
            </p:cNvPr>
            <p:cNvSpPr txBox="1"/>
            <p:nvPr/>
          </p:nvSpPr>
          <p:spPr>
            <a:xfrm>
              <a:off x="8825589" y="402024"/>
              <a:ext cx="1260543"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a:solidFill>
                    <a:schemeClr val="bg1"/>
                  </a:solidFill>
                  <a:ea typeface="Arial"/>
                  <a:cs typeface="Arial"/>
                  <a:sym typeface="Arial"/>
                </a:rPr>
                <a:t>CENTER OF ENABLEMENT</a:t>
              </a:r>
              <a:endParaRPr sz="1600">
                <a:solidFill>
                  <a:schemeClr val="bg1"/>
                </a:solidFill>
              </a:endParaRPr>
            </a:p>
          </p:txBody>
        </p:sp>
        <p:sp>
          <p:nvSpPr>
            <p:cNvPr id="149" name="Google Shape;4151;p410">
              <a:extLst>
                <a:ext uri="{FF2B5EF4-FFF2-40B4-BE49-F238E27FC236}">
                  <a16:creationId xmlns:a16="http://schemas.microsoft.com/office/drawing/2014/main" id="{8FE340CD-8002-D58C-7CE1-87F95F3A95FC}"/>
                </a:ext>
              </a:extLst>
            </p:cNvPr>
            <p:cNvSpPr/>
            <p:nvPr/>
          </p:nvSpPr>
          <p:spPr>
            <a:xfrm>
              <a:off x="10086133" y="402024"/>
              <a:ext cx="2100905" cy="840362"/>
            </a:xfrm>
            <a:prstGeom prst="chevron">
              <a:avLst>
                <a:gd name="adj" fmla="val 50000"/>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tx2"/>
                </a:solidFill>
              </a:endParaRPr>
            </a:p>
          </p:txBody>
        </p:sp>
        <p:sp>
          <p:nvSpPr>
            <p:cNvPr id="150" name="Google Shape;4152;p410">
              <a:extLst>
                <a:ext uri="{FF2B5EF4-FFF2-40B4-BE49-F238E27FC236}">
                  <a16:creationId xmlns:a16="http://schemas.microsoft.com/office/drawing/2014/main" id="{1AD1EC4A-15E6-71ED-C00B-890658C87BA7}"/>
                </a:ext>
              </a:extLst>
            </p:cNvPr>
            <p:cNvSpPr txBox="1"/>
            <p:nvPr/>
          </p:nvSpPr>
          <p:spPr>
            <a:xfrm>
              <a:off x="10506314" y="402024"/>
              <a:ext cx="1260543" cy="840362"/>
            </a:xfrm>
            <a:prstGeom prst="rect">
              <a:avLst/>
            </a:prstGeom>
            <a:noFill/>
            <a:ln>
              <a:noFill/>
            </a:ln>
          </p:spPr>
          <p:txBody>
            <a:bodyPr spcFirstLastPara="1" wrap="square" lIns="44000" tIns="29325" rIns="14650" bIns="29325"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050" b="1" i="0" u="none" strike="noStrike" cap="none">
                  <a:solidFill>
                    <a:schemeClr val="accent1"/>
                  </a:solidFill>
                  <a:ea typeface="Arial"/>
                  <a:cs typeface="Arial"/>
                  <a:sym typeface="Arial"/>
                </a:rPr>
                <a:t>RENEWAL</a:t>
              </a:r>
              <a:endParaRPr sz="1600">
                <a:solidFill>
                  <a:schemeClr val="accent1"/>
                </a:solidFill>
              </a:endParaRPr>
            </a:p>
          </p:txBody>
        </p:sp>
      </p:grpSp>
      <p:sp>
        <p:nvSpPr>
          <p:cNvPr id="19" name="Google Shape;4153;p410">
            <a:extLst>
              <a:ext uri="{FF2B5EF4-FFF2-40B4-BE49-F238E27FC236}">
                <a16:creationId xmlns:a16="http://schemas.microsoft.com/office/drawing/2014/main" id="{53AF9680-170C-3F0F-AD2E-D8176336034D}"/>
              </a:ext>
            </a:extLst>
          </p:cNvPr>
          <p:cNvSpPr/>
          <p:nvPr/>
        </p:nvSpPr>
        <p:spPr>
          <a:xfrm rot="5400000">
            <a:off x="569912" y="3452482"/>
            <a:ext cx="715084" cy="373646"/>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0" name="Google Shape;4154;p410">
            <a:extLst>
              <a:ext uri="{FF2B5EF4-FFF2-40B4-BE49-F238E27FC236}">
                <a16:creationId xmlns:a16="http://schemas.microsoft.com/office/drawing/2014/main" id="{620AD22D-C9DC-7F1B-299F-3EC7615045E8}"/>
              </a:ext>
            </a:extLst>
          </p:cNvPr>
          <p:cNvSpPr/>
          <p:nvPr/>
        </p:nvSpPr>
        <p:spPr>
          <a:xfrm>
            <a:off x="4289998" y="1315287"/>
            <a:ext cx="108000" cy="108000"/>
          </a:xfrm>
          <a:prstGeom prst="ellipse">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1" name="Google Shape;4155;p410">
            <a:extLst>
              <a:ext uri="{FF2B5EF4-FFF2-40B4-BE49-F238E27FC236}">
                <a16:creationId xmlns:a16="http://schemas.microsoft.com/office/drawing/2014/main" id="{9065986B-A5AB-8D7B-34DD-D71E039D1AA4}"/>
              </a:ext>
            </a:extLst>
          </p:cNvPr>
          <p:cNvSpPr/>
          <p:nvPr/>
        </p:nvSpPr>
        <p:spPr>
          <a:xfrm>
            <a:off x="7820011" y="1315287"/>
            <a:ext cx="108000" cy="10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2" name="Google Shape;4156;p410">
            <a:extLst>
              <a:ext uri="{FF2B5EF4-FFF2-40B4-BE49-F238E27FC236}">
                <a16:creationId xmlns:a16="http://schemas.microsoft.com/office/drawing/2014/main" id="{C109BAB0-BF8B-AFBD-F1D6-B6550E575D3C}"/>
              </a:ext>
            </a:extLst>
          </p:cNvPr>
          <p:cNvSpPr/>
          <p:nvPr/>
        </p:nvSpPr>
        <p:spPr>
          <a:xfrm>
            <a:off x="761651" y="1315287"/>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3" name="Google Shape;4157;p410">
            <a:extLst>
              <a:ext uri="{FF2B5EF4-FFF2-40B4-BE49-F238E27FC236}">
                <a16:creationId xmlns:a16="http://schemas.microsoft.com/office/drawing/2014/main" id="{D5FDA8AE-97D7-AEE8-B1D4-BC716C5FD264}"/>
              </a:ext>
            </a:extLst>
          </p:cNvPr>
          <p:cNvSpPr/>
          <p:nvPr/>
        </p:nvSpPr>
        <p:spPr>
          <a:xfrm>
            <a:off x="862393" y="1769321"/>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4" name="Google Shape;4158;p410">
            <a:extLst>
              <a:ext uri="{FF2B5EF4-FFF2-40B4-BE49-F238E27FC236}">
                <a16:creationId xmlns:a16="http://schemas.microsoft.com/office/drawing/2014/main" id="{C7DA8809-387A-F4F8-71B1-5D52A68178C6}"/>
              </a:ext>
            </a:extLst>
          </p:cNvPr>
          <p:cNvSpPr/>
          <p:nvPr/>
        </p:nvSpPr>
        <p:spPr>
          <a:xfrm>
            <a:off x="993542" y="2291998"/>
            <a:ext cx="108000" cy="108000"/>
          </a:xfrm>
          <a:prstGeom prst="ellipse">
            <a:avLst/>
          </a:prstGeom>
          <a:solidFill>
            <a:srgbClr val="0D23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5" name="Google Shape;4159;p410">
            <a:extLst>
              <a:ext uri="{FF2B5EF4-FFF2-40B4-BE49-F238E27FC236}">
                <a16:creationId xmlns:a16="http://schemas.microsoft.com/office/drawing/2014/main" id="{D10A2F41-EE1B-DEA7-11FF-372A0273E548}"/>
              </a:ext>
            </a:extLst>
          </p:cNvPr>
          <p:cNvSpPr/>
          <p:nvPr/>
        </p:nvSpPr>
        <p:spPr>
          <a:xfrm>
            <a:off x="1120054" y="2797145"/>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6" name="Google Shape;4160;p410">
            <a:extLst>
              <a:ext uri="{FF2B5EF4-FFF2-40B4-BE49-F238E27FC236}">
                <a16:creationId xmlns:a16="http://schemas.microsoft.com/office/drawing/2014/main" id="{CF0E2ECB-4A1C-9875-24B4-3AB582CD91D6}"/>
              </a:ext>
            </a:extLst>
          </p:cNvPr>
          <p:cNvSpPr/>
          <p:nvPr/>
        </p:nvSpPr>
        <p:spPr>
          <a:xfrm>
            <a:off x="4637886" y="1769321"/>
            <a:ext cx="108000" cy="108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7" name="Google Shape;4161;p410">
            <a:extLst>
              <a:ext uri="{FF2B5EF4-FFF2-40B4-BE49-F238E27FC236}">
                <a16:creationId xmlns:a16="http://schemas.microsoft.com/office/drawing/2014/main" id="{96DA688B-E239-33C5-B92A-0C18AE205029}"/>
              </a:ext>
            </a:extLst>
          </p:cNvPr>
          <p:cNvSpPr/>
          <p:nvPr/>
        </p:nvSpPr>
        <p:spPr>
          <a:xfrm>
            <a:off x="4810047" y="2291998"/>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8" name="Google Shape;4162;p410">
            <a:extLst>
              <a:ext uri="{FF2B5EF4-FFF2-40B4-BE49-F238E27FC236}">
                <a16:creationId xmlns:a16="http://schemas.microsoft.com/office/drawing/2014/main" id="{934239C4-3478-D0BF-5722-3D21E705B3AC}"/>
              </a:ext>
            </a:extLst>
          </p:cNvPr>
          <p:cNvSpPr/>
          <p:nvPr/>
        </p:nvSpPr>
        <p:spPr>
          <a:xfrm>
            <a:off x="4966991" y="2797145"/>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29" name="Google Shape;4163;p410">
            <a:extLst>
              <a:ext uri="{FF2B5EF4-FFF2-40B4-BE49-F238E27FC236}">
                <a16:creationId xmlns:a16="http://schemas.microsoft.com/office/drawing/2014/main" id="{83976C55-6574-FDD6-877E-74A68A4F15B0}"/>
              </a:ext>
            </a:extLst>
          </p:cNvPr>
          <p:cNvSpPr/>
          <p:nvPr/>
        </p:nvSpPr>
        <p:spPr>
          <a:xfrm>
            <a:off x="3925565" y="1769321"/>
            <a:ext cx="108000" cy="108000"/>
          </a:xfrm>
          <a:prstGeom prst="ellipse">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30" name="Google Shape;4164;p410">
            <a:extLst>
              <a:ext uri="{FF2B5EF4-FFF2-40B4-BE49-F238E27FC236}">
                <a16:creationId xmlns:a16="http://schemas.microsoft.com/office/drawing/2014/main" id="{6DB2027D-3CD3-A0BD-04ED-A7B6B2D89F92}"/>
              </a:ext>
            </a:extLst>
          </p:cNvPr>
          <p:cNvSpPr/>
          <p:nvPr/>
        </p:nvSpPr>
        <p:spPr>
          <a:xfrm>
            <a:off x="3737184" y="2291998"/>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31" name="Google Shape;4165;p410">
            <a:extLst>
              <a:ext uri="{FF2B5EF4-FFF2-40B4-BE49-F238E27FC236}">
                <a16:creationId xmlns:a16="http://schemas.microsoft.com/office/drawing/2014/main" id="{F8D8A260-ABBC-F26B-F0F9-3A50436BB03F}"/>
              </a:ext>
            </a:extLst>
          </p:cNvPr>
          <p:cNvSpPr/>
          <p:nvPr/>
        </p:nvSpPr>
        <p:spPr>
          <a:xfrm>
            <a:off x="3565024" y="2797145"/>
            <a:ext cx="108000" cy="108000"/>
          </a:xfrm>
          <a:prstGeom prst="ellipse">
            <a:avLst/>
          </a:prstGeom>
          <a:solidFill>
            <a:srgbClr val="155B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4" name="Google Shape;4166;p410">
            <a:extLst>
              <a:ext uri="{FF2B5EF4-FFF2-40B4-BE49-F238E27FC236}">
                <a16:creationId xmlns:a16="http://schemas.microsoft.com/office/drawing/2014/main" id="{F70B85DB-B58A-F57E-2732-770CCC164E51}"/>
              </a:ext>
            </a:extLst>
          </p:cNvPr>
          <p:cNvSpPr/>
          <p:nvPr/>
        </p:nvSpPr>
        <p:spPr>
          <a:xfrm>
            <a:off x="7447849" y="1769321"/>
            <a:ext cx="108000" cy="10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5" name="Google Shape;4167;p410">
            <a:extLst>
              <a:ext uri="{FF2B5EF4-FFF2-40B4-BE49-F238E27FC236}">
                <a16:creationId xmlns:a16="http://schemas.microsoft.com/office/drawing/2014/main" id="{3DB1F498-BAFB-5CBA-406B-8CB43A3DF4D6}"/>
              </a:ext>
            </a:extLst>
          </p:cNvPr>
          <p:cNvSpPr/>
          <p:nvPr/>
        </p:nvSpPr>
        <p:spPr>
          <a:xfrm>
            <a:off x="7272127" y="2291998"/>
            <a:ext cx="108000" cy="108000"/>
          </a:xfrm>
          <a:prstGeom prst="ellipse">
            <a:avLst/>
          </a:prstGeom>
          <a:solidFill>
            <a:srgbClr val="2191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6" name="Google Shape;4168;p410">
            <a:extLst>
              <a:ext uri="{FF2B5EF4-FFF2-40B4-BE49-F238E27FC236}">
                <a16:creationId xmlns:a16="http://schemas.microsoft.com/office/drawing/2014/main" id="{43B7A031-F79E-0CCB-8A0C-E207E495C67B}"/>
              </a:ext>
            </a:extLst>
          </p:cNvPr>
          <p:cNvSpPr/>
          <p:nvPr/>
        </p:nvSpPr>
        <p:spPr>
          <a:xfrm>
            <a:off x="7107575" y="2797145"/>
            <a:ext cx="108000" cy="108000"/>
          </a:xfrm>
          <a:prstGeom prst="ellipse">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7" name="Google Shape;4169;p410">
            <a:extLst>
              <a:ext uri="{FF2B5EF4-FFF2-40B4-BE49-F238E27FC236}">
                <a16:creationId xmlns:a16="http://schemas.microsoft.com/office/drawing/2014/main" id="{4E0FCAD8-EF6A-9E2F-7692-7AC5BF543492}"/>
              </a:ext>
            </a:extLst>
          </p:cNvPr>
          <p:cNvSpPr/>
          <p:nvPr/>
        </p:nvSpPr>
        <p:spPr>
          <a:xfrm>
            <a:off x="8182995" y="1769321"/>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8" name="Google Shape;4170;p410">
            <a:extLst>
              <a:ext uri="{FF2B5EF4-FFF2-40B4-BE49-F238E27FC236}">
                <a16:creationId xmlns:a16="http://schemas.microsoft.com/office/drawing/2014/main" id="{AE93C851-852D-FE35-0BAE-5789BEFD3171}"/>
              </a:ext>
            </a:extLst>
          </p:cNvPr>
          <p:cNvSpPr/>
          <p:nvPr/>
        </p:nvSpPr>
        <p:spPr>
          <a:xfrm>
            <a:off x="1549058" y="4323361"/>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69" name="Google Shape;4171;p410">
            <a:extLst>
              <a:ext uri="{FF2B5EF4-FFF2-40B4-BE49-F238E27FC236}">
                <a16:creationId xmlns:a16="http://schemas.microsoft.com/office/drawing/2014/main" id="{575A78BA-6BA9-1885-6EE1-CA1141B1E120}"/>
              </a:ext>
            </a:extLst>
          </p:cNvPr>
          <p:cNvSpPr/>
          <p:nvPr/>
        </p:nvSpPr>
        <p:spPr>
          <a:xfrm>
            <a:off x="1703058" y="4805296"/>
            <a:ext cx="108000" cy="108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0" name="Google Shape;4172;p410">
            <a:extLst>
              <a:ext uri="{FF2B5EF4-FFF2-40B4-BE49-F238E27FC236}">
                <a16:creationId xmlns:a16="http://schemas.microsoft.com/office/drawing/2014/main" id="{AA0891FF-81A0-6128-3CD6-8577BE072140}"/>
              </a:ext>
            </a:extLst>
          </p:cNvPr>
          <p:cNvSpPr/>
          <p:nvPr/>
        </p:nvSpPr>
        <p:spPr>
          <a:xfrm>
            <a:off x="1933114" y="5319787"/>
            <a:ext cx="108000" cy="108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1" name="Google Shape;4173;p410">
            <a:extLst>
              <a:ext uri="{FF2B5EF4-FFF2-40B4-BE49-F238E27FC236}">
                <a16:creationId xmlns:a16="http://schemas.microsoft.com/office/drawing/2014/main" id="{4622FFC2-A673-A78E-B729-B08ADB4C81D3}"/>
              </a:ext>
            </a:extLst>
          </p:cNvPr>
          <p:cNvSpPr/>
          <p:nvPr/>
        </p:nvSpPr>
        <p:spPr>
          <a:xfrm>
            <a:off x="2341120" y="5816782"/>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2" name="Google Shape;4174;p410">
            <a:extLst>
              <a:ext uri="{FF2B5EF4-FFF2-40B4-BE49-F238E27FC236}">
                <a16:creationId xmlns:a16="http://schemas.microsoft.com/office/drawing/2014/main" id="{02940699-6185-1EDE-6268-27040C991ABB}"/>
              </a:ext>
            </a:extLst>
          </p:cNvPr>
          <p:cNvSpPr/>
          <p:nvPr/>
        </p:nvSpPr>
        <p:spPr>
          <a:xfrm>
            <a:off x="5342741" y="4323361"/>
            <a:ext cx="108000" cy="108000"/>
          </a:xfrm>
          <a:prstGeom prst="ellipse">
            <a:avLst/>
          </a:prstGeom>
          <a:solidFill>
            <a:srgbClr val="155B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3" name="Google Shape;4175;p410">
            <a:extLst>
              <a:ext uri="{FF2B5EF4-FFF2-40B4-BE49-F238E27FC236}">
                <a16:creationId xmlns:a16="http://schemas.microsoft.com/office/drawing/2014/main" id="{7785DC73-AF82-4589-DBA2-465EC2E7DDAC}"/>
              </a:ext>
            </a:extLst>
          </p:cNvPr>
          <p:cNvSpPr/>
          <p:nvPr/>
        </p:nvSpPr>
        <p:spPr>
          <a:xfrm>
            <a:off x="5476817" y="4805296"/>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4" name="Google Shape;4176;p410">
            <a:extLst>
              <a:ext uri="{FF2B5EF4-FFF2-40B4-BE49-F238E27FC236}">
                <a16:creationId xmlns:a16="http://schemas.microsoft.com/office/drawing/2014/main" id="{B4B06316-C569-2BDF-606F-D04B1BBA6304}"/>
              </a:ext>
            </a:extLst>
          </p:cNvPr>
          <p:cNvSpPr/>
          <p:nvPr/>
        </p:nvSpPr>
        <p:spPr>
          <a:xfrm>
            <a:off x="5653616" y="5319787"/>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5" name="Google Shape;4177;p410">
            <a:extLst>
              <a:ext uri="{FF2B5EF4-FFF2-40B4-BE49-F238E27FC236}">
                <a16:creationId xmlns:a16="http://schemas.microsoft.com/office/drawing/2014/main" id="{69B677D8-055D-B4E2-BE41-F2ADDC23F1DC}"/>
              </a:ext>
            </a:extLst>
          </p:cNvPr>
          <p:cNvSpPr/>
          <p:nvPr/>
        </p:nvSpPr>
        <p:spPr>
          <a:xfrm>
            <a:off x="6013070" y="5816782"/>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6" name="Google Shape;4178;p410">
            <a:extLst>
              <a:ext uri="{FF2B5EF4-FFF2-40B4-BE49-F238E27FC236}">
                <a16:creationId xmlns:a16="http://schemas.microsoft.com/office/drawing/2014/main" id="{AC271AE2-B2EC-E0EC-40FF-1C471FC1AAF8}"/>
              </a:ext>
            </a:extLst>
          </p:cNvPr>
          <p:cNvSpPr/>
          <p:nvPr/>
        </p:nvSpPr>
        <p:spPr>
          <a:xfrm>
            <a:off x="8923902" y="4323361"/>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7" name="Google Shape;4179;p410">
            <a:extLst>
              <a:ext uri="{FF2B5EF4-FFF2-40B4-BE49-F238E27FC236}">
                <a16:creationId xmlns:a16="http://schemas.microsoft.com/office/drawing/2014/main" id="{0080A483-7474-21B1-8F67-BD85D7B71D7E}"/>
              </a:ext>
            </a:extLst>
          </p:cNvPr>
          <p:cNvSpPr/>
          <p:nvPr/>
        </p:nvSpPr>
        <p:spPr>
          <a:xfrm>
            <a:off x="9055079" y="4805296"/>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8" name="Google Shape;4180;p410">
            <a:extLst>
              <a:ext uri="{FF2B5EF4-FFF2-40B4-BE49-F238E27FC236}">
                <a16:creationId xmlns:a16="http://schemas.microsoft.com/office/drawing/2014/main" id="{1F34A611-2B25-923F-0380-67F804D83B77}"/>
              </a:ext>
            </a:extLst>
          </p:cNvPr>
          <p:cNvSpPr/>
          <p:nvPr/>
        </p:nvSpPr>
        <p:spPr>
          <a:xfrm>
            <a:off x="9254703" y="5319787"/>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79" name="Google Shape;4181;p410">
            <a:extLst>
              <a:ext uri="{FF2B5EF4-FFF2-40B4-BE49-F238E27FC236}">
                <a16:creationId xmlns:a16="http://schemas.microsoft.com/office/drawing/2014/main" id="{C162B61E-F339-185C-0716-BFEDAE6BE0FB}"/>
              </a:ext>
            </a:extLst>
          </p:cNvPr>
          <p:cNvSpPr/>
          <p:nvPr/>
        </p:nvSpPr>
        <p:spPr>
          <a:xfrm>
            <a:off x="9624666" y="5802940"/>
            <a:ext cx="108000" cy="10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0" name="Google Shape;4182;p410">
            <a:extLst>
              <a:ext uri="{FF2B5EF4-FFF2-40B4-BE49-F238E27FC236}">
                <a16:creationId xmlns:a16="http://schemas.microsoft.com/office/drawing/2014/main" id="{7B57D44B-F8E3-1E79-A6EB-470DE030E1FE}"/>
              </a:ext>
            </a:extLst>
          </p:cNvPr>
          <p:cNvSpPr/>
          <p:nvPr/>
        </p:nvSpPr>
        <p:spPr>
          <a:xfrm>
            <a:off x="3110456" y="4323361"/>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1" name="Google Shape;4183;p410">
            <a:extLst>
              <a:ext uri="{FF2B5EF4-FFF2-40B4-BE49-F238E27FC236}">
                <a16:creationId xmlns:a16="http://schemas.microsoft.com/office/drawing/2014/main" id="{BB935D21-BB74-54A3-3278-9117C2260C56}"/>
              </a:ext>
            </a:extLst>
          </p:cNvPr>
          <p:cNvSpPr/>
          <p:nvPr/>
        </p:nvSpPr>
        <p:spPr>
          <a:xfrm>
            <a:off x="2975333" y="4805296"/>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2" name="Google Shape;4184;p410">
            <a:extLst>
              <a:ext uri="{FF2B5EF4-FFF2-40B4-BE49-F238E27FC236}">
                <a16:creationId xmlns:a16="http://schemas.microsoft.com/office/drawing/2014/main" id="{11D88E69-6D1D-A395-382E-1F1B1F033D86}"/>
              </a:ext>
            </a:extLst>
          </p:cNvPr>
          <p:cNvSpPr/>
          <p:nvPr/>
        </p:nvSpPr>
        <p:spPr>
          <a:xfrm>
            <a:off x="2795564" y="5319787"/>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3" name="Google Shape;4185;p410">
            <a:extLst>
              <a:ext uri="{FF2B5EF4-FFF2-40B4-BE49-F238E27FC236}">
                <a16:creationId xmlns:a16="http://schemas.microsoft.com/office/drawing/2014/main" id="{A90CE0F4-ED94-DAA2-8F56-AD7A65A73167}"/>
              </a:ext>
            </a:extLst>
          </p:cNvPr>
          <p:cNvSpPr/>
          <p:nvPr/>
        </p:nvSpPr>
        <p:spPr>
          <a:xfrm>
            <a:off x="6700730" y="4323361"/>
            <a:ext cx="108000" cy="108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4" name="Google Shape;4186;p410">
            <a:extLst>
              <a:ext uri="{FF2B5EF4-FFF2-40B4-BE49-F238E27FC236}">
                <a16:creationId xmlns:a16="http://schemas.microsoft.com/office/drawing/2014/main" id="{4F6DD78A-29CB-B37D-FC9E-A3D889B30A3E}"/>
              </a:ext>
            </a:extLst>
          </p:cNvPr>
          <p:cNvSpPr/>
          <p:nvPr/>
        </p:nvSpPr>
        <p:spPr>
          <a:xfrm>
            <a:off x="6573215" y="4805296"/>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5" name="Google Shape;4187;p410">
            <a:extLst>
              <a:ext uri="{FF2B5EF4-FFF2-40B4-BE49-F238E27FC236}">
                <a16:creationId xmlns:a16="http://schemas.microsoft.com/office/drawing/2014/main" id="{66A990C4-CB83-415A-A764-A3A0FA5EBB47}"/>
              </a:ext>
            </a:extLst>
          </p:cNvPr>
          <p:cNvSpPr/>
          <p:nvPr/>
        </p:nvSpPr>
        <p:spPr>
          <a:xfrm>
            <a:off x="6401054" y="5319787"/>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6" name="Google Shape;4188;p410">
            <a:extLst>
              <a:ext uri="{FF2B5EF4-FFF2-40B4-BE49-F238E27FC236}">
                <a16:creationId xmlns:a16="http://schemas.microsoft.com/office/drawing/2014/main" id="{8978AB1A-8B61-7F30-0FD6-F83F86FC1154}"/>
              </a:ext>
            </a:extLst>
          </p:cNvPr>
          <p:cNvSpPr/>
          <p:nvPr/>
        </p:nvSpPr>
        <p:spPr>
          <a:xfrm>
            <a:off x="11233276" y="1769321"/>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7" name="Google Shape;4189;p410">
            <a:extLst>
              <a:ext uri="{FF2B5EF4-FFF2-40B4-BE49-F238E27FC236}">
                <a16:creationId xmlns:a16="http://schemas.microsoft.com/office/drawing/2014/main" id="{41807153-37C1-5E65-5841-896704350A63}"/>
              </a:ext>
            </a:extLst>
          </p:cNvPr>
          <p:cNvSpPr/>
          <p:nvPr/>
        </p:nvSpPr>
        <p:spPr>
          <a:xfrm>
            <a:off x="11090543" y="2291998"/>
            <a:ext cx="108000" cy="108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8" name="Google Shape;4190;p410">
            <a:extLst>
              <a:ext uri="{FF2B5EF4-FFF2-40B4-BE49-F238E27FC236}">
                <a16:creationId xmlns:a16="http://schemas.microsoft.com/office/drawing/2014/main" id="{C7149540-02D6-FC5A-333A-9BF2B6E749E8}"/>
              </a:ext>
            </a:extLst>
          </p:cNvPr>
          <p:cNvSpPr/>
          <p:nvPr/>
        </p:nvSpPr>
        <p:spPr>
          <a:xfrm>
            <a:off x="10964034" y="2797145"/>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89" name="Google Shape;4191;p410">
            <a:extLst>
              <a:ext uri="{FF2B5EF4-FFF2-40B4-BE49-F238E27FC236}">
                <a16:creationId xmlns:a16="http://schemas.microsoft.com/office/drawing/2014/main" id="{D4B24223-C1F8-FF38-3714-19DC4C4AB941}"/>
              </a:ext>
            </a:extLst>
          </p:cNvPr>
          <p:cNvSpPr/>
          <p:nvPr/>
        </p:nvSpPr>
        <p:spPr>
          <a:xfrm>
            <a:off x="10521100" y="4323361"/>
            <a:ext cx="108000" cy="108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90" name="Google Shape;4192;p410">
            <a:extLst>
              <a:ext uri="{FF2B5EF4-FFF2-40B4-BE49-F238E27FC236}">
                <a16:creationId xmlns:a16="http://schemas.microsoft.com/office/drawing/2014/main" id="{8BB08466-2650-FA78-4C29-838B076FE475}"/>
              </a:ext>
            </a:extLst>
          </p:cNvPr>
          <p:cNvSpPr/>
          <p:nvPr/>
        </p:nvSpPr>
        <p:spPr>
          <a:xfrm>
            <a:off x="10363152" y="4805296"/>
            <a:ext cx="108000" cy="108000"/>
          </a:xfrm>
          <a:prstGeom prst="ellipse">
            <a:avLst/>
          </a:prstGeom>
          <a:solidFill>
            <a:srgbClr val="2191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91" name="Google Shape;4193;p410">
            <a:extLst>
              <a:ext uri="{FF2B5EF4-FFF2-40B4-BE49-F238E27FC236}">
                <a16:creationId xmlns:a16="http://schemas.microsoft.com/office/drawing/2014/main" id="{E6093E69-C170-57B7-34F1-BD563B7B9505}"/>
              </a:ext>
            </a:extLst>
          </p:cNvPr>
          <p:cNvSpPr/>
          <p:nvPr/>
        </p:nvSpPr>
        <p:spPr>
          <a:xfrm>
            <a:off x="10137734" y="5319787"/>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92" name="Google Shape;4194;p410">
            <a:extLst>
              <a:ext uri="{FF2B5EF4-FFF2-40B4-BE49-F238E27FC236}">
                <a16:creationId xmlns:a16="http://schemas.microsoft.com/office/drawing/2014/main" id="{B1CB8CB4-3D33-E418-E167-43638AA2A924}"/>
              </a:ext>
            </a:extLst>
          </p:cNvPr>
          <p:cNvSpPr/>
          <p:nvPr/>
        </p:nvSpPr>
        <p:spPr>
          <a:xfrm>
            <a:off x="8362103" y="2291998"/>
            <a:ext cx="108000" cy="108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95" name="Google Shape;4195;p410">
            <a:extLst>
              <a:ext uri="{FF2B5EF4-FFF2-40B4-BE49-F238E27FC236}">
                <a16:creationId xmlns:a16="http://schemas.microsoft.com/office/drawing/2014/main" id="{2333C335-4601-80AE-D039-2A9A23E78714}"/>
              </a:ext>
            </a:extLst>
          </p:cNvPr>
          <p:cNvSpPr/>
          <p:nvPr/>
        </p:nvSpPr>
        <p:spPr>
          <a:xfrm>
            <a:off x="8509542" y="2797145"/>
            <a:ext cx="108000" cy="108000"/>
          </a:xfrm>
          <a:prstGeom prst="ellipse">
            <a:avLst/>
          </a:prstGeom>
          <a:solidFill>
            <a:srgbClr val="155B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tx2"/>
              </a:solidFill>
              <a:ea typeface="Arial"/>
              <a:cs typeface="Arial"/>
              <a:sym typeface="Arial"/>
            </a:endParaRPr>
          </a:p>
        </p:txBody>
      </p:sp>
      <p:sp>
        <p:nvSpPr>
          <p:cNvPr id="98" name="Google Shape;4196;p410">
            <a:extLst>
              <a:ext uri="{FF2B5EF4-FFF2-40B4-BE49-F238E27FC236}">
                <a16:creationId xmlns:a16="http://schemas.microsoft.com/office/drawing/2014/main" id="{F153045F-7900-2DEA-21AA-B43201FB21F9}"/>
              </a:ext>
            </a:extLst>
          </p:cNvPr>
          <p:cNvSpPr txBox="1"/>
          <p:nvPr/>
        </p:nvSpPr>
        <p:spPr>
          <a:xfrm>
            <a:off x="924078" y="1233734"/>
            <a:ext cx="1014047"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Send welcome email</a:t>
            </a:r>
            <a:endParaRPr sz="1600" dirty="0">
              <a:solidFill>
                <a:schemeClr val="tx2"/>
              </a:solidFill>
            </a:endParaRPr>
          </a:p>
        </p:txBody>
      </p:sp>
      <p:sp>
        <p:nvSpPr>
          <p:cNvPr id="101" name="Google Shape;4197;p410">
            <a:extLst>
              <a:ext uri="{FF2B5EF4-FFF2-40B4-BE49-F238E27FC236}">
                <a16:creationId xmlns:a16="http://schemas.microsoft.com/office/drawing/2014/main" id="{8A0ABC99-79F4-9543-BBD8-1CD2F66A50F9}"/>
              </a:ext>
            </a:extLst>
          </p:cNvPr>
          <p:cNvSpPr txBox="1"/>
          <p:nvPr/>
        </p:nvSpPr>
        <p:spPr>
          <a:xfrm>
            <a:off x="947712" y="1656196"/>
            <a:ext cx="1531088"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Identify key stakeholders/contacts</a:t>
            </a:r>
            <a:endParaRPr sz="1600" dirty="0">
              <a:solidFill>
                <a:schemeClr val="tx2"/>
              </a:solidFill>
            </a:endParaRPr>
          </a:p>
        </p:txBody>
      </p:sp>
      <p:sp>
        <p:nvSpPr>
          <p:cNvPr id="102" name="Google Shape;4198;p410">
            <a:extLst>
              <a:ext uri="{FF2B5EF4-FFF2-40B4-BE49-F238E27FC236}">
                <a16:creationId xmlns:a16="http://schemas.microsoft.com/office/drawing/2014/main" id="{2975C1CD-FA4D-5974-3436-420854800EBD}"/>
              </a:ext>
            </a:extLst>
          </p:cNvPr>
          <p:cNvSpPr txBox="1"/>
          <p:nvPr/>
        </p:nvSpPr>
        <p:spPr>
          <a:xfrm>
            <a:off x="1099034" y="2169905"/>
            <a:ext cx="1408153" cy="4497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Host account overview meeting with previous internal account team</a:t>
            </a:r>
            <a:endParaRPr sz="1600" dirty="0">
              <a:solidFill>
                <a:schemeClr val="tx2"/>
              </a:solidFill>
            </a:endParaRPr>
          </a:p>
        </p:txBody>
      </p:sp>
      <p:sp>
        <p:nvSpPr>
          <p:cNvPr id="103" name="Google Shape;4199;p410">
            <a:extLst>
              <a:ext uri="{FF2B5EF4-FFF2-40B4-BE49-F238E27FC236}">
                <a16:creationId xmlns:a16="http://schemas.microsoft.com/office/drawing/2014/main" id="{389AF047-EB1F-B496-2DEB-C0FF9F9B2B27}"/>
              </a:ext>
            </a:extLst>
          </p:cNvPr>
          <p:cNvSpPr txBox="1"/>
          <p:nvPr/>
        </p:nvSpPr>
        <p:spPr>
          <a:xfrm>
            <a:off x="1203654" y="2769054"/>
            <a:ext cx="1303534"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Conduct full account review</a:t>
            </a:r>
            <a:endParaRPr sz="1600" dirty="0">
              <a:solidFill>
                <a:schemeClr val="tx2"/>
              </a:solidFill>
            </a:endParaRPr>
          </a:p>
        </p:txBody>
      </p:sp>
      <p:sp>
        <p:nvSpPr>
          <p:cNvPr id="104" name="Google Shape;4200;p410">
            <a:extLst>
              <a:ext uri="{FF2B5EF4-FFF2-40B4-BE49-F238E27FC236}">
                <a16:creationId xmlns:a16="http://schemas.microsoft.com/office/drawing/2014/main" id="{95D4808D-D41A-DE2D-6689-F4EC15C9AB55}"/>
              </a:ext>
            </a:extLst>
          </p:cNvPr>
          <p:cNvSpPr txBox="1"/>
          <p:nvPr/>
        </p:nvSpPr>
        <p:spPr>
          <a:xfrm>
            <a:off x="684857" y="4241488"/>
            <a:ext cx="762663"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Host kickoff call(s)</a:t>
            </a:r>
            <a:endParaRPr sz="1600" dirty="0">
              <a:solidFill>
                <a:schemeClr val="tx2"/>
              </a:solidFill>
            </a:endParaRPr>
          </a:p>
        </p:txBody>
      </p:sp>
      <p:sp>
        <p:nvSpPr>
          <p:cNvPr id="105" name="Google Shape;4201;p410">
            <a:extLst>
              <a:ext uri="{FF2B5EF4-FFF2-40B4-BE49-F238E27FC236}">
                <a16:creationId xmlns:a16="http://schemas.microsoft.com/office/drawing/2014/main" id="{FAD84602-BF5C-9ACA-4F61-A3F188027E4C}"/>
              </a:ext>
            </a:extLst>
          </p:cNvPr>
          <p:cNvSpPr txBox="1"/>
          <p:nvPr/>
        </p:nvSpPr>
        <p:spPr>
          <a:xfrm>
            <a:off x="684857" y="4670448"/>
            <a:ext cx="1025649" cy="52318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a:solidFill>
                  <a:schemeClr val="tx2"/>
                </a:solidFill>
                <a:ea typeface="Arial"/>
                <a:cs typeface="Arial"/>
                <a:sym typeface="Arial"/>
              </a:rPr>
              <a:t>Establish recurring meeting with internal account team</a:t>
            </a:r>
            <a:endParaRPr sz="1600">
              <a:solidFill>
                <a:schemeClr val="tx2"/>
              </a:solidFill>
            </a:endParaRPr>
          </a:p>
        </p:txBody>
      </p:sp>
      <p:sp>
        <p:nvSpPr>
          <p:cNvPr id="106" name="Google Shape;4202;p410">
            <a:extLst>
              <a:ext uri="{FF2B5EF4-FFF2-40B4-BE49-F238E27FC236}">
                <a16:creationId xmlns:a16="http://schemas.microsoft.com/office/drawing/2014/main" id="{20732C8E-E6A4-2517-0632-C21F34C17715}"/>
              </a:ext>
            </a:extLst>
          </p:cNvPr>
          <p:cNvSpPr txBox="1"/>
          <p:nvPr/>
        </p:nvSpPr>
        <p:spPr>
          <a:xfrm>
            <a:off x="684857" y="5241657"/>
            <a:ext cx="1266826"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Establish recurring meeting with external team(s)</a:t>
            </a:r>
            <a:endParaRPr sz="1600" dirty="0">
              <a:solidFill>
                <a:schemeClr val="tx2"/>
              </a:solidFill>
            </a:endParaRPr>
          </a:p>
        </p:txBody>
      </p:sp>
      <p:sp>
        <p:nvSpPr>
          <p:cNvPr id="107" name="Google Shape;4203;p410">
            <a:extLst>
              <a:ext uri="{FF2B5EF4-FFF2-40B4-BE49-F238E27FC236}">
                <a16:creationId xmlns:a16="http://schemas.microsoft.com/office/drawing/2014/main" id="{84563BA3-D2E1-8165-F79D-319D2CAA15BF}"/>
              </a:ext>
            </a:extLst>
          </p:cNvPr>
          <p:cNvSpPr txBox="1"/>
          <p:nvPr/>
        </p:nvSpPr>
        <p:spPr>
          <a:xfrm>
            <a:off x="684857" y="5785825"/>
            <a:ext cx="1624148" cy="2000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Develop enablement plan</a:t>
            </a:r>
            <a:endParaRPr sz="1600" dirty="0">
              <a:solidFill>
                <a:schemeClr val="tx2"/>
              </a:solidFill>
            </a:endParaRPr>
          </a:p>
        </p:txBody>
      </p:sp>
      <p:sp>
        <p:nvSpPr>
          <p:cNvPr id="108" name="Google Shape;4204;p410">
            <a:extLst>
              <a:ext uri="{FF2B5EF4-FFF2-40B4-BE49-F238E27FC236}">
                <a16:creationId xmlns:a16="http://schemas.microsoft.com/office/drawing/2014/main" id="{502BC2D1-ED47-9DD5-08D9-0BDC7417E548}"/>
              </a:ext>
            </a:extLst>
          </p:cNvPr>
          <p:cNvSpPr txBox="1"/>
          <p:nvPr/>
        </p:nvSpPr>
        <p:spPr>
          <a:xfrm>
            <a:off x="2897115" y="5241657"/>
            <a:ext cx="1132773"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Present enablement plan to customer</a:t>
            </a:r>
            <a:endParaRPr sz="1600">
              <a:solidFill>
                <a:schemeClr val="tx2"/>
              </a:solidFill>
            </a:endParaRPr>
          </a:p>
        </p:txBody>
      </p:sp>
      <p:sp>
        <p:nvSpPr>
          <p:cNvPr id="111" name="Google Shape;4205;p410">
            <a:extLst>
              <a:ext uri="{FF2B5EF4-FFF2-40B4-BE49-F238E27FC236}">
                <a16:creationId xmlns:a16="http://schemas.microsoft.com/office/drawing/2014/main" id="{457838F4-FCA9-6655-7F3D-B34FA44C4569}"/>
              </a:ext>
            </a:extLst>
          </p:cNvPr>
          <p:cNvSpPr txBox="1"/>
          <p:nvPr/>
        </p:nvSpPr>
        <p:spPr>
          <a:xfrm>
            <a:off x="3061234" y="4674808"/>
            <a:ext cx="1207594" cy="4497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Establish office hours/working sessions on recurring cadence</a:t>
            </a:r>
            <a:endParaRPr sz="1600">
              <a:solidFill>
                <a:schemeClr val="tx2"/>
              </a:solidFill>
            </a:endParaRPr>
          </a:p>
        </p:txBody>
      </p:sp>
      <p:sp>
        <p:nvSpPr>
          <p:cNvPr id="112" name="Google Shape;4206;p410">
            <a:extLst>
              <a:ext uri="{FF2B5EF4-FFF2-40B4-BE49-F238E27FC236}">
                <a16:creationId xmlns:a16="http://schemas.microsoft.com/office/drawing/2014/main" id="{D6ADB727-35A5-4F81-A94F-DD45237D1FE5}"/>
              </a:ext>
            </a:extLst>
          </p:cNvPr>
          <p:cNvSpPr txBox="1"/>
          <p:nvPr/>
        </p:nvSpPr>
        <p:spPr>
          <a:xfrm>
            <a:off x="3196522" y="4288684"/>
            <a:ext cx="978419" cy="216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Facilitate training</a:t>
            </a:r>
            <a:endParaRPr sz="1600">
              <a:solidFill>
                <a:schemeClr val="tx2"/>
              </a:solidFill>
            </a:endParaRPr>
          </a:p>
        </p:txBody>
      </p:sp>
      <p:sp>
        <p:nvSpPr>
          <p:cNvPr id="113" name="Google Shape;4207;p410">
            <a:extLst>
              <a:ext uri="{FF2B5EF4-FFF2-40B4-BE49-F238E27FC236}">
                <a16:creationId xmlns:a16="http://schemas.microsoft.com/office/drawing/2014/main" id="{E45FBF5D-E863-2FDF-7E82-8D3F3F4FEA21}"/>
              </a:ext>
            </a:extLst>
          </p:cNvPr>
          <p:cNvSpPr txBox="1"/>
          <p:nvPr/>
        </p:nvSpPr>
        <p:spPr>
          <a:xfrm>
            <a:off x="2510931" y="2213870"/>
            <a:ext cx="1179777"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Support customer ACME newsletter</a:t>
            </a:r>
            <a:endParaRPr sz="1600" dirty="0">
              <a:solidFill>
                <a:schemeClr val="tx2"/>
              </a:solidFill>
            </a:endParaRPr>
          </a:p>
        </p:txBody>
      </p:sp>
      <p:sp>
        <p:nvSpPr>
          <p:cNvPr id="114" name="Google Shape;4208;p410">
            <a:extLst>
              <a:ext uri="{FF2B5EF4-FFF2-40B4-BE49-F238E27FC236}">
                <a16:creationId xmlns:a16="http://schemas.microsoft.com/office/drawing/2014/main" id="{18B927C7-6CAD-6264-D92B-FC430AC6FB4F}"/>
              </a:ext>
            </a:extLst>
          </p:cNvPr>
          <p:cNvSpPr txBox="1"/>
          <p:nvPr/>
        </p:nvSpPr>
        <p:spPr>
          <a:xfrm>
            <a:off x="4463727" y="1229710"/>
            <a:ext cx="153274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all open opportunities with internal team</a:t>
            </a:r>
            <a:endParaRPr sz="1600" dirty="0">
              <a:solidFill>
                <a:schemeClr val="tx2"/>
              </a:solidFill>
            </a:endParaRPr>
          </a:p>
        </p:txBody>
      </p:sp>
      <p:sp>
        <p:nvSpPr>
          <p:cNvPr id="115" name="Google Shape;4209;p410">
            <a:extLst>
              <a:ext uri="{FF2B5EF4-FFF2-40B4-BE49-F238E27FC236}">
                <a16:creationId xmlns:a16="http://schemas.microsoft.com/office/drawing/2014/main" id="{57258F67-6858-8405-B82E-B62F2E6772E1}"/>
              </a:ext>
            </a:extLst>
          </p:cNvPr>
          <p:cNvSpPr txBox="1"/>
          <p:nvPr/>
        </p:nvSpPr>
        <p:spPr>
          <a:xfrm>
            <a:off x="4737009" y="1687273"/>
            <a:ext cx="1037315"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Identify and contact top 10 users</a:t>
            </a:r>
            <a:endParaRPr sz="1600">
              <a:solidFill>
                <a:schemeClr val="tx2"/>
              </a:solidFill>
            </a:endParaRPr>
          </a:p>
        </p:txBody>
      </p:sp>
      <p:sp>
        <p:nvSpPr>
          <p:cNvPr id="116" name="Google Shape;4210;p410">
            <a:extLst>
              <a:ext uri="{FF2B5EF4-FFF2-40B4-BE49-F238E27FC236}">
                <a16:creationId xmlns:a16="http://schemas.microsoft.com/office/drawing/2014/main" id="{75398260-159D-91D9-447F-C5B9D8246D8A}"/>
              </a:ext>
            </a:extLst>
          </p:cNvPr>
          <p:cNvSpPr txBox="1"/>
          <p:nvPr/>
        </p:nvSpPr>
        <p:spPr>
          <a:xfrm>
            <a:off x="4876854" y="2215484"/>
            <a:ext cx="1267433"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Review, evaluate, and update enablement plan</a:t>
            </a:r>
            <a:endParaRPr sz="1600">
              <a:solidFill>
                <a:schemeClr val="tx2"/>
              </a:solidFill>
            </a:endParaRPr>
          </a:p>
        </p:txBody>
      </p:sp>
      <p:sp>
        <p:nvSpPr>
          <p:cNvPr id="117" name="Google Shape;4211;p410">
            <a:extLst>
              <a:ext uri="{FF2B5EF4-FFF2-40B4-BE49-F238E27FC236}">
                <a16:creationId xmlns:a16="http://schemas.microsoft.com/office/drawing/2014/main" id="{E394D0DA-2C23-FBE0-7407-54761784DC60}"/>
              </a:ext>
            </a:extLst>
          </p:cNvPr>
          <p:cNvSpPr txBox="1"/>
          <p:nvPr/>
        </p:nvSpPr>
        <p:spPr>
          <a:xfrm>
            <a:off x="5055510" y="2727014"/>
            <a:ext cx="940959" cy="216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Facilitate training</a:t>
            </a:r>
            <a:endParaRPr sz="1600">
              <a:solidFill>
                <a:schemeClr val="tx2"/>
              </a:solidFill>
            </a:endParaRPr>
          </a:p>
        </p:txBody>
      </p:sp>
      <p:sp>
        <p:nvSpPr>
          <p:cNvPr id="118" name="Google Shape;4212;p410">
            <a:extLst>
              <a:ext uri="{FF2B5EF4-FFF2-40B4-BE49-F238E27FC236}">
                <a16:creationId xmlns:a16="http://schemas.microsoft.com/office/drawing/2014/main" id="{40CAF693-F15E-3924-FCAA-9DDB2ECC792F}"/>
              </a:ext>
            </a:extLst>
          </p:cNvPr>
          <p:cNvSpPr txBox="1"/>
          <p:nvPr/>
        </p:nvSpPr>
        <p:spPr>
          <a:xfrm>
            <a:off x="4484057" y="4729846"/>
            <a:ext cx="97650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a:solidFill>
                  <a:schemeClr val="tx2"/>
                </a:solidFill>
                <a:ea typeface="Arial"/>
                <a:cs typeface="Arial"/>
                <a:sym typeface="Arial"/>
              </a:rPr>
              <a:t>Support internal user group</a:t>
            </a:r>
            <a:endParaRPr sz="1600">
              <a:solidFill>
                <a:schemeClr val="tx2"/>
              </a:solidFill>
            </a:endParaRPr>
          </a:p>
        </p:txBody>
      </p:sp>
      <p:sp>
        <p:nvSpPr>
          <p:cNvPr id="119" name="Google Shape;4213;p410">
            <a:extLst>
              <a:ext uri="{FF2B5EF4-FFF2-40B4-BE49-F238E27FC236}">
                <a16:creationId xmlns:a16="http://schemas.microsoft.com/office/drawing/2014/main" id="{4724E1E2-EB52-CEF4-9884-397FFEE0805A}"/>
              </a:ext>
            </a:extLst>
          </p:cNvPr>
          <p:cNvSpPr txBox="1"/>
          <p:nvPr/>
        </p:nvSpPr>
        <p:spPr>
          <a:xfrm>
            <a:off x="4484057" y="5241657"/>
            <a:ext cx="1138688"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Support customer ACME newsletter</a:t>
            </a:r>
            <a:endParaRPr sz="1600" dirty="0">
              <a:solidFill>
                <a:schemeClr val="tx2"/>
              </a:solidFill>
            </a:endParaRPr>
          </a:p>
        </p:txBody>
      </p:sp>
      <p:sp>
        <p:nvSpPr>
          <p:cNvPr id="120" name="Google Shape;4214;p410">
            <a:extLst>
              <a:ext uri="{FF2B5EF4-FFF2-40B4-BE49-F238E27FC236}">
                <a16:creationId xmlns:a16="http://schemas.microsoft.com/office/drawing/2014/main" id="{5E91E207-010B-BEDA-C5F0-01AAA1E61046}"/>
              </a:ext>
            </a:extLst>
          </p:cNvPr>
          <p:cNvSpPr txBox="1"/>
          <p:nvPr/>
        </p:nvSpPr>
        <p:spPr>
          <a:xfrm>
            <a:off x="4484057" y="5722445"/>
            <a:ext cx="1336151" cy="41545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Host upgrade, licensing, and product deployment plan discussion</a:t>
            </a:r>
            <a:endParaRPr sz="1600" dirty="0">
              <a:solidFill>
                <a:schemeClr val="tx2"/>
              </a:solidFill>
            </a:endParaRPr>
          </a:p>
        </p:txBody>
      </p:sp>
      <p:sp>
        <p:nvSpPr>
          <p:cNvPr id="121" name="Google Shape;4215;p410">
            <a:extLst>
              <a:ext uri="{FF2B5EF4-FFF2-40B4-BE49-F238E27FC236}">
                <a16:creationId xmlns:a16="http://schemas.microsoft.com/office/drawing/2014/main" id="{0F4DCC2B-4F7D-181D-4350-6F42E49C43A6}"/>
              </a:ext>
            </a:extLst>
          </p:cNvPr>
          <p:cNvSpPr txBox="1"/>
          <p:nvPr/>
        </p:nvSpPr>
        <p:spPr>
          <a:xfrm>
            <a:off x="6536647" y="5189296"/>
            <a:ext cx="1317297"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account usage and product deployment data present to internal team</a:t>
            </a:r>
            <a:endParaRPr sz="1600" dirty="0">
              <a:solidFill>
                <a:schemeClr val="tx2"/>
              </a:solidFill>
            </a:endParaRPr>
          </a:p>
        </p:txBody>
      </p:sp>
      <p:sp>
        <p:nvSpPr>
          <p:cNvPr id="122" name="Google Shape;4216;p410">
            <a:extLst>
              <a:ext uri="{FF2B5EF4-FFF2-40B4-BE49-F238E27FC236}">
                <a16:creationId xmlns:a16="http://schemas.microsoft.com/office/drawing/2014/main" id="{C288F6CA-839E-F969-0682-743970D85120}"/>
              </a:ext>
            </a:extLst>
          </p:cNvPr>
          <p:cNvSpPr txBox="1"/>
          <p:nvPr/>
        </p:nvSpPr>
        <p:spPr>
          <a:xfrm>
            <a:off x="6712555" y="4729846"/>
            <a:ext cx="1141389"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Review all open opportunities with internal team</a:t>
            </a:r>
            <a:endParaRPr sz="1600" dirty="0">
              <a:solidFill>
                <a:schemeClr val="tx2"/>
              </a:solidFill>
            </a:endParaRPr>
          </a:p>
        </p:txBody>
      </p:sp>
      <p:sp>
        <p:nvSpPr>
          <p:cNvPr id="123" name="Google Shape;4217;p410">
            <a:extLst>
              <a:ext uri="{FF2B5EF4-FFF2-40B4-BE49-F238E27FC236}">
                <a16:creationId xmlns:a16="http://schemas.microsoft.com/office/drawing/2014/main" id="{FBFE1123-67AF-ADD7-B75A-CAA56CD463B7}"/>
              </a:ext>
            </a:extLst>
          </p:cNvPr>
          <p:cNvSpPr txBox="1"/>
          <p:nvPr/>
        </p:nvSpPr>
        <p:spPr>
          <a:xfrm>
            <a:off x="6801578" y="4183964"/>
            <a:ext cx="105236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Host business review planning meeting with customer and internal team</a:t>
            </a:r>
            <a:endParaRPr sz="1600" dirty="0">
              <a:solidFill>
                <a:schemeClr val="tx2"/>
              </a:solidFill>
            </a:endParaRPr>
          </a:p>
        </p:txBody>
      </p:sp>
      <p:sp>
        <p:nvSpPr>
          <p:cNvPr id="124" name="Google Shape;4218;p410">
            <a:extLst>
              <a:ext uri="{FF2B5EF4-FFF2-40B4-BE49-F238E27FC236}">
                <a16:creationId xmlns:a16="http://schemas.microsoft.com/office/drawing/2014/main" id="{F73E44BA-F0B6-7F28-5B80-7921307F4562}"/>
              </a:ext>
            </a:extLst>
          </p:cNvPr>
          <p:cNvSpPr txBox="1"/>
          <p:nvPr/>
        </p:nvSpPr>
        <p:spPr>
          <a:xfrm>
            <a:off x="8085593" y="1210596"/>
            <a:ext cx="153785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Advise on customer business review presentation</a:t>
            </a:r>
            <a:endParaRPr sz="1600" dirty="0">
              <a:solidFill>
                <a:schemeClr val="tx2"/>
              </a:solidFill>
            </a:endParaRPr>
          </a:p>
        </p:txBody>
      </p:sp>
      <p:sp>
        <p:nvSpPr>
          <p:cNvPr id="125" name="Google Shape;4219;p410">
            <a:extLst>
              <a:ext uri="{FF2B5EF4-FFF2-40B4-BE49-F238E27FC236}">
                <a16:creationId xmlns:a16="http://schemas.microsoft.com/office/drawing/2014/main" id="{13BA1191-CB91-47CF-A3F3-9F59236D747F}"/>
              </a:ext>
            </a:extLst>
          </p:cNvPr>
          <p:cNvSpPr txBox="1"/>
          <p:nvPr/>
        </p:nvSpPr>
        <p:spPr>
          <a:xfrm>
            <a:off x="8370834" y="1739633"/>
            <a:ext cx="1252610"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chemeClr val="tx2"/>
                </a:solidFill>
                <a:ea typeface="Arial"/>
                <a:cs typeface="Arial"/>
                <a:sym typeface="Arial"/>
              </a:rPr>
              <a:t>Facilitate training</a:t>
            </a:r>
            <a:endParaRPr sz="1600">
              <a:solidFill>
                <a:schemeClr val="tx2"/>
              </a:solidFill>
            </a:endParaRPr>
          </a:p>
        </p:txBody>
      </p:sp>
      <p:sp>
        <p:nvSpPr>
          <p:cNvPr id="128" name="Google Shape;4220;p410">
            <a:extLst>
              <a:ext uri="{FF2B5EF4-FFF2-40B4-BE49-F238E27FC236}">
                <a16:creationId xmlns:a16="http://schemas.microsoft.com/office/drawing/2014/main" id="{37051624-177F-10B0-4146-7FDD234CA446}"/>
              </a:ext>
            </a:extLst>
          </p:cNvPr>
          <p:cNvSpPr txBox="1"/>
          <p:nvPr/>
        </p:nvSpPr>
        <p:spPr>
          <a:xfrm>
            <a:off x="8548580" y="2221945"/>
            <a:ext cx="1074864" cy="4497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Coordinate fulfilment of enablement days</a:t>
            </a:r>
            <a:endParaRPr sz="1600" dirty="0">
              <a:solidFill>
                <a:schemeClr val="tx2"/>
              </a:solidFill>
            </a:endParaRPr>
          </a:p>
        </p:txBody>
      </p:sp>
      <p:sp>
        <p:nvSpPr>
          <p:cNvPr id="131" name="Google Shape;4221;p410">
            <a:extLst>
              <a:ext uri="{FF2B5EF4-FFF2-40B4-BE49-F238E27FC236}">
                <a16:creationId xmlns:a16="http://schemas.microsoft.com/office/drawing/2014/main" id="{E71480B0-6036-1B17-E81D-3EED2EF148F7}"/>
              </a:ext>
            </a:extLst>
          </p:cNvPr>
          <p:cNvSpPr txBox="1"/>
          <p:nvPr/>
        </p:nvSpPr>
        <p:spPr>
          <a:xfrm>
            <a:off x="8658760" y="2724268"/>
            <a:ext cx="964684" cy="3331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Capture technical use case</a:t>
            </a:r>
            <a:endParaRPr sz="1600" dirty="0">
              <a:solidFill>
                <a:schemeClr val="tx2"/>
              </a:solidFill>
            </a:endParaRPr>
          </a:p>
        </p:txBody>
      </p:sp>
      <p:sp>
        <p:nvSpPr>
          <p:cNvPr id="132" name="Google Shape;4222;p410">
            <a:extLst>
              <a:ext uri="{FF2B5EF4-FFF2-40B4-BE49-F238E27FC236}">
                <a16:creationId xmlns:a16="http://schemas.microsoft.com/office/drawing/2014/main" id="{D1C09C71-EB6C-535A-A935-2D1251F5C66F}"/>
              </a:ext>
            </a:extLst>
          </p:cNvPr>
          <p:cNvSpPr txBox="1"/>
          <p:nvPr/>
        </p:nvSpPr>
        <p:spPr>
          <a:xfrm>
            <a:off x="7912785" y="4241488"/>
            <a:ext cx="964684"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Support customer ACME newsletter</a:t>
            </a:r>
            <a:endParaRPr sz="1600" dirty="0">
              <a:solidFill>
                <a:schemeClr val="tx2"/>
              </a:solidFill>
            </a:endParaRPr>
          </a:p>
        </p:txBody>
      </p:sp>
      <p:sp>
        <p:nvSpPr>
          <p:cNvPr id="133" name="Google Shape;4223;p410">
            <a:extLst>
              <a:ext uri="{FF2B5EF4-FFF2-40B4-BE49-F238E27FC236}">
                <a16:creationId xmlns:a16="http://schemas.microsoft.com/office/drawing/2014/main" id="{5C9B8696-9AEB-5A67-4D0B-4F6BBBD40E55}"/>
              </a:ext>
            </a:extLst>
          </p:cNvPr>
          <p:cNvSpPr txBox="1"/>
          <p:nvPr/>
        </p:nvSpPr>
        <p:spPr>
          <a:xfrm>
            <a:off x="10326687" y="5294020"/>
            <a:ext cx="1255714"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Facilitate training</a:t>
            </a:r>
            <a:endParaRPr sz="1600" dirty="0">
              <a:solidFill>
                <a:schemeClr val="tx2"/>
              </a:solidFill>
            </a:endParaRPr>
          </a:p>
        </p:txBody>
      </p:sp>
      <p:sp>
        <p:nvSpPr>
          <p:cNvPr id="134" name="Google Shape;4224;p410">
            <a:extLst>
              <a:ext uri="{FF2B5EF4-FFF2-40B4-BE49-F238E27FC236}">
                <a16:creationId xmlns:a16="http://schemas.microsoft.com/office/drawing/2014/main" id="{BDF6744C-87BB-D203-7188-29372564287F}"/>
              </a:ext>
            </a:extLst>
          </p:cNvPr>
          <p:cNvSpPr txBox="1"/>
          <p:nvPr/>
        </p:nvSpPr>
        <p:spPr>
          <a:xfrm>
            <a:off x="10471153" y="4722806"/>
            <a:ext cx="111124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Capture technical use case</a:t>
            </a:r>
            <a:endParaRPr sz="1600" dirty="0">
              <a:solidFill>
                <a:schemeClr val="tx2"/>
              </a:solidFill>
            </a:endParaRPr>
          </a:p>
        </p:txBody>
      </p:sp>
      <p:sp>
        <p:nvSpPr>
          <p:cNvPr id="135" name="Google Shape;4225;p410">
            <a:extLst>
              <a:ext uri="{FF2B5EF4-FFF2-40B4-BE49-F238E27FC236}">
                <a16:creationId xmlns:a16="http://schemas.microsoft.com/office/drawing/2014/main" id="{F1F744B7-C733-8710-10A7-FB9522D66EEC}"/>
              </a:ext>
            </a:extLst>
          </p:cNvPr>
          <p:cNvSpPr txBox="1"/>
          <p:nvPr/>
        </p:nvSpPr>
        <p:spPr>
          <a:xfrm>
            <a:off x="10617716" y="4248488"/>
            <a:ext cx="96468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dirty="0">
                <a:solidFill>
                  <a:schemeClr val="tx2"/>
                </a:solidFill>
                <a:ea typeface="Arial"/>
                <a:cs typeface="Arial"/>
                <a:sym typeface="Arial"/>
              </a:rPr>
              <a:t>Support internal user group</a:t>
            </a:r>
            <a:endParaRPr sz="1600" dirty="0">
              <a:solidFill>
                <a:schemeClr val="tx2"/>
              </a:solidFill>
            </a:endParaRPr>
          </a:p>
        </p:txBody>
      </p:sp>
      <p:sp>
        <p:nvSpPr>
          <p:cNvPr id="136" name="Google Shape;4226;p410">
            <a:extLst>
              <a:ext uri="{FF2B5EF4-FFF2-40B4-BE49-F238E27FC236}">
                <a16:creationId xmlns:a16="http://schemas.microsoft.com/office/drawing/2014/main" id="{F84637E0-2B70-F766-302B-2E7CFF542DB5}"/>
              </a:ext>
            </a:extLst>
          </p:cNvPr>
          <p:cNvSpPr txBox="1"/>
          <p:nvPr/>
        </p:nvSpPr>
        <p:spPr>
          <a:xfrm>
            <a:off x="9849646" y="2722984"/>
            <a:ext cx="102616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700" b="0" i="0" u="none" strike="noStrike" cap="none" dirty="0">
                <a:solidFill>
                  <a:schemeClr val="tx2"/>
                </a:solidFill>
                <a:ea typeface="Arial"/>
                <a:cs typeface="Arial"/>
                <a:sym typeface="Arial"/>
              </a:rPr>
              <a:t>Support customer ACME newsletter</a:t>
            </a:r>
            <a:endParaRPr sz="1600" dirty="0">
              <a:solidFill>
                <a:schemeClr val="tx2"/>
              </a:solidFill>
            </a:endParaRPr>
          </a:p>
        </p:txBody>
      </p:sp>
    </p:spTree>
    <p:extLst>
      <p:ext uri="{BB962C8B-B14F-4D97-AF65-F5344CB8AC3E}">
        <p14:creationId xmlns:p14="http://schemas.microsoft.com/office/powerpoint/2010/main" val="202822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SBI PPT 2023">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3" id="{2973FF59-2CA7-4BE5-8527-C7BA434A8EE2}" vid="{7467B64E-5265-4E6E-9CAD-23A1F4D69A02}"/>
    </a:ext>
  </a:extLst>
</a:theme>
</file>

<file path=docProps/app.xml><?xml version="1.0" encoding="utf-8"?>
<Properties xmlns="http://schemas.openxmlformats.org/officeDocument/2006/extended-properties" xmlns:vt="http://schemas.openxmlformats.org/officeDocument/2006/docPropsVTypes">
  <Template>Default Theme</Template>
  <TotalTime>340</TotalTime>
  <Words>1769</Words>
  <Application>Microsoft Macintosh PowerPoint</Application>
  <PresentationFormat>Widescreen</PresentationFormat>
  <Paragraphs>316</Paragraphs>
  <Slides>9</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8" baseType="lpstr">
      <vt:lpstr>맑은 고딕</vt:lpstr>
      <vt:lpstr>Arial</vt:lpstr>
      <vt:lpstr>Avenir Next LT Pro</vt:lpstr>
      <vt:lpstr>Calibri</vt:lpstr>
      <vt:lpstr>Courier New</vt:lpstr>
      <vt:lpstr>Noto Sans Symbols</vt:lpstr>
      <vt:lpstr>SBI PPT</vt:lpstr>
      <vt:lpstr>SBI PPT 2023</vt:lpstr>
      <vt:lpstr>think-cell Slide</vt:lpstr>
      <vt:lpstr>Customer Success Planning Guide </vt:lpstr>
      <vt:lpstr>PowerPoint Presentation</vt:lpstr>
      <vt:lpstr>Sample Customer Success Charter</vt:lpstr>
      <vt:lpstr>Sample Customer Success Coverage Model</vt:lpstr>
      <vt:lpstr>Customer Success value drivers</vt:lpstr>
      <vt:lpstr>Customer Success motions based on segmentation</vt:lpstr>
      <vt:lpstr>Customer Success Manager motions</vt:lpstr>
      <vt:lpstr>Customer Success Manager high touch engagement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13</cp:revision>
  <dcterms:created xsi:type="dcterms:W3CDTF">2022-12-02T21:37:18Z</dcterms:created>
  <dcterms:modified xsi:type="dcterms:W3CDTF">2024-04-07T16:42:10Z</dcterms:modified>
</cp:coreProperties>
</file>