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7"/>
  </p:notesMasterIdLst>
  <p:handoutMasterIdLst>
    <p:handoutMasterId r:id="rId28"/>
  </p:handoutMasterIdLst>
  <p:sldIdLst>
    <p:sldId id="256" r:id="rId5"/>
    <p:sldId id="257" r:id="rId6"/>
    <p:sldId id="259" r:id="rId7"/>
    <p:sldId id="273" r:id="rId8"/>
    <p:sldId id="272" r:id="rId9"/>
    <p:sldId id="274" r:id="rId10"/>
    <p:sldId id="275" r:id="rId11"/>
    <p:sldId id="276" r:id="rId12"/>
    <p:sldId id="294" r:id="rId13"/>
    <p:sldId id="295" r:id="rId14"/>
    <p:sldId id="280" r:id="rId15"/>
    <p:sldId id="282" r:id="rId16"/>
    <p:sldId id="283" r:id="rId17"/>
    <p:sldId id="258" r:id="rId18"/>
    <p:sldId id="261" r:id="rId19"/>
    <p:sldId id="296" r:id="rId20"/>
    <p:sldId id="285" r:id="rId21"/>
    <p:sldId id="286" r:id="rId22"/>
    <p:sldId id="287" r:id="rId23"/>
    <p:sldId id="293" r:id="rId24"/>
    <p:sldId id="288" r:id="rId25"/>
    <p:sldId id="289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63" autoAdjust="0"/>
    <p:restoredTop sz="86420"/>
  </p:normalViewPr>
  <p:slideViewPr>
    <p:cSldViewPr snapToGrid="0">
      <p:cViewPr>
        <p:scale>
          <a:sx n="83" d="100"/>
          <a:sy n="83" d="100"/>
        </p:scale>
        <p:origin x="1936" y="75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96" d="100"/>
          <a:sy n="96" d="100"/>
        </p:scale>
        <p:origin x="3688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1D58C10-D992-79E8-12B9-7EA9E9A81F2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433F33-6105-6A73-0EF5-E035B1E295A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67B67A-3D57-2E47-9C3C-8AF63E7539FE}" type="datetimeFigureOut">
              <a:rPr lang="en-US" smtClean="0"/>
              <a:t>4/26/24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9C321D-BF3C-9900-83A4-B4FA32EDAF2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F99599-4128-E67E-6BD1-D8A86306F19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F36524-2504-2D4E-BDD0-ECB7D97B7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1705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00FBAC-2931-9B43-A674-EE0616E13CDC}" type="datetimeFigureOut">
              <a:rPr lang="en-US" smtClean="0"/>
              <a:t>4/26/24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35B410-0CDD-1344-85EC-686FC526092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BD9884F-1EFE-BB8D-C41F-188FE3063D8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1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35B410-0CDD-1344-85EC-686FC526092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007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35B410-0CDD-1344-85EC-686FC526092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2256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35B410-0CDD-1344-85EC-686FC526092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4804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35B410-0CDD-1344-85EC-686FC526092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1586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35B410-0CDD-1344-85EC-686FC526092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2954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35B410-0CDD-1344-85EC-686FC526092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329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4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1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Relationship Id="rId5" Type="http://schemas.openxmlformats.org/officeDocument/2006/relationships/image" Target="../media/image4.jpeg"/><Relationship Id="rId4" Type="http://schemas.openxmlformats.org/officeDocument/2006/relationships/image" Target="../media/image1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Relationship Id="rId5" Type="http://schemas.openxmlformats.org/officeDocument/2006/relationships/image" Target="../media/image5.jpeg"/><Relationship Id="rId4" Type="http://schemas.openxmlformats.org/officeDocument/2006/relationships/image" Target="../media/image1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Relationship Id="rId5" Type="http://schemas.openxmlformats.org/officeDocument/2006/relationships/image" Target="../media/image6.jpeg"/><Relationship Id="rId4" Type="http://schemas.openxmlformats.org/officeDocument/2006/relationships/image" Target="../media/image1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Relationship Id="rId5" Type="http://schemas.openxmlformats.org/officeDocument/2006/relationships/image" Target="../media/image7.jpeg"/><Relationship Id="rId4" Type="http://schemas.openxmlformats.org/officeDocument/2006/relationships/image" Target="../media/image1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openxmlformats.org/officeDocument/2006/relationships/image" Target="../media/image1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Relationship Id="rId5" Type="http://schemas.openxmlformats.org/officeDocument/2006/relationships/image" Target="../media/image9.jpeg"/><Relationship Id="rId4" Type="http://schemas.openxmlformats.org/officeDocument/2006/relationships/image" Target="../media/image1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8.xml"/><Relationship Id="rId4" Type="http://schemas.openxmlformats.org/officeDocument/2006/relationships/image" Target="../media/image1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9.xml"/><Relationship Id="rId4" Type="http://schemas.openxmlformats.org/officeDocument/2006/relationships/image" Target="../media/image1.em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0.xml"/><Relationship Id="rId4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1.emf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1.xml"/><Relationship Id="rId4" Type="http://schemas.openxmlformats.org/officeDocument/2006/relationships/image" Target="../media/image1.emf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2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3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4.xml"/><Relationship Id="rId5" Type="http://schemas.openxmlformats.org/officeDocument/2006/relationships/image" Target="../media/image10.png"/><Relationship Id="rId4" Type="http://schemas.openxmlformats.org/officeDocument/2006/relationships/image" Target="../media/image1.emf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5.xml"/><Relationship Id="rId5" Type="http://schemas.openxmlformats.org/officeDocument/2006/relationships/image" Target="../media/image10.png"/><Relationship Id="rId4" Type="http://schemas.openxmlformats.org/officeDocument/2006/relationships/image" Target="../media/image1.emf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6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4" Type="http://schemas.openxmlformats.org/officeDocument/2006/relationships/image" Target="../media/image1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4" Type="http://schemas.openxmlformats.org/officeDocument/2006/relationships/image" Target="../media/image1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4" Type="http://schemas.openxmlformats.org/officeDocument/2006/relationships/image" Target="../media/image1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4" Type="http://schemas.openxmlformats.org/officeDocument/2006/relationships/image" Target="../media/image1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4" Type="http://schemas.openxmlformats.org/officeDocument/2006/relationships/image" Target="../media/image1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Relationship Id="rId4" Type="http://schemas.openxmlformats.org/officeDocument/2006/relationships/image" Target="../media/image1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Relationship Id="rId4" Type="http://schemas.openxmlformats.org/officeDocument/2006/relationships/image" Target="../media/image1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panel no bkg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2BF90FA9-C732-154F-7C41-F42B7E5840D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877158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2BF90FA9-C732-154F-7C41-F42B7E5840D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7136956-7C03-F843-83D0-7C532C736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E45AA0-8D59-C76C-1411-2A3A210F2C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Source:</a:t>
            </a:r>
          </a:p>
          <a:p>
            <a:r>
              <a:rPr lang="en-US" dirty="0"/>
              <a:t>Notes: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4069DB7-BD92-42FC-963A-F010D7F46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8083"/>
            <a:ext cx="10962290" cy="456411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64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6_Title Slide blue dots bkd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4658552-6E07-9117-0CA9-3B60B698736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1992481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64658552-6E07-9117-0CA9-3B60B69873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D97D4CC6-32AD-BCA7-E5DC-806815585B1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73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5F5AEC-749C-44CA-94C1-9495903C3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6830" y="2523757"/>
            <a:ext cx="9139234" cy="664797"/>
          </a:xfrm>
        </p:spPr>
        <p:txBody>
          <a:bodyPr vert="horz" lIns="91440" tIns="91440" rIns="91440" bIns="91440" anchor="ctr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2" name="Text Placeholder 81">
            <a:extLst>
              <a:ext uri="{FF2B5EF4-FFF2-40B4-BE49-F238E27FC236}">
                <a16:creationId xmlns:a16="http://schemas.microsoft.com/office/drawing/2014/main" id="{B020BF28-FA10-43DE-B2FD-965A7D8594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0386" y="3998279"/>
            <a:ext cx="4586287" cy="323850"/>
          </a:xfrm>
        </p:spPr>
        <p:txBody>
          <a:bodyPr lIns="91440" tIns="91440" rIns="91440" bIns="91440" anchor="ctr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3" name="Subtitle 2">
            <a:extLst>
              <a:ext uri="{FF2B5EF4-FFF2-40B4-BE49-F238E27FC236}">
                <a16:creationId xmlns:a16="http://schemas.microsoft.com/office/drawing/2014/main" id="{CA420EE9-07D0-49A0-A796-E6EAA8EBDB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6830" y="3444432"/>
            <a:ext cx="9139234" cy="297969"/>
          </a:xfrm>
        </p:spPr>
        <p:txBody>
          <a:bodyPr vert="horz" lIns="91440" tIns="91440" rIns="91440" bIns="91440" rtlCol="0" anchor="ctr">
            <a:noAutofit/>
          </a:bodyPr>
          <a:lstStyle>
            <a:lvl1pPr>
              <a:defRPr lang="en-US" sz="22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AF47BE45-9A6B-F77A-A246-E9AD74AC3E05}"/>
              </a:ext>
            </a:extLst>
          </p:cNvPr>
          <p:cNvGrpSpPr>
            <a:grpSpLocks noChangeAspect="1"/>
          </p:cNvGrpSpPr>
          <p:nvPr/>
        </p:nvGrpSpPr>
        <p:grpSpPr>
          <a:xfrm>
            <a:off x="702214" y="780933"/>
            <a:ext cx="3494345" cy="745107"/>
            <a:chOff x="611188" y="-279400"/>
            <a:chExt cx="3767138" cy="803275"/>
          </a:xfrm>
          <a:solidFill>
            <a:schemeClr val="bg1"/>
          </a:solidFill>
        </p:grpSpPr>
        <p:sp>
          <p:nvSpPr>
            <p:cNvPr id="149" name="Freeform 5">
              <a:extLst>
                <a:ext uri="{FF2B5EF4-FFF2-40B4-BE49-F238E27FC236}">
                  <a16:creationId xmlns:a16="http://schemas.microsoft.com/office/drawing/2014/main" id="{5C5B487B-3C0A-CD7C-49B9-906DAA6B05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85951" y="438150"/>
              <a:ext cx="60325" cy="63500"/>
            </a:xfrm>
            <a:custGeom>
              <a:avLst/>
              <a:gdLst>
                <a:gd name="T0" fmla="*/ 36 w 73"/>
                <a:gd name="T1" fmla="*/ 0 h 78"/>
                <a:gd name="T2" fmla="*/ 10 w 73"/>
                <a:gd name="T3" fmla="*/ 10 h 78"/>
                <a:gd name="T4" fmla="*/ 0 w 73"/>
                <a:gd name="T5" fmla="*/ 39 h 78"/>
                <a:gd name="T6" fmla="*/ 10 w 73"/>
                <a:gd name="T7" fmla="*/ 67 h 78"/>
                <a:gd name="T8" fmla="*/ 36 w 73"/>
                <a:gd name="T9" fmla="*/ 78 h 78"/>
                <a:gd name="T10" fmla="*/ 63 w 73"/>
                <a:gd name="T11" fmla="*/ 67 h 78"/>
                <a:gd name="T12" fmla="*/ 73 w 73"/>
                <a:gd name="T13" fmla="*/ 39 h 78"/>
                <a:gd name="T14" fmla="*/ 63 w 73"/>
                <a:gd name="T15" fmla="*/ 10 h 78"/>
                <a:gd name="T16" fmla="*/ 36 w 73"/>
                <a:gd name="T17" fmla="*/ 0 h 78"/>
                <a:gd name="T18" fmla="*/ 52 w 73"/>
                <a:gd name="T19" fmla="*/ 59 h 78"/>
                <a:gd name="T20" fmla="*/ 36 w 73"/>
                <a:gd name="T21" fmla="*/ 66 h 78"/>
                <a:gd name="T22" fmla="*/ 20 w 73"/>
                <a:gd name="T23" fmla="*/ 59 h 78"/>
                <a:gd name="T24" fmla="*/ 15 w 73"/>
                <a:gd name="T25" fmla="*/ 39 h 78"/>
                <a:gd name="T26" fmla="*/ 21 w 73"/>
                <a:gd name="T27" fmla="*/ 19 h 78"/>
                <a:gd name="T28" fmla="*/ 36 w 73"/>
                <a:gd name="T29" fmla="*/ 11 h 78"/>
                <a:gd name="T30" fmla="*/ 52 w 73"/>
                <a:gd name="T31" fmla="*/ 19 h 78"/>
                <a:gd name="T32" fmla="*/ 58 w 73"/>
                <a:gd name="T33" fmla="*/ 39 h 78"/>
                <a:gd name="T34" fmla="*/ 52 w 73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78">
                  <a:moveTo>
                    <a:pt x="36" y="0"/>
                  </a:moveTo>
                  <a:cubicBezTo>
                    <a:pt x="25" y="0"/>
                    <a:pt x="17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7" y="74"/>
                    <a:pt x="25" y="78"/>
                    <a:pt x="36" y="78"/>
                  </a:cubicBezTo>
                  <a:cubicBezTo>
                    <a:pt x="47" y="78"/>
                    <a:pt x="56" y="74"/>
                    <a:pt x="63" y="67"/>
                  </a:cubicBezTo>
                  <a:cubicBezTo>
                    <a:pt x="69" y="60"/>
                    <a:pt x="73" y="51"/>
                    <a:pt x="73" y="39"/>
                  </a:cubicBezTo>
                  <a:cubicBezTo>
                    <a:pt x="73" y="27"/>
                    <a:pt x="69" y="17"/>
                    <a:pt x="63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1" y="19"/>
                  </a:cubicBezTo>
                  <a:cubicBezTo>
                    <a:pt x="24" y="14"/>
                    <a:pt x="30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8" y="30"/>
                    <a:pt x="58" y="39"/>
                  </a:cubicBezTo>
                  <a:cubicBezTo>
                    <a:pt x="58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6">
              <a:extLst>
                <a:ext uri="{FF2B5EF4-FFF2-40B4-BE49-F238E27FC236}">
                  <a16:creationId xmlns:a16="http://schemas.microsoft.com/office/drawing/2014/main" id="{FC002D50-1258-94CD-A4CA-8EF058420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2526" y="414338"/>
              <a:ext cx="74613" cy="87313"/>
            </a:xfrm>
            <a:custGeom>
              <a:avLst/>
              <a:gdLst>
                <a:gd name="T0" fmla="*/ 50 w 89"/>
                <a:gd name="T1" fmla="*/ 62 h 106"/>
                <a:gd name="T2" fmla="*/ 75 w 89"/>
                <a:gd name="T3" fmla="*/ 62 h 106"/>
                <a:gd name="T4" fmla="*/ 75 w 89"/>
                <a:gd name="T5" fmla="*/ 80 h 106"/>
                <a:gd name="T6" fmla="*/ 74 w 89"/>
                <a:gd name="T7" fmla="*/ 81 h 106"/>
                <a:gd name="T8" fmla="*/ 71 w 89"/>
                <a:gd name="T9" fmla="*/ 84 h 106"/>
                <a:gd name="T10" fmla="*/ 66 w 89"/>
                <a:gd name="T11" fmla="*/ 88 h 106"/>
                <a:gd name="T12" fmla="*/ 58 w 89"/>
                <a:gd name="T13" fmla="*/ 91 h 106"/>
                <a:gd name="T14" fmla="*/ 48 w 89"/>
                <a:gd name="T15" fmla="*/ 92 h 106"/>
                <a:gd name="T16" fmla="*/ 24 w 89"/>
                <a:gd name="T17" fmla="*/ 82 h 106"/>
                <a:gd name="T18" fmla="*/ 15 w 89"/>
                <a:gd name="T19" fmla="*/ 52 h 106"/>
                <a:gd name="T20" fmla="*/ 25 w 89"/>
                <a:gd name="T21" fmla="*/ 23 h 106"/>
                <a:gd name="T22" fmla="*/ 48 w 89"/>
                <a:gd name="T23" fmla="*/ 13 h 106"/>
                <a:gd name="T24" fmla="*/ 57 w 89"/>
                <a:gd name="T25" fmla="*/ 14 h 106"/>
                <a:gd name="T26" fmla="*/ 64 w 89"/>
                <a:gd name="T27" fmla="*/ 16 h 106"/>
                <a:gd name="T28" fmla="*/ 69 w 89"/>
                <a:gd name="T29" fmla="*/ 19 h 106"/>
                <a:gd name="T30" fmla="*/ 73 w 89"/>
                <a:gd name="T31" fmla="*/ 23 h 106"/>
                <a:gd name="T32" fmla="*/ 75 w 89"/>
                <a:gd name="T33" fmla="*/ 26 h 106"/>
                <a:gd name="T34" fmla="*/ 76 w 89"/>
                <a:gd name="T35" fmla="*/ 27 h 106"/>
                <a:gd name="T36" fmla="*/ 86 w 89"/>
                <a:gd name="T37" fmla="*/ 18 h 106"/>
                <a:gd name="T38" fmla="*/ 48 w 89"/>
                <a:gd name="T39" fmla="*/ 0 h 106"/>
                <a:gd name="T40" fmla="*/ 14 w 89"/>
                <a:gd name="T41" fmla="*/ 14 h 106"/>
                <a:gd name="T42" fmla="*/ 0 w 89"/>
                <a:gd name="T43" fmla="*/ 52 h 106"/>
                <a:gd name="T44" fmla="*/ 13 w 89"/>
                <a:gd name="T45" fmla="*/ 91 h 106"/>
                <a:gd name="T46" fmla="*/ 45 w 89"/>
                <a:gd name="T47" fmla="*/ 106 h 106"/>
                <a:gd name="T48" fmla="*/ 57 w 89"/>
                <a:gd name="T49" fmla="*/ 104 h 106"/>
                <a:gd name="T50" fmla="*/ 66 w 89"/>
                <a:gd name="T51" fmla="*/ 101 h 106"/>
                <a:gd name="T52" fmla="*/ 73 w 89"/>
                <a:gd name="T53" fmla="*/ 97 h 106"/>
                <a:gd name="T54" fmla="*/ 76 w 89"/>
                <a:gd name="T55" fmla="*/ 94 h 106"/>
                <a:gd name="T56" fmla="*/ 78 w 89"/>
                <a:gd name="T57" fmla="*/ 92 h 106"/>
                <a:gd name="T58" fmla="*/ 79 w 89"/>
                <a:gd name="T59" fmla="*/ 104 h 106"/>
                <a:gd name="T60" fmla="*/ 89 w 89"/>
                <a:gd name="T61" fmla="*/ 104 h 106"/>
                <a:gd name="T62" fmla="*/ 89 w 89"/>
                <a:gd name="T63" fmla="*/ 51 h 106"/>
                <a:gd name="T64" fmla="*/ 50 w 89"/>
                <a:gd name="T65" fmla="*/ 51 h 106"/>
                <a:gd name="T66" fmla="*/ 50 w 89"/>
                <a:gd name="T67" fmla="*/ 6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" h="106">
                  <a:moveTo>
                    <a:pt x="50" y="62"/>
                  </a:moveTo>
                  <a:cubicBezTo>
                    <a:pt x="75" y="62"/>
                    <a:pt x="75" y="62"/>
                    <a:pt x="75" y="62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3" y="82"/>
                    <a:pt x="72" y="83"/>
                    <a:pt x="71" y="84"/>
                  </a:cubicBezTo>
                  <a:cubicBezTo>
                    <a:pt x="69" y="86"/>
                    <a:pt x="68" y="87"/>
                    <a:pt x="66" y="88"/>
                  </a:cubicBezTo>
                  <a:cubicBezTo>
                    <a:pt x="64" y="89"/>
                    <a:pt x="61" y="90"/>
                    <a:pt x="58" y="91"/>
                  </a:cubicBezTo>
                  <a:cubicBezTo>
                    <a:pt x="55" y="92"/>
                    <a:pt x="51" y="92"/>
                    <a:pt x="48" y="92"/>
                  </a:cubicBezTo>
                  <a:cubicBezTo>
                    <a:pt x="38" y="92"/>
                    <a:pt x="30" y="89"/>
                    <a:pt x="24" y="82"/>
                  </a:cubicBezTo>
                  <a:cubicBezTo>
                    <a:pt x="18" y="74"/>
                    <a:pt x="15" y="65"/>
                    <a:pt x="15" y="52"/>
                  </a:cubicBezTo>
                  <a:cubicBezTo>
                    <a:pt x="15" y="40"/>
                    <a:pt x="18" y="31"/>
                    <a:pt x="25" y="23"/>
                  </a:cubicBezTo>
                  <a:cubicBezTo>
                    <a:pt x="31" y="16"/>
                    <a:pt x="39" y="13"/>
                    <a:pt x="48" y="13"/>
                  </a:cubicBezTo>
                  <a:cubicBezTo>
                    <a:pt x="51" y="13"/>
                    <a:pt x="54" y="13"/>
                    <a:pt x="57" y="14"/>
                  </a:cubicBezTo>
                  <a:cubicBezTo>
                    <a:pt x="60" y="14"/>
                    <a:pt x="62" y="15"/>
                    <a:pt x="64" y="16"/>
                  </a:cubicBezTo>
                  <a:cubicBezTo>
                    <a:pt x="66" y="17"/>
                    <a:pt x="67" y="18"/>
                    <a:pt x="69" y="19"/>
                  </a:cubicBezTo>
                  <a:cubicBezTo>
                    <a:pt x="71" y="21"/>
                    <a:pt x="72" y="22"/>
                    <a:pt x="73" y="23"/>
                  </a:cubicBezTo>
                  <a:cubicBezTo>
                    <a:pt x="74" y="24"/>
                    <a:pt x="74" y="25"/>
                    <a:pt x="75" y="26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77" y="6"/>
                    <a:pt x="64" y="0"/>
                    <a:pt x="48" y="0"/>
                  </a:cubicBezTo>
                  <a:cubicBezTo>
                    <a:pt x="35" y="0"/>
                    <a:pt x="23" y="4"/>
                    <a:pt x="14" y="14"/>
                  </a:cubicBezTo>
                  <a:cubicBezTo>
                    <a:pt x="4" y="24"/>
                    <a:pt x="0" y="36"/>
                    <a:pt x="0" y="52"/>
                  </a:cubicBezTo>
                  <a:cubicBezTo>
                    <a:pt x="0" y="69"/>
                    <a:pt x="4" y="82"/>
                    <a:pt x="13" y="91"/>
                  </a:cubicBezTo>
                  <a:cubicBezTo>
                    <a:pt x="21" y="101"/>
                    <a:pt x="32" y="106"/>
                    <a:pt x="45" y="106"/>
                  </a:cubicBezTo>
                  <a:cubicBezTo>
                    <a:pt x="50" y="106"/>
                    <a:pt x="54" y="105"/>
                    <a:pt x="57" y="104"/>
                  </a:cubicBezTo>
                  <a:cubicBezTo>
                    <a:pt x="61" y="103"/>
                    <a:pt x="64" y="102"/>
                    <a:pt x="66" y="101"/>
                  </a:cubicBezTo>
                  <a:cubicBezTo>
                    <a:pt x="69" y="100"/>
                    <a:pt x="71" y="99"/>
                    <a:pt x="73" y="97"/>
                  </a:cubicBezTo>
                  <a:cubicBezTo>
                    <a:pt x="75" y="95"/>
                    <a:pt x="76" y="94"/>
                    <a:pt x="76" y="94"/>
                  </a:cubicBezTo>
                  <a:cubicBezTo>
                    <a:pt x="77" y="93"/>
                    <a:pt x="77" y="93"/>
                    <a:pt x="78" y="92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50" y="51"/>
                    <a:pt x="50" y="51"/>
                    <a:pt x="50" y="51"/>
                  </a:cubicBezTo>
                  <a:lnTo>
                    <a:pt x="50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7">
              <a:extLst>
                <a:ext uri="{FF2B5EF4-FFF2-40B4-BE49-F238E27FC236}">
                  <a16:creationId xmlns:a16="http://schemas.microsoft.com/office/drawing/2014/main" id="{5E276722-5197-B412-82F4-CAE376DBB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6188" y="436563"/>
              <a:ext cx="34925" cy="63500"/>
            </a:xfrm>
            <a:custGeom>
              <a:avLst/>
              <a:gdLst>
                <a:gd name="T0" fmla="*/ 23 w 43"/>
                <a:gd name="T1" fmla="*/ 5 h 77"/>
                <a:gd name="T2" fmla="*/ 14 w 43"/>
                <a:gd name="T3" fmla="*/ 17 h 77"/>
                <a:gd name="T4" fmla="*/ 13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4 w 43"/>
                <a:gd name="T11" fmla="*/ 77 h 77"/>
                <a:gd name="T12" fmla="*/ 14 w 43"/>
                <a:gd name="T13" fmla="*/ 35 h 77"/>
                <a:gd name="T14" fmla="*/ 24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3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3" y="5"/>
                  </a:moveTo>
                  <a:cubicBezTo>
                    <a:pt x="19" y="8"/>
                    <a:pt x="16" y="12"/>
                    <a:pt x="14" y="17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27"/>
                    <a:pt x="19" y="22"/>
                    <a:pt x="24" y="18"/>
                  </a:cubicBezTo>
                  <a:cubicBezTo>
                    <a:pt x="28" y="16"/>
                    <a:pt x="31" y="14"/>
                    <a:pt x="35" y="14"/>
                  </a:cubicBezTo>
                  <a:cubicBezTo>
                    <a:pt x="37" y="14"/>
                    <a:pt x="39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7" y="2"/>
                    <a:pt x="2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8">
              <a:extLst>
                <a:ext uri="{FF2B5EF4-FFF2-40B4-BE49-F238E27FC236}">
                  <a16:creationId xmlns:a16="http://schemas.microsoft.com/office/drawing/2014/main" id="{030C0CC0-0956-B1B0-70A8-800FA865F9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84288" y="438150"/>
              <a:ext cx="60325" cy="63500"/>
            </a:xfrm>
            <a:custGeom>
              <a:avLst/>
              <a:gdLst>
                <a:gd name="T0" fmla="*/ 36 w 72"/>
                <a:gd name="T1" fmla="*/ 0 h 78"/>
                <a:gd name="T2" fmla="*/ 10 w 72"/>
                <a:gd name="T3" fmla="*/ 10 h 78"/>
                <a:gd name="T4" fmla="*/ 0 w 72"/>
                <a:gd name="T5" fmla="*/ 39 h 78"/>
                <a:gd name="T6" fmla="*/ 10 w 72"/>
                <a:gd name="T7" fmla="*/ 67 h 78"/>
                <a:gd name="T8" fmla="*/ 36 w 72"/>
                <a:gd name="T9" fmla="*/ 78 h 78"/>
                <a:gd name="T10" fmla="*/ 62 w 72"/>
                <a:gd name="T11" fmla="*/ 67 h 78"/>
                <a:gd name="T12" fmla="*/ 72 w 72"/>
                <a:gd name="T13" fmla="*/ 39 h 78"/>
                <a:gd name="T14" fmla="*/ 62 w 72"/>
                <a:gd name="T15" fmla="*/ 10 h 78"/>
                <a:gd name="T16" fmla="*/ 36 w 72"/>
                <a:gd name="T17" fmla="*/ 0 h 78"/>
                <a:gd name="T18" fmla="*/ 52 w 72"/>
                <a:gd name="T19" fmla="*/ 59 h 78"/>
                <a:gd name="T20" fmla="*/ 36 w 72"/>
                <a:gd name="T21" fmla="*/ 66 h 78"/>
                <a:gd name="T22" fmla="*/ 20 w 72"/>
                <a:gd name="T23" fmla="*/ 59 h 78"/>
                <a:gd name="T24" fmla="*/ 15 w 72"/>
                <a:gd name="T25" fmla="*/ 39 h 78"/>
                <a:gd name="T26" fmla="*/ 20 w 72"/>
                <a:gd name="T27" fmla="*/ 19 h 78"/>
                <a:gd name="T28" fmla="*/ 36 w 72"/>
                <a:gd name="T29" fmla="*/ 11 h 78"/>
                <a:gd name="T30" fmla="*/ 52 w 72"/>
                <a:gd name="T31" fmla="*/ 19 h 78"/>
                <a:gd name="T32" fmla="*/ 57 w 72"/>
                <a:gd name="T33" fmla="*/ 39 h 78"/>
                <a:gd name="T34" fmla="*/ 52 w 72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78">
                  <a:moveTo>
                    <a:pt x="36" y="0"/>
                  </a:moveTo>
                  <a:cubicBezTo>
                    <a:pt x="25" y="0"/>
                    <a:pt x="16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6" y="74"/>
                    <a:pt x="25" y="78"/>
                    <a:pt x="36" y="78"/>
                  </a:cubicBezTo>
                  <a:cubicBezTo>
                    <a:pt x="47" y="78"/>
                    <a:pt x="56" y="74"/>
                    <a:pt x="62" y="67"/>
                  </a:cubicBezTo>
                  <a:cubicBezTo>
                    <a:pt x="69" y="60"/>
                    <a:pt x="72" y="51"/>
                    <a:pt x="72" y="39"/>
                  </a:cubicBezTo>
                  <a:cubicBezTo>
                    <a:pt x="72" y="27"/>
                    <a:pt x="69" y="17"/>
                    <a:pt x="62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0" y="19"/>
                  </a:cubicBezTo>
                  <a:cubicBezTo>
                    <a:pt x="24" y="14"/>
                    <a:pt x="29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7" y="30"/>
                    <a:pt x="57" y="39"/>
                  </a:cubicBezTo>
                  <a:cubicBezTo>
                    <a:pt x="57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9">
              <a:extLst>
                <a:ext uri="{FF2B5EF4-FFF2-40B4-BE49-F238E27FC236}">
                  <a16:creationId xmlns:a16="http://schemas.microsoft.com/office/drawing/2014/main" id="{88BAE485-97CC-07B4-6CBC-75F7EB1F86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963" y="438150"/>
              <a:ext cx="90488" cy="61913"/>
            </a:xfrm>
            <a:custGeom>
              <a:avLst/>
              <a:gdLst>
                <a:gd name="T0" fmla="*/ 41 w 57"/>
                <a:gd name="T1" fmla="*/ 31 h 39"/>
                <a:gd name="T2" fmla="*/ 32 w 57"/>
                <a:gd name="T3" fmla="*/ 0 h 39"/>
                <a:gd name="T4" fmla="*/ 24 w 57"/>
                <a:gd name="T5" fmla="*/ 0 h 39"/>
                <a:gd name="T6" fmla="*/ 16 w 57"/>
                <a:gd name="T7" fmla="*/ 31 h 39"/>
                <a:gd name="T8" fmla="*/ 8 w 57"/>
                <a:gd name="T9" fmla="*/ 0 h 39"/>
                <a:gd name="T10" fmla="*/ 0 w 57"/>
                <a:gd name="T11" fmla="*/ 0 h 39"/>
                <a:gd name="T12" fmla="*/ 12 w 57"/>
                <a:gd name="T13" fmla="*/ 39 h 39"/>
                <a:gd name="T14" fmla="*/ 20 w 57"/>
                <a:gd name="T15" fmla="*/ 39 h 39"/>
                <a:gd name="T16" fmla="*/ 28 w 57"/>
                <a:gd name="T17" fmla="*/ 9 h 39"/>
                <a:gd name="T18" fmla="*/ 37 w 57"/>
                <a:gd name="T19" fmla="*/ 39 h 39"/>
                <a:gd name="T20" fmla="*/ 45 w 57"/>
                <a:gd name="T21" fmla="*/ 39 h 39"/>
                <a:gd name="T22" fmla="*/ 57 w 57"/>
                <a:gd name="T23" fmla="*/ 0 h 39"/>
                <a:gd name="T24" fmla="*/ 49 w 57"/>
                <a:gd name="T25" fmla="*/ 0 h 39"/>
                <a:gd name="T26" fmla="*/ 41 w 57"/>
                <a:gd name="T27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39">
                  <a:moveTo>
                    <a:pt x="41" y="31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16" y="31"/>
                  </a:lnTo>
                  <a:lnTo>
                    <a:pt x="8" y="0"/>
                  </a:lnTo>
                  <a:lnTo>
                    <a:pt x="0" y="0"/>
                  </a:lnTo>
                  <a:lnTo>
                    <a:pt x="12" y="39"/>
                  </a:lnTo>
                  <a:lnTo>
                    <a:pt x="20" y="39"/>
                  </a:lnTo>
                  <a:lnTo>
                    <a:pt x="28" y="9"/>
                  </a:lnTo>
                  <a:lnTo>
                    <a:pt x="37" y="39"/>
                  </a:lnTo>
                  <a:lnTo>
                    <a:pt x="45" y="39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0">
              <a:extLst>
                <a:ext uri="{FF2B5EF4-FFF2-40B4-BE49-F238E27FC236}">
                  <a16:creationId xmlns:a16="http://schemas.microsoft.com/office/drawing/2014/main" id="{E0EE8424-6820-BE0B-2C64-487E7DD59B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6213" y="422275"/>
              <a:ext cx="38100" cy="79375"/>
            </a:xfrm>
            <a:custGeom>
              <a:avLst/>
              <a:gdLst>
                <a:gd name="T0" fmla="*/ 26 w 46"/>
                <a:gd name="T1" fmla="*/ 0 h 97"/>
                <a:gd name="T2" fmla="*/ 13 w 46"/>
                <a:gd name="T3" fmla="*/ 0 h 97"/>
                <a:gd name="T4" fmla="*/ 11 w 46"/>
                <a:gd name="T5" fmla="*/ 20 h 97"/>
                <a:gd name="T6" fmla="*/ 0 w 46"/>
                <a:gd name="T7" fmla="*/ 20 h 97"/>
                <a:gd name="T8" fmla="*/ 0 w 46"/>
                <a:gd name="T9" fmla="*/ 31 h 97"/>
                <a:gd name="T10" fmla="*/ 11 w 46"/>
                <a:gd name="T11" fmla="*/ 31 h 97"/>
                <a:gd name="T12" fmla="*/ 11 w 46"/>
                <a:gd name="T13" fmla="*/ 72 h 97"/>
                <a:gd name="T14" fmla="*/ 16 w 46"/>
                <a:gd name="T15" fmla="*/ 91 h 97"/>
                <a:gd name="T16" fmla="*/ 32 w 46"/>
                <a:gd name="T17" fmla="*/ 97 h 97"/>
                <a:gd name="T18" fmla="*/ 46 w 46"/>
                <a:gd name="T19" fmla="*/ 95 h 97"/>
                <a:gd name="T20" fmla="*/ 44 w 46"/>
                <a:gd name="T21" fmla="*/ 84 h 97"/>
                <a:gd name="T22" fmla="*/ 36 w 46"/>
                <a:gd name="T23" fmla="*/ 85 h 97"/>
                <a:gd name="T24" fmla="*/ 28 w 46"/>
                <a:gd name="T25" fmla="*/ 82 h 97"/>
                <a:gd name="T26" fmla="*/ 26 w 46"/>
                <a:gd name="T27" fmla="*/ 70 h 97"/>
                <a:gd name="T28" fmla="*/ 26 w 46"/>
                <a:gd name="T29" fmla="*/ 31 h 97"/>
                <a:gd name="T30" fmla="*/ 46 w 46"/>
                <a:gd name="T31" fmla="*/ 31 h 97"/>
                <a:gd name="T32" fmla="*/ 46 w 46"/>
                <a:gd name="T33" fmla="*/ 20 h 97"/>
                <a:gd name="T34" fmla="*/ 26 w 46"/>
                <a:gd name="T35" fmla="*/ 20 h 97"/>
                <a:gd name="T36" fmla="*/ 26 w 46"/>
                <a:gd name="T3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97">
                  <a:moveTo>
                    <a:pt x="2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81"/>
                    <a:pt x="13" y="88"/>
                    <a:pt x="16" y="91"/>
                  </a:cubicBezTo>
                  <a:cubicBezTo>
                    <a:pt x="20" y="95"/>
                    <a:pt x="25" y="97"/>
                    <a:pt x="32" y="97"/>
                  </a:cubicBezTo>
                  <a:cubicBezTo>
                    <a:pt x="38" y="97"/>
                    <a:pt x="42" y="96"/>
                    <a:pt x="46" y="95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2" y="85"/>
                    <a:pt x="39" y="85"/>
                    <a:pt x="36" y="85"/>
                  </a:cubicBezTo>
                  <a:cubicBezTo>
                    <a:pt x="33" y="85"/>
                    <a:pt x="30" y="84"/>
                    <a:pt x="28" y="82"/>
                  </a:cubicBezTo>
                  <a:cubicBezTo>
                    <a:pt x="27" y="80"/>
                    <a:pt x="26" y="76"/>
                    <a:pt x="26" y="7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26" y="20"/>
                    <a:pt x="26" y="20"/>
                    <a:pt x="26" y="20"/>
                  </a:cubicBez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1">
              <a:extLst>
                <a:ext uri="{FF2B5EF4-FFF2-40B4-BE49-F238E27FC236}">
                  <a16:creationId xmlns:a16="http://schemas.microsoft.com/office/drawing/2014/main" id="{493BFF13-D216-7236-ADB3-513803D7A4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7013" y="412750"/>
              <a:ext cx="52388" cy="87313"/>
            </a:xfrm>
            <a:custGeom>
              <a:avLst/>
              <a:gdLst>
                <a:gd name="T0" fmla="*/ 39 w 64"/>
                <a:gd name="T1" fmla="*/ 30 h 106"/>
                <a:gd name="T2" fmla="*/ 14 w 64"/>
                <a:gd name="T3" fmla="*/ 45 h 106"/>
                <a:gd name="T4" fmla="*/ 14 w 64"/>
                <a:gd name="T5" fmla="*/ 0 h 106"/>
                <a:gd name="T6" fmla="*/ 0 w 64"/>
                <a:gd name="T7" fmla="*/ 0 h 106"/>
                <a:gd name="T8" fmla="*/ 0 w 64"/>
                <a:gd name="T9" fmla="*/ 106 h 106"/>
                <a:gd name="T10" fmla="*/ 14 w 64"/>
                <a:gd name="T11" fmla="*/ 106 h 106"/>
                <a:gd name="T12" fmla="*/ 14 w 64"/>
                <a:gd name="T13" fmla="*/ 62 h 106"/>
                <a:gd name="T14" fmla="*/ 21 w 64"/>
                <a:gd name="T15" fmla="*/ 49 h 106"/>
                <a:gd name="T16" fmla="*/ 34 w 64"/>
                <a:gd name="T17" fmla="*/ 42 h 106"/>
                <a:gd name="T18" fmla="*/ 46 w 64"/>
                <a:gd name="T19" fmla="*/ 47 h 106"/>
                <a:gd name="T20" fmla="*/ 49 w 64"/>
                <a:gd name="T21" fmla="*/ 62 h 106"/>
                <a:gd name="T22" fmla="*/ 49 w 64"/>
                <a:gd name="T23" fmla="*/ 106 h 106"/>
                <a:gd name="T24" fmla="*/ 64 w 64"/>
                <a:gd name="T25" fmla="*/ 106 h 106"/>
                <a:gd name="T26" fmla="*/ 64 w 64"/>
                <a:gd name="T27" fmla="*/ 58 h 106"/>
                <a:gd name="T28" fmla="*/ 57 w 64"/>
                <a:gd name="T29" fmla="*/ 37 h 106"/>
                <a:gd name="T30" fmla="*/ 39 w 64"/>
                <a:gd name="T31" fmla="*/ 3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6">
                  <a:moveTo>
                    <a:pt x="39" y="30"/>
                  </a:moveTo>
                  <a:cubicBezTo>
                    <a:pt x="29" y="30"/>
                    <a:pt x="20" y="35"/>
                    <a:pt x="14" y="4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57"/>
                    <a:pt x="17" y="53"/>
                    <a:pt x="21" y="49"/>
                  </a:cubicBezTo>
                  <a:cubicBezTo>
                    <a:pt x="25" y="44"/>
                    <a:pt x="29" y="42"/>
                    <a:pt x="34" y="42"/>
                  </a:cubicBezTo>
                  <a:cubicBezTo>
                    <a:pt x="40" y="42"/>
                    <a:pt x="44" y="44"/>
                    <a:pt x="46" y="47"/>
                  </a:cubicBezTo>
                  <a:cubicBezTo>
                    <a:pt x="48" y="50"/>
                    <a:pt x="49" y="55"/>
                    <a:pt x="49" y="62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4" y="48"/>
                    <a:pt x="62" y="41"/>
                    <a:pt x="57" y="37"/>
                  </a:cubicBezTo>
                  <a:cubicBezTo>
                    <a:pt x="53" y="32"/>
                    <a:pt x="47" y="30"/>
                    <a:pt x="39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2">
              <a:extLst>
                <a:ext uri="{FF2B5EF4-FFF2-40B4-BE49-F238E27FC236}">
                  <a16:creationId xmlns:a16="http://schemas.microsoft.com/office/drawing/2014/main" id="{A2FBFC85-5630-8BC3-A583-1DEC58BBCC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81151" y="415925"/>
              <a:ext cx="77788" cy="84138"/>
            </a:xfrm>
            <a:custGeom>
              <a:avLst/>
              <a:gdLst>
                <a:gd name="T0" fmla="*/ 20 w 49"/>
                <a:gd name="T1" fmla="*/ 0 h 53"/>
                <a:gd name="T2" fmla="*/ 0 w 49"/>
                <a:gd name="T3" fmla="*/ 53 h 53"/>
                <a:gd name="T4" fmla="*/ 8 w 49"/>
                <a:gd name="T5" fmla="*/ 53 h 53"/>
                <a:gd name="T6" fmla="*/ 13 w 49"/>
                <a:gd name="T7" fmla="*/ 40 h 53"/>
                <a:gd name="T8" fmla="*/ 36 w 49"/>
                <a:gd name="T9" fmla="*/ 40 h 53"/>
                <a:gd name="T10" fmla="*/ 40 w 49"/>
                <a:gd name="T11" fmla="*/ 53 h 53"/>
                <a:gd name="T12" fmla="*/ 49 w 49"/>
                <a:gd name="T13" fmla="*/ 53 h 53"/>
                <a:gd name="T14" fmla="*/ 29 w 49"/>
                <a:gd name="T15" fmla="*/ 0 h 53"/>
                <a:gd name="T16" fmla="*/ 20 w 49"/>
                <a:gd name="T17" fmla="*/ 0 h 53"/>
                <a:gd name="T18" fmla="*/ 15 w 49"/>
                <a:gd name="T19" fmla="*/ 34 h 53"/>
                <a:gd name="T20" fmla="*/ 24 w 49"/>
                <a:gd name="T21" fmla="*/ 7 h 53"/>
                <a:gd name="T22" fmla="*/ 34 w 49"/>
                <a:gd name="T23" fmla="*/ 34 h 53"/>
                <a:gd name="T24" fmla="*/ 15 w 49"/>
                <a:gd name="T25" fmla="*/ 3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3">
                  <a:moveTo>
                    <a:pt x="20" y="0"/>
                  </a:moveTo>
                  <a:lnTo>
                    <a:pt x="0" y="53"/>
                  </a:lnTo>
                  <a:lnTo>
                    <a:pt x="8" y="53"/>
                  </a:lnTo>
                  <a:lnTo>
                    <a:pt x="13" y="40"/>
                  </a:lnTo>
                  <a:lnTo>
                    <a:pt x="36" y="40"/>
                  </a:lnTo>
                  <a:lnTo>
                    <a:pt x="40" y="53"/>
                  </a:lnTo>
                  <a:lnTo>
                    <a:pt x="49" y="53"/>
                  </a:lnTo>
                  <a:lnTo>
                    <a:pt x="29" y="0"/>
                  </a:lnTo>
                  <a:lnTo>
                    <a:pt x="20" y="0"/>
                  </a:lnTo>
                  <a:close/>
                  <a:moveTo>
                    <a:pt x="15" y="34"/>
                  </a:moveTo>
                  <a:lnTo>
                    <a:pt x="24" y="7"/>
                  </a:lnTo>
                  <a:lnTo>
                    <a:pt x="34" y="34"/>
                  </a:lnTo>
                  <a:lnTo>
                    <a:pt x="15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4">
              <a:extLst>
                <a:ext uri="{FF2B5EF4-FFF2-40B4-BE49-F238E27FC236}">
                  <a16:creationId xmlns:a16="http://schemas.microsoft.com/office/drawing/2014/main" id="{FF83A1F9-4D22-902B-230C-EA48637DF2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3701" y="412750"/>
              <a:ext cx="58738" cy="88900"/>
            </a:xfrm>
            <a:custGeom>
              <a:avLst/>
              <a:gdLst>
                <a:gd name="T0" fmla="*/ 57 w 71"/>
                <a:gd name="T1" fmla="*/ 43 h 108"/>
                <a:gd name="T2" fmla="*/ 55 w 71"/>
                <a:gd name="T3" fmla="*/ 40 h 108"/>
                <a:gd name="T4" fmla="*/ 51 w 71"/>
                <a:gd name="T5" fmla="*/ 36 h 108"/>
                <a:gd name="T6" fmla="*/ 43 w 71"/>
                <a:gd name="T7" fmla="*/ 31 h 108"/>
                <a:gd name="T8" fmla="*/ 33 w 71"/>
                <a:gd name="T9" fmla="*/ 30 h 108"/>
                <a:gd name="T10" fmla="*/ 9 w 71"/>
                <a:gd name="T11" fmla="*/ 41 h 108"/>
                <a:gd name="T12" fmla="*/ 0 w 71"/>
                <a:gd name="T13" fmla="*/ 69 h 108"/>
                <a:gd name="T14" fmla="*/ 8 w 71"/>
                <a:gd name="T15" fmla="*/ 97 h 108"/>
                <a:gd name="T16" fmla="*/ 32 w 71"/>
                <a:gd name="T17" fmla="*/ 108 h 108"/>
                <a:gd name="T18" fmla="*/ 37 w 71"/>
                <a:gd name="T19" fmla="*/ 107 h 108"/>
                <a:gd name="T20" fmla="*/ 42 w 71"/>
                <a:gd name="T21" fmla="*/ 106 h 108"/>
                <a:gd name="T22" fmla="*/ 46 w 71"/>
                <a:gd name="T23" fmla="*/ 104 h 108"/>
                <a:gd name="T24" fmla="*/ 49 w 71"/>
                <a:gd name="T25" fmla="*/ 103 h 108"/>
                <a:gd name="T26" fmla="*/ 52 w 71"/>
                <a:gd name="T27" fmla="*/ 100 h 108"/>
                <a:gd name="T28" fmla="*/ 54 w 71"/>
                <a:gd name="T29" fmla="*/ 98 h 108"/>
                <a:gd name="T30" fmla="*/ 55 w 71"/>
                <a:gd name="T31" fmla="*/ 97 h 108"/>
                <a:gd name="T32" fmla="*/ 56 w 71"/>
                <a:gd name="T33" fmla="*/ 95 h 108"/>
                <a:gd name="T34" fmla="*/ 57 w 71"/>
                <a:gd name="T35" fmla="*/ 95 h 108"/>
                <a:gd name="T36" fmla="*/ 59 w 71"/>
                <a:gd name="T37" fmla="*/ 106 h 108"/>
                <a:gd name="T38" fmla="*/ 71 w 71"/>
                <a:gd name="T39" fmla="*/ 106 h 108"/>
                <a:gd name="T40" fmla="*/ 71 w 71"/>
                <a:gd name="T41" fmla="*/ 0 h 108"/>
                <a:gd name="T42" fmla="*/ 57 w 71"/>
                <a:gd name="T43" fmla="*/ 0 h 108"/>
                <a:gd name="T44" fmla="*/ 57 w 71"/>
                <a:gd name="T45" fmla="*/ 43 h 108"/>
                <a:gd name="T46" fmla="*/ 51 w 71"/>
                <a:gd name="T47" fmla="*/ 88 h 108"/>
                <a:gd name="T48" fmla="*/ 36 w 71"/>
                <a:gd name="T49" fmla="*/ 96 h 108"/>
                <a:gd name="T50" fmla="*/ 20 w 71"/>
                <a:gd name="T51" fmla="*/ 88 h 108"/>
                <a:gd name="T52" fmla="*/ 15 w 71"/>
                <a:gd name="T53" fmla="*/ 68 h 108"/>
                <a:gd name="T54" fmla="*/ 21 w 71"/>
                <a:gd name="T55" fmla="*/ 49 h 108"/>
                <a:gd name="T56" fmla="*/ 36 w 71"/>
                <a:gd name="T57" fmla="*/ 41 h 108"/>
                <a:gd name="T58" fmla="*/ 51 w 71"/>
                <a:gd name="T59" fmla="*/ 49 h 108"/>
                <a:gd name="T60" fmla="*/ 57 w 71"/>
                <a:gd name="T61" fmla="*/ 68 h 108"/>
                <a:gd name="T62" fmla="*/ 51 w 71"/>
                <a:gd name="T63" fmla="*/ 8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108">
                  <a:moveTo>
                    <a:pt x="57" y="43"/>
                  </a:moveTo>
                  <a:cubicBezTo>
                    <a:pt x="56" y="42"/>
                    <a:pt x="56" y="41"/>
                    <a:pt x="55" y="40"/>
                  </a:cubicBezTo>
                  <a:cubicBezTo>
                    <a:pt x="54" y="39"/>
                    <a:pt x="53" y="38"/>
                    <a:pt x="51" y="36"/>
                  </a:cubicBezTo>
                  <a:cubicBezTo>
                    <a:pt x="49" y="34"/>
                    <a:pt x="46" y="33"/>
                    <a:pt x="43" y="31"/>
                  </a:cubicBezTo>
                  <a:cubicBezTo>
                    <a:pt x="40" y="30"/>
                    <a:pt x="37" y="30"/>
                    <a:pt x="33" y="30"/>
                  </a:cubicBezTo>
                  <a:cubicBezTo>
                    <a:pt x="23" y="30"/>
                    <a:pt x="15" y="33"/>
                    <a:pt x="9" y="41"/>
                  </a:cubicBezTo>
                  <a:cubicBezTo>
                    <a:pt x="3" y="48"/>
                    <a:pt x="0" y="57"/>
                    <a:pt x="0" y="69"/>
                  </a:cubicBezTo>
                  <a:cubicBezTo>
                    <a:pt x="0" y="80"/>
                    <a:pt x="3" y="90"/>
                    <a:pt x="8" y="97"/>
                  </a:cubicBezTo>
                  <a:cubicBezTo>
                    <a:pt x="14" y="104"/>
                    <a:pt x="22" y="108"/>
                    <a:pt x="32" y="108"/>
                  </a:cubicBezTo>
                  <a:cubicBezTo>
                    <a:pt x="34" y="108"/>
                    <a:pt x="35" y="108"/>
                    <a:pt x="37" y="107"/>
                  </a:cubicBezTo>
                  <a:cubicBezTo>
                    <a:pt x="39" y="107"/>
                    <a:pt x="41" y="107"/>
                    <a:pt x="42" y="106"/>
                  </a:cubicBezTo>
                  <a:cubicBezTo>
                    <a:pt x="43" y="106"/>
                    <a:pt x="45" y="105"/>
                    <a:pt x="46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2"/>
                    <a:pt x="51" y="101"/>
                    <a:pt x="52" y="100"/>
                  </a:cubicBezTo>
                  <a:cubicBezTo>
                    <a:pt x="53" y="100"/>
                    <a:pt x="53" y="99"/>
                    <a:pt x="54" y="98"/>
                  </a:cubicBezTo>
                  <a:cubicBezTo>
                    <a:pt x="54" y="98"/>
                    <a:pt x="55" y="97"/>
                    <a:pt x="55" y="97"/>
                  </a:cubicBezTo>
                  <a:cubicBezTo>
                    <a:pt x="56" y="96"/>
                    <a:pt x="56" y="96"/>
                    <a:pt x="56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57" y="43"/>
                  </a:lnTo>
                  <a:close/>
                  <a:moveTo>
                    <a:pt x="51" y="88"/>
                  </a:moveTo>
                  <a:cubicBezTo>
                    <a:pt x="47" y="93"/>
                    <a:pt x="42" y="96"/>
                    <a:pt x="36" y="96"/>
                  </a:cubicBezTo>
                  <a:cubicBezTo>
                    <a:pt x="29" y="96"/>
                    <a:pt x="24" y="93"/>
                    <a:pt x="20" y="88"/>
                  </a:cubicBezTo>
                  <a:cubicBezTo>
                    <a:pt x="17" y="83"/>
                    <a:pt x="15" y="76"/>
                    <a:pt x="15" y="68"/>
                  </a:cubicBezTo>
                  <a:cubicBezTo>
                    <a:pt x="15" y="61"/>
                    <a:pt x="17" y="54"/>
                    <a:pt x="21" y="49"/>
                  </a:cubicBezTo>
                  <a:cubicBezTo>
                    <a:pt x="25" y="44"/>
                    <a:pt x="30" y="41"/>
                    <a:pt x="36" y="41"/>
                  </a:cubicBezTo>
                  <a:cubicBezTo>
                    <a:pt x="43" y="41"/>
                    <a:pt x="48" y="44"/>
                    <a:pt x="51" y="49"/>
                  </a:cubicBezTo>
                  <a:cubicBezTo>
                    <a:pt x="55" y="54"/>
                    <a:pt x="57" y="61"/>
                    <a:pt x="57" y="68"/>
                  </a:cubicBezTo>
                  <a:cubicBezTo>
                    <a:pt x="57" y="76"/>
                    <a:pt x="55" y="83"/>
                    <a:pt x="51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5">
              <a:extLst>
                <a:ext uri="{FF2B5EF4-FFF2-40B4-BE49-F238E27FC236}">
                  <a16:creationId xmlns:a16="http://schemas.microsoft.com/office/drawing/2014/main" id="{B67964F5-8081-A3D8-089C-A081B2E52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3551" y="438150"/>
              <a:ext cx="60325" cy="61913"/>
            </a:xfrm>
            <a:custGeom>
              <a:avLst/>
              <a:gdLst>
                <a:gd name="T0" fmla="*/ 18 w 38"/>
                <a:gd name="T1" fmla="*/ 32 h 39"/>
                <a:gd name="T2" fmla="*/ 8 w 38"/>
                <a:gd name="T3" fmla="*/ 0 h 39"/>
                <a:gd name="T4" fmla="*/ 0 w 38"/>
                <a:gd name="T5" fmla="*/ 0 h 39"/>
                <a:gd name="T6" fmla="*/ 15 w 38"/>
                <a:gd name="T7" fmla="*/ 39 h 39"/>
                <a:gd name="T8" fmla="*/ 23 w 38"/>
                <a:gd name="T9" fmla="*/ 39 h 39"/>
                <a:gd name="T10" fmla="*/ 38 w 38"/>
                <a:gd name="T11" fmla="*/ 0 h 39"/>
                <a:gd name="T12" fmla="*/ 29 w 38"/>
                <a:gd name="T13" fmla="*/ 0 h 39"/>
                <a:gd name="T14" fmla="*/ 18 w 38"/>
                <a:gd name="T15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9">
                  <a:moveTo>
                    <a:pt x="18" y="32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15" y="39"/>
                  </a:lnTo>
                  <a:lnTo>
                    <a:pt x="23" y="39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18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6">
              <a:extLst>
                <a:ext uri="{FF2B5EF4-FFF2-40B4-BE49-F238E27FC236}">
                  <a16:creationId xmlns:a16="http://schemas.microsoft.com/office/drawing/2014/main" id="{C73E25E4-139B-A180-CBFD-59414A4BD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1813" y="411163"/>
              <a:ext cx="15875" cy="14288"/>
            </a:xfrm>
            <a:custGeom>
              <a:avLst/>
              <a:gdLst>
                <a:gd name="T0" fmla="*/ 10 w 19"/>
                <a:gd name="T1" fmla="*/ 0 h 18"/>
                <a:gd name="T2" fmla="*/ 3 w 19"/>
                <a:gd name="T3" fmla="*/ 2 h 18"/>
                <a:gd name="T4" fmla="*/ 0 w 19"/>
                <a:gd name="T5" fmla="*/ 9 h 18"/>
                <a:gd name="T6" fmla="*/ 3 w 19"/>
                <a:gd name="T7" fmla="*/ 16 h 18"/>
                <a:gd name="T8" fmla="*/ 10 w 19"/>
                <a:gd name="T9" fmla="*/ 18 h 18"/>
                <a:gd name="T10" fmla="*/ 17 w 19"/>
                <a:gd name="T11" fmla="*/ 16 h 18"/>
                <a:gd name="T12" fmla="*/ 19 w 19"/>
                <a:gd name="T13" fmla="*/ 9 h 18"/>
                <a:gd name="T14" fmla="*/ 17 w 19"/>
                <a:gd name="T15" fmla="*/ 2 h 18"/>
                <a:gd name="T16" fmla="*/ 10 w 19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0" y="0"/>
                  </a:moveTo>
                  <a:cubicBezTo>
                    <a:pt x="7" y="0"/>
                    <a:pt x="5" y="1"/>
                    <a:pt x="3" y="2"/>
                  </a:cubicBezTo>
                  <a:cubicBezTo>
                    <a:pt x="1" y="4"/>
                    <a:pt x="0" y="7"/>
                    <a:pt x="0" y="9"/>
                  </a:cubicBezTo>
                  <a:cubicBezTo>
                    <a:pt x="0" y="12"/>
                    <a:pt x="1" y="14"/>
                    <a:pt x="3" y="16"/>
                  </a:cubicBezTo>
                  <a:cubicBezTo>
                    <a:pt x="5" y="17"/>
                    <a:pt x="7" y="18"/>
                    <a:pt x="10" y="18"/>
                  </a:cubicBezTo>
                  <a:cubicBezTo>
                    <a:pt x="13" y="18"/>
                    <a:pt x="15" y="17"/>
                    <a:pt x="17" y="16"/>
                  </a:cubicBezTo>
                  <a:cubicBezTo>
                    <a:pt x="18" y="14"/>
                    <a:pt x="19" y="12"/>
                    <a:pt x="19" y="9"/>
                  </a:cubicBezTo>
                  <a:cubicBezTo>
                    <a:pt x="19" y="6"/>
                    <a:pt x="18" y="4"/>
                    <a:pt x="17" y="2"/>
                  </a:cubicBezTo>
                  <a:cubicBezTo>
                    <a:pt x="15" y="1"/>
                    <a:pt x="12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Rectangle 17">
              <a:extLst>
                <a:ext uri="{FF2B5EF4-FFF2-40B4-BE49-F238E27FC236}">
                  <a16:creationId xmlns:a16="http://schemas.microsoft.com/office/drawing/2014/main" id="{7B6F8562-C3CB-5305-FB0B-63FF8D970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4988" y="438150"/>
              <a:ext cx="11113" cy="619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8">
              <a:extLst>
                <a:ext uri="{FF2B5EF4-FFF2-40B4-BE49-F238E27FC236}">
                  <a16:creationId xmlns:a16="http://schemas.microsoft.com/office/drawing/2014/main" id="{AAAB2CA3-ACC4-BAB9-7B09-8D2F882AE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8801" y="436563"/>
              <a:ext cx="47625" cy="65088"/>
            </a:xfrm>
            <a:custGeom>
              <a:avLst/>
              <a:gdLst>
                <a:gd name="T0" fmla="*/ 44 w 59"/>
                <a:gd name="T1" fmla="*/ 36 h 79"/>
                <a:gd name="T2" fmla="*/ 37 w 59"/>
                <a:gd name="T3" fmla="*/ 34 h 79"/>
                <a:gd name="T4" fmla="*/ 30 w 59"/>
                <a:gd name="T5" fmla="*/ 31 h 79"/>
                <a:gd name="T6" fmla="*/ 24 w 59"/>
                <a:gd name="T7" fmla="*/ 29 h 79"/>
                <a:gd name="T8" fmla="*/ 20 w 59"/>
                <a:gd name="T9" fmla="*/ 26 h 79"/>
                <a:gd name="T10" fmla="*/ 18 w 59"/>
                <a:gd name="T11" fmla="*/ 21 h 79"/>
                <a:gd name="T12" fmla="*/ 22 w 59"/>
                <a:gd name="T13" fmla="*/ 14 h 79"/>
                <a:gd name="T14" fmla="*/ 32 w 59"/>
                <a:gd name="T15" fmla="*/ 12 h 79"/>
                <a:gd name="T16" fmla="*/ 52 w 59"/>
                <a:gd name="T17" fmla="*/ 20 h 79"/>
                <a:gd name="T18" fmla="*/ 58 w 59"/>
                <a:gd name="T19" fmla="*/ 10 h 79"/>
                <a:gd name="T20" fmla="*/ 55 w 59"/>
                <a:gd name="T21" fmla="*/ 8 h 79"/>
                <a:gd name="T22" fmla="*/ 46 w 59"/>
                <a:gd name="T23" fmla="*/ 3 h 79"/>
                <a:gd name="T24" fmla="*/ 32 w 59"/>
                <a:gd name="T25" fmla="*/ 0 h 79"/>
                <a:gd name="T26" fmla="*/ 12 w 59"/>
                <a:gd name="T27" fmla="*/ 7 h 79"/>
                <a:gd name="T28" fmla="*/ 4 w 59"/>
                <a:gd name="T29" fmla="*/ 23 h 79"/>
                <a:gd name="T30" fmla="*/ 6 w 59"/>
                <a:gd name="T31" fmla="*/ 31 h 79"/>
                <a:gd name="T32" fmla="*/ 11 w 59"/>
                <a:gd name="T33" fmla="*/ 37 h 79"/>
                <a:gd name="T34" fmla="*/ 15 w 59"/>
                <a:gd name="T35" fmla="*/ 40 h 79"/>
                <a:gd name="T36" fmla="*/ 19 w 59"/>
                <a:gd name="T37" fmla="*/ 42 h 79"/>
                <a:gd name="T38" fmla="*/ 23 w 59"/>
                <a:gd name="T39" fmla="*/ 44 h 79"/>
                <a:gd name="T40" fmla="*/ 29 w 59"/>
                <a:gd name="T41" fmla="*/ 45 h 79"/>
                <a:gd name="T42" fmla="*/ 33 w 59"/>
                <a:gd name="T43" fmla="*/ 47 h 79"/>
                <a:gd name="T44" fmla="*/ 38 w 59"/>
                <a:gd name="T45" fmla="*/ 49 h 79"/>
                <a:gd name="T46" fmla="*/ 42 w 59"/>
                <a:gd name="T47" fmla="*/ 52 h 79"/>
                <a:gd name="T48" fmla="*/ 45 w 59"/>
                <a:gd name="T49" fmla="*/ 57 h 79"/>
                <a:gd name="T50" fmla="*/ 41 w 59"/>
                <a:gd name="T51" fmla="*/ 65 h 79"/>
                <a:gd name="T52" fmla="*/ 30 w 59"/>
                <a:gd name="T53" fmla="*/ 67 h 79"/>
                <a:gd name="T54" fmla="*/ 18 w 59"/>
                <a:gd name="T55" fmla="*/ 64 h 79"/>
                <a:gd name="T56" fmla="*/ 8 w 59"/>
                <a:gd name="T57" fmla="*/ 57 h 79"/>
                <a:gd name="T58" fmla="*/ 0 w 59"/>
                <a:gd name="T59" fmla="*/ 66 h 79"/>
                <a:gd name="T60" fmla="*/ 12 w 59"/>
                <a:gd name="T61" fmla="*/ 74 h 79"/>
                <a:gd name="T62" fmla="*/ 30 w 59"/>
                <a:gd name="T63" fmla="*/ 79 h 79"/>
                <a:gd name="T64" fmla="*/ 52 w 59"/>
                <a:gd name="T65" fmla="*/ 72 h 79"/>
                <a:gd name="T66" fmla="*/ 59 w 59"/>
                <a:gd name="T67" fmla="*/ 55 h 79"/>
                <a:gd name="T68" fmla="*/ 44 w 59"/>
                <a:gd name="T69" fmla="*/ 3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79">
                  <a:moveTo>
                    <a:pt x="44" y="36"/>
                  </a:moveTo>
                  <a:cubicBezTo>
                    <a:pt x="43" y="36"/>
                    <a:pt x="41" y="35"/>
                    <a:pt x="37" y="34"/>
                  </a:cubicBezTo>
                  <a:cubicBezTo>
                    <a:pt x="34" y="33"/>
                    <a:pt x="31" y="32"/>
                    <a:pt x="30" y="31"/>
                  </a:cubicBezTo>
                  <a:cubicBezTo>
                    <a:pt x="27" y="30"/>
                    <a:pt x="25" y="30"/>
                    <a:pt x="24" y="29"/>
                  </a:cubicBezTo>
                  <a:cubicBezTo>
                    <a:pt x="23" y="29"/>
                    <a:pt x="22" y="28"/>
                    <a:pt x="20" y="26"/>
                  </a:cubicBezTo>
                  <a:cubicBezTo>
                    <a:pt x="19" y="25"/>
                    <a:pt x="18" y="23"/>
                    <a:pt x="18" y="21"/>
                  </a:cubicBezTo>
                  <a:cubicBezTo>
                    <a:pt x="18" y="18"/>
                    <a:pt x="19" y="15"/>
                    <a:pt x="22" y="14"/>
                  </a:cubicBezTo>
                  <a:cubicBezTo>
                    <a:pt x="24" y="12"/>
                    <a:pt x="28" y="12"/>
                    <a:pt x="32" y="12"/>
                  </a:cubicBezTo>
                  <a:cubicBezTo>
                    <a:pt x="39" y="12"/>
                    <a:pt x="46" y="14"/>
                    <a:pt x="52" y="2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7" y="9"/>
                    <a:pt x="55" y="8"/>
                  </a:cubicBezTo>
                  <a:cubicBezTo>
                    <a:pt x="53" y="6"/>
                    <a:pt x="50" y="5"/>
                    <a:pt x="46" y="3"/>
                  </a:cubicBezTo>
                  <a:cubicBezTo>
                    <a:pt x="41" y="1"/>
                    <a:pt x="37" y="0"/>
                    <a:pt x="32" y="0"/>
                  </a:cubicBezTo>
                  <a:cubicBezTo>
                    <a:pt x="23" y="0"/>
                    <a:pt x="17" y="3"/>
                    <a:pt x="12" y="7"/>
                  </a:cubicBezTo>
                  <a:cubicBezTo>
                    <a:pt x="7" y="11"/>
                    <a:pt x="4" y="16"/>
                    <a:pt x="4" y="23"/>
                  </a:cubicBezTo>
                  <a:cubicBezTo>
                    <a:pt x="4" y="26"/>
                    <a:pt x="5" y="29"/>
                    <a:pt x="6" y="31"/>
                  </a:cubicBezTo>
                  <a:cubicBezTo>
                    <a:pt x="7" y="33"/>
                    <a:pt x="8" y="35"/>
                    <a:pt x="11" y="37"/>
                  </a:cubicBezTo>
                  <a:cubicBezTo>
                    <a:pt x="13" y="39"/>
                    <a:pt x="14" y="40"/>
                    <a:pt x="15" y="40"/>
                  </a:cubicBezTo>
                  <a:cubicBezTo>
                    <a:pt x="16" y="41"/>
                    <a:pt x="18" y="41"/>
                    <a:pt x="19" y="42"/>
                  </a:cubicBezTo>
                  <a:cubicBezTo>
                    <a:pt x="20" y="43"/>
                    <a:pt x="22" y="43"/>
                    <a:pt x="23" y="44"/>
                  </a:cubicBezTo>
                  <a:cubicBezTo>
                    <a:pt x="25" y="44"/>
                    <a:pt x="27" y="45"/>
                    <a:pt x="29" y="45"/>
                  </a:cubicBezTo>
                  <a:cubicBezTo>
                    <a:pt x="31" y="46"/>
                    <a:pt x="32" y="47"/>
                    <a:pt x="33" y="47"/>
                  </a:cubicBezTo>
                  <a:cubicBezTo>
                    <a:pt x="35" y="48"/>
                    <a:pt x="37" y="48"/>
                    <a:pt x="38" y="49"/>
                  </a:cubicBezTo>
                  <a:cubicBezTo>
                    <a:pt x="39" y="49"/>
                    <a:pt x="41" y="50"/>
                    <a:pt x="42" y="52"/>
                  </a:cubicBezTo>
                  <a:cubicBezTo>
                    <a:pt x="44" y="53"/>
                    <a:pt x="45" y="55"/>
                    <a:pt x="45" y="57"/>
                  </a:cubicBezTo>
                  <a:cubicBezTo>
                    <a:pt x="45" y="61"/>
                    <a:pt x="44" y="63"/>
                    <a:pt x="41" y="65"/>
                  </a:cubicBezTo>
                  <a:cubicBezTo>
                    <a:pt x="38" y="66"/>
                    <a:pt x="35" y="67"/>
                    <a:pt x="30" y="67"/>
                  </a:cubicBezTo>
                  <a:cubicBezTo>
                    <a:pt x="26" y="67"/>
                    <a:pt x="22" y="66"/>
                    <a:pt x="18" y="64"/>
                  </a:cubicBezTo>
                  <a:cubicBezTo>
                    <a:pt x="14" y="62"/>
                    <a:pt x="10" y="59"/>
                    <a:pt x="8" y="5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" y="69"/>
                    <a:pt x="7" y="71"/>
                    <a:pt x="12" y="74"/>
                  </a:cubicBezTo>
                  <a:cubicBezTo>
                    <a:pt x="17" y="77"/>
                    <a:pt x="23" y="79"/>
                    <a:pt x="30" y="79"/>
                  </a:cubicBezTo>
                  <a:cubicBezTo>
                    <a:pt x="39" y="79"/>
                    <a:pt x="47" y="76"/>
                    <a:pt x="52" y="72"/>
                  </a:cubicBezTo>
                  <a:cubicBezTo>
                    <a:pt x="57" y="67"/>
                    <a:pt x="59" y="62"/>
                    <a:pt x="59" y="55"/>
                  </a:cubicBezTo>
                  <a:cubicBezTo>
                    <a:pt x="59" y="47"/>
                    <a:pt x="54" y="40"/>
                    <a:pt x="44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9">
              <a:extLst>
                <a:ext uri="{FF2B5EF4-FFF2-40B4-BE49-F238E27FC236}">
                  <a16:creationId xmlns:a16="http://schemas.microsoft.com/office/drawing/2014/main" id="{995386EE-0219-9B59-3015-DA9800463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0563" y="436563"/>
              <a:ext cx="36513" cy="63500"/>
            </a:xfrm>
            <a:custGeom>
              <a:avLst/>
              <a:gdLst>
                <a:gd name="T0" fmla="*/ 24 w 43"/>
                <a:gd name="T1" fmla="*/ 5 h 77"/>
                <a:gd name="T2" fmla="*/ 15 w 43"/>
                <a:gd name="T3" fmla="*/ 17 h 77"/>
                <a:gd name="T4" fmla="*/ 14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5 w 43"/>
                <a:gd name="T11" fmla="*/ 77 h 77"/>
                <a:gd name="T12" fmla="*/ 15 w 43"/>
                <a:gd name="T13" fmla="*/ 35 h 77"/>
                <a:gd name="T14" fmla="*/ 25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4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4" y="5"/>
                  </a:moveTo>
                  <a:cubicBezTo>
                    <a:pt x="20" y="8"/>
                    <a:pt x="17" y="12"/>
                    <a:pt x="15" y="17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27"/>
                    <a:pt x="19" y="22"/>
                    <a:pt x="25" y="18"/>
                  </a:cubicBezTo>
                  <a:cubicBezTo>
                    <a:pt x="28" y="16"/>
                    <a:pt x="32" y="14"/>
                    <a:pt x="35" y="14"/>
                  </a:cubicBezTo>
                  <a:cubicBezTo>
                    <a:pt x="38" y="14"/>
                    <a:pt x="40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8" y="2"/>
                    <a:pt x="2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20">
              <a:extLst>
                <a:ext uri="{FF2B5EF4-FFF2-40B4-BE49-F238E27FC236}">
                  <a16:creationId xmlns:a16="http://schemas.microsoft.com/office/drawing/2014/main" id="{2960E1C6-F590-264A-344E-7EF84C9D9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251" y="438150"/>
              <a:ext cx="58738" cy="85725"/>
            </a:xfrm>
            <a:custGeom>
              <a:avLst/>
              <a:gdLst>
                <a:gd name="T0" fmla="*/ 57 w 72"/>
                <a:gd name="T1" fmla="*/ 0 h 103"/>
                <a:gd name="T2" fmla="*/ 36 w 72"/>
                <a:gd name="T3" fmla="*/ 61 h 103"/>
                <a:gd name="T4" fmla="*/ 15 w 72"/>
                <a:gd name="T5" fmla="*/ 0 h 103"/>
                <a:gd name="T6" fmla="*/ 0 w 72"/>
                <a:gd name="T7" fmla="*/ 0 h 103"/>
                <a:gd name="T8" fmla="*/ 28 w 72"/>
                <a:gd name="T9" fmla="*/ 74 h 103"/>
                <a:gd name="T10" fmla="*/ 25 w 72"/>
                <a:gd name="T11" fmla="*/ 83 h 103"/>
                <a:gd name="T12" fmla="*/ 21 w 72"/>
                <a:gd name="T13" fmla="*/ 90 h 103"/>
                <a:gd name="T14" fmla="*/ 16 w 72"/>
                <a:gd name="T15" fmla="*/ 91 h 103"/>
                <a:gd name="T16" fmla="*/ 8 w 72"/>
                <a:gd name="T17" fmla="*/ 89 h 103"/>
                <a:gd name="T18" fmla="*/ 5 w 72"/>
                <a:gd name="T19" fmla="*/ 100 h 103"/>
                <a:gd name="T20" fmla="*/ 6 w 72"/>
                <a:gd name="T21" fmla="*/ 101 h 103"/>
                <a:gd name="T22" fmla="*/ 12 w 72"/>
                <a:gd name="T23" fmla="*/ 103 h 103"/>
                <a:gd name="T24" fmla="*/ 19 w 72"/>
                <a:gd name="T25" fmla="*/ 103 h 103"/>
                <a:gd name="T26" fmla="*/ 31 w 72"/>
                <a:gd name="T27" fmla="*/ 100 h 103"/>
                <a:gd name="T28" fmla="*/ 39 w 72"/>
                <a:gd name="T29" fmla="*/ 87 h 103"/>
                <a:gd name="T30" fmla="*/ 72 w 72"/>
                <a:gd name="T31" fmla="*/ 0 h 103"/>
                <a:gd name="T32" fmla="*/ 57 w 72"/>
                <a:gd name="T3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103">
                  <a:moveTo>
                    <a:pt x="57" y="0"/>
                  </a:moveTo>
                  <a:cubicBezTo>
                    <a:pt x="36" y="61"/>
                    <a:pt x="36" y="61"/>
                    <a:pt x="36" y="6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4" y="87"/>
                    <a:pt x="22" y="89"/>
                    <a:pt x="21" y="90"/>
                  </a:cubicBezTo>
                  <a:cubicBezTo>
                    <a:pt x="20" y="91"/>
                    <a:pt x="18" y="91"/>
                    <a:pt x="16" y="91"/>
                  </a:cubicBezTo>
                  <a:cubicBezTo>
                    <a:pt x="14" y="91"/>
                    <a:pt x="11" y="91"/>
                    <a:pt x="8" y="8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2"/>
                    <a:pt x="9" y="102"/>
                    <a:pt x="12" y="103"/>
                  </a:cubicBezTo>
                  <a:cubicBezTo>
                    <a:pt x="14" y="103"/>
                    <a:pt x="17" y="103"/>
                    <a:pt x="19" y="103"/>
                  </a:cubicBezTo>
                  <a:cubicBezTo>
                    <a:pt x="24" y="103"/>
                    <a:pt x="28" y="102"/>
                    <a:pt x="31" y="100"/>
                  </a:cubicBezTo>
                  <a:cubicBezTo>
                    <a:pt x="34" y="97"/>
                    <a:pt x="36" y="93"/>
                    <a:pt x="39" y="87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21">
              <a:extLst>
                <a:ext uri="{FF2B5EF4-FFF2-40B4-BE49-F238E27FC236}">
                  <a16:creationId xmlns:a16="http://schemas.microsoft.com/office/drawing/2014/main" id="{8279F213-F01D-0BA8-7DEC-BF8F2017D9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47813" y="-96838"/>
              <a:ext cx="352425" cy="422275"/>
            </a:xfrm>
            <a:custGeom>
              <a:avLst/>
              <a:gdLst>
                <a:gd name="T0" fmla="*/ 327 w 425"/>
                <a:gd name="T1" fmla="*/ 247 h 510"/>
                <a:gd name="T2" fmla="*/ 415 w 425"/>
                <a:gd name="T3" fmla="*/ 130 h 510"/>
                <a:gd name="T4" fmla="*/ 268 w 425"/>
                <a:gd name="T5" fmla="*/ 0 h 510"/>
                <a:gd name="T6" fmla="*/ 0 w 425"/>
                <a:gd name="T7" fmla="*/ 0 h 510"/>
                <a:gd name="T8" fmla="*/ 0 w 425"/>
                <a:gd name="T9" fmla="*/ 510 h 510"/>
                <a:gd name="T10" fmla="*/ 277 w 425"/>
                <a:gd name="T11" fmla="*/ 510 h 510"/>
                <a:gd name="T12" fmla="*/ 425 w 425"/>
                <a:gd name="T13" fmla="*/ 373 h 510"/>
                <a:gd name="T14" fmla="*/ 327 w 425"/>
                <a:gd name="T15" fmla="*/ 247 h 510"/>
                <a:gd name="T16" fmla="*/ 109 w 425"/>
                <a:gd name="T17" fmla="*/ 92 h 510"/>
                <a:gd name="T18" fmla="*/ 245 w 425"/>
                <a:gd name="T19" fmla="*/ 92 h 510"/>
                <a:gd name="T20" fmla="*/ 304 w 425"/>
                <a:gd name="T21" fmla="*/ 148 h 510"/>
                <a:gd name="T22" fmla="*/ 245 w 425"/>
                <a:gd name="T23" fmla="*/ 205 h 510"/>
                <a:gd name="T24" fmla="*/ 109 w 425"/>
                <a:gd name="T25" fmla="*/ 205 h 510"/>
                <a:gd name="T26" fmla="*/ 109 w 425"/>
                <a:gd name="T27" fmla="*/ 92 h 510"/>
                <a:gd name="T28" fmla="*/ 249 w 425"/>
                <a:gd name="T29" fmla="*/ 417 h 510"/>
                <a:gd name="T30" fmla="*/ 249 w 425"/>
                <a:gd name="T31" fmla="*/ 418 h 510"/>
                <a:gd name="T32" fmla="*/ 109 w 425"/>
                <a:gd name="T33" fmla="*/ 418 h 510"/>
                <a:gd name="T34" fmla="*/ 109 w 425"/>
                <a:gd name="T35" fmla="*/ 298 h 510"/>
                <a:gd name="T36" fmla="*/ 249 w 425"/>
                <a:gd name="T37" fmla="*/ 298 h 510"/>
                <a:gd name="T38" fmla="*/ 315 w 425"/>
                <a:gd name="T39" fmla="*/ 357 h 510"/>
                <a:gd name="T40" fmla="*/ 249 w 425"/>
                <a:gd name="T41" fmla="*/ 417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5" h="510">
                  <a:moveTo>
                    <a:pt x="327" y="247"/>
                  </a:moveTo>
                  <a:cubicBezTo>
                    <a:pt x="375" y="237"/>
                    <a:pt x="415" y="194"/>
                    <a:pt x="415" y="130"/>
                  </a:cubicBezTo>
                  <a:cubicBezTo>
                    <a:pt x="415" y="62"/>
                    <a:pt x="365" y="0"/>
                    <a:pt x="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277" y="510"/>
                    <a:pt x="277" y="510"/>
                    <a:pt x="277" y="510"/>
                  </a:cubicBezTo>
                  <a:cubicBezTo>
                    <a:pt x="374" y="510"/>
                    <a:pt x="425" y="449"/>
                    <a:pt x="425" y="373"/>
                  </a:cubicBezTo>
                  <a:cubicBezTo>
                    <a:pt x="425" y="309"/>
                    <a:pt x="381" y="256"/>
                    <a:pt x="327" y="247"/>
                  </a:cubicBezTo>
                  <a:close/>
                  <a:moveTo>
                    <a:pt x="109" y="92"/>
                  </a:moveTo>
                  <a:cubicBezTo>
                    <a:pt x="245" y="92"/>
                    <a:pt x="245" y="92"/>
                    <a:pt x="245" y="92"/>
                  </a:cubicBezTo>
                  <a:cubicBezTo>
                    <a:pt x="281" y="92"/>
                    <a:pt x="304" y="117"/>
                    <a:pt x="304" y="148"/>
                  </a:cubicBezTo>
                  <a:cubicBezTo>
                    <a:pt x="304" y="181"/>
                    <a:pt x="281" y="205"/>
                    <a:pt x="245" y="205"/>
                  </a:cubicBezTo>
                  <a:cubicBezTo>
                    <a:pt x="109" y="205"/>
                    <a:pt x="109" y="205"/>
                    <a:pt x="109" y="205"/>
                  </a:cubicBezTo>
                  <a:lnTo>
                    <a:pt x="109" y="92"/>
                  </a:lnTo>
                  <a:close/>
                  <a:moveTo>
                    <a:pt x="249" y="417"/>
                  </a:moveTo>
                  <a:cubicBezTo>
                    <a:pt x="249" y="418"/>
                    <a:pt x="249" y="418"/>
                    <a:pt x="249" y="418"/>
                  </a:cubicBezTo>
                  <a:cubicBezTo>
                    <a:pt x="109" y="418"/>
                    <a:pt x="109" y="418"/>
                    <a:pt x="109" y="418"/>
                  </a:cubicBezTo>
                  <a:cubicBezTo>
                    <a:pt x="109" y="298"/>
                    <a:pt x="109" y="298"/>
                    <a:pt x="109" y="298"/>
                  </a:cubicBezTo>
                  <a:cubicBezTo>
                    <a:pt x="249" y="298"/>
                    <a:pt x="249" y="298"/>
                    <a:pt x="249" y="298"/>
                  </a:cubicBezTo>
                  <a:cubicBezTo>
                    <a:pt x="292" y="298"/>
                    <a:pt x="315" y="325"/>
                    <a:pt x="315" y="357"/>
                  </a:cubicBezTo>
                  <a:cubicBezTo>
                    <a:pt x="315" y="394"/>
                    <a:pt x="290" y="417"/>
                    <a:pt x="249" y="4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22">
              <a:extLst>
                <a:ext uri="{FF2B5EF4-FFF2-40B4-BE49-F238E27FC236}">
                  <a16:creationId xmlns:a16="http://schemas.microsoft.com/office/drawing/2014/main" id="{05C0F3AF-1E64-F4C9-5564-207AB298F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826" y="-103188"/>
              <a:ext cx="347663" cy="436563"/>
            </a:xfrm>
            <a:custGeom>
              <a:avLst/>
              <a:gdLst>
                <a:gd name="T0" fmla="*/ 59 w 420"/>
                <a:gd name="T1" fmla="*/ 363 h 527"/>
                <a:gd name="T2" fmla="*/ 221 w 420"/>
                <a:gd name="T3" fmla="*/ 431 h 527"/>
                <a:gd name="T4" fmla="*/ 310 w 420"/>
                <a:gd name="T5" fmla="*/ 374 h 527"/>
                <a:gd name="T6" fmla="*/ 207 w 420"/>
                <a:gd name="T7" fmla="*/ 309 h 527"/>
                <a:gd name="T8" fmla="*/ 17 w 420"/>
                <a:gd name="T9" fmla="*/ 154 h 527"/>
                <a:gd name="T10" fmla="*/ 210 w 420"/>
                <a:gd name="T11" fmla="*/ 0 h 527"/>
                <a:gd name="T12" fmla="*/ 409 w 420"/>
                <a:gd name="T13" fmla="*/ 71 h 527"/>
                <a:gd name="T14" fmla="*/ 349 w 420"/>
                <a:gd name="T15" fmla="*/ 151 h 527"/>
                <a:gd name="T16" fmla="*/ 203 w 420"/>
                <a:gd name="T17" fmla="*/ 95 h 527"/>
                <a:gd name="T18" fmla="*/ 128 w 420"/>
                <a:gd name="T19" fmla="*/ 147 h 527"/>
                <a:gd name="T20" fmla="*/ 229 w 420"/>
                <a:gd name="T21" fmla="*/ 206 h 527"/>
                <a:gd name="T22" fmla="*/ 420 w 420"/>
                <a:gd name="T23" fmla="*/ 363 h 527"/>
                <a:gd name="T24" fmla="*/ 216 w 420"/>
                <a:gd name="T25" fmla="*/ 527 h 527"/>
                <a:gd name="T26" fmla="*/ 0 w 420"/>
                <a:gd name="T27" fmla="*/ 446 h 527"/>
                <a:gd name="T28" fmla="*/ 59 w 420"/>
                <a:gd name="T29" fmla="*/ 363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0" h="527">
                  <a:moveTo>
                    <a:pt x="59" y="363"/>
                  </a:moveTo>
                  <a:cubicBezTo>
                    <a:pt x="95" y="400"/>
                    <a:pt x="151" y="431"/>
                    <a:pt x="221" y="431"/>
                  </a:cubicBezTo>
                  <a:cubicBezTo>
                    <a:pt x="281" y="431"/>
                    <a:pt x="310" y="403"/>
                    <a:pt x="310" y="374"/>
                  </a:cubicBezTo>
                  <a:cubicBezTo>
                    <a:pt x="310" y="336"/>
                    <a:pt x="266" y="323"/>
                    <a:pt x="207" y="309"/>
                  </a:cubicBezTo>
                  <a:cubicBezTo>
                    <a:pt x="124" y="290"/>
                    <a:pt x="17" y="267"/>
                    <a:pt x="17" y="154"/>
                  </a:cubicBezTo>
                  <a:cubicBezTo>
                    <a:pt x="17" y="69"/>
                    <a:pt x="90" y="0"/>
                    <a:pt x="210" y="0"/>
                  </a:cubicBezTo>
                  <a:cubicBezTo>
                    <a:pt x="291" y="0"/>
                    <a:pt x="359" y="24"/>
                    <a:pt x="409" y="71"/>
                  </a:cubicBezTo>
                  <a:cubicBezTo>
                    <a:pt x="349" y="151"/>
                    <a:pt x="349" y="151"/>
                    <a:pt x="349" y="151"/>
                  </a:cubicBezTo>
                  <a:cubicBezTo>
                    <a:pt x="308" y="113"/>
                    <a:pt x="253" y="95"/>
                    <a:pt x="203" y="95"/>
                  </a:cubicBezTo>
                  <a:cubicBezTo>
                    <a:pt x="154" y="95"/>
                    <a:pt x="128" y="117"/>
                    <a:pt x="128" y="147"/>
                  </a:cubicBezTo>
                  <a:cubicBezTo>
                    <a:pt x="128" y="182"/>
                    <a:pt x="170" y="192"/>
                    <a:pt x="229" y="206"/>
                  </a:cubicBezTo>
                  <a:cubicBezTo>
                    <a:pt x="313" y="225"/>
                    <a:pt x="420" y="250"/>
                    <a:pt x="420" y="363"/>
                  </a:cubicBezTo>
                  <a:cubicBezTo>
                    <a:pt x="420" y="457"/>
                    <a:pt x="353" y="527"/>
                    <a:pt x="216" y="527"/>
                  </a:cubicBezTo>
                  <a:cubicBezTo>
                    <a:pt x="118" y="527"/>
                    <a:pt x="48" y="494"/>
                    <a:pt x="0" y="446"/>
                  </a:cubicBezTo>
                  <a:lnTo>
                    <a:pt x="59" y="3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Rectangle 23">
              <a:extLst>
                <a:ext uri="{FF2B5EF4-FFF2-40B4-BE49-F238E27FC236}">
                  <a16:creationId xmlns:a16="http://schemas.microsoft.com/office/drawing/2014/main" id="{5308E799-0736-BCF1-CC1A-3F3E2248F9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501" y="-96838"/>
              <a:ext cx="88900" cy="422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24">
              <a:extLst>
                <a:ext uri="{FF2B5EF4-FFF2-40B4-BE49-F238E27FC236}">
                  <a16:creationId xmlns:a16="http://schemas.microsoft.com/office/drawing/2014/main" id="{D9308C71-8329-D144-E136-1D34018B4D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-31750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7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6 h 136"/>
                <a:gd name="T20" fmla="*/ 20 w 113"/>
                <a:gd name="T21" fmla="*/ 16 h 136"/>
                <a:gd name="T22" fmla="*/ 20 w 113"/>
                <a:gd name="T23" fmla="*/ 120 h 136"/>
                <a:gd name="T24" fmla="*/ 45 w 113"/>
                <a:gd name="T25" fmla="*/ 120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6"/>
                    <a:pt x="92" y="17"/>
                  </a:cubicBezTo>
                  <a:cubicBezTo>
                    <a:pt x="103" y="28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20"/>
                    <a:pt x="59" y="16"/>
                    <a:pt x="45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58" y="120"/>
                    <a:pt x="69" y="116"/>
                    <a:pt x="78" y="107"/>
                  </a:cubicBezTo>
                  <a:cubicBezTo>
                    <a:pt x="87" y="98"/>
                    <a:pt x="92" y="85"/>
                    <a:pt x="92" y="68"/>
                  </a:cubicBezTo>
                  <a:cubicBezTo>
                    <a:pt x="92" y="51"/>
                    <a:pt x="87" y="37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25">
              <a:extLst>
                <a:ext uri="{FF2B5EF4-FFF2-40B4-BE49-F238E27FC236}">
                  <a16:creationId xmlns:a16="http://schemas.microsoft.com/office/drawing/2014/main" id="{9B065B41-2B00-5183-95B8-2C97D2776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438" y="-3175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26">
              <a:extLst>
                <a:ext uri="{FF2B5EF4-FFF2-40B4-BE49-F238E27FC236}">
                  <a16:creationId xmlns:a16="http://schemas.microsoft.com/office/drawing/2014/main" id="{AEBBA209-4388-44E3-1F5D-110C641693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70176" y="-36513"/>
              <a:ext cx="20638" cy="117475"/>
            </a:xfrm>
            <a:custGeom>
              <a:avLst/>
              <a:gdLst>
                <a:gd name="T0" fmla="*/ 13 w 25"/>
                <a:gd name="T1" fmla="*/ 24 h 143"/>
                <a:gd name="T2" fmla="*/ 0 w 25"/>
                <a:gd name="T3" fmla="*/ 12 h 143"/>
                <a:gd name="T4" fmla="*/ 13 w 25"/>
                <a:gd name="T5" fmla="*/ 0 h 143"/>
                <a:gd name="T6" fmla="*/ 25 w 25"/>
                <a:gd name="T7" fmla="*/ 12 h 143"/>
                <a:gd name="T8" fmla="*/ 13 w 25"/>
                <a:gd name="T9" fmla="*/ 24 h 143"/>
                <a:gd name="T10" fmla="*/ 4 w 25"/>
                <a:gd name="T11" fmla="*/ 143 h 143"/>
                <a:gd name="T12" fmla="*/ 4 w 25"/>
                <a:gd name="T13" fmla="*/ 44 h 143"/>
                <a:gd name="T14" fmla="*/ 22 w 25"/>
                <a:gd name="T15" fmla="*/ 44 h 143"/>
                <a:gd name="T16" fmla="*/ 22 w 25"/>
                <a:gd name="T17" fmla="*/ 143 h 143"/>
                <a:gd name="T18" fmla="*/ 4 w 25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5"/>
                    <a:pt x="25" y="12"/>
                  </a:cubicBezTo>
                  <a:cubicBezTo>
                    <a:pt x="25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27">
              <a:extLst>
                <a:ext uri="{FF2B5EF4-FFF2-40B4-BE49-F238E27FC236}">
                  <a16:creationId xmlns:a16="http://schemas.microsoft.com/office/drawing/2014/main" id="{4524D336-2EEE-036C-C9C9-0D5F156C9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926" y="-1588"/>
              <a:ext cx="80963" cy="82550"/>
            </a:xfrm>
            <a:custGeom>
              <a:avLst/>
              <a:gdLst>
                <a:gd name="T0" fmla="*/ 31 w 51"/>
                <a:gd name="T1" fmla="*/ 52 h 52"/>
                <a:gd name="T2" fmla="*/ 20 w 51"/>
                <a:gd name="T3" fmla="*/ 52 h 52"/>
                <a:gd name="T4" fmla="*/ 0 w 51"/>
                <a:gd name="T5" fmla="*/ 0 h 52"/>
                <a:gd name="T6" fmla="*/ 11 w 51"/>
                <a:gd name="T7" fmla="*/ 0 h 52"/>
                <a:gd name="T8" fmla="*/ 25 w 51"/>
                <a:gd name="T9" fmla="*/ 42 h 52"/>
                <a:gd name="T10" fmla="*/ 40 w 51"/>
                <a:gd name="T11" fmla="*/ 0 h 52"/>
                <a:gd name="T12" fmla="*/ 51 w 51"/>
                <a:gd name="T13" fmla="*/ 0 h 52"/>
                <a:gd name="T14" fmla="*/ 31 w 51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52">
                  <a:moveTo>
                    <a:pt x="31" y="52"/>
                  </a:moveTo>
                  <a:lnTo>
                    <a:pt x="20" y="5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42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31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28">
              <a:extLst>
                <a:ext uri="{FF2B5EF4-FFF2-40B4-BE49-F238E27FC236}">
                  <a16:creationId xmlns:a16="http://schemas.microsoft.com/office/drawing/2014/main" id="{7957D02A-F6AA-E7FB-776F-5DF982079E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9238" y="-3175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9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5 h 103"/>
                <a:gd name="T22" fmla="*/ 19 w 90"/>
                <a:gd name="T23" fmla="*/ 43 h 103"/>
                <a:gd name="T24" fmla="*/ 71 w 90"/>
                <a:gd name="T25" fmla="*/ 43 h 103"/>
                <a:gd name="T26" fmla="*/ 46 w 90"/>
                <a:gd name="T27" fmla="*/ 1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6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5"/>
                    <a:pt x="0" y="52"/>
                  </a:cubicBezTo>
                  <a:cubicBezTo>
                    <a:pt x="0" y="20"/>
                    <a:pt x="21" y="0"/>
                    <a:pt x="47" y="0"/>
                  </a:cubicBezTo>
                  <a:cubicBezTo>
                    <a:pt x="74" y="0"/>
                    <a:pt x="90" y="20"/>
                    <a:pt x="90" y="4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5"/>
                  </a:moveTo>
                  <a:cubicBezTo>
                    <a:pt x="28" y="15"/>
                    <a:pt x="20" y="30"/>
                    <a:pt x="19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28"/>
                    <a:pt x="64" y="15"/>
                    <a:pt x="4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29">
              <a:extLst>
                <a:ext uri="{FF2B5EF4-FFF2-40B4-BE49-F238E27FC236}">
                  <a16:creationId xmlns:a16="http://schemas.microsoft.com/office/drawing/2014/main" id="{C091E53F-E8FB-D219-1C2C-C8CDF3A477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2901" y="-3175"/>
              <a:ext cx="68263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8 w 84"/>
                <a:gd name="T7" fmla="*/ 42 h 101"/>
                <a:gd name="T8" fmla="*/ 18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7 w 84"/>
                <a:gd name="T15" fmla="*/ 2 h 101"/>
                <a:gd name="T16" fmla="*/ 18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0" y="32"/>
                    <a:pt x="18" y="42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30">
              <a:extLst>
                <a:ext uri="{FF2B5EF4-FFF2-40B4-BE49-F238E27FC236}">
                  <a16:creationId xmlns:a16="http://schemas.microsoft.com/office/drawing/2014/main" id="{D8C0F936-155F-B9D3-105E-CB4A7E9C8F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06726" y="-34925"/>
              <a:ext cx="79375" cy="117475"/>
            </a:xfrm>
            <a:custGeom>
              <a:avLst/>
              <a:gdLst>
                <a:gd name="T0" fmla="*/ 50 w 95"/>
                <a:gd name="T1" fmla="*/ 142 h 142"/>
                <a:gd name="T2" fmla="*/ 20 w 95"/>
                <a:gd name="T3" fmla="*/ 125 h 142"/>
                <a:gd name="T4" fmla="*/ 17 w 95"/>
                <a:gd name="T5" fmla="*/ 140 h 142"/>
                <a:gd name="T6" fmla="*/ 0 w 95"/>
                <a:gd name="T7" fmla="*/ 140 h 142"/>
                <a:gd name="T8" fmla="*/ 0 w 95"/>
                <a:gd name="T9" fmla="*/ 0 h 142"/>
                <a:gd name="T10" fmla="*/ 19 w 95"/>
                <a:gd name="T11" fmla="*/ 0 h 142"/>
                <a:gd name="T12" fmla="*/ 19 w 95"/>
                <a:gd name="T13" fmla="*/ 57 h 142"/>
                <a:gd name="T14" fmla="*/ 52 w 95"/>
                <a:gd name="T15" fmla="*/ 39 h 142"/>
                <a:gd name="T16" fmla="*/ 94 w 95"/>
                <a:gd name="T17" fmla="*/ 91 h 142"/>
                <a:gd name="T18" fmla="*/ 50 w 95"/>
                <a:gd name="T19" fmla="*/ 142 h 142"/>
                <a:gd name="T20" fmla="*/ 47 w 95"/>
                <a:gd name="T21" fmla="*/ 55 h 142"/>
                <a:gd name="T22" fmla="*/ 18 w 95"/>
                <a:gd name="T23" fmla="*/ 91 h 142"/>
                <a:gd name="T24" fmla="*/ 46 w 95"/>
                <a:gd name="T25" fmla="*/ 127 h 142"/>
                <a:gd name="T26" fmla="*/ 75 w 95"/>
                <a:gd name="T27" fmla="*/ 91 h 142"/>
                <a:gd name="T28" fmla="*/ 47 w 95"/>
                <a:gd name="T29" fmla="*/ 5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142">
                  <a:moveTo>
                    <a:pt x="50" y="142"/>
                  </a:moveTo>
                  <a:cubicBezTo>
                    <a:pt x="31" y="142"/>
                    <a:pt x="22" y="129"/>
                    <a:pt x="20" y="125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5"/>
                    <a:pt x="31" y="39"/>
                    <a:pt x="52" y="39"/>
                  </a:cubicBezTo>
                  <a:cubicBezTo>
                    <a:pt x="78" y="39"/>
                    <a:pt x="94" y="61"/>
                    <a:pt x="94" y="91"/>
                  </a:cubicBezTo>
                  <a:cubicBezTo>
                    <a:pt x="95" y="121"/>
                    <a:pt x="77" y="142"/>
                    <a:pt x="50" y="142"/>
                  </a:cubicBezTo>
                  <a:close/>
                  <a:moveTo>
                    <a:pt x="47" y="55"/>
                  </a:moveTo>
                  <a:cubicBezTo>
                    <a:pt x="30" y="55"/>
                    <a:pt x="18" y="71"/>
                    <a:pt x="18" y="91"/>
                  </a:cubicBezTo>
                  <a:cubicBezTo>
                    <a:pt x="18" y="110"/>
                    <a:pt x="29" y="127"/>
                    <a:pt x="46" y="127"/>
                  </a:cubicBezTo>
                  <a:cubicBezTo>
                    <a:pt x="63" y="127"/>
                    <a:pt x="75" y="111"/>
                    <a:pt x="75" y="91"/>
                  </a:cubicBezTo>
                  <a:cubicBezTo>
                    <a:pt x="75" y="71"/>
                    <a:pt x="64" y="55"/>
                    <a:pt x="47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31">
              <a:extLst>
                <a:ext uri="{FF2B5EF4-FFF2-40B4-BE49-F238E27FC236}">
                  <a16:creationId xmlns:a16="http://schemas.microsoft.com/office/drawing/2014/main" id="{B3C06BAF-2606-07B2-0633-EFEFFAE99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4038" y="-1588"/>
              <a:ext cx="79375" cy="114300"/>
            </a:xfrm>
            <a:custGeom>
              <a:avLst/>
              <a:gdLst>
                <a:gd name="T0" fmla="*/ 52 w 96"/>
                <a:gd name="T1" fmla="*/ 113 h 136"/>
                <a:gd name="T2" fmla="*/ 26 w 96"/>
                <a:gd name="T3" fmla="*/ 136 h 136"/>
                <a:gd name="T4" fmla="*/ 7 w 96"/>
                <a:gd name="T5" fmla="*/ 132 h 136"/>
                <a:gd name="T6" fmla="*/ 11 w 96"/>
                <a:gd name="T7" fmla="*/ 117 h 136"/>
                <a:gd name="T8" fmla="*/ 22 w 96"/>
                <a:gd name="T9" fmla="*/ 120 h 136"/>
                <a:gd name="T10" fmla="*/ 33 w 96"/>
                <a:gd name="T11" fmla="*/ 110 h 136"/>
                <a:gd name="T12" fmla="*/ 38 w 96"/>
                <a:gd name="T13" fmla="*/ 98 h 136"/>
                <a:gd name="T14" fmla="*/ 0 w 96"/>
                <a:gd name="T15" fmla="*/ 0 h 136"/>
                <a:gd name="T16" fmla="*/ 20 w 96"/>
                <a:gd name="T17" fmla="*/ 0 h 136"/>
                <a:gd name="T18" fmla="*/ 48 w 96"/>
                <a:gd name="T19" fmla="*/ 81 h 136"/>
                <a:gd name="T20" fmla="*/ 76 w 96"/>
                <a:gd name="T21" fmla="*/ 0 h 136"/>
                <a:gd name="T22" fmla="*/ 96 w 96"/>
                <a:gd name="T23" fmla="*/ 0 h 136"/>
                <a:gd name="T24" fmla="*/ 52 w 96"/>
                <a:gd name="T25" fmla="*/ 11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36">
                  <a:moveTo>
                    <a:pt x="52" y="113"/>
                  </a:moveTo>
                  <a:cubicBezTo>
                    <a:pt x="45" y="129"/>
                    <a:pt x="38" y="136"/>
                    <a:pt x="26" y="136"/>
                  </a:cubicBezTo>
                  <a:cubicBezTo>
                    <a:pt x="13" y="136"/>
                    <a:pt x="7" y="132"/>
                    <a:pt x="7" y="132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11" y="117"/>
                    <a:pt x="17" y="120"/>
                    <a:pt x="22" y="120"/>
                  </a:cubicBezTo>
                  <a:cubicBezTo>
                    <a:pt x="27" y="120"/>
                    <a:pt x="30" y="118"/>
                    <a:pt x="33" y="110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52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Rectangle 32">
              <a:extLst>
                <a:ext uri="{FF2B5EF4-FFF2-40B4-BE49-F238E27FC236}">
                  <a16:creationId xmlns:a16="http://schemas.microsoft.com/office/drawing/2014/main" id="{28E831E1-5403-0391-CFF1-443342404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9451" y="-31750"/>
              <a:ext cx="17463" cy="1127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33">
              <a:extLst>
                <a:ext uri="{FF2B5EF4-FFF2-40B4-BE49-F238E27FC236}">
                  <a16:creationId xmlns:a16="http://schemas.microsoft.com/office/drawing/2014/main" id="{C26B6476-3E8D-9E7B-540C-E0FEFAD5D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901" y="-3175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9 w 84"/>
                <a:gd name="T7" fmla="*/ 42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2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34">
              <a:extLst>
                <a:ext uri="{FF2B5EF4-FFF2-40B4-BE49-F238E27FC236}">
                  <a16:creationId xmlns:a16="http://schemas.microsoft.com/office/drawing/2014/main" id="{944C5982-3C91-7F73-09A4-D3869163B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962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39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2" y="99"/>
                    <a:pt x="54" y="103"/>
                    <a:pt x="39" y="103"/>
                  </a:cubicBezTo>
                  <a:cubicBezTo>
                    <a:pt x="19" y="103"/>
                    <a:pt x="4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39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7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3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35">
              <a:extLst>
                <a:ext uri="{FF2B5EF4-FFF2-40B4-BE49-F238E27FC236}">
                  <a16:creationId xmlns:a16="http://schemas.microsoft.com/office/drawing/2014/main" id="{948AB8FF-2BA3-9E06-B8CF-1E2C0011DA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29001" y="-36513"/>
              <a:ext cx="20638" cy="117475"/>
            </a:xfrm>
            <a:custGeom>
              <a:avLst/>
              <a:gdLst>
                <a:gd name="T0" fmla="*/ 13 w 26"/>
                <a:gd name="T1" fmla="*/ 24 h 143"/>
                <a:gd name="T2" fmla="*/ 0 w 26"/>
                <a:gd name="T3" fmla="*/ 12 h 143"/>
                <a:gd name="T4" fmla="*/ 13 w 26"/>
                <a:gd name="T5" fmla="*/ 0 h 143"/>
                <a:gd name="T6" fmla="*/ 26 w 26"/>
                <a:gd name="T7" fmla="*/ 12 h 143"/>
                <a:gd name="T8" fmla="*/ 13 w 26"/>
                <a:gd name="T9" fmla="*/ 24 h 143"/>
                <a:gd name="T10" fmla="*/ 4 w 26"/>
                <a:gd name="T11" fmla="*/ 143 h 143"/>
                <a:gd name="T12" fmla="*/ 4 w 26"/>
                <a:gd name="T13" fmla="*/ 44 h 143"/>
                <a:gd name="T14" fmla="*/ 22 w 26"/>
                <a:gd name="T15" fmla="*/ 44 h 143"/>
                <a:gd name="T16" fmla="*/ 22 w 26"/>
                <a:gd name="T17" fmla="*/ 143 h 143"/>
                <a:gd name="T18" fmla="*/ 4 w 26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5"/>
                    <a:pt x="26" y="12"/>
                  </a:cubicBezTo>
                  <a:cubicBezTo>
                    <a:pt x="26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36">
              <a:extLst>
                <a:ext uri="{FF2B5EF4-FFF2-40B4-BE49-F238E27FC236}">
                  <a16:creationId xmlns:a16="http://schemas.microsoft.com/office/drawing/2014/main" id="{914FBE95-5DCD-B09C-05FA-773F884D73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65513" y="-3175"/>
              <a:ext cx="77788" cy="115888"/>
            </a:xfrm>
            <a:custGeom>
              <a:avLst/>
              <a:gdLst>
                <a:gd name="T0" fmla="*/ 84 w 94"/>
                <a:gd name="T1" fmla="*/ 122 h 138"/>
                <a:gd name="T2" fmla="*/ 44 w 94"/>
                <a:gd name="T3" fmla="*/ 138 h 138"/>
                <a:gd name="T4" fmla="*/ 5 w 94"/>
                <a:gd name="T5" fmla="*/ 126 h 138"/>
                <a:gd name="T6" fmla="*/ 12 w 94"/>
                <a:gd name="T7" fmla="*/ 112 h 138"/>
                <a:gd name="T8" fmla="*/ 43 w 94"/>
                <a:gd name="T9" fmla="*/ 122 h 138"/>
                <a:gd name="T10" fmla="*/ 67 w 94"/>
                <a:gd name="T11" fmla="*/ 113 h 138"/>
                <a:gd name="T12" fmla="*/ 74 w 94"/>
                <a:gd name="T13" fmla="*/ 89 h 138"/>
                <a:gd name="T14" fmla="*/ 74 w 94"/>
                <a:gd name="T15" fmla="*/ 80 h 138"/>
                <a:gd name="T16" fmla="*/ 42 w 94"/>
                <a:gd name="T17" fmla="*/ 99 h 138"/>
                <a:gd name="T18" fmla="*/ 0 w 94"/>
                <a:gd name="T19" fmla="*/ 49 h 138"/>
                <a:gd name="T20" fmla="*/ 43 w 94"/>
                <a:gd name="T21" fmla="*/ 0 h 138"/>
                <a:gd name="T22" fmla="*/ 74 w 94"/>
                <a:gd name="T23" fmla="*/ 18 h 138"/>
                <a:gd name="T24" fmla="*/ 76 w 94"/>
                <a:gd name="T25" fmla="*/ 2 h 138"/>
                <a:gd name="T26" fmla="*/ 94 w 94"/>
                <a:gd name="T27" fmla="*/ 2 h 138"/>
                <a:gd name="T28" fmla="*/ 94 w 94"/>
                <a:gd name="T29" fmla="*/ 82 h 138"/>
                <a:gd name="T30" fmla="*/ 84 w 94"/>
                <a:gd name="T31" fmla="*/ 122 h 138"/>
                <a:gd name="T32" fmla="*/ 48 w 94"/>
                <a:gd name="T33" fmla="*/ 15 h 138"/>
                <a:gd name="T34" fmla="*/ 20 w 94"/>
                <a:gd name="T35" fmla="*/ 49 h 138"/>
                <a:gd name="T36" fmla="*/ 47 w 94"/>
                <a:gd name="T37" fmla="*/ 83 h 138"/>
                <a:gd name="T38" fmla="*/ 75 w 94"/>
                <a:gd name="T39" fmla="*/ 49 h 138"/>
                <a:gd name="T40" fmla="*/ 48 w 94"/>
                <a:gd name="T41" fmla="*/ 1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138">
                  <a:moveTo>
                    <a:pt x="84" y="122"/>
                  </a:moveTo>
                  <a:cubicBezTo>
                    <a:pt x="76" y="130"/>
                    <a:pt x="64" y="138"/>
                    <a:pt x="44" y="138"/>
                  </a:cubicBezTo>
                  <a:cubicBezTo>
                    <a:pt x="23" y="138"/>
                    <a:pt x="8" y="129"/>
                    <a:pt x="5" y="126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7" y="116"/>
                    <a:pt x="30" y="122"/>
                    <a:pt x="43" y="122"/>
                  </a:cubicBezTo>
                  <a:cubicBezTo>
                    <a:pt x="55" y="122"/>
                    <a:pt x="63" y="118"/>
                    <a:pt x="67" y="113"/>
                  </a:cubicBezTo>
                  <a:cubicBezTo>
                    <a:pt x="72" y="109"/>
                    <a:pt x="74" y="101"/>
                    <a:pt x="74" y="89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3" y="83"/>
                    <a:pt x="64" y="99"/>
                    <a:pt x="42" y="99"/>
                  </a:cubicBezTo>
                  <a:cubicBezTo>
                    <a:pt x="16" y="99"/>
                    <a:pt x="0" y="78"/>
                    <a:pt x="0" y="49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65" y="0"/>
                    <a:pt x="73" y="15"/>
                    <a:pt x="74" y="18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102"/>
                    <a:pt x="91" y="113"/>
                    <a:pt x="84" y="122"/>
                  </a:cubicBezTo>
                  <a:close/>
                  <a:moveTo>
                    <a:pt x="48" y="15"/>
                  </a:moveTo>
                  <a:cubicBezTo>
                    <a:pt x="31" y="15"/>
                    <a:pt x="20" y="30"/>
                    <a:pt x="20" y="49"/>
                  </a:cubicBezTo>
                  <a:cubicBezTo>
                    <a:pt x="20" y="67"/>
                    <a:pt x="30" y="83"/>
                    <a:pt x="47" y="83"/>
                  </a:cubicBezTo>
                  <a:cubicBezTo>
                    <a:pt x="64" y="83"/>
                    <a:pt x="75" y="67"/>
                    <a:pt x="75" y="49"/>
                  </a:cubicBezTo>
                  <a:cubicBezTo>
                    <a:pt x="75" y="30"/>
                    <a:pt x="65" y="15"/>
                    <a:pt x="48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37">
              <a:extLst>
                <a:ext uri="{FF2B5EF4-FFF2-40B4-BE49-F238E27FC236}">
                  <a16:creationId xmlns:a16="http://schemas.microsoft.com/office/drawing/2014/main" id="{DCECE63C-3BE4-E3D3-8A34-3F4C88B09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8701" y="-34925"/>
              <a:ext cx="69850" cy="115888"/>
            </a:xfrm>
            <a:custGeom>
              <a:avLst/>
              <a:gdLst>
                <a:gd name="T0" fmla="*/ 66 w 85"/>
                <a:gd name="T1" fmla="*/ 141 h 141"/>
                <a:gd name="T2" fmla="*/ 66 w 85"/>
                <a:gd name="T3" fmla="*/ 82 h 141"/>
                <a:gd name="T4" fmla="*/ 46 w 85"/>
                <a:gd name="T5" fmla="*/ 56 h 141"/>
                <a:gd name="T6" fmla="*/ 19 w 85"/>
                <a:gd name="T7" fmla="*/ 82 h 141"/>
                <a:gd name="T8" fmla="*/ 19 w 85"/>
                <a:gd name="T9" fmla="*/ 141 h 141"/>
                <a:gd name="T10" fmla="*/ 0 w 85"/>
                <a:gd name="T11" fmla="*/ 141 h 141"/>
                <a:gd name="T12" fmla="*/ 0 w 85"/>
                <a:gd name="T13" fmla="*/ 0 h 141"/>
                <a:gd name="T14" fmla="*/ 19 w 85"/>
                <a:gd name="T15" fmla="*/ 0 h 141"/>
                <a:gd name="T16" fmla="*/ 19 w 85"/>
                <a:gd name="T17" fmla="*/ 60 h 141"/>
                <a:gd name="T18" fmla="*/ 52 w 85"/>
                <a:gd name="T19" fmla="*/ 39 h 141"/>
                <a:gd name="T20" fmla="*/ 85 w 85"/>
                <a:gd name="T21" fmla="*/ 77 h 141"/>
                <a:gd name="T22" fmla="*/ 85 w 85"/>
                <a:gd name="T23" fmla="*/ 141 h 141"/>
                <a:gd name="T24" fmla="*/ 66 w 85"/>
                <a:gd name="T25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141">
                  <a:moveTo>
                    <a:pt x="66" y="141"/>
                  </a:moveTo>
                  <a:cubicBezTo>
                    <a:pt x="66" y="82"/>
                    <a:pt x="66" y="82"/>
                    <a:pt x="66" y="82"/>
                  </a:cubicBezTo>
                  <a:cubicBezTo>
                    <a:pt x="66" y="66"/>
                    <a:pt x="61" y="56"/>
                    <a:pt x="46" y="56"/>
                  </a:cubicBezTo>
                  <a:cubicBezTo>
                    <a:pt x="31" y="56"/>
                    <a:pt x="21" y="72"/>
                    <a:pt x="19" y="82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5" y="50"/>
                    <a:pt x="36" y="39"/>
                    <a:pt x="52" y="39"/>
                  </a:cubicBezTo>
                  <a:cubicBezTo>
                    <a:pt x="72" y="39"/>
                    <a:pt x="85" y="51"/>
                    <a:pt x="85" y="77"/>
                  </a:cubicBezTo>
                  <a:cubicBezTo>
                    <a:pt x="85" y="141"/>
                    <a:pt x="85" y="141"/>
                    <a:pt x="85" y="141"/>
                  </a:cubicBezTo>
                  <a:lnTo>
                    <a:pt x="66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38">
              <a:extLst>
                <a:ext uri="{FF2B5EF4-FFF2-40B4-BE49-F238E27FC236}">
                  <a16:creationId xmlns:a16="http://schemas.microsoft.com/office/drawing/2014/main" id="{A628084C-CF66-E7E8-A07E-637CE5D6B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4426" y="-23813"/>
              <a:ext cx="50800" cy="106363"/>
            </a:xfrm>
            <a:custGeom>
              <a:avLst/>
              <a:gdLst>
                <a:gd name="T0" fmla="*/ 33 w 61"/>
                <a:gd name="T1" fmla="*/ 41 h 128"/>
                <a:gd name="T2" fmla="*/ 33 w 61"/>
                <a:gd name="T3" fmla="*/ 92 h 128"/>
                <a:gd name="T4" fmla="*/ 37 w 61"/>
                <a:gd name="T5" fmla="*/ 109 h 128"/>
                <a:gd name="T6" fmla="*/ 47 w 61"/>
                <a:gd name="T7" fmla="*/ 113 h 128"/>
                <a:gd name="T8" fmla="*/ 58 w 61"/>
                <a:gd name="T9" fmla="*/ 111 h 128"/>
                <a:gd name="T10" fmla="*/ 60 w 61"/>
                <a:gd name="T11" fmla="*/ 125 h 128"/>
                <a:gd name="T12" fmla="*/ 42 w 61"/>
                <a:gd name="T13" fmla="*/ 128 h 128"/>
                <a:gd name="T14" fmla="*/ 21 w 61"/>
                <a:gd name="T15" fmla="*/ 121 h 128"/>
                <a:gd name="T16" fmla="*/ 15 w 61"/>
                <a:gd name="T17" fmla="*/ 95 h 128"/>
                <a:gd name="T18" fmla="*/ 15 w 61"/>
                <a:gd name="T19" fmla="*/ 41 h 128"/>
                <a:gd name="T20" fmla="*/ 0 w 61"/>
                <a:gd name="T21" fmla="*/ 41 h 128"/>
                <a:gd name="T22" fmla="*/ 0 w 61"/>
                <a:gd name="T23" fmla="*/ 27 h 128"/>
                <a:gd name="T24" fmla="*/ 14 w 61"/>
                <a:gd name="T25" fmla="*/ 27 h 128"/>
                <a:gd name="T26" fmla="*/ 16 w 61"/>
                <a:gd name="T27" fmla="*/ 0 h 128"/>
                <a:gd name="T28" fmla="*/ 33 w 61"/>
                <a:gd name="T29" fmla="*/ 0 h 128"/>
                <a:gd name="T30" fmla="*/ 33 w 61"/>
                <a:gd name="T31" fmla="*/ 27 h 128"/>
                <a:gd name="T32" fmla="*/ 61 w 61"/>
                <a:gd name="T33" fmla="*/ 27 h 128"/>
                <a:gd name="T34" fmla="*/ 61 w 61"/>
                <a:gd name="T35" fmla="*/ 41 h 128"/>
                <a:gd name="T36" fmla="*/ 33 w 61"/>
                <a:gd name="T37" fmla="*/ 4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128">
                  <a:moveTo>
                    <a:pt x="33" y="41"/>
                  </a:moveTo>
                  <a:cubicBezTo>
                    <a:pt x="33" y="92"/>
                    <a:pt x="33" y="92"/>
                    <a:pt x="33" y="92"/>
                  </a:cubicBezTo>
                  <a:cubicBezTo>
                    <a:pt x="33" y="101"/>
                    <a:pt x="34" y="106"/>
                    <a:pt x="37" y="109"/>
                  </a:cubicBezTo>
                  <a:cubicBezTo>
                    <a:pt x="40" y="112"/>
                    <a:pt x="43" y="113"/>
                    <a:pt x="47" y="113"/>
                  </a:cubicBezTo>
                  <a:cubicBezTo>
                    <a:pt x="52" y="113"/>
                    <a:pt x="56" y="112"/>
                    <a:pt x="58" y="111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6" y="127"/>
                    <a:pt x="48" y="128"/>
                    <a:pt x="42" y="128"/>
                  </a:cubicBezTo>
                  <a:cubicBezTo>
                    <a:pt x="33" y="128"/>
                    <a:pt x="27" y="126"/>
                    <a:pt x="21" y="121"/>
                  </a:cubicBezTo>
                  <a:cubicBezTo>
                    <a:pt x="16" y="115"/>
                    <a:pt x="15" y="108"/>
                    <a:pt x="15" y="95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33" y="41"/>
                    <a:pt x="33" y="41"/>
                    <a:pt x="33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39">
              <a:extLst>
                <a:ext uri="{FF2B5EF4-FFF2-40B4-BE49-F238E27FC236}">
                  <a16:creationId xmlns:a16="http://schemas.microsoft.com/office/drawing/2014/main" id="{644BE14E-EA94-5B64-6A69-FD38062EC8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157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40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3" y="99"/>
                    <a:pt x="54" y="103"/>
                    <a:pt x="39" y="103"/>
                  </a:cubicBezTo>
                  <a:cubicBezTo>
                    <a:pt x="19" y="103"/>
                    <a:pt x="5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40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8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4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40">
              <a:extLst>
                <a:ext uri="{FF2B5EF4-FFF2-40B4-BE49-F238E27FC236}">
                  <a16:creationId xmlns:a16="http://schemas.microsoft.com/office/drawing/2014/main" id="{EF137B69-3191-B6FE-C47C-0D807733E2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157163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6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5 h 136"/>
                <a:gd name="T20" fmla="*/ 20 w 113"/>
                <a:gd name="T21" fmla="*/ 15 h 136"/>
                <a:gd name="T22" fmla="*/ 20 w 113"/>
                <a:gd name="T23" fmla="*/ 119 h 136"/>
                <a:gd name="T24" fmla="*/ 45 w 113"/>
                <a:gd name="T25" fmla="*/ 119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5"/>
                    <a:pt x="92" y="16"/>
                  </a:cubicBezTo>
                  <a:cubicBezTo>
                    <a:pt x="103" y="27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19"/>
                    <a:pt x="59" y="15"/>
                    <a:pt x="45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45" y="119"/>
                    <a:pt x="45" y="119"/>
                    <a:pt x="45" y="119"/>
                  </a:cubicBezTo>
                  <a:cubicBezTo>
                    <a:pt x="58" y="119"/>
                    <a:pt x="69" y="116"/>
                    <a:pt x="78" y="107"/>
                  </a:cubicBezTo>
                  <a:cubicBezTo>
                    <a:pt x="87" y="98"/>
                    <a:pt x="92" y="84"/>
                    <a:pt x="92" y="68"/>
                  </a:cubicBezTo>
                  <a:cubicBezTo>
                    <a:pt x="92" y="51"/>
                    <a:pt x="87" y="36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41">
              <a:extLst>
                <a:ext uri="{FF2B5EF4-FFF2-40B4-BE49-F238E27FC236}">
                  <a16:creationId xmlns:a16="http://schemas.microsoft.com/office/drawing/2014/main" id="{821A2D0B-222A-FACB-58E1-95FBC01269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50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Rectangle 42">
              <a:extLst>
                <a:ext uri="{FF2B5EF4-FFF2-40B4-BE49-F238E27FC236}">
                  <a16:creationId xmlns:a16="http://schemas.microsoft.com/office/drawing/2014/main" id="{7DEFDA0D-DEC0-C80E-280E-37E6A828C6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7163" y="153988"/>
              <a:ext cx="15875" cy="115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43">
              <a:extLst>
                <a:ext uri="{FF2B5EF4-FFF2-40B4-BE49-F238E27FC236}">
                  <a16:creationId xmlns:a16="http://schemas.microsoft.com/office/drawing/2014/main" id="{E1B199F1-629A-2B40-F991-6A433992CF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6851" y="150813"/>
              <a:ext cx="20638" cy="119063"/>
            </a:xfrm>
            <a:custGeom>
              <a:avLst/>
              <a:gdLst>
                <a:gd name="T0" fmla="*/ 12 w 25"/>
                <a:gd name="T1" fmla="*/ 25 h 144"/>
                <a:gd name="T2" fmla="*/ 0 w 25"/>
                <a:gd name="T3" fmla="*/ 13 h 144"/>
                <a:gd name="T4" fmla="*/ 12 w 25"/>
                <a:gd name="T5" fmla="*/ 0 h 144"/>
                <a:gd name="T6" fmla="*/ 25 w 25"/>
                <a:gd name="T7" fmla="*/ 12 h 144"/>
                <a:gd name="T8" fmla="*/ 12 w 25"/>
                <a:gd name="T9" fmla="*/ 25 h 144"/>
                <a:gd name="T10" fmla="*/ 3 w 25"/>
                <a:gd name="T11" fmla="*/ 144 h 144"/>
                <a:gd name="T12" fmla="*/ 3 w 25"/>
                <a:gd name="T13" fmla="*/ 45 h 144"/>
                <a:gd name="T14" fmla="*/ 22 w 25"/>
                <a:gd name="T15" fmla="*/ 45 h 144"/>
                <a:gd name="T16" fmla="*/ 22 w 25"/>
                <a:gd name="T17" fmla="*/ 144 h 144"/>
                <a:gd name="T18" fmla="*/ 3 w 25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4">
                  <a:moveTo>
                    <a:pt x="12" y="25"/>
                  </a:moveTo>
                  <a:cubicBezTo>
                    <a:pt x="5" y="25"/>
                    <a:pt x="0" y="20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0" y="0"/>
                    <a:pt x="25" y="6"/>
                    <a:pt x="25" y="12"/>
                  </a:cubicBezTo>
                  <a:cubicBezTo>
                    <a:pt x="25" y="19"/>
                    <a:pt x="20" y="25"/>
                    <a:pt x="12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44">
              <a:extLst>
                <a:ext uri="{FF2B5EF4-FFF2-40B4-BE49-F238E27FC236}">
                  <a16:creationId xmlns:a16="http://schemas.microsoft.com/office/drawing/2014/main" id="{344578C9-CCB4-4F2D-6F97-A69FE48FE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8601" y="188913"/>
              <a:ext cx="79375" cy="80963"/>
            </a:xfrm>
            <a:custGeom>
              <a:avLst/>
              <a:gdLst>
                <a:gd name="T0" fmla="*/ 30 w 50"/>
                <a:gd name="T1" fmla="*/ 51 h 51"/>
                <a:gd name="T2" fmla="*/ 19 w 50"/>
                <a:gd name="T3" fmla="*/ 51 h 51"/>
                <a:gd name="T4" fmla="*/ 0 w 50"/>
                <a:gd name="T5" fmla="*/ 0 h 51"/>
                <a:gd name="T6" fmla="*/ 10 w 50"/>
                <a:gd name="T7" fmla="*/ 0 h 51"/>
                <a:gd name="T8" fmla="*/ 25 w 50"/>
                <a:gd name="T9" fmla="*/ 41 h 51"/>
                <a:gd name="T10" fmla="*/ 39 w 50"/>
                <a:gd name="T11" fmla="*/ 0 h 51"/>
                <a:gd name="T12" fmla="*/ 50 w 50"/>
                <a:gd name="T13" fmla="*/ 0 h 51"/>
                <a:gd name="T14" fmla="*/ 30 w 50"/>
                <a:gd name="T1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51">
                  <a:moveTo>
                    <a:pt x="30" y="51"/>
                  </a:moveTo>
                  <a:lnTo>
                    <a:pt x="19" y="5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5" y="41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30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45">
              <a:extLst>
                <a:ext uri="{FF2B5EF4-FFF2-40B4-BE49-F238E27FC236}">
                  <a16:creationId xmlns:a16="http://schemas.microsoft.com/office/drawing/2014/main" id="{2236A563-D056-2155-A154-64F4FBDBB1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59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0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46">
              <a:extLst>
                <a:ext uri="{FF2B5EF4-FFF2-40B4-BE49-F238E27FC236}">
                  <a16:creationId xmlns:a16="http://schemas.microsoft.com/office/drawing/2014/main" id="{F4BF70B8-9555-C261-D3C1-88BD30FC33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7988" y="185738"/>
              <a:ext cx="47625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47">
              <a:extLst>
                <a:ext uri="{FF2B5EF4-FFF2-40B4-BE49-F238E27FC236}">
                  <a16:creationId xmlns:a16="http://schemas.microsoft.com/office/drawing/2014/main" id="{2EFAC510-CEEE-DA5A-FAA3-F170FED762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987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48">
              <a:extLst>
                <a:ext uri="{FF2B5EF4-FFF2-40B4-BE49-F238E27FC236}">
                  <a16:creationId xmlns:a16="http://schemas.microsoft.com/office/drawing/2014/main" id="{9F75901F-04A3-6B7A-4918-99E7F7C4A0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84513" y="153988"/>
              <a:ext cx="77788" cy="117475"/>
            </a:xfrm>
            <a:custGeom>
              <a:avLst/>
              <a:gdLst>
                <a:gd name="T0" fmla="*/ 78 w 94"/>
                <a:gd name="T1" fmla="*/ 141 h 143"/>
                <a:gd name="T2" fmla="*/ 75 w 94"/>
                <a:gd name="T3" fmla="*/ 125 h 143"/>
                <a:gd name="T4" fmla="*/ 42 w 94"/>
                <a:gd name="T5" fmla="*/ 143 h 143"/>
                <a:gd name="T6" fmla="*/ 0 w 94"/>
                <a:gd name="T7" fmla="*/ 91 h 143"/>
                <a:gd name="T8" fmla="*/ 44 w 94"/>
                <a:gd name="T9" fmla="*/ 40 h 143"/>
                <a:gd name="T10" fmla="*/ 75 w 94"/>
                <a:gd name="T11" fmla="*/ 58 h 143"/>
                <a:gd name="T12" fmla="*/ 75 w 94"/>
                <a:gd name="T13" fmla="*/ 0 h 143"/>
                <a:gd name="T14" fmla="*/ 94 w 94"/>
                <a:gd name="T15" fmla="*/ 0 h 143"/>
                <a:gd name="T16" fmla="*/ 94 w 94"/>
                <a:gd name="T17" fmla="*/ 141 h 143"/>
                <a:gd name="T18" fmla="*/ 78 w 94"/>
                <a:gd name="T19" fmla="*/ 141 h 143"/>
                <a:gd name="T20" fmla="*/ 48 w 94"/>
                <a:gd name="T21" fmla="*/ 54 h 143"/>
                <a:gd name="T22" fmla="*/ 19 w 94"/>
                <a:gd name="T23" fmla="*/ 90 h 143"/>
                <a:gd name="T24" fmla="*/ 47 w 94"/>
                <a:gd name="T25" fmla="*/ 127 h 143"/>
                <a:gd name="T26" fmla="*/ 75 w 94"/>
                <a:gd name="T27" fmla="*/ 90 h 143"/>
                <a:gd name="T28" fmla="*/ 48 w 94"/>
                <a:gd name="T29" fmla="*/ 5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43">
                  <a:moveTo>
                    <a:pt x="78" y="141"/>
                  </a:moveTo>
                  <a:cubicBezTo>
                    <a:pt x="75" y="125"/>
                    <a:pt x="75" y="125"/>
                    <a:pt x="75" y="125"/>
                  </a:cubicBezTo>
                  <a:cubicBezTo>
                    <a:pt x="74" y="126"/>
                    <a:pt x="65" y="143"/>
                    <a:pt x="42" y="143"/>
                  </a:cubicBezTo>
                  <a:cubicBezTo>
                    <a:pt x="16" y="143"/>
                    <a:pt x="0" y="121"/>
                    <a:pt x="0" y="91"/>
                  </a:cubicBezTo>
                  <a:cubicBezTo>
                    <a:pt x="0" y="62"/>
                    <a:pt x="18" y="40"/>
                    <a:pt x="44" y="40"/>
                  </a:cubicBezTo>
                  <a:cubicBezTo>
                    <a:pt x="65" y="40"/>
                    <a:pt x="74" y="56"/>
                    <a:pt x="75" y="58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78" y="141"/>
                    <a:pt x="78" y="141"/>
                    <a:pt x="78" y="141"/>
                  </a:cubicBezTo>
                  <a:close/>
                  <a:moveTo>
                    <a:pt x="48" y="54"/>
                  </a:moveTo>
                  <a:cubicBezTo>
                    <a:pt x="30" y="54"/>
                    <a:pt x="19" y="71"/>
                    <a:pt x="19" y="90"/>
                  </a:cubicBezTo>
                  <a:cubicBezTo>
                    <a:pt x="19" y="110"/>
                    <a:pt x="29" y="127"/>
                    <a:pt x="47" y="127"/>
                  </a:cubicBezTo>
                  <a:cubicBezTo>
                    <a:pt x="64" y="127"/>
                    <a:pt x="75" y="110"/>
                    <a:pt x="75" y="90"/>
                  </a:cubicBezTo>
                  <a:cubicBezTo>
                    <a:pt x="76" y="71"/>
                    <a:pt x="66" y="54"/>
                    <a:pt x="48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49">
              <a:extLst>
                <a:ext uri="{FF2B5EF4-FFF2-40B4-BE49-F238E27FC236}">
                  <a16:creationId xmlns:a16="http://schemas.microsoft.com/office/drawing/2014/main" id="{746411D7-FE52-9D4A-5F9C-E781E2B0A6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926" y="152400"/>
              <a:ext cx="53975" cy="117475"/>
            </a:xfrm>
            <a:custGeom>
              <a:avLst/>
              <a:gdLst>
                <a:gd name="T0" fmla="*/ 61 w 64"/>
                <a:gd name="T1" fmla="*/ 18 h 142"/>
                <a:gd name="T2" fmla="*/ 49 w 64"/>
                <a:gd name="T3" fmla="*/ 15 h 142"/>
                <a:gd name="T4" fmla="*/ 36 w 64"/>
                <a:gd name="T5" fmla="*/ 21 h 142"/>
                <a:gd name="T6" fmla="*/ 34 w 64"/>
                <a:gd name="T7" fmla="*/ 35 h 142"/>
                <a:gd name="T8" fmla="*/ 34 w 64"/>
                <a:gd name="T9" fmla="*/ 43 h 142"/>
                <a:gd name="T10" fmla="*/ 59 w 64"/>
                <a:gd name="T11" fmla="*/ 43 h 142"/>
                <a:gd name="T12" fmla="*/ 59 w 64"/>
                <a:gd name="T13" fmla="*/ 57 h 142"/>
                <a:gd name="T14" fmla="*/ 34 w 64"/>
                <a:gd name="T15" fmla="*/ 57 h 142"/>
                <a:gd name="T16" fmla="*/ 34 w 64"/>
                <a:gd name="T17" fmla="*/ 142 h 142"/>
                <a:gd name="T18" fmla="*/ 15 w 64"/>
                <a:gd name="T19" fmla="*/ 142 h 142"/>
                <a:gd name="T20" fmla="*/ 15 w 64"/>
                <a:gd name="T21" fmla="*/ 57 h 142"/>
                <a:gd name="T22" fmla="*/ 0 w 64"/>
                <a:gd name="T23" fmla="*/ 57 h 142"/>
                <a:gd name="T24" fmla="*/ 0 w 64"/>
                <a:gd name="T25" fmla="*/ 43 h 142"/>
                <a:gd name="T26" fmla="*/ 15 w 64"/>
                <a:gd name="T27" fmla="*/ 43 h 142"/>
                <a:gd name="T28" fmla="*/ 15 w 64"/>
                <a:gd name="T29" fmla="*/ 32 h 142"/>
                <a:gd name="T30" fmla="*/ 22 w 64"/>
                <a:gd name="T31" fmla="*/ 9 h 142"/>
                <a:gd name="T32" fmla="*/ 45 w 64"/>
                <a:gd name="T33" fmla="*/ 0 h 142"/>
                <a:gd name="T34" fmla="*/ 64 w 64"/>
                <a:gd name="T35" fmla="*/ 4 h 142"/>
                <a:gd name="T36" fmla="*/ 61 w 64"/>
                <a:gd name="T37" fmla="*/ 1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142">
                  <a:moveTo>
                    <a:pt x="61" y="18"/>
                  </a:moveTo>
                  <a:cubicBezTo>
                    <a:pt x="61" y="18"/>
                    <a:pt x="55" y="15"/>
                    <a:pt x="49" y="15"/>
                  </a:cubicBezTo>
                  <a:cubicBezTo>
                    <a:pt x="43" y="15"/>
                    <a:pt x="39" y="17"/>
                    <a:pt x="36" y="21"/>
                  </a:cubicBezTo>
                  <a:cubicBezTo>
                    <a:pt x="34" y="24"/>
                    <a:pt x="34" y="29"/>
                    <a:pt x="34" y="35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142"/>
                    <a:pt x="34" y="142"/>
                    <a:pt x="34" y="142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21"/>
                    <a:pt x="18" y="14"/>
                    <a:pt x="22" y="9"/>
                  </a:cubicBezTo>
                  <a:cubicBezTo>
                    <a:pt x="27" y="4"/>
                    <a:pt x="34" y="0"/>
                    <a:pt x="45" y="0"/>
                  </a:cubicBezTo>
                  <a:cubicBezTo>
                    <a:pt x="55" y="0"/>
                    <a:pt x="62" y="3"/>
                    <a:pt x="64" y="4"/>
                  </a:cubicBezTo>
                  <a:lnTo>
                    <a:pt x="61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50">
              <a:extLst>
                <a:ext uri="{FF2B5EF4-FFF2-40B4-BE49-F238E27FC236}">
                  <a16:creationId xmlns:a16="http://schemas.microsoft.com/office/drawing/2014/main" id="{71C2BF5D-0F27-5DC4-E839-53363129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0251" y="185738"/>
              <a:ext cx="46038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51">
              <a:extLst>
                <a:ext uri="{FF2B5EF4-FFF2-40B4-BE49-F238E27FC236}">
                  <a16:creationId xmlns:a16="http://schemas.microsoft.com/office/drawing/2014/main" id="{6AAE8FD2-F294-9C4A-F94A-068B4B7ABC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21051" y="185738"/>
              <a:ext cx="79375" cy="85725"/>
            </a:xfrm>
            <a:custGeom>
              <a:avLst/>
              <a:gdLst>
                <a:gd name="T0" fmla="*/ 48 w 96"/>
                <a:gd name="T1" fmla="*/ 102 h 102"/>
                <a:gd name="T2" fmla="*/ 0 w 96"/>
                <a:gd name="T3" fmla="*/ 51 h 102"/>
                <a:gd name="T4" fmla="*/ 48 w 96"/>
                <a:gd name="T5" fmla="*/ 0 h 102"/>
                <a:gd name="T6" fmla="*/ 96 w 96"/>
                <a:gd name="T7" fmla="*/ 51 h 102"/>
                <a:gd name="T8" fmla="*/ 48 w 96"/>
                <a:gd name="T9" fmla="*/ 102 h 102"/>
                <a:gd name="T10" fmla="*/ 48 w 96"/>
                <a:gd name="T11" fmla="*/ 14 h 102"/>
                <a:gd name="T12" fmla="*/ 20 w 96"/>
                <a:gd name="T13" fmla="*/ 51 h 102"/>
                <a:gd name="T14" fmla="*/ 48 w 96"/>
                <a:gd name="T15" fmla="*/ 88 h 102"/>
                <a:gd name="T16" fmla="*/ 77 w 96"/>
                <a:gd name="T17" fmla="*/ 51 h 102"/>
                <a:gd name="T18" fmla="*/ 48 w 96"/>
                <a:gd name="T19" fmla="*/ 1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102">
                  <a:moveTo>
                    <a:pt x="48" y="102"/>
                  </a:moveTo>
                  <a:cubicBezTo>
                    <a:pt x="20" y="102"/>
                    <a:pt x="0" y="82"/>
                    <a:pt x="0" y="51"/>
                  </a:cubicBezTo>
                  <a:cubicBezTo>
                    <a:pt x="0" y="20"/>
                    <a:pt x="20" y="0"/>
                    <a:pt x="48" y="0"/>
                  </a:cubicBezTo>
                  <a:cubicBezTo>
                    <a:pt x="77" y="0"/>
                    <a:pt x="96" y="20"/>
                    <a:pt x="96" y="51"/>
                  </a:cubicBezTo>
                  <a:cubicBezTo>
                    <a:pt x="96" y="82"/>
                    <a:pt x="77" y="102"/>
                    <a:pt x="48" y="102"/>
                  </a:cubicBezTo>
                  <a:close/>
                  <a:moveTo>
                    <a:pt x="48" y="14"/>
                  </a:moveTo>
                  <a:cubicBezTo>
                    <a:pt x="30" y="14"/>
                    <a:pt x="20" y="29"/>
                    <a:pt x="20" y="51"/>
                  </a:cubicBezTo>
                  <a:cubicBezTo>
                    <a:pt x="20" y="72"/>
                    <a:pt x="30" y="88"/>
                    <a:pt x="48" y="88"/>
                  </a:cubicBezTo>
                  <a:cubicBezTo>
                    <a:pt x="67" y="88"/>
                    <a:pt x="77" y="72"/>
                    <a:pt x="77" y="51"/>
                  </a:cubicBezTo>
                  <a:cubicBezTo>
                    <a:pt x="77" y="29"/>
                    <a:pt x="67" y="14"/>
                    <a:pt x="4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52">
              <a:extLst>
                <a:ext uri="{FF2B5EF4-FFF2-40B4-BE49-F238E27FC236}">
                  <a16:creationId xmlns:a16="http://schemas.microsoft.com/office/drawing/2014/main" id="{C590DB0F-DC19-CD6D-2F4D-61479185D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9476" y="185738"/>
              <a:ext cx="117475" cy="84138"/>
            </a:xfrm>
            <a:custGeom>
              <a:avLst/>
              <a:gdLst>
                <a:gd name="T0" fmla="*/ 123 w 142"/>
                <a:gd name="T1" fmla="*/ 101 h 101"/>
                <a:gd name="T2" fmla="*/ 123 w 142"/>
                <a:gd name="T3" fmla="*/ 39 h 101"/>
                <a:gd name="T4" fmla="*/ 106 w 142"/>
                <a:gd name="T5" fmla="*/ 16 h 101"/>
                <a:gd name="T6" fmla="*/ 80 w 142"/>
                <a:gd name="T7" fmla="*/ 41 h 101"/>
                <a:gd name="T8" fmla="*/ 80 w 142"/>
                <a:gd name="T9" fmla="*/ 101 h 101"/>
                <a:gd name="T10" fmla="*/ 62 w 142"/>
                <a:gd name="T11" fmla="*/ 101 h 101"/>
                <a:gd name="T12" fmla="*/ 62 w 142"/>
                <a:gd name="T13" fmla="*/ 39 h 101"/>
                <a:gd name="T14" fmla="*/ 44 w 142"/>
                <a:gd name="T15" fmla="*/ 16 h 101"/>
                <a:gd name="T16" fmla="*/ 19 w 142"/>
                <a:gd name="T17" fmla="*/ 41 h 101"/>
                <a:gd name="T18" fmla="*/ 19 w 142"/>
                <a:gd name="T19" fmla="*/ 101 h 101"/>
                <a:gd name="T20" fmla="*/ 0 w 142"/>
                <a:gd name="T21" fmla="*/ 101 h 101"/>
                <a:gd name="T22" fmla="*/ 0 w 142"/>
                <a:gd name="T23" fmla="*/ 2 h 101"/>
                <a:gd name="T24" fmla="*/ 18 w 142"/>
                <a:gd name="T25" fmla="*/ 2 h 101"/>
                <a:gd name="T26" fmla="*/ 19 w 142"/>
                <a:gd name="T27" fmla="*/ 20 h 101"/>
                <a:gd name="T28" fmla="*/ 51 w 142"/>
                <a:gd name="T29" fmla="*/ 0 h 101"/>
                <a:gd name="T30" fmla="*/ 79 w 142"/>
                <a:gd name="T31" fmla="*/ 21 h 101"/>
                <a:gd name="T32" fmla="*/ 112 w 142"/>
                <a:gd name="T33" fmla="*/ 0 h 101"/>
                <a:gd name="T34" fmla="*/ 142 w 142"/>
                <a:gd name="T35" fmla="*/ 34 h 101"/>
                <a:gd name="T36" fmla="*/ 142 w 142"/>
                <a:gd name="T37" fmla="*/ 101 h 101"/>
                <a:gd name="T38" fmla="*/ 123 w 142"/>
                <a:gd name="T3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2" h="101">
                  <a:moveTo>
                    <a:pt x="123" y="101"/>
                  </a:moveTo>
                  <a:cubicBezTo>
                    <a:pt x="123" y="39"/>
                    <a:pt x="123" y="39"/>
                    <a:pt x="123" y="39"/>
                  </a:cubicBezTo>
                  <a:cubicBezTo>
                    <a:pt x="123" y="26"/>
                    <a:pt x="120" y="16"/>
                    <a:pt x="106" y="16"/>
                  </a:cubicBezTo>
                  <a:cubicBezTo>
                    <a:pt x="91" y="16"/>
                    <a:pt x="81" y="34"/>
                    <a:pt x="80" y="41"/>
                  </a:cubicBezTo>
                  <a:cubicBezTo>
                    <a:pt x="80" y="101"/>
                    <a:pt x="80" y="101"/>
                    <a:pt x="80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26"/>
                    <a:pt x="59" y="16"/>
                    <a:pt x="44" y="16"/>
                  </a:cubicBezTo>
                  <a:cubicBezTo>
                    <a:pt x="30" y="16"/>
                    <a:pt x="20" y="34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5" y="9"/>
                    <a:pt x="37" y="0"/>
                    <a:pt x="51" y="0"/>
                  </a:cubicBezTo>
                  <a:cubicBezTo>
                    <a:pt x="64" y="0"/>
                    <a:pt x="75" y="6"/>
                    <a:pt x="79" y="21"/>
                  </a:cubicBezTo>
                  <a:cubicBezTo>
                    <a:pt x="86" y="9"/>
                    <a:pt x="98" y="0"/>
                    <a:pt x="112" y="0"/>
                  </a:cubicBezTo>
                  <a:cubicBezTo>
                    <a:pt x="128" y="0"/>
                    <a:pt x="142" y="9"/>
                    <a:pt x="142" y="34"/>
                  </a:cubicBezTo>
                  <a:cubicBezTo>
                    <a:pt x="142" y="101"/>
                    <a:pt x="142" y="101"/>
                    <a:pt x="142" y="101"/>
                  </a:cubicBezTo>
                  <a:cubicBezTo>
                    <a:pt x="123" y="101"/>
                    <a:pt x="123" y="101"/>
                    <a:pt x="123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53">
              <a:extLst>
                <a:ext uri="{FF2B5EF4-FFF2-40B4-BE49-F238E27FC236}">
                  <a16:creationId xmlns:a16="http://schemas.microsoft.com/office/drawing/2014/main" id="{975A0B57-FD60-D7A6-C45A-346EA17AE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4101" y="157163"/>
              <a:ext cx="69850" cy="112713"/>
            </a:xfrm>
            <a:custGeom>
              <a:avLst/>
              <a:gdLst>
                <a:gd name="T0" fmla="*/ 0 w 44"/>
                <a:gd name="T1" fmla="*/ 71 h 71"/>
                <a:gd name="T2" fmla="*/ 0 w 44"/>
                <a:gd name="T3" fmla="*/ 0 h 71"/>
                <a:gd name="T4" fmla="*/ 43 w 44"/>
                <a:gd name="T5" fmla="*/ 0 h 71"/>
                <a:gd name="T6" fmla="*/ 43 w 44"/>
                <a:gd name="T7" fmla="*/ 8 h 71"/>
                <a:gd name="T8" fmla="*/ 10 w 44"/>
                <a:gd name="T9" fmla="*/ 8 h 71"/>
                <a:gd name="T10" fmla="*/ 10 w 44"/>
                <a:gd name="T11" fmla="*/ 29 h 71"/>
                <a:gd name="T12" fmla="*/ 41 w 44"/>
                <a:gd name="T13" fmla="*/ 29 h 71"/>
                <a:gd name="T14" fmla="*/ 41 w 44"/>
                <a:gd name="T15" fmla="*/ 38 h 71"/>
                <a:gd name="T16" fmla="*/ 10 w 44"/>
                <a:gd name="T17" fmla="*/ 38 h 71"/>
                <a:gd name="T18" fmla="*/ 10 w 44"/>
                <a:gd name="T19" fmla="*/ 62 h 71"/>
                <a:gd name="T20" fmla="*/ 44 w 44"/>
                <a:gd name="T21" fmla="*/ 62 h 71"/>
                <a:gd name="T22" fmla="*/ 44 w 44"/>
                <a:gd name="T23" fmla="*/ 71 h 71"/>
                <a:gd name="T24" fmla="*/ 0 w 44"/>
                <a:gd name="T25" fmla="*/ 71 h 71"/>
                <a:gd name="T26" fmla="*/ 0 w 44"/>
                <a:gd name="T2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71">
                  <a:moveTo>
                    <a:pt x="0" y="71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8"/>
                  </a:lnTo>
                  <a:lnTo>
                    <a:pt x="10" y="8"/>
                  </a:lnTo>
                  <a:lnTo>
                    <a:pt x="10" y="29"/>
                  </a:lnTo>
                  <a:lnTo>
                    <a:pt x="41" y="29"/>
                  </a:lnTo>
                  <a:lnTo>
                    <a:pt x="41" y="38"/>
                  </a:lnTo>
                  <a:lnTo>
                    <a:pt x="10" y="38"/>
                  </a:lnTo>
                  <a:lnTo>
                    <a:pt x="10" y="62"/>
                  </a:lnTo>
                  <a:lnTo>
                    <a:pt x="44" y="62"/>
                  </a:lnTo>
                  <a:lnTo>
                    <a:pt x="44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54">
              <a:extLst>
                <a:ext uri="{FF2B5EF4-FFF2-40B4-BE49-F238E27FC236}">
                  <a16:creationId xmlns:a16="http://schemas.microsoft.com/office/drawing/2014/main" id="{E8018739-B110-09C4-D3DE-76CFD23BB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888" y="188913"/>
              <a:ext cx="77788" cy="80963"/>
            </a:xfrm>
            <a:custGeom>
              <a:avLst/>
              <a:gdLst>
                <a:gd name="T0" fmla="*/ 38 w 49"/>
                <a:gd name="T1" fmla="*/ 51 h 51"/>
                <a:gd name="T2" fmla="*/ 24 w 49"/>
                <a:gd name="T3" fmla="*/ 30 h 51"/>
                <a:gd name="T4" fmla="*/ 11 w 49"/>
                <a:gd name="T5" fmla="*/ 51 h 51"/>
                <a:gd name="T6" fmla="*/ 0 w 49"/>
                <a:gd name="T7" fmla="*/ 51 h 51"/>
                <a:gd name="T8" fmla="*/ 18 w 49"/>
                <a:gd name="T9" fmla="*/ 25 h 51"/>
                <a:gd name="T10" fmla="*/ 1 w 49"/>
                <a:gd name="T11" fmla="*/ 0 h 51"/>
                <a:gd name="T12" fmla="*/ 12 w 49"/>
                <a:gd name="T13" fmla="*/ 0 h 51"/>
                <a:gd name="T14" fmla="*/ 25 w 49"/>
                <a:gd name="T15" fmla="*/ 19 h 51"/>
                <a:gd name="T16" fmla="*/ 37 w 49"/>
                <a:gd name="T17" fmla="*/ 0 h 51"/>
                <a:gd name="T18" fmla="*/ 48 w 49"/>
                <a:gd name="T19" fmla="*/ 0 h 51"/>
                <a:gd name="T20" fmla="*/ 30 w 49"/>
                <a:gd name="T21" fmla="*/ 25 h 51"/>
                <a:gd name="T22" fmla="*/ 49 w 49"/>
                <a:gd name="T23" fmla="*/ 51 h 51"/>
                <a:gd name="T24" fmla="*/ 38 w 49"/>
                <a:gd name="T2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1">
                  <a:moveTo>
                    <a:pt x="38" y="51"/>
                  </a:moveTo>
                  <a:lnTo>
                    <a:pt x="24" y="30"/>
                  </a:lnTo>
                  <a:lnTo>
                    <a:pt x="11" y="51"/>
                  </a:lnTo>
                  <a:lnTo>
                    <a:pt x="0" y="51"/>
                  </a:lnTo>
                  <a:lnTo>
                    <a:pt x="18" y="25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5" y="19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30" y="25"/>
                  </a:lnTo>
                  <a:lnTo>
                    <a:pt x="49" y="51"/>
                  </a:lnTo>
                  <a:lnTo>
                    <a:pt x="38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55">
              <a:extLst>
                <a:ext uri="{FF2B5EF4-FFF2-40B4-BE49-F238E27FC236}">
                  <a16:creationId xmlns:a16="http://schemas.microsoft.com/office/drawing/2014/main" id="{6262A5DA-588E-44E3-D3E5-B27EFDFBA4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63963" y="185738"/>
              <a:ext cx="77788" cy="114300"/>
            </a:xfrm>
            <a:custGeom>
              <a:avLst/>
              <a:gdLst>
                <a:gd name="T0" fmla="*/ 49 w 94"/>
                <a:gd name="T1" fmla="*/ 102 h 136"/>
                <a:gd name="T2" fmla="*/ 18 w 94"/>
                <a:gd name="T3" fmla="*/ 85 h 136"/>
                <a:gd name="T4" fmla="*/ 18 w 94"/>
                <a:gd name="T5" fmla="*/ 136 h 136"/>
                <a:gd name="T6" fmla="*/ 0 w 94"/>
                <a:gd name="T7" fmla="*/ 136 h 136"/>
                <a:gd name="T8" fmla="*/ 0 w 94"/>
                <a:gd name="T9" fmla="*/ 1 h 136"/>
                <a:gd name="T10" fmla="*/ 17 w 94"/>
                <a:gd name="T11" fmla="*/ 1 h 136"/>
                <a:gd name="T12" fmla="*/ 18 w 94"/>
                <a:gd name="T13" fmla="*/ 17 h 136"/>
                <a:gd name="T14" fmla="*/ 51 w 94"/>
                <a:gd name="T15" fmla="*/ 0 h 136"/>
                <a:gd name="T16" fmla="*/ 94 w 94"/>
                <a:gd name="T17" fmla="*/ 51 h 136"/>
                <a:gd name="T18" fmla="*/ 49 w 94"/>
                <a:gd name="T19" fmla="*/ 102 h 136"/>
                <a:gd name="T20" fmla="*/ 46 w 94"/>
                <a:gd name="T21" fmla="*/ 14 h 136"/>
                <a:gd name="T22" fmla="*/ 17 w 94"/>
                <a:gd name="T23" fmla="*/ 50 h 136"/>
                <a:gd name="T24" fmla="*/ 45 w 94"/>
                <a:gd name="T25" fmla="*/ 87 h 136"/>
                <a:gd name="T26" fmla="*/ 74 w 94"/>
                <a:gd name="T27" fmla="*/ 50 h 136"/>
                <a:gd name="T28" fmla="*/ 46 w 94"/>
                <a:gd name="T29" fmla="*/ 1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36">
                  <a:moveTo>
                    <a:pt x="49" y="102"/>
                  </a:moveTo>
                  <a:cubicBezTo>
                    <a:pt x="29" y="102"/>
                    <a:pt x="21" y="89"/>
                    <a:pt x="18" y="85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0" y="15"/>
                    <a:pt x="30" y="0"/>
                    <a:pt x="51" y="0"/>
                  </a:cubicBezTo>
                  <a:cubicBezTo>
                    <a:pt x="78" y="0"/>
                    <a:pt x="94" y="21"/>
                    <a:pt x="94" y="51"/>
                  </a:cubicBezTo>
                  <a:cubicBezTo>
                    <a:pt x="93" y="81"/>
                    <a:pt x="75" y="102"/>
                    <a:pt x="49" y="102"/>
                  </a:cubicBezTo>
                  <a:close/>
                  <a:moveTo>
                    <a:pt x="46" y="14"/>
                  </a:moveTo>
                  <a:cubicBezTo>
                    <a:pt x="29" y="14"/>
                    <a:pt x="17" y="31"/>
                    <a:pt x="17" y="50"/>
                  </a:cubicBezTo>
                  <a:cubicBezTo>
                    <a:pt x="17" y="70"/>
                    <a:pt x="28" y="87"/>
                    <a:pt x="45" y="87"/>
                  </a:cubicBezTo>
                  <a:cubicBezTo>
                    <a:pt x="62" y="87"/>
                    <a:pt x="74" y="70"/>
                    <a:pt x="74" y="50"/>
                  </a:cubicBezTo>
                  <a:cubicBezTo>
                    <a:pt x="74" y="31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56">
              <a:extLst>
                <a:ext uri="{FF2B5EF4-FFF2-40B4-BE49-F238E27FC236}">
                  <a16:creationId xmlns:a16="http://schemas.microsoft.com/office/drawing/2014/main" id="{35512E43-0E79-8BBC-F997-A442D44277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52863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5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57">
              <a:extLst>
                <a:ext uri="{FF2B5EF4-FFF2-40B4-BE49-F238E27FC236}">
                  <a16:creationId xmlns:a16="http://schemas.microsoft.com/office/drawing/2014/main" id="{FEF6EF1B-2A95-0FAE-281F-3A8B2AACA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526" y="185738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58">
              <a:extLst>
                <a:ext uri="{FF2B5EF4-FFF2-40B4-BE49-F238E27FC236}">
                  <a16:creationId xmlns:a16="http://schemas.microsoft.com/office/drawing/2014/main" id="{AF31A35E-7433-891D-44E8-BEA36D454E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5263" y="150813"/>
              <a:ext cx="20638" cy="119063"/>
            </a:xfrm>
            <a:custGeom>
              <a:avLst/>
              <a:gdLst>
                <a:gd name="T0" fmla="*/ 13 w 26"/>
                <a:gd name="T1" fmla="*/ 25 h 144"/>
                <a:gd name="T2" fmla="*/ 0 w 26"/>
                <a:gd name="T3" fmla="*/ 13 h 144"/>
                <a:gd name="T4" fmla="*/ 13 w 26"/>
                <a:gd name="T5" fmla="*/ 0 h 144"/>
                <a:gd name="T6" fmla="*/ 26 w 26"/>
                <a:gd name="T7" fmla="*/ 12 h 144"/>
                <a:gd name="T8" fmla="*/ 13 w 26"/>
                <a:gd name="T9" fmla="*/ 25 h 144"/>
                <a:gd name="T10" fmla="*/ 3 w 26"/>
                <a:gd name="T11" fmla="*/ 144 h 144"/>
                <a:gd name="T12" fmla="*/ 3 w 26"/>
                <a:gd name="T13" fmla="*/ 45 h 144"/>
                <a:gd name="T14" fmla="*/ 22 w 26"/>
                <a:gd name="T15" fmla="*/ 45 h 144"/>
                <a:gd name="T16" fmla="*/ 22 w 26"/>
                <a:gd name="T17" fmla="*/ 144 h 144"/>
                <a:gd name="T18" fmla="*/ 3 w 26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4">
                  <a:moveTo>
                    <a:pt x="13" y="25"/>
                  </a:moveTo>
                  <a:cubicBezTo>
                    <a:pt x="6" y="25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2"/>
                  </a:cubicBezTo>
                  <a:cubicBezTo>
                    <a:pt x="26" y="19"/>
                    <a:pt x="20" y="25"/>
                    <a:pt x="13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59">
              <a:extLst>
                <a:ext uri="{FF2B5EF4-FFF2-40B4-BE49-F238E27FC236}">
                  <a16:creationId xmlns:a16="http://schemas.microsoft.com/office/drawing/2014/main" id="{011AEB08-8C96-F19B-82E4-848E1AED67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41776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60">
              <a:extLst>
                <a:ext uri="{FF2B5EF4-FFF2-40B4-BE49-F238E27FC236}">
                  <a16:creationId xmlns:a16="http://schemas.microsoft.com/office/drawing/2014/main" id="{131EA098-7609-E572-FDAB-89536CA98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438" y="185738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1 h 101"/>
                <a:gd name="T4" fmla="*/ 45 w 84"/>
                <a:gd name="T5" fmla="*/ 16 h 101"/>
                <a:gd name="T6" fmla="*/ 19 w 84"/>
                <a:gd name="T7" fmla="*/ 41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2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1"/>
                    <a:pt x="65" y="41"/>
                    <a:pt x="65" y="41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2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61">
              <a:extLst>
                <a:ext uri="{FF2B5EF4-FFF2-40B4-BE49-F238E27FC236}">
                  <a16:creationId xmlns:a16="http://schemas.microsoft.com/office/drawing/2014/main" id="{8CB86734-E125-A2B2-51F8-7EC52DBF2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1163" y="185738"/>
              <a:ext cx="71438" cy="85725"/>
            </a:xfrm>
            <a:custGeom>
              <a:avLst/>
              <a:gdLst>
                <a:gd name="T0" fmla="*/ 76 w 86"/>
                <a:gd name="T1" fmla="*/ 28 h 103"/>
                <a:gd name="T2" fmla="*/ 51 w 86"/>
                <a:gd name="T3" fmla="*/ 15 h 103"/>
                <a:gd name="T4" fmla="*/ 20 w 86"/>
                <a:gd name="T5" fmla="*/ 51 h 103"/>
                <a:gd name="T6" fmla="*/ 50 w 86"/>
                <a:gd name="T7" fmla="*/ 86 h 103"/>
                <a:gd name="T8" fmla="*/ 76 w 86"/>
                <a:gd name="T9" fmla="*/ 73 h 103"/>
                <a:gd name="T10" fmla="*/ 86 w 86"/>
                <a:gd name="T11" fmla="*/ 85 h 103"/>
                <a:gd name="T12" fmla="*/ 47 w 86"/>
                <a:gd name="T13" fmla="*/ 103 h 103"/>
                <a:gd name="T14" fmla="*/ 0 w 86"/>
                <a:gd name="T15" fmla="*/ 51 h 103"/>
                <a:gd name="T16" fmla="*/ 48 w 86"/>
                <a:gd name="T17" fmla="*/ 0 h 103"/>
                <a:gd name="T18" fmla="*/ 85 w 86"/>
                <a:gd name="T19" fmla="*/ 17 h 103"/>
                <a:gd name="T20" fmla="*/ 76 w 86"/>
                <a:gd name="T21" fmla="*/ 2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" h="103">
                  <a:moveTo>
                    <a:pt x="76" y="28"/>
                  </a:moveTo>
                  <a:cubicBezTo>
                    <a:pt x="76" y="28"/>
                    <a:pt x="67" y="15"/>
                    <a:pt x="51" y="15"/>
                  </a:cubicBezTo>
                  <a:cubicBezTo>
                    <a:pt x="34" y="15"/>
                    <a:pt x="20" y="27"/>
                    <a:pt x="20" y="51"/>
                  </a:cubicBezTo>
                  <a:cubicBezTo>
                    <a:pt x="20" y="75"/>
                    <a:pt x="34" y="86"/>
                    <a:pt x="50" y="86"/>
                  </a:cubicBezTo>
                  <a:cubicBezTo>
                    <a:pt x="66" y="86"/>
                    <a:pt x="76" y="74"/>
                    <a:pt x="76" y="73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5" y="86"/>
                    <a:pt x="74" y="103"/>
                    <a:pt x="47" y="103"/>
                  </a:cubicBezTo>
                  <a:cubicBezTo>
                    <a:pt x="21" y="103"/>
                    <a:pt x="0" y="83"/>
                    <a:pt x="0" y="51"/>
                  </a:cubicBezTo>
                  <a:cubicBezTo>
                    <a:pt x="0" y="19"/>
                    <a:pt x="22" y="0"/>
                    <a:pt x="48" y="0"/>
                  </a:cubicBezTo>
                  <a:cubicBezTo>
                    <a:pt x="74" y="0"/>
                    <a:pt x="84" y="16"/>
                    <a:pt x="85" y="17"/>
                  </a:cubicBezTo>
                  <a:lnTo>
                    <a:pt x="76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62">
              <a:extLst>
                <a:ext uri="{FF2B5EF4-FFF2-40B4-BE49-F238E27FC236}">
                  <a16:creationId xmlns:a16="http://schemas.microsoft.com/office/drawing/2014/main" id="{E2BA6FAC-BC0B-955C-76C2-7569276E7C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037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1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Rectangle 63">
              <a:extLst>
                <a:ext uri="{FF2B5EF4-FFF2-40B4-BE49-F238E27FC236}">
                  <a16:creationId xmlns:a16="http://schemas.microsoft.com/office/drawing/2014/main" id="{8B1668FC-ED11-4E5F-5CD7-B8AECBE72E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713" y="-269875"/>
              <a:ext cx="12700" cy="773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Oval 64">
              <a:extLst>
                <a:ext uri="{FF2B5EF4-FFF2-40B4-BE49-F238E27FC236}">
                  <a16:creationId xmlns:a16="http://schemas.microsoft.com/office/drawing/2014/main" id="{E764F59C-9348-969F-DC4C-91400D947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1226" y="-279400"/>
              <a:ext cx="119063" cy="1206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Oval 65">
              <a:extLst>
                <a:ext uri="{FF2B5EF4-FFF2-40B4-BE49-F238E27FC236}">
                  <a16:creationId xmlns:a16="http://schemas.microsoft.com/office/drawing/2014/main" id="{0C6CC64C-557B-7855-41F2-B4CCE30CC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476" y="-269875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Oval 66">
              <a:extLst>
                <a:ext uri="{FF2B5EF4-FFF2-40B4-BE49-F238E27FC236}">
                  <a16:creationId xmlns:a16="http://schemas.microsoft.com/office/drawing/2014/main" id="{6F43F3D1-B8CB-54F6-36F7-16314257D6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9163" y="-103188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Oval 67">
              <a:extLst>
                <a:ext uri="{FF2B5EF4-FFF2-40B4-BE49-F238E27FC236}">
                  <a16:creationId xmlns:a16="http://schemas.microsoft.com/office/drawing/2014/main" id="{92E571BB-D352-2156-6D4A-C44BE8B1DE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101" y="53975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Oval 68">
              <a:extLst>
                <a:ext uri="{FF2B5EF4-FFF2-40B4-BE49-F238E27FC236}">
                  <a16:creationId xmlns:a16="http://schemas.microsoft.com/office/drawing/2014/main" id="{7A8957F8-68A4-3EE6-C67A-79E4C3B0E7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413" y="-95250"/>
              <a:ext cx="87313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Oval 69">
              <a:extLst>
                <a:ext uri="{FF2B5EF4-FFF2-40B4-BE49-F238E27FC236}">
                  <a16:creationId xmlns:a16="http://schemas.microsoft.com/office/drawing/2014/main" id="{E37C8ED8-118C-127C-C8D8-93DB49103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188" y="-261938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FFC5C2C-B337-3578-4DEF-5FA5EAEA706D}"/>
              </a:ext>
            </a:extLst>
          </p:cNvPr>
          <p:cNvSpPr txBox="1"/>
          <p:nvPr/>
        </p:nvSpPr>
        <p:spPr>
          <a:xfrm>
            <a:off x="1516830" y="6334188"/>
            <a:ext cx="57190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Includes content supplied by Sales Benchmark Index; Copyright © Sales Benchmark Index, 2024</a:t>
            </a:r>
          </a:p>
        </p:txBody>
      </p:sp>
    </p:spTree>
    <p:extLst>
      <p:ext uri="{BB962C8B-B14F-4D97-AF65-F5344CB8AC3E}">
        <p14:creationId xmlns:p14="http://schemas.microsoft.com/office/powerpoint/2010/main" val="407103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7_Title Slide blue dots bkd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4658552-6E07-9117-0CA9-3B60B698736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6860413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64658552-6E07-9117-0CA9-3B60B69873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3011536B-E5C4-A106-C81D-293D994FF16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72" y="206062"/>
            <a:ext cx="1219200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5F5AEC-749C-44CA-94C1-9495903C3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6830" y="2523757"/>
            <a:ext cx="9139234" cy="664797"/>
          </a:xfrm>
        </p:spPr>
        <p:txBody>
          <a:bodyPr vert="horz" lIns="91440" tIns="91440" rIns="91440" bIns="91440" anchor="ctr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2" name="Text Placeholder 81">
            <a:extLst>
              <a:ext uri="{FF2B5EF4-FFF2-40B4-BE49-F238E27FC236}">
                <a16:creationId xmlns:a16="http://schemas.microsoft.com/office/drawing/2014/main" id="{B020BF28-FA10-43DE-B2FD-965A7D8594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0386" y="3998279"/>
            <a:ext cx="4586287" cy="323850"/>
          </a:xfrm>
        </p:spPr>
        <p:txBody>
          <a:bodyPr lIns="91440" tIns="91440" rIns="91440" bIns="91440" anchor="ctr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3" name="Subtitle 2">
            <a:extLst>
              <a:ext uri="{FF2B5EF4-FFF2-40B4-BE49-F238E27FC236}">
                <a16:creationId xmlns:a16="http://schemas.microsoft.com/office/drawing/2014/main" id="{CA420EE9-07D0-49A0-A796-E6EAA8EBDB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6830" y="3444432"/>
            <a:ext cx="9139234" cy="297969"/>
          </a:xfrm>
        </p:spPr>
        <p:txBody>
          <a:bodyPr vert="horz" lIns="91440" tIns="91440" rIns="91440" bIns="91440" rtlCol="0" anchor="ctr">
            <a:noAutofit/>
          </a:bodyPr>
          <a:lstStyle>
            <a:lvl1pPr>
              <a:defRPr lang="en-US" sz="22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AF47BE45-9A6B-F77A-A246-E9AD74AC3E05}"/>
              </a:ext>
            </a:extLst>
          </p:cNvPr>
          <p:cNvGrpSpPr>
            <a:grpSpLocks noChangeAspect="1"/>
          </p:cNvGrpSpPr>
          <p:nvPr/>
        </p:nvGrpSpPr>
        <p:grpSpPr>
          <a:xfrm>
            <a:off x="702214" y="780933"/>
            <a:ext cx="3494345" cy="745107"/>
            <a:chOff x="611188" y="-279400"/>
            <a:chExt cx="3767138" cy="803275"/>
          </a:xfrm>
          <a:solidFill>
            <a:schemeClr val="bg1"/>
          </a:solidFill>
        </p:grpSpPr>
        <p:sp>
          <p:nvSpPr>
            <p:cNvPr id="149" name="Freeform 5">
              <a:extLst>
                <a:ext uri="{FF2B5EF4-FFF2-40B4-BE49-F238E27FC236}">
                  <a16:creationId xmlns:a16="http://schemas.microsoft.com/office/drawing/2014/main" id="{5C5B487B-3C0A-CD7C-49B9-906DAA6B05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85951" y="438150"/>
              <a:ext cx="60325" cy="63500"/>
            </a:xfrm>
            <a:custGeom>
              <a:avLst/>
              <a:gdLst>
                <a:gd name="T0" fmla="*/ 36 w 73"/>
                <a:gd name="T1" fmla="*/ 0 h 78"/>
                <a:gd name="T2" fmla="*/ 10 w 73"/>
                <a:gd name="T3" fmla="*/ 10 h 78"/>
                <a:gd name="T4" fmla="*/ 0 w 73"/>
                <a:gd name="T5" fmla="*/ 39 h 78"/>
                <a:gd name="T6" fmla="*/ 10 w 73"/>
                <a:gd name="T7" fmla="*/ 67 h 78"/>
                <a:gd name="T8" fmla="*/ 36 w 73"/>
                <a:gd name="T9" fmla="*/ 78 h 78"/>
                <a:gd name="T10" fmla="*/ 63 w 73"/>
                <a:gd name="T11" fmla="*/ 67 h 78"/>
                <a:gd name="T12" fmla="*/ 73 w 73"/>
                <a:gd name="T13" fmla="*/ 39 h 78"/>
                <a:gd name="T14" fmla="*/ 63 w 73"/>
                <a:gd name="T15" fmla="*/ 10 h 78"/>
                <a:gd name="T16" fmla="*/ 36 w 73"/>
                <a:gd name="T17" fmla="*/ 0 h 78"/>
                <a:gd name="T18" fmla="*/ 52 w 73"/>
                <a:gd name="T19" fmla="*/ 59 h 78"/>
                <a:gd name="T20" fmla="*/ 36 w 73"/>
                <a:gd name="T21" fmla="*/ 66 h 78"/>
                <a:gd name="T22" fmla="*/ 20 w 73"/>
                <a:gd name="T23" fmla="*/ 59 h 78"/>
                <a:gd name="T24" fmla="*/ 15 w 73"/>
                <a:gd name="T25" fmla="*/ 39 h 78"/>
                <a:gd name="T26" fmla="*/ 21 w 73"/>
                <a:gd name="T27" fmla="*/ 19 h 78"/>
                <a:gd name="T28" fmla="*/ 36 w 73"/>
                <a:gd name="T29" fmla="*/ 11 h 78"/>
                <a:gd name="T30" fmla="*/ 52 w 73"/>
                <a:gd name="T31" fmla="*/ 19 h 78"/>
                <a:gd name="T32" fmla="*/ 58 w 73"/>
                <a:gd name="T33" fmla="*/ 39 h 78"/>
                <a:gd name="T34" fmla="*/ 52 w 73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78">
                  <a:moveTo>
                    <a:pt x="36" y="0"/>
                  </a:moveTo>
                  <a:cubicBezTo>
                    <a:pt x="25" y="0"/>
                    <a:pt x="17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7" y="74"/>
                    <a:pt x="25" y="78"/>
                    <a:pt x="36" y="78"/>
                  </a:cubicBezTo>
                  <a:cubicBezTo>
                    <a:pt x="47" y="78"/>
                    <a:pt x="56" y="74"/>
                    <a:pt x="63" y="67"/>
                  </a:cubicBezTo>
                  <a:cubicBezTo>
                    <a:pt x="69" y="60"/>
                    <a:pt x="73" y="51"/>
                    <a:pt x="73" y="39"/>
                  </a:cubicBezTo>
                  <a:cubicBezTo>
                    <a:pt x="73" y="27"/>
                    <a:pt x="69" y="17"/>
                    <a:pt x="63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1" y="19"/>
                  </a:cubicBezTo>
                  <a:cubicBezTo>
                    <a:pt x="24" y="14"/>
                    <a:pt x="30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8" y="30"/>
                    <a:pt x="58" y="39"/>
                  </a:cubicBezTo>
                  <a:cubicBezTo>
                    <a:pt x="58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6">
              <a:extLst>
                <a:ext uri="{FF2B5EF4-FFF2-40B4-BE49-F238E27FC236}">
                  <a16:creationId xmlns:a16="http://schemas.microsoft.com/office/drawing/2014/main" id="{FC002D50-1258-94CD-A4CA-8EF058420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2526" y="414338"/>
              <a:ext cx="74613" cy="87313"/>
            </a:xfrm>
            <a:custGeom>
              <a:avLst/>
              <a:gdLst>
                <a:gd name="T0" fmla="*/ 50 w 89"/>
                <a:gd name="T1" fmla="*/ 62 h 106"/>
                <a:gd name="T2" fmla="*/ 75 w 89"/>
                <a:gd name="T3" fmla="*/ 62 h 106"/>
                <a:gd name="T4" fmla="*/ 75 w 89"/>
                <a:gd name="T5" fmla="*/ 80 h 106"/>
                <a:gd name="T6" fmla="*/ 74 w 89"/>
                <a:gd name="T7" fmla="*/ 81 h 106"/>
                <a:gd name="T8" fmla="*/ 71 w 89"/>
                <a:gd name="T9" fmla="*/ 84 h 106"/>
                <a:gd name="T10" fmla="*/ 66 w 89"/>
                <a:gd name="T11" fmla="*/ 88 h 106"/>
                <a:gd name="T12" fmla="*/ 58 w 89"/>
                <a:gd name="T13" fmla="*/ 91 h 106"/>
                <a:gd name="T14" fmla="*/ 48 w 89"/>
                <a:gd name="T15" fmla="*/ 92 h 106"/>
                <a:gd name="T16" fmla="*/ 24 w 89"/>
                <a:gd name="T17" fmla="*/ 82 h 106"/>
                <a:gd name="T18" fmla="*/ 15 w 89"/>
                <a:gd name="T19" fmla="*/ 52 h 106"/>
                <a:gd name="T20" fmla="*/ 25 w 89"/>
                <a:gd name="T21" fmla="*/ 23 h 106"/>
                <a:gd name="T22" fmla="*/ 48 w 89"/>
                <a:gd name="T23" fmla="*/ 13 h 106"/>
                <a:gd name="T24" fmla="*/ 57 w 89"/>
                <a:gd name="T25" fmla="*/ 14 h 106"/>
                <a:gd name="T26" fmla="*/ 64 w 89"/>
                <a:gd name="T27" fmla="*/ 16 h 106"/>
                <a:gd name="T28" fmla="*/ 69 w 89"/>
                <a:gd name="T29" fmla="*/ 19 h 106"/>
                <a:gd name="T30" fmla="*/ 73 w 89"/>
                <a:gd name="T31" fmla="*/ 23 h 106"/>
                <a:gd name="T32" fmla="*/ 75 w 89"/>
                <a:gd name="T33" fmla="*/ 26 h 106"/>
                <a:gd name="T34" fmla="*/ 76 w 89"/>
                <a:gd name="T35" fmla="*/ 27 h 106"/>
                <a:gd name="T36" fmla="*/ 86 w 89"/>
                <a:gd name="T37" fmla="*/ 18 h 106"/>
                <a:gd name="T38" fmla="*/ 48 w 89"/>
                <a:gd name="T39" fmla="*/ 0 h 106"/>
                <a:gd name="T40" fmla="*/ 14 w 89"/>
                <a:gd name="T41" fmla="*/ 14 h 106"/>
                <a:gd name="T42" fmla="*/ 0 w 89"/>
                <a:gd name="T43" fmla="*/ 52 h 106"/>
                <a:gd name="T44" fmla="*/ 13 w 89"/>
                <a:gd name="T45" fmla="*/ 91 h 106"/>
                <a:gd name="T46" fmla="*/ 45 w 89"/>
                <a:gd name="T47" fmla="*/ 106 h 106"/>
                <a:gd name="T48" fmla="*/ 57 w 89"/>
                <a:gd name="T49" fmla="*/ 104 h 106"/>
                <a:gd name="T50" fmla="*/ 66 w 89"/>
                <a:gd name="T51" fmla="*/ 101 h 106"/>
                <a:gd name="T52" fmla="*/ 73 w 89"/>
                <a:gd name="T53" fmla="*/ 97 h 106"/>
                <a:gd name="T54" fmla="*/ 76 w 89"/>
                <a:gd name="T55" fmla="*/ 94 h 106"/>
                <a:gd name="T56" fmla="*/ 78 w 89"/>
                <a:gd name="T57" fmla="*/ 92 h 106"/>
                <a:gd name="T58" fmla="*/ 79 w 89"/>
                <a:gd name="T59" fmla="*/ 104 h 106"/>
                <a:gd name="T60" fmla="*/ 89 w 89"/>
                <a:gd name="T61" fmla="*/ 104 h 106"/>
                <a:gd name="T62" fmla="*/ 89 w 89"/>
                <a:gd name="T63" fmla="*/ 51 h 106"/>
                <a:gd name="T64" fmla="*/ 50 w 89"/>
                <a:gd name="T65" fmla="*/ 51 h 106"/>
                <a:gd name="T66" fmla="*/ 50 w 89"/>
                <a:gd name="T67" fmla="*/ 6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" h="106">
                  <a:moveTo>
                    <a:pt x="50" y="62"/>
                  </a:moveTo>
                  <a:cubicBezTo>
                    <a:pt x="75" y="62"/>
                    <a:pt x="75" y="62"/>
                    <a:pt x="75" y="62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3" y="82"/>
                    <a:pt x="72" y="83"/>
                    <a:pt x="71" y="84"/>
                  </a:cubicBezTo>
                  <a:cubicBezTo>
                    <a:pt x="69" y="86"/>
                    <a:pt x="68" y="87"/>
                    <a:pt x="66" y="88"/>
                  </a:cubicBezTo>
                  <a:cubicBezTo>
                    <a:pt x="64" y="89"/>
                    <a:pt x="61" y="90"/>
                    <a:pt x="58" y="91"/>
                  </a:cubicBezTo>
                  <a:cubicBezTo>
                    <a:pt x="55" y="92"/>
                    <a:pt x="51" y="92"/>
                    <a:pt x="48" y="92"/>
                  </a:cubicBezTo>
                  <a:cubicBezTo>
                    <a:pt x="38" y="92"/>
                    <a:pt x="30" y="89"/>
                    <a:pt x="24" y="82"/>
                  </a:cubicBezTo>
                  <a:cubicBezTo>
                    <a:pt x="18" y="74"/>
                    <a:pt x="15" y="65"/>
                    <a:pt x="15" y="52"/>
                  </a:cubicBezTo>
                  <a:cubicBezTo>
                    <a:pt x="15" y="40"/>
                    <a:pt x="18" y="31"/>
                    <a:pt x="25" y="23"/>
                  </a:cubicBezTo>
                  <a:cubicBezTo>
                    <a:pt x="31" y="16"/>
                    <a:pt x="39" y="13"/>
                    <a:pt x="48" y="13"/>
                  </a:cubicBezTo>
                  <a:cubicBezTo>
                    <a:pt x="51" y="13"/>
                    <a:pt x="54" y="13"/>
                    <a:pt x="57" y="14"/>
                  </a:cubicBezTo>
                  <a:cubicBezTo>
                    <a:pt x="60" y="14"/>
                    <a:pt x="62" y="15"/>
                    <a:pt x="64" y="16"/>
                  </a:cubicBezTo>
                  <a:cubicBezTo>
                    <a:pt x="66" y="17"/>
                    <a:pt x="67" y="18"/>
                    <a:pt x="69" y="19"/>
                  </a:cubicBezTo>
                  <a:cubicBezTo>
                    <a:pt x="71" y="21"/>
                    <a:pt x="72" y="22"/>
                    <a:pt x="73" y="23"/>
                  </a:cubicBezTo>
                  <a:cubicBezTo>
                    <a:pt x="74" y="24"/>
                    <a:pt x="74" y="25"/>
                    <a:pt x="75" y="26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77" y="6"/>
                    <a:pt x="64" y="0"/>
                    <a:pt x="48" y="0"/>
                  </a:cubicBezTo>
                  <a:cubicBezTo>
                    <a:pt x="35" y="0"/>
                    <a:pt x="23" y="4"/>
                    <a:pt x="14" y="14"/>
                  </a:cubicBezTo>
                  <a:cubicBezTo>
                    <a:pt x="4" y="24"/>
                    <a:pt x="0" y="36"/>
                    <a:pt x="0" y="52"/>
                  </a:cubicBezTo>
                  <a:cubicBezTo>
                    <a:pt x="0" y="69"/>
                    <a:pt x="4" y="82"/>
                    <a:pt x="13" y="91"/>
                  </a:cubicBezTo>
                  <a:cubicBezTo>
                    <a:pt x="21" y="101"/>
                    <a:pt x="32" y="106"/>
                    <a:pt x="45" y="106"/>
                  </a:cubicBezTo>
                  <a:cubicBezTo>
                    <a:pt x="50" y="106"/>
                    <a:pt x="54" y="105"/>
                    <a:pt x="57" y="104"/>
                  </a:cubicBezTo>
                  <a:cubicBezTo>
                    <a:pt x="61" y="103"/>
                    <a:pt x="64" y="102"/>
                    <a:pt x="66" y="101"/>
                  </a:cubicBezTo>
                  <a:cubicBezTo>
                    <a:pt x="69" y="100"/>
                    <a:pt x="71" y="99"/>
                    <a:pt x="73" y="97"/>
                  </a:cubicBezTo>
                  <a:cubicBezTo>
                    <a:pt x="75" y="95"/>
                    <a:pt x="76" y="94"/>
                    <a:pt x="76" y="94"/>
                  </a:cubicBezTo>
                  <a:cubicBezTo>
                    <a:pt x="77" y="93"/>
                    <a:pt x="77" y="93"/>
                    <a:pt x="78" y="92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50" y="51"/>
                    <a:pt x="50" y="51"/>
                    <a:pt x="50" y="51"/>
                  </a:cubicBezTo>
                  <a:lnTo>
                    <a:pt x="50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7">
              <a:extLst>
                <a:ext uri="{FF2B5EF4-FFF2-40B4-BE49-F238E27FC236}">
                  <a16:creationId xmlns:a16="http://schemas.microsoft.com/office/drawing/2014/main" id="{5E276722-5197-B412-82F4-CAE376DBB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6188" y="436563"/>
              <a:ext cx="34925" cy="63500"/>
            </a:xfrm>
            <a:custGeom>
              <a:avLst/>
              <a:gdLst>
                <a:gd name="T0" fmla="*/ 23 w 43"/>
                <a:gd name="T1" fmla="*/ 5 h 77"/>
                <a:gd name="T2" fmla="*/ 14 w 43"/>
                <a:gd name="T3" fmla="*/ 17 h 77"/>
                <a:gd name="T4" fmla="*/ 13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4 w 43"/>
                <a:gd name="T11" fmla="*/ 77 h 77"/>
                <a:gd name="T12" fmla="*/ 14 w 43"/>
                <a:gd name="T13" fmla="*/ 35 h 77"/>
                <a:gd name="T14" fmla="*/ 24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3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3" y="5"/>
                  </a:moveTo>
                  <a:cubicBezTo>
                    <a:pt x="19" y="8"/>
                    <a:pt x="16" y="12"/>
                    <a:pt x="14" y="17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27"/>
                    <a:pt x="19" y="22"/>
                    <a:pt x="24" y="18"/>
                  </a:cubicBezTo>
                  <a:cubicBezTo>
                    <a:pt x="28" y="16"/>
                    <a:pt x="31" y="14"/>
                    <a:pt x="35" y="14"/>
                  </a:cubicBezTo>
                  <a:cubicBezTo>
                    <a:pt x="37" y="14"/>
                    <a:pt x="39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7" y="2"/>
                    <a:pt x="2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8">
              <a:extLst>
                <a:ext uri="{FF2B5EF4-FFF2-40B4-BE49-F238E27FC236}">
                  <a16:creationId xmlns:a16="http://schemas.microsoft.com/office/drawing/2014/main" id="{030C0CC0-0956-B1B0-70A8-800FA865F9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84288" y="438150"/>
              <a:ext cx="60325" cy="63500"/>
            </a:xfrm>
            <a:custGeom>
              <a:avLst/>
              <a:gdLst>
                <a:gd name="T0" fmla="*/ 36 w 72"/>
                <a:gd name="T1" fmla="*/ 0 h 78"/>
                <a:gd name="T2" fmla="*/ 10 w 72"/>
                <a:gd name="T3" fmla="*/ 10 h 78"/>
                <a:gd name="T4" fmla="*/ 0 w 72"/>
                <a:gd name="T5" fmla="*/ 39 h 78"/>
                <a:gd name="T6" fmla="*/ 10 w 72"/>
                <a:gd name="T7" fmla="*/ 67 h 78"/>
                <a:gd name="T8" fmla="*/ 36 w 72"/>
                <a:gd name="T9" fmla="*/ 78 h 78"/>
                <a:gd name="T10" fmla="*/ 62 w 72"/>
                <a:gd name="T11" fmla="*/ 67 h 78"/>
                <a:gd name="T12" fmla="*/ 72 w 72"/>
                <a:gd name="T13" fmla="*/ 39 h 78"/>
                <a:gd name="T14" fmla="*/ 62 w 72"/>
                <a:gd name="T15" fmla="*/ 10 h 78"/>
                <a:gd name="T16" fmla="*/ 36 w 72"/>
                <a:gd name="T17" fmla="*/ 0 h 78"/>
                <a:gd name="T18" fmla="*/ 52 w 72"/>
                <a:gd name="T19" fmla="*/ 59 h 78"/>
                <a:gd name="T20" fmla="*/ 36 w 72"/>
                <a:gd name="T21" fmla="*/ 66 h 78"/>
                <a:gd name="T22" fmla="*/ 20 w 72"/>
                <a:gd name="T23" fmla="*/ 59 h 78"/>
                <a:gd name="T24" fmla="*/ 15 w 72"/>
                <a:gd name="T25" fmla="*/ 39 h 78"/>
                <a:gd name="T26" fmla="*/ 20 w 72"/>
                <a:gd name="T27" fmla="*/ 19 h 78"/>
                <a:gd name="T28" fmla="*/ 36 w 72"/>
                <a:gd name="T29" fmla="*/ 11 h 78"/>
                <a:gd name="T30" fmla="*/ 52 w 72"/>
                <a:gd name="T31" fmla="*/ 19 h 78"/>
                <a:gd name="T32" fmla="*/ 57 w 72"/>
                <a:gd name="T33" fmla="*/ 39 h 78"/>
                <a:gd name="T34" fmla="*/ 52 w 72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78">
                  <a:moveTo>
                    <a:pt x="36" y="0"/>
                  </a:moveTo>
                  <a:cubicBezTo>
                    <a:pt x="25" y="0"/>
                    <a:pt x="16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6" y="74"/>
                    <a:pt x="25" y="78"/>
                    <a:pt x="36" y="78"/>
                  </a:cubicBezTo>
                  <a:cubicBezTo>
                    <a:pt x="47" y="78"/>
                    <a:pt x="56" y="74"/>
                    <a:pt x="62" y="67"/>
                  </a:cubicBezTo>
                  <a:cubicBezTo>
                    <a:pt x="69" y="60"/>
                    <a:pt x="72" y="51"/>
                    <a:pt x="72" y="39"/>
                  </a:cubicBezTo>
                  <a:cubicBezTo>
                    <a:pt x="72" y="27"/>
                    <a:pt x="69" y="17"/>
                    <a:pt x="62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0" y="19"/>
                  </a:cubicBezTo>
                  <a:cubicBezTo>
                    <a:pt x="24" y="14"/>
                    <a:pt x="29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7" y="30"/>
                    <a:pt x="57" y="39"/>
                  </a:cubicBezTo>
                  <a:cubicBezTo>
                    <a:pt x="57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9">
              <a:extLst>
                <a:ext uri="{FF2B5EF4-FFF2-40B4-BE49-F238E27FC236}">
                  <a16:creationId xmlns:a16="http://schemas.microsoft.com/office/drawing/2014/main" id="{88BAE485-97CC-07B4-6CBC-75F7EB1F86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963" y="438150"/>
              <a:ext cx="90488" cy="61913"/>
            </a:xfrm>
            <a:custGeom>
              <a:avLst/>
              <a:gdLst>
                <a:gd name="T0" fmla="*/ 41 w 57"/>
                <a:gd name="T1" fmla="*/ 31 h 39"/>
                <a:gd name="T2" fmla="*/ 32 w 57"/>
                <a:gd name="T3" fmla="*/ 0 h 39"/>
                <a:gd name="T4" fmla="*/ 24 w 57"/>
                <a:gd name="T5" fmla="*/ 0 h 39"/>
                <a:gd name="T6" fmla="*/ 16 w 57"/>
                <a:gd name="T7" fmla="*/ 31 h 39"/>
                <a:gd name="T8" fmla="*/ 8 w 57"/>
                <a:gd name="T9" fmla="*/ 0 h 39"/>
                <a:gd name="T10" fmla="*/ 0 w 57"/>
                <a:gd name="T11" fmla="*/ 0 h 39"/>
                <a:gd name="T12" fmla="*/ 12 w 57"/>
                <a:gd name="T13" fmla="*/ 39 h 39"/>
                <a:gd name="T14" fmla="*/ 20 w 57"/>
                <a:gd name="T15" fmla="*/ 39 h 39"/>
                <a:gd name="T16" fmla="*/ 28 w 57"/>
                <a:gd name="T17" fmla="*/ 9 h 39"/>
                <a:gd name="T18" fmla="*/ 37 w 57"/>
                <a:gd name="T19" fmla="*/ 39 h 39"/>
                <a:gd name="T20" fmla="*/ 45 w 57"/>
                <a:gd name="T21" fmla="*/ 39 h 39"/>
                <a:gd name="T22" fmla="*/ 57 w 57"/>
                <a:gd name="T23" fmla="*/ 0 h 39"/>
                <a:gd name="T24" fmla="*/ 49 w 57"/>
                <a:gd name="T25" fmla="*/ 0 h 39"/>
                <a:gd name="T26" fmla="*/ 41 w 57"/>
                <a:gd name="T27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39">
                  <a:moveTo>
                    <a:pt x="41" y="31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16" y="31"/>
                  </a:lnTo>
                  <a:lnTo>
                    <a:pt x="8" y="0"/>
                  </a:lnTo>
                  <a:lnTo>
                    <a:pt x="0" y="0"/>
                  </a:lnTo>
                  <a:lnTo>
                    <a:pt x="12" y="39"/>
                  </a:lnTo>
                  <a:lnTo>
                    <a:pt x="20" y="39"/>
                  </a:lnTo>
                  <a:lnTo>
                    <a:pt x="28" y="9"/>
                  </a:lnTo>
                  <a:lnTo>
                    <a:pt x="37" y="39"/>
                  </a:lnTo>
                  <a:lnTo>
                    <a:pt x="45" y="39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0">
              <a:extLst>
                <a:ext uri="{FF2B5EF4-FFF2-40B4-BE49-F238E27FC236}">
                  <a16:creationId xmlns:a16="http://schemas.microsoft.com/office/drawing/2014/main" id="{E0EE8424-6820-BE0B-2C64-487E7DD59B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6213" y="422275"/>
              <a:ext cx="38100" cy="79375"/>
            </a:xfrm>
            <a:custGeom>
              <a:avLst/>
              <a:gdLst>
                <a:gd name="T0" fmla="*/ 26 w 46"/>
                <a:gd name="T1" fmla="*/ 0 h 97"/>
                <a:gd name="T2" fmla="*/ 13 w 46"/>
                <a:gd name="T3" fmla="*/ 0 h 97"/>
                <a:gd name="T4" fmla="*/ 11 w 46"/>
                <a:gd name="T5" fmla="*/ 20 h 97"/>
                <a:gd name="T6" fmla="*/ 0 w 46"/>
                <a:gd name="T7" fmla="*/ 20 h 97"/>
                <a:gd name="T8" fmla="*/ 0 w 46"/>
                <a:gd name="T9" fmla="*/ 31 h 97"/>
                <a:gd name="T10" fmla="*/ 11 w 46"/>
                <a:gd name="T11" fmla="*/ 31 h 97"/>
                <a:gd name="T12" fmla="*/ 11 w 46"/>
                <a:gd name="T13" fmla="*/ 72 h 97"/>
                <a:gd name="T14" fmla="*/ 16 w 46"/>
                <a:gd name="T15" fmla="*/ 91 h 97"/>
                <a:gd name="T16" fmla="*/ 32 w 46"/>
                <a:gd name="T17" fmla="*/ 97 h 97"/>
                <a:gd name="T18" fmla="*/ 46 w 46"/>
                <a:gd name="T19" fmla="*/ 95 h 97"/>
                <a:gd name="T20" fmla="*/ 44 w 46"/>
                <a:gd name="T21" fmla="*/ 84 h 97"/>
                <a:gd name="T22" fmla="*/ 36 w 46"/>
                <a:gd name="T23" fmla="*/ 85 h 97"/>
                <a:gd name="T24" fmla="*/ 28 w 46"/>
                <a:gd name="T25" fmla="*/ 82 h 97"/>
                <a:gd name="T26" fmla="*/ 26 w 46"/>
                <a:gd name="T27" fmla="*/ 70 h 97"/>
                <a:gd name="T28" fmla="*/ 26 w 46"/>
                <a:gd name="T29" fmla="*/ 31 h 97"/>
                <a:gd name="T30" fmla="*/ 46 w 46"/>
                <a:gd name="T31" fmla="*/ 31 h 97"/>
                <a:gd name="T32" fmla="*/ 46 w 46"/>
                <a:gd name="T33" fmla="*/ 20 h 97"/>
                <a:gd name="T34" fmla="*/ 26 w 46"/>
                <a:gd name="T35" fmla="*/ 20 h 97"/>
                <a:gd name="T36" fmla="*/ 26 w 46"/>
                <a:gd name="T3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97">
                  <a:moveTo>
                    <a:pt x="2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81"/>
                    <a:pt x="13" y="88"/>
                    <a:pt x="16" y="91"/>
                  </a:cubicBezTo>
                  <a:cubicBezTo>
                    <a:pt x="20" y="95"/>
                    <a:pt x="25" y="97"/>
                    <a:pt x="32" y="97"/>
                  </a:cubicBezTo>
                  <a:cubicBezTo>
                    <a:pt x="38" y="97"/>
                    <a:pt x="42" y="96"/>
                    <a:pt x="46" y="95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2" y="85"/>
                    <a:pt x="39" y="85"/>
                    <a:pt x="36" y="85"/>
                  </a:cubicBezTo>
                  <a:cubicBezTo>
                    <a:pt x="33" y="85"/>
                    <a:pt x="30" y="84"/>
                    <a:pt x="28" y="82"/>
                  </a:cubicBezTo>
                  <a:cubicBezTo>
                    <a:pt x="27" y="80"/>
                    <a:pt x="26" y="76"/>
                    <a:pt x="26" y="7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26" y="20"/>
                    <a:pt x="26" y="20"/>
                    <a:pt x="26" y="20"/>
                  </a:cubicBez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1">
              <a:extLst>
                <a:ext uri="{FF2B5EF4-FFF2-40B4-BE49-F238E27FC236}">
                  <a16:creationId xmlns:a16="http://schemas.microsoft.com/office/drawing/2014/main" id="{493BFF13-D216-7236-ADB3-513803D7A4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7013" y="412750"/>
              <a:ext cx="52388" cy="87313"/>
            </a:xfrm>
            <a:custGeom>
              <a:avLst/>
              <a:gdLst>
                <a:gd name="T0" fmla="*/ 39 w 64"/>
                <a:gd name="T1" fmla="*/ 30 h 106"/>
                <a:gd name="T2" fmla="*/ 14 w 64"/>
                <a:gd name="T3" fmla="*/ 45 h 106"/>
                <a:gd name="T4" fmla="*/ 14 w 64"/>
                <a:gd name="T5" fmla="*/ 0 h 106"/>
                <a:gd name="T6" fmla="*/ 0 w 64"/>
                <a:gd name="T7" fmla="*/ 0 h 106"/>
                <a:gd name="T8" fmla="*/ 0 w 64"/>
                <a:gd name="T9" fmla="*/ 106 h 106"/>
                <a:gd name="T10" fmla="*/ 14 w 64"/>
                <a:gd name="T11" fmla="*/ 106 h 106"/>
                <a:gd name="T12" fmla="*/ 14 w 64"/>
                <a:gd name="T13" fmla="*/ 62 h 106"/>
                <a:gd name="T14" fmla="*/ 21 w 64"/>
                <a:gd name="T15" fmla="*/ 49 h 106"/>
                <a:gd name="T16" fmla="*/ 34 w 64"/>
                <a:gd name="T17" fmla="*/ 42 h 106"/>
                <a:gd name="T18" fmla="*/ 46 w 64"/>
                <a:gd name="T19" fmla="*/ 47 h 106"/>
                <a:gd name="T20" fmla="*/ 49 w 64"/>
                <a:gd name="T21" fmla="*/ 62 h 106"/>
                <a:gd name="T22" fmla="*/ 49 w 64"/>
                <a:gd name="T23" fmla="*/ 106 h 106"/>
                <a:gd name="T24" fmla="*/ 64 w 64"/>
                <a:gd name="T25" fmla="*/ 106 h 106"/>
                <a:gd name="T26" fmla="*/ 64 w 64"/>
                <a:gd name="T27" fmla="*/ 58 h 106"/>
                <a:gd name="T28" fmla="*/ 57 w 64"/>
                <a:gd name="T29" fmla="*/ 37 h 106"/>
                <a:gd name="T30" fmla="*/ 39 w 64"/>
                <a:gd name="T31" fmla="*/ 3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6">
                  <a:moveTo>
                    <a:pt x="39" y="30"/>
                  </a:moveTo>
                  <a:cubicBezTo>
                    <a:pt x="29" y="30"/>
                    <a:pt x="20" y="35"/>
                    <a:pt x="14" y="4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57"/>
                    <a:pt x="17" y="53"/>
                    <a:pt x="21" y="49"/>
                  </a:cubicBezTo>
                  <a:cubicBezTo>
                    <a:pt x="25" y="44"/>
                    <a:pt x="29" y="42"/>
                    <a:pt x="34" y="42"/>
                  </a:cubicBezTo>
                  <a:cubicBezTo>
                    <a:pt x="40" y="42"/>
                    <a:pt x="44" y="44"/>
                    <a:pt x="46" y="47"/>
                  </a:cubicBezTo>
                  <a:cubicBezTo>
                    <a:pt x="48" y="50"/>
                    <a:pt x="49" y="55"/>
                    <a:pt x="49" y="62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4" y="48"/>
                    <a:pt x="62" y="41"/>
                    <a:pt x="57" y="37"/>
                  </a:cubicBezTo>
                  <a:cubicBezTo>
                    <a:pt x="53" y="32"/>
                    <a:pt x="47" y="30"/>
                    <a:pt x="39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2">
              <a:extLst>
                <a:ext uri="{FF2B5EF4-FFF2-40B4-BE49-F238E27FC236}">
                  <a16:creationId xmlns:a16="http://schemas.microsoft.com/office/drawing/2014/main" id="{A2FBFC85-5630-8BC3-A583-1DEC58BBCC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81151" y="415925"/>
              <a:ext cx="77788" cy="84138"/>
            </a:xfrm>
            <a:custGeom>
              <a:avLst/>
              <a:gdLst>
                <a:gd name="T0" fmla="*/ 20 w 49"/>
                <a:gd name="T1" fmla="*/ 0 h 53"/>
                <a:gd name="T2" fmla="*/ 0 w 49"/>
                <a:gd name="T3" fmla="*/ 53 h 53"/>
                <a:gd name="T4" fmla="*/ 8 w 49"/>
                <a:gd name="T5" fmla="*/ 53 h 53"/>
                <a:gd name="T6" fmla="*/ 13 w 49"/>
                <a:gd name="T7" fmla="*/ 40 h 53"/>
                <a:gd name="T8" fmla="*/ 36 w 49"/>
                <a:gd name="T9" fmla="*/ 40 h 53"/>
                <a:gd name="T10" fmla="*/ 40 w 49"/>
                <a:gd name="T11" fmla="*/ 53 h 53"/>
                <a:gd name="T12" fmla="*/ 49 w 49"/>
                <a:gd name="T13" fmla="*/ 53 h 53"/>
                <a:gd name="T14" fmla="*/ 29 w 49"/>
                <a:gd name="T15" fmla="*/ 0 h 53"/>
                <a:gd name="T16" fmla="*/ 20 w 49"/>
                <a:gd name="T17" fmla="*/ 0 h 53"/>
                <a:gd name="T18" fmla="*/ 15 w 49"/>
                <a:gd name="T19" fmla="*/ 34 h 53"/>
                <a:gd name="T20" fmla="*/ 24 w 49"/>
                <a:gd name="T21" fmla="*/ 7 h 53"/>
                <a:gd name="T22" fmla="*/ 34 w 49"/>
                <a:gd name="T23" fmla="*/ 34 h 53"/>
                <a:gd name="T24" fmla="*/ 15 w 49"/>
                <a:gd name="T25" fmla="*/ 3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3">
                  <a:moveTo>
                    <a:pt x="20" y="0"/>
                  </a:moveTo>
                  <a:lnTo>
                    <a:pt x="0" y="53"/>
                  </a:lnTo>
                  <a:lnTo>
                    <a:pt x="8" y="53"/>
                  </a:lnTo>
                  <a:lnTo>
                    <a:pt x="13" y="40"/>
                  </a:lnTo>
                  <a:lnTo>
                    <a:pt x="36" y="40"/>
                  </a:lnTo>
                  <a:lnTo>
                    <a:pt x="40" y="53"/>
                  </a:lnTo>
                  <a:lnTo>
                    <a:pt x="49" y="53"/>
                  </a:lnTo>
                  <a:lnTo>
                    <a:pt x="29" y="0"/>
                  </a:lnTo>
                  <a:lnTo>
                    <a:pt x="20" y="0"/>
                  </a:lnTo>
                  <a:close/>
                  <a:moveTo>
                    <a:pt x="15" y="34"/>
                  </a:moveTo>
                  <a:lnTo>
                    <a:pt x="24" y="7"/>
                  </a:lnTo>
                  <a:lnTo>
                    <a:pt x="34" y="34"/>
                  </a:lnTo>
                  <a:lnTo>
                    <a:pt x="15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4">
              <a:extLst>
                <a:ext uri="{FF2B5EF4-FFF2-40B4-BE49-F238E27FC236}">
                  <a16:creationId xmlns:a16="http://schemas.microsoft.com/office/drawing/2014/main" id="{FF83A1F9-4D22-902B-230C-EA48637DF2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3701" y="412750"/>
              <a:ext cx="58738" cy="88900"/>
            </a:xfrm>
            <a:custGeom>
              <a:avLst/>
              <a:gdLst>
                <a:gd name="T0" fmla="*/ 57 w 71"/>
                <a:gd name="T1" fmla="*/ 43 h 108"/>
                <a:gd name="T2" fmla="*/ 55 w 71"/>
                <a:gd name="T3" fmla="*/ 40 h 108"/>
                <a:gd name="T4" fmla="*/ 51 w 71"/>
                <a:gd name="T5" fmla="*/ 36 h 108"/>
                <a:gd name="T6" fmla="*/ 43 w 71"/>
                <a:gd name="T7" fmla="*/ 31 h 108"/>
                <a:gd name="T8" fmla="*/ 33 w 71"/>
                <a:gd name="T9" fmla="*/ 30 h 108"/>
                <a:gd name="T10" fmla="*/ 9 w 71"/>
                <a:gd name="T11" fmla="*/ 41 h 108"/>
                <a:gd name="T12" fmla="*/ 0 w 71"/>
                <a:gd name="T13" fmla="*/ 69 h 108"/>
                <a:gd name="T14" fmla="*/ 8 w 71"/>
                <a:gd name="T15" fmla="*/ 97 h 108"/>
                <a:gd name="T16" fmla="*/ 32 w 71"/>
                <a:gd name="T17" fmla="*/ 108 h 108"/>
                <a:gd name="T18" fmla="*/ 37 w 71"/>
                <a:gd name="T19" fmla="*/ 107 h 108"/>
                <a:gd name="T20" fmla="*/ 42 w 71"/>
                <a:gd name="T21" fmla="*/ 106 h 108"/>
                <a:gd name="T22" fmla="*/ 46 w 71"/>
                <a:gd name="T23" fmla="*/ 104 h 108"/>
                <a:gd name="T24" fmla="*/ 49 w 71"/>
                <a:gd name="T25" fmla="*/ 103 h 108"/>
                <a:gd name="T26" fmla="*/ 52 w 71"/>
                <a:gd name="T27" fmla="*/ 100 h 108"/>
                <a:gd name="T28" fmla="*/ 54 w 71"/>
                <a:gd name="T29" fmla="*/ 98 h 108"/>
                <a:gd name="T30" fmla="*/ 55 w 71"/>
                <a:gd name="T31" fmla="*/ 97 h 108"/>
                <a:gd name="T32" fmla="*/ 56 w 71"/>
                <a:gd name="T33" fmla="*/ 95 h 108"/>
                <a:gd name="T34" fmla="*/ 57 w 71"/>
                <a:gd name="T35" fmla="*/ 95 h 108"/>
                <a:gd name="T36" fmla="*/ 59 w 71"/>
                <a:gd name="T37" fmla="*/ 106 h 108"/>
                <a:gd name="T38" fmla="*/ 71 w 71"/>
                <a:gd name="T39" fmla="*/ 106 h 108"/>
                <a:gd name="T40" fmla="*/ 71 w 71"/>
                <a:gd name="T41" fmla="*/ 0 h 108"/>
                <a:gd name="T42" fmla="*/ 57 w 71"/>
                <a:gd name="T43" fmla="*/ 0 h 108"/>
                <a:gd name="T44" fmla="*/ 57 w 71"/>
                <a:gd name="T45" fmla="*/ 43 h 108"/>
                <a:gd name="T46" fmla="*/ 51 w 71"/>
                <a:gd name="T47" fmla="*/ 88 h 108"/>
                <a:gd name="T48" fmla="*/ 36 w 71"/>
                <a:gd name="T49" fmla="*/ 96 h 108"/>
                <a:gd name="T50" fmla="*/ 20 w 71"/>
                <a:gd name="T51" fmla="*/ 88 h 108"/>
                <a:gd name="T52" fmla="*/ 15 w 71"/>
                <a:gd name="T53" fmla="*/ 68 h 108"/>
                <a:gd name="T54" fmla="*/ 21 w 71"/>
                <a:gd name="T55" fmla="*/ 49 h 108"/>
                <a:gd name="T56" fmla="*/ 36 w 71"/>
                <a:gd name="T57" fmla="*/ 41 h 108"/>
                <a:gd name="T58" fmla="*/ 51 w 71"/>
                <a:gd name="T59" fmla="*/ 49 h 108"/>
                <a:gd name="T60" fmla="*/ 57 w 71"/>
                <a:gd name="T61" fmla="*/ 68 h 108"/>
                <a:gd name="T62" fmla="*/ 51 w 71"/>
                <a:gd name="T63" fmla="*/ 8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108">
                  <a:moveTo>
                    <a:pt x="57" y="43"/>
                  </a:moveTo>
                  <a:cubicBezTo>
                    <a:pt x="56" y="42"/>
                    <a:pt x="56" y="41"/>
                    <a:pt x="55" y="40"/>
                  </a:cubicBezTo>
                  <a:cubicBezTo>
                    <a:pt x="54" y="39"/>
                    <a:pt x="53" y="38"/>
                    <a:pt x="51" y="36"/>
                  </a:cubicBezTo>
                  <a:cubicBezTo>
                    <a:pt x="49" y="34"/>
                    <a:pt x="46" y="33"/>
                    <a:pt x="43" y="31"/>
                  </a:cubicBezTo>
                  <a:cubicBezTo>
                    <a:pt x="40" y="30"/>
                    <a:pt x="37" y="30"/>
                    <a:pt x="33" y="30"/>
                  </a:cubicBezTo>
                  <a:cubicBezTo>
                    <a:pt x="23" y="30"/>
                    <a:pt x="15" y="33"/>
                    <a:pt x="9" y="41"/>
                  </a:cubicBezTo>
                  <a:cubicBezTo>
                    <a:pt x="3" y="48"/>
                    <a:pt x="0" y="57"/>
                    <a:pt x="0" y="69"/>
                  </a:cubicBezTo>
                  <a:cubicBezTo>
                    <a:pt x="0" y="80"/>
                    <a:pt x="3" y="90"/>
                    <a:pt x="8" y="97"/>
                  </a:cubicBezTo>
                  <a:cubicBezTo>
                    <a:pt x="14" y="104"/>
                    <a:pt x="22" y="108"/>
                    <a:pt x="32" y="108"/>
                  </a:cubicBezTo>
                  <a:cubicBezTo>
                    <a:pt x="34" y="108"/>
                    <a:pt x="35" y="108"/>
                    <a:pt x="37" y="107"/>
                  </a:cubicBezTo>
                  <a:cubicBezTo>
                    <a:pt x="39" y="107"/>
                    <a:pt x="41" y="107"/>
                    <a:pt x="42" y="106"/>
                  </a:cubicBezTo>
                  <a:cubicBezTo>
                    <a:pt x="43" y="106"/>
                    <a:pt x="45" y="105"/>
                    <a:pt x="46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2"/>
                    <a:pt x="51" y="101"/>
                    <a:pt x="52" y="100"/>
                  </a:cubicBezTo>
                  <a:cubicBezTo>
                    <a:pt x="53" y="100"/>
                    <a:pt x="53" y="99"/>
                    <a:pt x="54" y="98"/>
                  </a:cubicBezTo>
                  <a:cubicBezTo>
                    <a:pt x="54" y="98"/>
                    <a:pt x="55" y="97"/>
                    <a:pt x="55" y="97"/>
                  </a:cubicBezTo>
                  <a:cubicBezTo>
                    <a:pt x="56" y="96"/>
                    <a:pt x="56" y="96"/>
                    <a:pt x="56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57" y="43"/>
                  </a:lnTo>
                  <a:close/>
                  <a:moveTo>
                    <a:pt x="51" y="88"/>
                  </a:moveTo>
                  <a:cubicBezTo>
                    <a:pt x="47" y="93"/>
                    <a:pt x="42" y="96"/>
                    <a:pt x="36" y="96"/>
                  </a:cubicBezTo>
                  <a:cubicBezTo>
                    <a:pt x="29" y="96"/>
                    <a:pt x="24" y="93"/>
                    <a:pt x="20" y="88"/>
                  </a:cubicBezTo>
                  <a:cubicBezTo>
                    <a:pt x="17" y="83"/>
                    <a:pt x="15" y="76"/>
                    <a:pt x="15" y="68"/>
                  </a:cubicBezTo>
                  <a:cubicBezTo>
                    <a:pt x="15" y="61"/>
                    <a:pt x="17" y="54"/>
                    <a:pt x="21" y="49"/>
                  </a:cubicBezTo>
                  <a:cubicBezTo>
                    <a:pt x="25" y="44"/>
                    <a:pt x="30" y="41"/>
                    <a:pt x="36" y="41"/>
                  </a:cubicBezTo>
                  <a:cubicBezTo>
                    <a:pt x="43" y="41"/>
                    <a:pt x="48" y="44"/>
                    <a:pt x="51" y="49"/>
                  </a:cubicBezTo>
                  <a:cubicBezTo>
                    <a:pt x="55" y="54"/>
                    <a:pt x="57" y="61"/>
                    <a:pt x="57" y="68"/>
                  </a:cubicBezTo>
                  <a:cubicBezTo>
                    <a:pt x="57" y="76"/>
                    <a:pt x="55" y="83"/>
                    <a:pt x="51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5">
              <a:extLst>
                <a:ext uri="{FF2B5EF4-FFF2-40B4-BE49-F238E27FC236}">
                  <a16:creationId xmlns:a16="http://schemas.microsoft.com/office/drawing/2014/main" id="{B67964F5-8081-A3D8-089C-A081B2E52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3551" y="438150"/>
              <a:ext cx="60325" cy="61913"/>
            </a:xfrm>
            <a:custGeom>
              <a:avLst/>
              <a:gdLst>
                <a:gd name="T0" fmla="*/ 18 w 38"/>
                <a:gd name="T1" fmla="*/ 32 h 39"/>
                <a:gd name="T2" fmla="*/ 8 w 38"/>
                <a:gd name="T3" fmla="*/ 0 h 39"/>
                <a:gd name="T4" fmla="*/ 0 w 38"/>
                <a:gd name="T5" fmla="*/ 0 h 39"/>
                <a:gd name="T6" fmla="*/ 15 w 38"/>
                <a:gd name="T7" fmla="*/ 39 h 39"/>
                <a:gd name="T8" fmla="*/ 23 w 38"/>
                <a:gd name="T9" fmla="*/ 39 h 39"/>
                <a:gd name="T10" fmla="*/ 38 w 38"/>
                <a:gd name="T11" fmla="*/ 0 h 39"/>
                <a:gd name="T12" fmla="*/ 29 w 38"/>
                <a:gd name="T13" fmla="*/ 0 h 39"/>
                <a:gd name="T14" fmla="*/ 18 w 38"/>
                <a:gd name="T15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9">
                  <a:moveTo>
                    <a:pt x="18" y="32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15" y="39"/>
                  </a:lnTo>
                  <a:lnTo>
                    <a:pt x="23" y="39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18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6">
              <a:extLst>
                <a:ext uri="{FF2B5EF4-FFF2-40B4-BE49-F238E27FC236}">
                  <a16:creationId xmlns:a16="http://schemas.microsoft.com/office/drawing/2014/main" id="{C73E25E4-139B-A180-CBFD-59414A4BD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1813" y="411163"/>
              <a:ext cx="15875" cy="14288"/>
            </a:xfrm>
            <a:custGeom>
              <a:avLst/>
              <a:gdLst>
                <a:gd name="T0" fmla="*/ 10 w 19"/>
                <a:gd name="T1" fmla="*/ 0 h 18"/>
                <a:gd name="T2" fmla="*/ 3 w 19"/>
                <a:gd name="T3" fmla="*/ 2 h 18"/>
                <a:gd name="T4" fmla="*/ 0 w 19"/>
                <a:gd name="T5" fmla="*/ 9 h 18"/>
                <a:gd name="T6" fmla="*/ 3 w 19"/>
                <a:gd name="T7" fmla="*/ 16 h 18"/>
                <a:gd name="T8" fmla="*/ 10 w 19"/>
                <a:gd name="T9" fmla="*/ 18 h 18"/>
                <a:gd name="T10" fmla="*/ 17 w 19"/>
                <a:gd name="T11" fmla="*/ 16 h 18"/>
                <a:gd name="T12" fmla="*/ 19 w 19"/>
                <a:gd name="T13" fmla="*/ 9 h 18"/>
                <a:gd name="T14" fmla="*/ 17 w 19"/>
                <a:gd name="T15" fmla="*/ 2 h 18"/>
                <a:gd name="T16" fmla="*/ 10 w 19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0" y="0"/>
                  </a:moveTo>
                  <a:cubicBezTo>
                    <a:pt x="7" y="0"/>
                    <a:pt x="5" y="1"/>
                    <a:pt x="3" y="2"/>
                  </a:cubicBezTo>
                  <a:cubicBezTo>
                    <a:pt x="1" y="4"/>
                    <a:pt x="0" y="7"/>
                    <a:pt x="0" y="9"/>
                  </a:cubicBezTo>
                  <a:cubicBezTo>
                    <a:pt x="0" y="12"/>
                    <a:pt x="1" y="14"/>
                    <a:pt x="3" y="16"/>
                  </a:cubicBezTo>
                  <a:cubicBezTo>
                    <a:pt x="5" y="17"/>
                    <a:pt x="7" y="18"/>
                    <a:pt x="10" y="18"/>
                  </a:cubicBezTo>
                  <a:cubicBezTo>
                    <a:pt x="13" y="18"/>
                    <a:pt x="15" y="17"/>
                    <a:pt x="17" y="16"/>
                  </a:cubicBezTo>
                  <a:cubicBezTo>
                    <a:pt x="18" y="14"/>
                    <a:pt x="19" y="12"/>
                    <a:pt x="19" y="9"/>
                  </a:cubicBezTo>
                  <a:cubicBezTo>
                    <a:pt x="19" y="6"/>
                    <a:pt x="18" y="4"/>
                    <a:pt x="17" y="2"/>
                  </a:cubicBezTo>
                  <a:cubicBezTo>
                    <a:pt x="15" y="1"/>
                    <a:pt x="12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Rectangle 17">
              <a:extLst>
                <a:ext uri="{FF2B5EF4-FFF2-40B4-BE49-F238E27FC236}">
                  <a16:creationId xmlns:a16="http://schemas.microsoft.com/office/drawing/2014/main" id="{7B6F8562-C3CB-5305-FB0B-63FF8D970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4988" y="438150"/>
              <a:ext cx="11113" cy="619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8">
              <a:extLst>
                <a:ext uri="{FF2B5EF4-FFF2-40B4-BE49-F238E27FC236}">
                  <a16:creationId xmlns:a16="http://schemas.microsoft.com/office/drawing/2014/main" id="{AAAB2CA3-ACC4-BAB9-7B09-8D2F882AE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8801" y="436563"/>
              <a:ext cx="47625" cy="65088"/>
            </a:xfrm>
            <a:custGeom>
              <a:avLst/>
              <a:gdLst>
                <a:gd name="T0" fmla="*/ 44 w 59"/>
                <a:gd name="T1" fmla="*/ 36 h 79"/>
                <a:gd name="T2" fmla="*/ 37 w 59"/>
                <a:gd name="T3" fmla="*/ 34 h 79"/>
                <a:gd name="T4" fmla="*/ 30 w 59"/>
                <a:gd name="T5" fmla="*/ 31 h 79"/>
                <a:gd name="T6" fmla="*/ 24 w 59"/>
                <a:gd name="T7" fmla="*/ 29 h 79"/>
                <a:gd name="T8" fmla="*/ 20 w 59"/>
                <a:gd name="T9" fmla="*/ 26 h 79"/>
                <a:gd name="T10" fmla="*/ 18 w 59"/>
                <a:gd name="T11" fmla="*/ 21 h 79"/>
                <a:gd name="T12" fmla="*/ 22 w 59"/>
                <a:gd name="T13" fmla="*/ 14 h 79"/>
                <a:gd name="T14" fmla="*/ 32 w 59"/>
                <a:gd name="T15" fmla="*/ 12 h 79"/>
                <a:gd name="T16" fmla="*/ 52 w 59"/>
                <a:gd name="T17" fmla="*/ 20 h 79"/>
                <a:gd name="T18" fmla="*/ 58 w 59"/>
                <a:gd name="T19" fmla="*/ 10 h 79"/>
                <a:gd name="T20" fmla="*/ 55 w 59"/>
                <a:gd name="T21" fmla="*/ 8 h 79"/>
                <a:gd name="T22" fmla="*/ 46 w 59"/>
                <a:gd name="T23" fmla="*/ 3 h 79"/>
                <a:gd name="T24" fmla="*/ 32 w 59"/>
                <a:gd name="T25" fmla="*/ 0 h 79"/>
                <a:gd name="T26" fmla="*/ 12 w 59"/>
                <a:gd name="T27" fmla="*/ 7 h 79"/>
                <a:gd name="T28" fmla="*/ 4 w 59"/>
                <a:gd name="T29" fmla="*/ 23 h 79"/>
                <a:gd name="T30" fmla="*/ 6 w 59"/>
                <a:gd name="T31" fmla="*/ 31 h 79"/>
                <a:gd name="T32" fmla="*/ 11 w 59"/>
                <a:gd name="T33" fmla="*/ 37 h 79"/>
                <a:gd name="T34" fmla="*/ 15 w 59"/>
                <a:gd name="T35" fmla="*/ 40 h 79"/>
                <a:gd name="T36" fmla="*/ 19 w 59"/>
                <a:gd name="T37" fmla="*/ 42 h 79"/>
                <a:gd name="T38" fmla="*/ 23 w 59"/>
                <a:gd name="T39" fmla="*/ 44 h 79"/>
                <a:gd name="T40" fmla="*/ 29 w 59"/>
                <a:gd name="T41" fmla="*/ 45 h 79"/>
                <a:gd name="T42" fmla="*/ 33 w 59"/>
                <a:gd name="T43" fmla="*/ 47 h 79"/>
                <a:gd name="T44" fmla="*/ 38 w 59"/>
                <a:gd name="T45" fmla="*/ 49 h 79"/>
                <a:gd name="T46" fmla="*/ 42 w 59"/>
                <a:gd name="T47" fmla="*/ 52 h 79"/>
                <a:gd name="T48" fmla="*/ 45 w 59"/>
                <a:gd name="T49" fmla="*/ 57 h 79"/>
                <a:gd name="T50" fmla="*/ 41 w 59"/>
                <a:gd name="T51" fmla="*/ 65 h 79"/>
                <a:gd name="T52" fmla="*/ 30 w 59"/>
                <a:gd name="T53" fmla="*/ 67 h 79"/>
                <a:gd name="T54" fmla="*/ 18 w 59"/>
                <a:gd name="T55" fmla="*/ 64 h 79"/>
                <a:gd name="T56" fmla="*/ 8 w 59"/>
                <a:gd name="T57" fmla="*/ 57 h 79"/>
                <a:gd name="T58" fmla="*/ 0 w 59"/>
                <a:gd name="T59" fmla="*/ 66 h 79"/>
                <a:gd name="T60" fmla="*/ 12 w 59"/>
                <a:gd name="T61" fmla="*/ 74 h 79"/>
                <a:gd name="T62" fmla="*/ 30 w 59"/>
                <a:gd name="T63" fmla="*/ 79 h 79"/>
                <a:gd name="T64" fmla="*/ 52 w 59"/>
                <a:gd name="T65" fmla="*/ 72 h 79"/>
                <a:gd name="T66" fmla="*/ 59 w 59"/>
                <a:gd name="T67" fmla="*/ 55 h 79"/>
                <a:gd name="T68" fmla="*/ 44 w 59"/>
                <a:gd name="T69" fmla="*/ 3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79">
                  <a:moveTo>
                    <a:pt x="44" y="36"/>
                  </a:moveTo>
                  <a:cubicBezTo>
                    <a:pt x="43" y="36"/>
                    <a:pt x="41" y="35"/>
                    <a:pt x="37" y="34"/>
                  </a:cubicBezTo>
                  <a:cubicBezTo>
                    <a:pt x="34" y="33"/>
                    <a:pt x="31" y="32"/>
                    <a:pt x="30" y="31"/>
                  </a:cubicBezTo>
                  <a:cubicBezTo>
                    <a:pt x="27" y="30"/>
                    <a:pt x="25" y="30"/>
                    <a:pt x="24" y="29"/>
                  </a:cubicBezTo>
                  <a:cubicBezTo>
                    <a:pt x="23" y="29"/>
                    <a:pt x="22" y="28"/>
                    <a:pt x="20" y="26"/>
                  </a:cubicBezTo>
                  <a:cubicBezTo>
                    <a:pt x="19" y="25"/>
                    <a:pt x="18" y="23"/>
                    <a:pt x="18" y="21"/>
                  </a:cubicBezTo>
                  <a:cubicBezTo>
                    <a:pt x="18" y="18"/>
                    <a:pt x="19" y="15"/>
                    <a:pt x="22" y="14"/>
                  </a:cubicBezTo>
                  <a:cubicBezTo>
                    <a:pt x="24" y="12"/>
                    <a:pt x="28" y="12"/>
                    <a:pt x="32" y="12"/>
                  </a:cubicBezTo>
                  <a:cubicBezTo>
                    <a:pt x="39" y="12"/>
                    <a:pt x="46" y="14"/>
                    <a:pt x="52" y="2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7" y="9"/>
                    <a:pt x="55" y="8"/>
                  </a:cubicBezTo>
                  <a:cubicBezTo>
                    <a:pt x="53" y="6"/>
                    <a:pt x="50" y="5"/>
                    <a:pt x="46" y="3"/>
                  </a:cubicBezTo>
                  <a:cubicBezTo>
                    <a:pt x="41" y="1"/>
                    <a:pt x="37" y="0"/>
                    <a:pt x="32" y="0"/>
                  </a:cubicBezTo>
                  <a:cubicBezTo>
                    <a:pt x="23" y="0"/>
                    <a:pt x="17" y="3"/>
                    <a:pt x="12" y="7"/>
                  </a:cubicBezTo>
                  <a:cubicBezTo>
                    <a:pt x="7" y="11"/>
                    <a:pt x="4" y="16"/>
                    <a:pt x="4" y="23"/>
                  </a:cubicBezTo>
                  <a:cubicBezTo>
                    <a:pt x="4" y="26"/>
                    <a:pt x="5" y="29"/>
                    <a:pt x="6" y="31"/>
                  </a:cubicBezTo>
                  <a:cubicBezTo>
                    <a:pt x="7" y="33"/>
                    <a:pt x="8" y="35"/>
                    <a:pt x="11" y="37"/>
                  </a:cubicBezTo>
                  <a:cubicBezTo>
                    <a:pt x="13" y="39"/>
                    <a:pt x="14" y="40"/>
                    <a:pt x="15" y="40"/>
                  </a:cubicBezTo>
                  <a:cubicBezTo>
                    <a:pt x="16" y="41"/>
                    <a:pt x="18" y="41"/>
                    <a:pt x="19" y="42"/>
                  </a:cubicBezTo>
                  <a:cubicBezTo>
                    <a:pt x="20" y="43"/>
                    <a:pt x="22" y="43"/>
                    <a:pt x="23" y="44"/>
                  </a:cubicBezTo>
                  <a:cubicBezTo>
                    <a:pt x="25" y="44"/>
                    <a:pt x="27" y="45"/>
                    <a:pt x="29" y="45"/>
                  </a:cubicBezTo>
                  <a:cubicBezTo>
                    <a:pt x="31" y="46"/>
                    <a:pt x="32" y="47"/>
                    <a:pt x="33" y="47"/>
                  </a:cubicBezTo>
                  <a:cubicBezTo>
                    <a:pt x="35" y="48"/>
                    <a:pt x="37" y="48"/>
                    <a:pt x="38" y="49"/>
                  </a:cubicBezTo>
                  <a:cubicBezTo>
                    <a:pt x="39" y="49"/>
                    <a:pt x="41" y="50"/>
                    <a:pt x="42" y="52"/>
                  </a:cubicBezTo>
                  <a:cubicBezTo>
                    <a:pt x="44" y="53"/>
                    <a:pt x="45" y="55"/>
                    <a:pt x="45" y="57"/>
                  </a:cubicBezTo>
                  <a:cubicBezTo>
                    <a:pt x="45" y="61"/>
                    <a:pt x="44" y="63"/>
                    <a:pt x="41" y="65"/>
                  </a:cubicBezTo>
                  <a:cubicBezTo>
                    <a:pt x="38" y="66"/>
                    <a:pt x="35" y="67"/>
                    <a:pt x="30" y="67"/>
                  </a:cubicBezTo>
                  <a:cubicBezTo>
                    <a:pt x="26" y="67"/>
                    <a:pt x="22" y="66"/>
                    <a:pt x="18" y="64"/>
                  </a:cubicBezTo>
                  <a:cubicBezTo>
                    <a:pt x="14" y="62"/>
                    <a:pt x="10" y="59"/>
                    <a:pt x="8" y="5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" y="69"/>
                    <a:pt x="7" y="71"/>
                    <a:pt x="12" y="74"/>
                  </a:cubicBezTo>
                  <a:cubicBezTo>
                    <a:pt x="17" y="77"/>
                    <a:pt x="23" y="79"/>
                    <a:pt x="30" y="79"/>
                  </a:cubicBezTo>
                  <a:cubicBezTo>
                    <a:pt x="39" y="79"/>
                    <a:pt x="47" y="76"/>
                    <a:pt x="52" y="72"/>
                  </a:cubicBezTo>
                  <a:cubicBezTo>
                    <a:pt x="57" y="67"/>
                    <a:pt x="59" y="62"/>
                    <a:pt x="59" y="55"/>
                  </a:cubicBezTo>
                  <a:cubicBezTo>
                    <a:pt x="59" y="47"/>
                    <a:pt x="54" y="40"/>
                    <a:pt x="44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9">
              <a:extLst>
                <a:ext uri="{FF2B5EF4-FFF2-40B4-BE49-F238E27FC236}">
                  <a16:creationId xmlns:a16="http://schemas.microsoft.com/office/drawing/2014/main" id="{995386EE-0219-9B59-3015-DA9800463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0563" y="436563"/>
              <a:ext cx="36513" cy="63500"/>
            </a:xfrm>
            <a:custGeom>
              <a:avLst/>
              <a:gdLst>
                <a:gd name="T0" fmla="*/ 24 w 43"/>
                <a:gd name="T1" fmla="*/ 5 h 77"/>
                <a:gd name="T2" fmla="*/ 15 w 43"/>
                <a:gd name="T3" fmla="*/ 17 h 77"/>
                <a:gd name="T4" fmla="*/ 14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5 w 43"/>
                <a:gd name="T11" fmla="*/ 77 h 77"/>
                <a:gd name="T12" fmla="*/ 15 w 43"/>
                <a:gd name="T13" fmla="*/ 35 h 77"/>
                <a:gd name="T14" fmla="*/ 25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4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4" y="5"/>
                  </a:moveTo>
                  <a:cubicBezTo>
                    <a:pt x="20" y="8"/>
                    <a:pt x="17" y="12"/>
                    <a:pt x="15" y="17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27"/>
                    <a:pt x="19" y="22"/>
                    <a:pt x="25" y="18"/>
                  </a:cubicBezTo>
                  <a:cubicBezTo>
                    <a:pt x="28" y="16"/>
                    <a:pt x="32" y="14"/>
                    <a:pt x="35" y="14"/>
                  </a:cubicBezTo>
                  <a:cubicBezTo>
                    <a:pt x="38" y="14"/>
                    <a:pt x="40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8" y="2"/>
                    <a:pt x="2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20">
              <a:extLst>
                <a:ext uri="{FF2B5EF4-FFF2-40B4-BE49-F238E27FC236}">
                  <a16:creationId xmlns:a16="http://schemas.microsoft.com/office/drawing/2014/main" id="{2960E1C6-F590-264A-344E-7EF84C9D9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251" y="438150"/>
              <a:ext cx="58738" cy="85725"/>
            </a:xfrm>
            <a:custGeom>
              <a:avLst/>
              <a:gdLst>
                <a:gd name="T0" fmla="*/ 57 w 72"/>
                <a:gd name="T1" fmla="*/ 0 h 103"/>
                <a:gd name="T2" fmla="*/ 36 w 72"/>
                <a:gd name="T3" fmla="*/ 61 h 103"/>
                <a:gd name="T4" fmla="*/ 15 w 72"/>
                <a:gd name="T5" fmla="*/ 0 h 103"/>
                <a:gd name="T6" fmla="*/ 0 w 72"/>
                <a:gd name="T7" fmla="*/ 0 h 103"/>
                <a:gd name="T8" fmla="*/ 28 w 72"/>
                <a:gd name="T9" fmla="*/ 74 h 103"/>
                <a:gd name="T10" fmla="*/ 25 w 72"/>
                <a:gd name="T11" fmla="*/ 83 h 103"/>
                <a:gd name="T12" fmla="*/ 21 w 72"/>
                <a:gd name="T13" fmla="*/ 90 h 103"/>
                <a:gd name="T14" fmla="*/ 16 w 72"/>
                <a:gd name="T15" fmla="*/ 91 h 103"/>
                <a:gd name="T16" fmla="*/ 8 w 72"/>
                <a:gd name="T17" fmla="*/ 89 h 103"/>
                <a:gd name="T18" fmla="*/ 5 w 72"/>
                <a:gd name="T19" fmla="*/ 100 h 103"/>
                <a:gd name="T20" fmla="*/ 6 w 72"/>
                <a:gd name="T21" fmla="*/ 101 h 103"/>
                <a:gd name="T22" fmla="*/ 12 w 72"/>
                <a:gd name="T23" fmla="*/ 103 h 103"/>
                <a:gd name="T24" fmla="*/ 19 w 72"/>
                <a:gd name="T25" fmla="*/ 103 h 103"/>
                <a:gd name="T26" fmla="*/ 31 w 72"/>
                <a:gd name="T27" fmla="*/ 100 h 103"/>
                <a:gd name="T28" fmla="*/ 39 w 72"/>
                <a:gd name="T29" fmla="*/ 87 h 103"/>
                <a:gd name="T30" fmla="*/ 72 w 72"/>
                <a:gd name="T31" fmla="*/ 0 h 103"/>
                <a:gd name="T32" fmla="*/ 57 w 72"/>
                <a:gd name="T3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103">
                  <a:moveTo>
                    <a:pt x="57" y="0"/>
                  </a:moveTo>
                  <a:cubicBezTo>
                    <a:pt x="36" y="61"/>
                    <a:pt x="36" y="61"/>
                    <a:pt x="36" y="6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4" y="87"/>
                    <a:pt x="22" y="89"/>
                    <a:pt x="21" y="90"/>
                  </a:cubicBezTo>
                  <a:cubicBezTo>
                    <a:pt x="20" y="91"/>
                    <a:pt x="18" y="91"/>
                    <a:pt x="16" y="91"/>
                  </a:cubicBezTo>
                  <a:cubicBezTo>
                    <a:pt x="14" y="91"/>
                    <a:pt x="11" y="91"/>
                    <a:pt x="8" y="8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2"/>
                    <a:pt x="9" y="102"/>
                    <a:pt x="12" y="103"/>
                  </a:cubicBezTo>
                  <a:cubicBezTo>
                    <a:pt x="14" y="103"/>
                    <a:pt x="17" y="103"/>
                    <a:pt x="19" y="103"/>
                  </a:cubicBezTo>
                  <a:cubicBezTo>
                    <a:pt x="24" y="103"/>
                    <a:pt x="28" y="102"/>
                    <a:pt x="31" y="100"/>
                  </a:cubicBezTo>
                  <a:cubicBezTo>
                    <a:pt x="34" y="97"/>
                    <a:pt x="36" y="93"/>
                    <a:pt x="39" y="87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21">
              <a:extLst>
                <a:ext uri="{FF2B5EF4-FFF2-40B4-BE49-F238E27FC236}">
                  <a16:creationId xmlns:a16="http://schemas.microsoft.com/office/drawing/2014/main" id="{8279F213-F01D-0BA8-7DEC-BF8F2017D9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47813" y="-96838"/>
              <a:ext cx="352425" cy="422275"/>
            </a:xfrm>
            <a:custGeom>
              <a:avLst/>
              <a:gdLst>
                <a:gd name="T0" fmla="*/ 327 w 425"/>
                <a:gd name="T1" fmla="*/ 247 h 510"/>
                <a:gd name="T2" fmla="*/ 415 w 425"/>
                <a:gd name="T3" fmla="*/ 130 h 510"/>
                <a:gd name="T4" fmla="*/ 268 w 425"/>
                <a:gd name="T5" fmla="*/ 0 h 510"/>
                <a:gd name="T6" fmla="*/ 0 w 425"/>
                <a:gd name="T7" fmla="*/ 0 h 510"/>
                <a:gd name="T8" fmla="*/ 0 w 425"/>
                <a:gd name="T9" fmla="*/ 510 h 510"/>
                <a:gd name="T10" fmla="*/ 277 w 425"/>
                <a:gd name="T11" fmla="*/ 510 h 510"/>
                <a:gd name="T12" fmla="*/ 425 w 425"/>
                <a:gd name="T13" fmla="*/ 373 h 510"/>
                <a:gd name="T14" fmla="*/ 327 w 425"/>
                <a:gd name="T15" fmla="*/ 247 h 510"/>
                <a:gd name="T16" fmla="*/ 109 w 425"/>
                <a:gd name="T17" fmla="*/ 92 h 510"/>
                <a:gd name="T18" fmla="*/ 245 w 425"/>
                <a:gd name="T19" fmla="*/ 92 h 510"/>
                <a:gd name="T20" fmla="*/ 304 w 425"/>
                <a:gd name="T21" fmla="*/ 148 h 510"/>
                <a:gd name="T22" fmla="*/ 245 w 425"/>
                <a:gd name="T23" fmla="*/ 205 h 510"/>
                <a:gd name="T24" fmla="*/ 109 w 425"/>
                <a:gd name="T25" fmla="*/ 205 h 510"/>
                <a:gd name="T26" fmla="*/ 109 w 425"/>
                <a:gd name="T27" fmla="*/ 92 h 510"/>
                <a:gd name="T28" fmla="*/ 249 w 425"/>
                <a:gd name="T29" fmla="*/ 417 h 510"/>
                <a:gd name="T30" fmla="*/ 249 w 425"/>
                <a:gd name="T31" fmla="*/ 418 h 510"/>
                <a:gd name="T32" fmla="*/ 109 w 425"/>
                <a:gd name="T33" fmla="*/ 418 h 510"/>
                <a:gd name="T34" fmla="*/ 109 w 425"/>
                <a:gd name="T35" fmla="*/ 298 h 510"/>
                <a:gd name="T36" fmla="*/ 249 w 425"/>
                <a:gd name="T37" fmla="*/ 298 h 510"/>
                <a:gd name="T38" fmla="*/ 315 w 425"/>
                <a:gd name="T39" fmla="*/ 357 h 510"/>
                <a:gd name="T40" fmla="*/ 249 w 425"/>
                <a:gd name="T41" fmla="*/ 417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5" h="510">
                  <a:moveTo>
                    <a:pt x="327" y="247"/>
                  </a:moveTo>
                  <a:cubicBezTo>
                    <a:pt x="375" y="237"/>
                    <a:pt x="415" y="194"/>
                    <a:pt x="415" y="130"/>
                  </a:cubicBezTo>
                  <a:cubicBezTo>
                    <a:pt x="415" y="62"/>
                    <a:pt x="365" y="0"/>
                    <a:pt x="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277" y="510"/>
                    <a:pt x="277" y="510"/>
                    <a:pt x="277" y="510"/>
                  </a:cubicBezTo>
                  <a:cubicBezTo>
                    <a:pt x="374" y="510"/>
                    <a:pt x="425" y="449"/>
                    <a:pt x="425" y="373"/>
                  </a:cubicBezTo>
                  <a:cubicBezTo>
                    <a:pt x="425" y="309"/>
                    <a:pt x="381" y="256"/>
                    <a:pt x="327" y="247"/>
                  </a:cubicBezTo>
                  <a:close/>
                  <a:moveTo>
                    <a:pt x="109" y="92"/>
                  </a:moveTo>
                  <a:cubicBezTo>
                    <a:pt x="245" y="92"/>
                    <a:pt x="245" y="92"/>
                    <a:pt x="245" y="92"/>
                  </a:cubicBezTo>
                  <a:cubicBezTo>
                    <a:pt x="281" y="92"/>
                    <a:pt x="304" y="117"/>
                    <a:pt x="304" y="148"/>
                  </a:cubicBezTo>
                  <a:cubicBezTo>
                    <a:pt x="304" y="181"/>
                    <a:pt x="281" y="205"/>
                    <a:pt x="245" y="205"/>
                  </a:cubicBezTo>
                  <a:cubicBezTo>
                    <a:pt x="109" y="205"/>
                    <a:pt x="109" y="205"/>
                    <a:pt x="109" y="205"/>
                  </a:cubicBezTo>
                  <a:lnTo>
                    <a:pt x="109" y="92"/>
                  </a:lnTo>
                  <a:close/>
                  <a:moveTo>
                    <a:pt x="249" y="417"/>
                  </a:moveTo>
                  <a:cubicBezTo>
                    <a:pt x="249" y="418"/>
                    <a:pt x="249" y="418"/>
                    <a:pt x="249" y="418"/>
                  </a:cubicBezTo>
                  <a:cubicBezTo>
                    <a:pt x="109" y="418"/>
                    <a:pt x="109" y="418"/>
                    <a:pt x="109" y="418"/>
                  </a:cubicBezTo>
                  <a:cubicBezTo>
                    <a:pt x="109" y="298"/>
                    <a:pt x="109" y="298"/>
                    <a:pt x="109" y="298"/>
                  </a:cubicBezTo>
                  <a:cubicBezTo>
                    <a:pt x="249" y="298"/>
                    <a:pt x="249" y="298"/>
                    <a:pt x="249" y="298"/>
                  </a:cubicBezTo>
                  <a:cubicBezTo>
                    <a:pt x="292" y="298"/>
                    <a:pt x="315" y="325"/>
                    <a:pt x="315" y="357"/>
                  </a:cubicBezTo>
                  <a:cubicBezTo>
                    <a:pt x="315" y="394"/>
                    <a:pt x="290" y="417"/>
                    <a:pt x="249" y="4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22">
              <a:extLst>
                <a:ext uri="{FF2B5EF4-FFF2-40B4-BE49-F238E27FC236}">
                  <a16:creationId xmlns:a16="http://schemas.microsoft.com/office/drawing/2014/main" id="{05C0F3AF-1E64-F4C9-5564-207AB298F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826" y="-103188"/>
              <a:ext cx="347663" cy="436563"/>
            </a:xfrm>
            <a:custGeom>
              <a:avLst/>
              <a:gdLst>
                <a:gd name="T0" fmla="*/ 59 w 420"/>
                <a:gd name="T1" fmla="*/ 363 h 527"/>
                <a:gd name="T2" fmla="*/ 221 w 420"/>
                <a:gd name="T3" fmla="*/ 431 h 527"/>
                <a:gd name="T4" fmla="*/ 310 w 420"/>
                <a:gd name="T5" fmla="*/ 374 h 527"/>
                <a:gd name="T6" fmla="*/ 207 w 420"/>
                <a:gd name="T7" fmla="*/ 309 h 527"/>
                <a:gd name="T8" fmla="*/ 17 w 420"/>
                <a:gd name="T9" fmla="*/ 154 h 527"/>
                <a:gd name="T10" fmla="*/ 210 w 420"/>
                <a:gd name="T11" fmla="*/ 0 h 527"/>
                <a:gd name="T12" fmla="*/ 409 w 420"/>
                <a:gd name="T13" fmla="*/ 71 h 527"/>
                <a:gd name="T14" fmla="*/ 349 w 420"/>
                <a:gd name="T15" fmla="*/ 151 h 527"/>
                <a:gd name="T16" fmla="*/ 203 w 420"/>
                <a:gd name="T17" fmla="*/ 95 h 527"/>
                <a:gd name="T18" fmla="*/ 128 w 420"/>
                <a:gd name="T19" fmla="*/ 147 h 527"/>
                <a:gd name="T20" fmla="*/ 229 w 420"/>
                <a:gd name="T21" fmla="*/ 206 h 527"/>
                <a:gd name="T22" fmla="*/ 420 w 420"/>
                <a:gd name="T23" fmla="*/ 363 h 527"/>
                <a:gd name="T24" fmla="*/ 216 w 420"/>
                <a:gd name="T25" fmla="*/ 527 h 527"/>
                <a:gd name="T26" fmla="*/ 0 w 420"/>
                <a:gd name="T27" fmla="*/ 446 h 527"/>
                <a:gd name="T28" fmla="*/ 59 w 420"/>
                <a:gd name="T29" fmla="*/ 363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0" h="527">
                  <a:moveTo>
                    <a:pt x="59" y="363"/>
                  </a:moveTo>
                  <a:cubicBezTo>
                    <a:pt x="95" y="400"/>
                    <a:pt x="151" y="431"/>
                    <a:pt x="221" y="431"/>
                  </a:cubicBezTo>
                  <a:cubicBezTo>
                    <a:pt x="281" y="431"/>
                    <a:pt x="310" y="403"/>
                    <a:pt x="310" y="374"/>
                  </a:cubicBezTo>
                  <a:cubicBezTo>
                    <a:pt x="310" y="336"/>
                    <a:pt x="266" y="323"/>
                    <a:pt x="207" y="309"/>
                  </a:cubicBezTo>
                  <a:cubicBezTo>
                    <a:pt x="124" y="290"/>
                    <a:pt x="17" y="267"/>
                    <a:pt x="17" y="154"/>
                  </a:cubicBezTo>
                  <a:cubicBezTo>
                    <a:pt x="17" y="69"/>
                    <a:pt x="90" y="0"/>
                    <a:pt x="210" y="0"/>
                  </a:cubicBezTo>
                  <a:cubicBezTo>
                    <a:pt x="291" y="0"/>
                    <a:pt x="359" y="24"/>
                    <a:pt x="409" y="71"/>
                  </a:cubicBezTo>
                  <a:cubicBezTo>
                    <a:pt x="349" y="151"/>
                    <a:pt x="349" y="151"/>
                    <a:pt x="349" y="151"/>
                  </a:cubicBezTo>
                  <a:cubicBezTo>
                    <a:pt x="308" y="113"/>
                    <a:pt x="253" y="95"/>
                    <a:pt x="203" y="95"/>
                  </a:cubicBezTo>
                  <a:cubicBezTo>
                    <a:pt x="154" y="95"/>
                    <a:pt x="128" y="117"/>
                    <a:pt x="128" y="147"/>
                  </a:cubicBezTo>
                  <a:cubicBezTo>
                    <a:pt x="128" y="182"/>
                    <a:pt x="170" y="192"/>
                    <a:pt x="229" y="206"/>
                  </a:cubicBezTo>
                  <a:cubicBezTo>
                    <a:pt x="313" y="225"/>
                    <a:pt x="420" y="250"/>
                    <a:pt x="420" y="363"/>
                  </a:cubicBezTo>
                  <a:cubicBezTo>
                    <a:pt x="420" y="457"/>
                    <a:pt x="353" y="527"/>
                    <a:pt x="216" y="527"/>
                  </a:cubicBezTo>
                  <a:cubicBezTo>
                    <a:pt x="118" y="527"/>
                    <a:pt x="48" y="494"/>
                    <a:pt x="0" y="446"/>
                  </a:cubicBezTo>
                  <a:lnTo>
                    <a:pt x="59" y="3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Rectangle 23">
              <a:extLst>
                <a:ext uri="{FF2B5EF4-FFF2-40B4-BE49-F238E27FC236}">
                  <a16:creationId xmlns:a16="http://schemas.microsoft.com/office/drawing/2014/main" id="{5308E799-0736-BCF1-CC1A-3F3E2248F9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501" y="-96838"/>
              <a:ext cx="88900" cy="422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24">
              <a:extLst>
                <a:ext uri="{FF2B5EF4-FFF2-40B4-BE49-F238E27FC236}">
                  <a16:creationId xmlns:a16="http://schemas.microsoft.com/office/drawing/2014/main" id="{D9308C71-8329-D144-E136-1D34018B4D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-31750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7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6 h 136"/>
                <a:gd name="T20" fmla="*/ 20 w 113"/>
                <a:gd name="T21" fmla="*/ 16 h 136"/>
                <a:gd name="T22" fmla="*/ 20 w 113"/>
                <a:gd name="T23" fmla="*/ 120 h 136"/>
                <a:gd name="T24" fmla="*/ 45 w 113"/>
                <a:gd name="T25" fmla="*/ 120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6"/>
                    <a:pt x="92" y="17"/>
                  </a:cubicBezTo>
                  <a:cubicBezTo>
                    <a:pt x="103" y="28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20"/>
                    <a:pt x="59" y="16"/>
                    <a:pt x="45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58" y="120"/>
                    <a:pt x="69" y="116"/>
                    <a:pt x="78" y="107"/>
                  </a:cubicBezTo>
                  <a:cubicBezTo>
                    <a:pt x="87" y="98"/>
                    <a:pt x="92" y="85"/>
                    <a:pt x="92" y="68"/>
                  </a:cubicBezTo>
                  <a:cubicBezTo>
                    <a:pt x="92" y="51"/>
                    <a:pt x="87" y="37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25">
              <a:extLst>
                <a:ext uri="{FF2B5EF4-FFF2-40B4-BE49-F238E27FC236}">
                  <a16:creationId xmlns:a16="http://schemas.microsoft.com/office/drawing/2014/main" id="{9B065B41-2B00-5183-95B8-2C97D2776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438" y="-3175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26">
              <a:extLst>
                <a:ext uri="{FF2B5EF4-FFF2-40B4-BE49-F238E27FC236}">
                  <a16:creationId xmlns:a16="http://schemas.microsoft.com/office/drawing/2014/main" id="{AEBBA209-4388-44E3-1F5D-110C641693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70176" y="-36513"/>
              <a:ext cx="20638" cy="117475"/>
            </a:xfrm>
            <a:custGeom>
              <a:avLst/>
              <a:gdLst>
                <a:gd name="T0" fmla="*/ 13 w 25"/>
                <a:gd name="T1" fmla="*/ 24 h 143"/>
                <a:gd name="T2" fmla="*/ 0 w 25"/>
                <a:gd name="T3" fmla="*/ 12 h 143"/>
                <a:gd name="T4" fmla="*/ 13 w 25"/>
                <a:gd name="T5" fmla="*/ 0 h 143"/>
                <a:gd name="T6" fmla="*/ 25 w 25"/>
                <a:gd name="T7" fmla="*/ 12 h 143"/>
                <a:gd name="T8" fmla="*/ 13 w 25"/>
                <a:gd name="T9" fmla="*/ 24 h 143"/>
                <a:gd name="T10" fmla="*/ 4 w 25"/>
                <a:gd name="T11" fmla="*/ 143 h 143"/>
                <a:gd name="T12" fmla="*/ 4 w 25"/>
                <a:gd name="T13" fmla="*/ 44 h 143"/>
                <a:gd name="T14" fmla="*/ 22 w 25"/>
                <a:gd name="T15" fmla="*/ 44 h 143"/>
                <a:gd name="T16" fmla="*/ 22 w 25"/>
                <a:gd name="T17" fmla="*/ 143 h 143"/>
                <a:gd name="T18" fmla="*/ 4 w 25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5"/>
                    <a:pt x="25" y="12"/>
                  </a:cubicBezTo>
                  <a:cubicBezTo>
                    <a:pt x="25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27">
              <a:extLst>
                <a:ext uri="{FF2B5EF4-FFF2-40B4-BE49-F238E27FC236}">
                  <a16:creationId xmlns:a16="http://schemas.microsoft.com/office/drawing/2014/main" id="{4524D336-2EEE-036C-C9C9-0D5F156C9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926" y="-1588"/>
              <a:ext cx="80963" cy="82550"/>
            </a:xfrm>
            <a:custGeom>
              <a:avLst/>
              <a:gdLst>
                <a:gd name="T0" fmla="*/ 31 w 51"/>
                <a:gd name="T1" fmla="*/ 52 h 52"/>
                <a:gd name="T2" fmla="*/ 20 w 51"/>
                <a:gd name="T3" fmla="*/ 52 h 52"/>
                <a:gd name="T4" fmla="*/ 0 w 51"/>
                <a:gd name="T5" fmla="*/ 0 h 52"/>
                <a:gd name="T6" fmla="*/ 11 w 51"/>
                <a:gd name="T7" fmla="*/ 0 h 52"/>
                <a:gd name="T8" fmla="*/ 25 w 51"/>
                <a:gd name="T9" fmla="*/ 42 h 52"/>
                <a:gd name="T10" fmla="*/ 40 w 51"/>
                <a:gd name="T11" fmla="*/ 0 h 52"/>
                <a:gd name="T12" fmla="*/ 51 w 51"/>
                <a:gd name="T13" fmla="*/ 0 h 52"/>
                <a:gd name="T14" fmla="*/ 31 w 51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52">
                  <a:moveTo>
                    <a:pt x="31" y="52"/>
                  </a:moveTo>
                  <a:lnTo>
                    <a:pt x="20" y="5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42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31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28">
              <a:extLst>
                <a:ext uri="{FF2B5EF4-FFF2-40B4-BE49-F238E27FC236}">
                  <a16:creationId xmlns:a16="http://schemas.microsoft.com/office/drawing/2014/main" id="{7957D02A-F6AA-E7FB-776F-5DF982079E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9238" y="-3175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9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5 h 103"/>
                <a:gd name="T22" fmla="*/ 19 w 90"/>
                <a:gd name="T23" fmla="*/ 43 h 103"/>
                <a:gd name="T24" fmla="*/ 71 w 90"/>
                <a:gd name="T25" fmla="*/ 43 h 103"/>
                <a:gd name="T26" fmla="*/ 46 w 90"/>
                <a:gd name="T27" fmla="*/ 1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6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5"/>
                    <a:pt x="0" y="52"/>
                  </a:cubicBezTo>
                  <a:cubicBezTo>
                    <a:pt x="0" y="20"/>
                    <a:pt x="21" y="0"/>
                    <a:pt x="47" y="0"/>
                  </a:cubicBezTo>
                  <a:cubicBezTo>
                    <a:pt x="74" y="0"/>
                    <a:pt x="90" y="20"/>
                    <a:pt x="90" y="4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5"/>
                  </a:moveTo>
                  <a:cubicBezTo>
                    <a:pt x="28" y="15"/>
                    <a:pt x="20" y="30"/>
                    <a:pt x="19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28"/>
                    <a:pt x="64" y="15"/>
                    <a:pt x="4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29">
              <a:extLst>
                <a:ext uri="{FF2B5EF4-FFF2-40B4-BE49-F238E27FC236}">
                  <a16:creationId xmlns:a16="http://schemas.microsoft.com/office/drawing/2014/main" id="{C091E53F-E8FB-D219-1C2C-C8CDF3A477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2901" y="-3175"/>
              <a:ext cx="68263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8 w 84"/>
                <a:gd name="T7" fmla="*/ 42 h 101"/>
                <a:gd name="T8" fmla="*/ 18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7 w 84"/>
                <a:gd name="T15" fmla="*/ 2 h 101"/>
                <a:gd name="T16" fmla="*/ 18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0" y="32"/>
                    <a:pt x="18" y="42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30">
              <a:extLst>
                <a:ext uri="{FF2B5EF4-FFF2-40B4-BE49-F238E27FC236}">
                  <a16:creationId xmlns:a16="http://schemas.microsoft.com/office/drawing/2014/main" id="{D8C0F936-155F-B9D3-105E-CB4A7E9C8F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06726" y="-34925"/>
              <a:ext cx="79375" cy="117475"/>
            </a:xfrm>
            <a:custGeom>
              <a:avLst/>
              <a:gdLst>
                <a:gd name="T0" fmla="*/ 50 w 95"/>
                <a:gd name="T1" fmla="*/ 142 h 142"/>
                <a:gd name="T2" fmla="*/ 20 w 95"/>
                <a:gd name="T3" fmla="*/ 125 h 142"/>
                <a:gd name="T4" fmla="*/ 17 w 95"/>
                <a:gd name="T5" fmla="*/ 140 h 142"/>
                <a:gd name="T6" fmla="*/ 0 w 95"/>
                <a:gd name="T7" fmla="*/ 140 h 142"/>
                <a:gd name="T8" fmla="*/ 0 w 95"/>
                <a:gd name="T9" fmla="*/ 0 h 142"/>
                <a:gd name="T10" fmla="*/ 19 w 95"/>
                <a:gd name="T11" fmla="*/ 0 h 142"/>
                <a:gd name="T12" fmla="*/ 19 w 95"/>
                <a:gd name="T13" fmla="*/ 57 h 142"/>
                <a:gd name="T14" fmla="*/ 52 w 95"/>
                <a:gd name="T15" fmla="*/ 39 h 142"/>
                <a:gd name="T16" fmla="*/ 94 w 95"/>
                <a:gd name="T17" fmla="*/ 91 h 142"/>
                <a:gd name="T18" fmla="*/ 50 w 95"/>
                <a:gd name="T19" fmla="*/ 142 h 142"/>
                <a:gd name="T20" fmla="*/ 47 w 95"/>
                <a:gd name="T21" fmla="*/ 55 h 142"/>
                <a:gd name="T22" fmla="*/ 18 w 95"/>
                <a:gd name="T23" fmla="*/ 91 h 142"/>
                <a:gd name="T24" fmla="*/ 46 w 95"/>
                <a:gd name="T25" fmla="*/ 127 h 142"/>
                <a:gd name="T26" fmla="*/ 75 w 95"/>
                <a:gd name="T27" fmla="*/ 91 h 142"/>
                <a:gd name="T28" fmla="*/ 47 w 95"/>
                <a:gd name="T29" fmla="*/ 5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142">
                  <a:moveTo>
                    <a:pt x="50" y="142"/>
                  </a:moveTo>
                  <a:cubicBezTo>
                    <a:pt x="31" y="142"/>
                    <a:pt x="22" y="129"/>
                    <a:pt x="20" y="125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5"/>
                    <a:pt x="31" y="39"/>
                    <a:pt x="52" y="39"/>
                  </a:cubicBezTo>
                  <a:cubicBezTo>
                    <a:pt x="78" y="39"/>
                    <a:pt x="94" y="61"/>
                    <a:pt x="94" y="91"/>
                  </a:cubicBezTo>
                  <a:cubicBezTo>
                    <a:pt x="95" y="121"/>
                    <a:pt x="77" y="142"/>
                    <a:pt x="50" y="142"/>
                  </a:cubicBezTo>
                  <a:close/>
                  <a:moveTo>
                    <a:pt x="47" y="55"/>
                  </a:moveTo>
                  <a:cubicBezTo>
                    <a:pt x="30" y="55"/>
                    <a:pt x="18" y="71"/>
                    <a:pt x="18" y="91"/>
                  </a:cubicBezTo>
                  <a:cubicBezTo>
                    <a:pt x="18" y="110"/>
                    <a:pt x="29" y="127"/>
                    <a:pt x="46" y="127"/>
                  </a:cubicBezTo>
                  <a:cubicBezTo>
                    <a:pt x="63" y="127"/>
                    <a:pt x="75" y="111"/>
                    <a:pt x="75" y="91"/>
                  </a:cubicBezTo>
                  <a:cubicBezTo>
                    <a:pt x="75" y="71"/>
                    <a:pt x="64" y="55"/>
                    <a:pt x="47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31">
              <a:extLst>
                <a:ext uri="{FF2B5EF4-FFF2-40B4-BE49-F238E27FC236}">
                  <a16:creationId xmlns:a16="http://schemas.microsoft.com/office/drawing/2014/main" id="{B3C06BAF-2606-07B2-0633-EFEFFAE99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4038" y="-1588"/>
              <a:ext cx="79375" cy="114300"/>
            </a:xfrm>
            <a:custGeom>
              <a:avLst/>
              <a:gdLst>
                <a:gd name="T0" fmla="*/ 52 w 96"/>
                <a:gd name="T1" fmla="*/ 113 h 136"/>
                <a:gd name="T2" fmla="*/ 26 w 96"/>
                <a:gd name="T3" fmla="*/ 136 h 136"/>
                <a:gd name="T4" fmla="*/ 7 w 96"/>
                <a:gd name="T5" fmla="*/ 132 h 136"/>
                <a:gd name="T6" fmla="*/ 11 w 96"/>
                <a:gd name="T7" fmla="*/ 117 h 136"/>
                <a:gd name="T8" fmla="*/ 22 w 96"/>
                <a:gd name="T9" fmla="*/ 120 h 136"/>
                <a:gd name="T10" fmla="*/ 33 w 96"/>
                <a:gd name="T11" fmla="*/ 110 h 136"/>
                <a:gd name="T12" fmla="*/ 38 w 96"/>
                <a:gd name="T13" fmla="*/ 98 h 136"/>
                <a:gd name="T14" fmla="*/ 0 w 96"/>
                <a:gd name="T15" fmla="*/ 0 h 136"/>
                <a:gd name="T16" fmla="*/ 20 w 96"/>
                <a:gd name="T17" fmla="*/ 0 h 136"/>
                <a:gd name="T18" fmla="*/ 48 w 96"/>
                <a:gd name="T19" fmla="*/ 81 h 136"/>
                <a:gd name="T20" fmla="*/ 76 w 96"/>
                <a:gd name="T21" fmla="*/ 0 h 136"/>
                <a:gd name="T22" fmla="*/ 96 w 96"/>
                <a:gd name="T23" fmla="*/ 0 h 136"/>
                <a:gd name="T24" fmla="*/ 52 w 96"/>
                <a:gd name="T25" fmla="*/ 11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36">
                  <a:moveTo>
                    <a:pt x="52" y="113"/>
                  </a:moveTo>
                  <a:cubicBezTo>
                    <a:pt x="45" y="129"/>
                    <a:pt x="38" y="136"/>
                    <a:pt x="26" y="136"/>
                  </a:cubicBezTo>
                  <a:cubicBezTo>
                    <a:pt x="13" y="136"/>
                    <a:pt x="7" y="132"/>
                    <a:pt x="7" y="132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11" y="117"/>
                    <a:pt x="17" y="120"/>
                    <a:pt x="22" y="120"/>
                  </a:cubicBezTo>
                  <a:cubicBezTo>
                    <a:pt x="27" y="120"/>
                    <a:pt x="30" y="118"/>
                    <a:pt x="33" y="110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52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Rectangle 32">
              <a:extLst>
                <a:ext uri="{FF2B5EF4-FFF2-40B4-BE49-F238E27FC236}">
                  <a16:creationId xmlns:a16="http://schemas.microsoft.com/office/drawing/2014/main" id="{28E831E1-5403-0391-CFF1-443342404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9451" y="-31750"/>
              <a:ext cx="17463" cy="1127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33">
              <a:extLst>
                <a:ext uri="{FF2B5EF4-FFF2-40B4-BE49-F238E27FC236}">
                  <a16:creationId xmlns:a16="http://schemas.microsoft.com/office/drawing/2014/main" id="{C26B6476-3E8D-9E7B-540C-E0FEFAD5D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901" y="-3175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9 w 84"/>
                <a:gd name="T7" fmla="*/ 42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2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34">
              <a:extLst>
                <a:ext uri="{FF2B5EF4-FFF2-40B4-BE49-F238E27FC236}">
                  <a16:creationId xmlns:a16="http://schemas.microsoft.com/office/drawing/2014/main" id="{944C5982-3C91-7F73-09A4-D3869163B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962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39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2" y="99"/>
                    <a:pt x="54" y="103"/>
                    <a:pt x="39" y="103"/>
                  </a:cubicBezTo>
                  <a:cubicBezTo>
                    <a:pt x="19" y="103"/>
                    <a:pt x="4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39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7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3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35">
              <a:extLst>
                <a:ext uri="{FF2B5EF4-FFF2-40B4-BE49-F238E27FC236}">
                  <a16:creationId xmlns:a16="http://schemas.microsoft.com/office/drawing/2014/main" id="{948AB8FF-2BA3-9E06-B8CF-1E2C0011DA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29001" y="-36513"/>
              <a:ext cx="20638" cy="117475"/>
            </a:xfrm>
            <a:custGeom>
              <a:avLst/>
              <a:gdLst>
                <a:gd name="T0" fmla="*/ 13 w 26"/>
                <a:gd name="T1" fmla="*/ 24 h 143"/>
                <a:gd name="T2" fmla="*/ 0 w 26"/>
                <a:gd name="T3" fmla="*/ 12 h 143"/>
                <a:gd name="T4" fmla="*/ 13 w 26"/>
                <a:gd name="T5" fmla="*/ 0 h 143"/>
                <a:gd name="T6" fmla="*/ 26 w 26"/>
                <a:gd name="T7" fmla="*/ 12 h 143"/>
                <a:gd name="T8" fmla="*/ 13 w 26"/>
                <a:gd name="T9" fmla="*/ 24 h 143"/>
                <a:gd name="T10" fmla="*/ 4 w 26"/>
                <a:gd name="T11" fmla="*/ 143 h 143"/>
                <a:gd name="T12" fmla="*/ 4 w 26"/>
                <a:gd name="T13" fmla="*/ 44 h 143"/>
                <a:gd name="T14" fmla="*/ 22 w 26"/>
                <a:gd name="T15" fmla="*/ 44 h 143"/>
                <a:gd name="T16" fmla="*/ 22 w 26"/>
                <a:gd name="T17" fmla="*/ 143 h 143"/>
                <a:gd name="T18" fmla="*/ 4 w 26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5"/>
                    <a:pt x="26" y="12"/>
                  </a:cubicBezTo>
                  <a:cubicBezTo>
                    <a:pt x="26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36">
              <a:extLst>
                <a:ext uri="{FF2B5EF4-FFF2-40B4-BE49-F238E27FC236}">
                  <a16:creationId xmlns:a16="http://schemas.microsoft.com/office/drawing/2014/main" id="{914FBE95-5DCD-B09C-05FA-773F884D73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65513" y="-3175"/>
              <a:ext cx="77788" cy="115888"/>
            </a:xfrm>
            <a:custGeom>
              <a:avLst/>
              <a:gdLst>
                <a:gd name="T0" fmla="*/ 84 w 94"/>
                <a:gd name="T1" fmla="*/ 122 h 138"/>
                <a:gd name="T2" fmla="*/ 44 w 94"/>
                <a:gd name="T3" fmla="*/ 138 h 138"/>
                <a:gd name="T4" fmla="*/ 5 w 94"/>
                <a:gd name="T5" fmla="*/ 126 h 138"/>
                <a:gd name="T6" fmla="*/ 12 w 94"/>
                <a:gd name="T7" fmla="*/ 112 h 138"/>
                <a:gd name="T8" fmla="*/ 43 w 94"/>
                <a:gd name="T9" fmla="*/ 122 h 138"/>
                <a:gd name="T10" fmla="*/ 67 w 94"/>
                <a:gd name="T11" fmla="*/ 113 h 138"/>
                <a:gd name="T12" fmla="*/ 74 w 94"/>
                <a:gd name="T13" fmla="*/ 89 h 138"/>
                <a:gd name="T14" fmla="*/ 74 w 94"/>
                <a:gd name="T15" fmla="*/ 80 h 138"/>
                <a:gd name="T16" fmla="*/ 42 w 94"/>
                <a:gd name="T17" fmla="*/ 99 h 138"/>
                <a:gd name="T18" fmla="*/ 0 w 94"/>
                <a:gd name="T19" fmla="*/ 49 h 138"/>
                <a:gd name="T20" fmla="*/ 43 w 94"/>
                <a:gd name="T21" fmla="*/ 0 h 138"/>
                <a:gd name="T22" fmla="*/ 74 w 94"/>
                <a:gd name="T23" fmla="*/ 18 h 138"/>
                <a:gd name="T24" fmla="*/ 76 w 94"/>
                <a:gd name="T25" fmla="*/ 2 h 138"/>
                <a:gd name="T26" fmla="*/ 94 w 94"/>
                <a:gd name="T27" fmla="*/ 2 h 138"/>
                <a:gd name="T28" fmla="*/ 94 w 94"/>
                <a:gd name="T29" fmla="*/ 82 h 138"/>
                <a:gd name="T30" fmla="*/ 84 w 94"/>
                <a:gd name="T31" fmla="*/ 122 h 138"/>
                <a:gd name="T32" fmla="*/ 48 w 94"/>
                <a:gd name="T33" fmla="*/ 15 h 138"/>
                <a:gd name="T34" fmla="*/ 20 w 94"/>
                <a:gd name="T35" fmla="*/ 49 h 138"/>
                <a:gd name="T36" fmla="*/ 47 w 94"/>
                <a:gd name="T37" fmla="*/ 83 h 138"/>
                <a:gd name="T38" fmla="*/ 75 w 94"/>
                <a:gd name="T39" fmla="*/ 49 h 138"/>
                <a:gd name="T40" fmla="*/ 48 w 94"/>
                <a:gd name="T41" fmla="*/ 1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138">
                  <a:moveTo>
                    <a:pt x="84" y="122"/>
                  </a:moveTo>
                  <a:cubicBezTo>
                    <a:pt x="76" y="130"/>
                    <a:pt x="64" y="138"/>
                    <a:pt x="44" y="138"/>
                  </a:cubicBezTo>
                  <a:cubicBezTo>
                    <a:pt x="23" y="138"/>
                    <a:pt x="8" y="129"/>
                    <a:pt x="5" y="126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7" y="116"/>
                    <a:pt x="30" y="122"/>
                    <a:pt x="43" y="122"/>
                  </a:cubicBezTo>
                  <a:cubicBezTo>
                    <a:pt x="55" y="122"/>
                    <a:pt x="63" y="118"/>
                    <a:pt x="67" y="113"/>
                  </a:cubicBezTo>
                  <a:cubicBezTo>
                    <a:pt x="72" y="109"/>
                    <a:pt x="74" y="101"/>
                    <a:pt x="74" y="89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3" y="83"/>
                    <a:pt x="64" y="99"/>
                    <a:pt x="42" y="99"/>
                  </a:cubicBezTo>
                  <a:cubicBezTo>
                    <a:pt x="16" y="99"/>
                    <a:pt x="0" y="78"/>
                    <a:pt x="0" y="49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65" y="0"/>
                    <a:pt x="73" y="15"/>
                    <a:pt x="74" y="18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102"/>
                    <a:pt x="91" y="113"/>
                    <a:pt x="84" y="122"/>
                  </a:cubicBezTo>
                  <a:close/>
                  <a:moveTo>
                    <a:pt x="48" y="15"/>
                  </a:moveTo>
                  <a:cubicBezTo>
                    <a:pt x="31" y="15"/>
                    <a:pt x="20" y="30"/>
                    <a:pt x="20" y="49"/>
                  </a:cubicBezTo>
                  <a:cubicBezTo>
                    <a:pt x="20" y="67"/>
                    <a:pt x="30" y="83"/>
                    <a:pt x="47" y="83"/>
                  </a:cubicBezTo>
                  <a:cubicBezTo>
                    <a:pt x="64" y="83"/>
                    <a:pt x="75" y="67"/>
                    <a:pt x="75" y="49"/>
                  </a:cubicBezTo>
                  <a:cubicBezTo>
                    <a:pt x="75" y="30"/>
                    <a:pt x="65" y="15"/>
                    <a:pt x="48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37">
              <a:extLst>
                <a:ext uri="{FF2B5EF4-FFF2-40B4-BE49-F238E27FC236}">
                  <a16:creationId xmlns:a16="http://schemas.microsoft.com/office/drawing/2014/main" id="{DCECE63C-3BE4-E3D3-8A34-3F4C88B09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8701" y="-34925"/>
              <a:ext cx="69850" cy="115888"/>
            </a:xfrm>
            <a:custGeom>
              <a:avLst/>
              <a:gdLst>
                <a:gd name="T0" fmla="*/ 66 w 85"/>
                <a:gd name="T1" fmla="*/ 141 h 141"/>
                <a:gd name="T2" fmla="*/ 66 w 85"/>
                <a:gd name="T3" fmla="*/ 82 h 141"/>
                <a:gd name="T4" fmla="*/ 46 w 85"/>
                <a:gd name="T5" fmla="*/ 56 h 141"/>
                <a:gd name="T6" fmla="*/ 19 w 85"/>
                <a:gd name="T7" fmla="*/ 82 h 141"/>
                <a:gd name="T8" fmla="*/ 19 w 85"/>
                <a:gd name="T9" fmla="*/ 141 h 141"/>
                <a:gd name="T10" fmla="*/ 0 w 85"/>
                <a:gd name="T11" fmla="*/ 141 h 141"/>
                <a:gd name="T12" fmla="*/ 0 w 85"/>
                <a:gd name="T13" fmla="*/ 0 h 141"/>
                <a:gd name="T14" fmla="*/ 19 w 85"/>
                <a:gd name="T15" fmla="*/ 0 h 141"/>
                <a:gd name="T16" fmla="*/ 19 w 85"/>
                <a:gd name="T17" fmla="*/ 60 h 141"/>
                <a:gd name="T18" fmla="*/ 52 w 85"/>
                <a:gd name="T19" fmla="*/ 39 h 141"/>
                <a:gd name="T20" fmla="*/ 85 w 85"/>
                <a:gd name="T21" fmla="*/ 77 h 141"/>
                <a:gd name="T22" fmla="*/ 85 w 85"/>
                <a:gd name="T23" fmla="*/ 141 h 141"/>
                <a:gd name="T24" fmla="*/ 66 w 85"/>
                <a:gd name="T25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141">
                  <a:moveTo>
                    <a:pt x="66" y="141"/>
                  </a:moveTo>
                  <a:cubicBezTo>
                    <a:pt x="66" y="82"/>
                    <a:pt x="66" y="82"/>
                    <a:pt x="66" y="82"/>
                  </a:cubicBezTo>
                  <a:cubicBezTo>
                    <a:pt x="66" y="66"/>
                    <a:pt x="61" y="56"/>
                    <a:pt x="46" y="56"/>
                  </a:cubicBezTo>
                  <a:cubicBezTo>
                    <a:pt x="31" y="56"/>
                    <a:pt x="21" y="72"/>
                    <a:pt x="19" y="82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5" y="50"/>
                    <a:pt x="36" y="39"/>
                    <a:pt x="52" y="39"/>
                  </a:cubicBezTo>
                  <a:cubicBezTo>
                    <a:pt x="72" y="39"/>
                    <a:pt x="85" y="51"/>
                    <a:pt x="85" y="77"/>
                  </a:cubicBezTo>
                  <a:cubicBezTo>
                    <a:pt x="85" y="141"/>
                    <a:pt x="85" y="141"/>
                    <a:pt x="85" y="141"/>
                  </a:cubicBezTo>
                  <a:lnTo>
                    <a:pt x="66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38">
              <a:extLst>
                <a:ext uri="{FF2B5EF4-FFF2-40B4-BE49-F238E27FC236}">
                  <a16:creationId xmlns:a16="http://schemas.microsoft.com/office/drawing/2014/main" id="{A628084C-CF66-E7E8-A07E-637CE5D6B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4426" y="-23813"/>
              <a:ext cx="50800" cy="106363"/>
            </a:xfrm>
            <a:custGeom>
              <a:avLst/>
              <a:gdLst>
                <a:gd name="T0" fmla="*/ 33 w 61"/>
                <a:gd name="T1" fmla="*/ 41 h 128"/>
                <a:gd name="T2" fmla="*/ 33 w 61"/>
                <a:gd name="T3" fmla="*/ 92 h 128"/>
                <a:gd name="T4" fmla="*/ 37 w 61"/>
                <a:gd name="T5" fmla="*/ 109 h 128"/>
                <a:gd name="T6" fmla="*/ 47 w 61"/>
                <a:gd name="T7" fmla="*/ 113 h 128"/>
                <a:gd name="T8" fmla="*/ 58 w 61"/>
                <a:gd name="T9" fmla="*/ 111 h 128"/>
                <a:gd name="T10" fmla="*/ 60 w 61"/>
                <a:gd name="T11" fmla="*/ 125 h 128"/>
                <a:gd name="T12" fmla="*/ 42 w 61"/>
                <a:gd name="T13" fmla="*/ 128 h 128"/>
                <a:gd name="T14" fmla="*/ 21 w 61"/>
                <a:gd name="T15" fmla="*/ 121 h 128"/>
                <a:gd name="T16" fmla="*/ 15 w 61"/>
                <a:gd name="T17" fmla="*/ 95 h 128"/>
                <a:gd name="T18" fmla="*/ 15 w 61"/>
                <a:gd name="T19" fmla="*/ 41 h 128"/>
                <a:gd name="T20" fmla="*/ 0 w 61"/>
                <a:gd name="T21" fmla="*/ 41 h 128"/>
                <a:gd name="T22" fmla="*/ 0 w 61"/>
                <a:gd name="T23" fmla="*/ 27 h 128"/>
                <a:gd name="T24" fmla="*/ 14 w 61"/>
                <a:gd name="T25" fmla="*/ 27 h 128"/>
                <a:gd name="T26" fmla="*/ 16 w 61"/>
                <a:gd name="T27" fmla="*/ 0 h 128"/>
                <a:gd name="T28" fmla="*/ 33 w 61"/>
                <a:gd name="T29" fmla="*/ 0 h 128"/>
                <a:gd name="T30" fmla="*/ 33 w 61"/>
                <a:gd name="T31" fmla="*/ 27 h 128"/>
                <a:gd name="T32" fmla="*/ 61 w 61"/>
                <a:gd name="T33" fmla="*/ 27 h 128"/>
                <a:gd name="T34" fmla="*/ 61 w 61"/>
                <a:gd name="T35" fmla="*/ 41 h 128"/>
                <a:gd name="T36" fmla="*/ 33 w 61"/>
                <a:gd name="T37" fmla="*/ 4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128">
                  <a:moveTo>
                    <a:pt x="33" y="41"/>
                  </a:moveTo>
                  <a:cubicBezTo>
                    <a:pt x="33" y="92"/>
                    <a:pt x="33" y="92"/>
                    <a:pt x="33" y="92"/>
                  </a:cubicBezTo>
                  <a:cubicBezTo>
                    <a:pt x="33" y="101"/>
                    <a:pt x="34" y="106"/>
                    <a:pt x="37" y="109"/>
                  </a:cubicBezTo>
                  <a:cubicBezTo>
                    <a:pt x="40" y="112"/>
                    <a:pt x="43" y="113"/>
                    <a:pt x="47" y="113"/>
                  </a:cubicBezTo>
                  <a:cubicBezTo>
                    <a:pt x="52" y="113"/>
                    <a:pt x="56" y="112"/>
                    <a:pt x="58" y="111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6" y="127"/>
                    <a:pt x="48" y="128"/>
                    <a:pt x="42" y="128"/>
                  </a:cubicBezTo>
                  <a:cubicBezTo>
                    <a:pt x="33" y="128"/>
                    <a:pt x="27" y="126"/>
                    <a:pt x="21" y="121"/>
                  </a:cubicBezTo>
                  <a:cubicBezTo>
                    <a:pt x="16" y="115"/>
                    <a:pt x="15" y="108"/>
                    <a:pt x="15" y="95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33" y="41"/>
                    <a:pt x="33" y="41"/>
                    <a:pt x="33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39">
              <a:extLst>
                <a:ext uri="{FF2B5EF4-FFF2-40B4-BE49-F238E27FC236}">
                  <a16:creationId xmlns:a16="http://schemas.microsoft.com/office/drawing/2014/main" id="{644BE14E-EA94-5B64-6A69-FD38062EC8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157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40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3" y="99"/>
                    <a:pt x="54" y="103"/>
                    <a:pt x="39" y="103"/>
                  </a:cubicBezTo>
                  <a:cubicBezTo>
                    <a:pt x="19" y="103"/>
                    <a:pt x="5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40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8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4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40">
              <a:extLst>
                <a:ext uri="{FF2B5EF4-FFF2-40B4-BE49-F238E27FC236}">
                  <a16:creationId xmlns:a16="http://schemas.microsoft.com/office/drawing/2014/main" id="{EF137B69-3191-B6FE-C47C-0D807733E2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157163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6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5 h 136"/>
                <a:gd name="T20" fmla="*/ 20 w 113"/>
                <a:gd name="T21" fmla="*/ 15 h 136"/>
                <a:gd name="T22" fmla="*/ 20 w 113"/>
                <a:gd name="T23" fmla="*/ 119 h 136"/>
                <a:gd name="T24" fmla="*/ 45 w 113"/>
                <a:gd name="T25" fmla="*/ 119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5"/>
                    <a:pt x="92" y="16"/>
                  </a:cubicBezTo>
                  <a:cubicBezTo>
                    <a:pt x="103" y="27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19"/>
                    <a:pt x="59" y="15"/>
                    <a:pt x="45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45" y="119"/>
                    <a:pt x="45" y="119"/>
                    <a:pt x="45" y="119"/>
                  </a:cubicBezTo>
                  <a:cubicBezTo>
                    <a:pt x="58" y="119"/>
                    <a:pt x="69" y="116"/>
                    <a:pt x="78" y="107"/>
                  </a:cubicBezTo>
                  <a:cubicBezTo>
                    <a:pt x="87" y="98"/>
                    <a:pt x="92" y="84"/>
                    <a:pt x="92" y="68"/>
                  </a:cubicBezTo>
                  <a:cubicBezTo>
                    <a:pt x="92" y="51"/>
                    <a:pt x="87" y="36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41">
              <a:extLst>
                <a:ext uri="{FF2B5EF4-FFF2-40B4-BE49-F238E27FC236}">
                  <a16:creationId xmlns:a16="http://schemas.microsoft.com/office/drawing/2014/main" id="{821A2D0B-222A-FACB-58E1-95FBC01269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50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Rectangle 42">
              <a:extLst>
                <a:ext uri="{FF2B5EF4-FFF2-40B4-BE49-F238E27FC236}">
                  <a16:creationId xmlns:a16="http://schemas.microsoft.com/office/drawing/2014/main" id="{7DEFDA0D-DEC0-C80E-280E-37E6A828C6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7163" y="153988"/>
              <a:ext cx="15875" cy="115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43">
              <a:extLst>
                <a:ext uri="{FF2B5EF4-FFF2-40B4-BE49-F238E27FC236}">
                  <a16:creationId xmlns:a16="http://schemas.microsoft.com/office/drawing/2014/main" id="{E1B199F1-629A-2B40-F991-6A433992CF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6851" y="150813"/>
              <a:ext cx="20638" cy="119063"/>
            </a:xfrm>
            <a:custGeom>
              <a:avLst/>
              <a:gdLst>
                <a:gd name="T0" fmla="*/ 12 w 25"/>
                <a:gd name="T1" fmla="*/ 25 h 144"/>
                <a:gd name="T2" fmla="*/ 0 w 25"/>
                <a:gd name="T3" fmla="*/ 13 h 144"/>
                <a:gd name="T4" fmla="*/ 12 w 25"/>
                <a:gd name="T5" fmla="*/ 0 h 144"/>
                <a:gd name="T6" fmla="*/ 25 w 25"/>
                <a:gd name="T7" fmla="*/ 12 h 144"/>
                <a:gd name="T8" fmla="*/ 12 w 25"/>
                <a:gd name="T9" fmla="*/ 25 h 144"/>
                <a:gd name="T10" fmla="*/ 3 w 25"/>
                <a:gd name="T11" fmla="*/ 144 h 144"/>
                <a:gd name="T12" fmla="*/ 3 w 25"/>
                <a:gd name="T13" fmla="*/ 45 h 144"/>
                <a:gd name="T14" fmla="*/ 22 w 25"/>
                <a:gd name="T15" fmla="*/ 45 h 144"/>
                <a:gd name="T16" fmla="*/ 22 w 25"/>
                <a:gd name="T17" fmla="*/ 144 h 144"/>
                <a:gd name="T18" fmla="*/ 3 w 25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4">
                  <a:moveTo>
                    <a:pt x="12" y="25"/>
                  </a:moveTo>
                  <a:cubicBezTo>
                    <a:pt x="5" y="25"/>
                    <a:pt x="0" y="20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0" y="0"/>
                    <a:pt x="25" y="6"/>
                    <a:pt x="25" y="12"/>
                  </a:cubicBezTo>
                  <a:cubicBezTo>
                    <a:pt x="25" y="19"/>
                    <a:pt x="20" y="25"/>
                    <a:pt x="12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44">
              <a:extLst>
                <a:ext uri="{FF2B5EF4-FFF2-40B4-BE49-F238E27FC236}">
                  <a16:creationId xmlns:a16="http://schemas.microsoft.com/office/drawing/2014/main" id="{344578C9-CCB4-4F2D-6F97-A69FE48FE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8601" y="188913"/>
              <a:ext cx="79375" cy="80963"/>
            </a:xfrm>
            <a:custGeom>
              <a:avLst/>
              <a:gdLst>
                <a:gd name="T0" fmla="*/ 30 w 50"/>
                <a:gd name="T1" fmla="*/ 51 h 51"/>
                <a:gd name="T2" fmla="*/ 19 w 50"/>
                <a:gd name="T3" fmla="*/ 51 h 51"/>
                <a:gd name="T4" fmla="*/ 0 w 50"/>
                <a:gd name="T5" fmla="*/ 0 h 51"/>
                <a:gd name="T6" fmla="*/ 10 w 50"/>
                <a:gd name="T7" fmla="*/ 0 h 51"/>
                <a:gd name="T8" fmla="*/ 25 w 50"/>
                <a:gd name="T9" fmla="*/ 41 h 51"/>
                <a:gd name="T10" fmla="*/ 39 w 50"/>
                <a:gd name="T11" fmla="*/ 0 h 51"/>
                <a:gd name="T12" fmla="*/ 50 w 50"/>
                <a:gd name="T13" fmla="*/ 0 h 51"/>
                <a:gd name="T14" fmla="*/ 30 w 50"/>
                <a:gd name="T1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51">
                  <a:moveTo>
                    <a:pt x="30" y="51"/>
                  </a:moveTo>
                  <a:lnTo>
                    <a:pt x="19" y="5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5" y="41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30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45">
              <a:extLst>
                <a:ext uri="{FF2B5EF4-FFF2-40B4-BE49-F238E27FC236}">
                  <a16:creationId xmlns:a16="http://schemas.microsoft.com/office/drawing/2014/main" id="{2236A563-D056-2155-A154-64F4FBDBB1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59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0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46">
              <a:extLst>
                <a:ext uri="{FF2B5EF4-FFF2-40B4-BE49-F238E27FC236}">
                  <a16:creationId xmlns:a16="http://schemas.microsoft.com/office/drawing/2014/main" id="{F4BF70B8-9555-C261-D3C1-88BD30FC33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7988" y="185738"/>
              <a:ext cx="47625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47">
              <a:extLst>
                <a:ext uri="{FF2B5EF4-FFF2-40B4-BE49-F238E27FC236}">
                  <a16:creationId xmlns:a16="http://schemas.microsoft.com/office/drawing/2014/main" id="{2EFAC510-CEEE-DA5A-FAA3-F170FED762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987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48">
              <a:extLst>
                <a:ext uri="{FF2B5EF4-FFF2-40B4-BE49-F238E27FC236}">
                  <a16:creationId xmlns:a16="http://schemas.microsoft.com/office/drawing/2014/main" id="{9F75901F-04A3-6B7A-4918-99E7F7C4A0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84513" y="153988"/>
              <a:ext cx="77788" cy="117475"/>
            </a:xfrm>
            <a:custGeom>
              <a:avLst/>
              <a:gdLst>
                <a:gd name="T0" fmla="*/ 78 w 94"/>
                <a:gd name="T1" fmla="*/ 141 h 143"/>
                <a:gd name="T2" fmla="*/ 75 w 94"/>
                <a:gd name="T3" fmla="*/ 125 h 143"/>
                <a:gd name="T4" fmla="*/ 42 w 94"/>
                <a:gd name="T5" fmla="*/ 143 h 143"/>
                <a:gd name="T6" fmla="*/ 0 w 94"/>
                <a:gd name="T7" fmla="*/ 91 h 143"/>
                <a:gd name="T8" fmla="*/ 44 w 94"/>
                <a:gd name="T9" fmla="*/ 40 h 143"/>
                <a:gd name="T10" fmla="*/ 75 w 94"/>
                <a:gd name="T11" fmla="*/ 58 h 143"/>
                <a:gd name="T12" fmla="*/ 75 w 94"/>
                <a:gd name="T13" fmla="*/ 0 h 143"/>
                <a:gd name="T14" fmla="*/ 94 w 94"/>
                <a:gd name="T15" fmla="*/ 0 h 143"/>
                <a:gd name="T16" fmla="*/ 94 w 94"/>
                <a:gd name="T17" fmla="*/ 141 h 143"/>
                <a:gd name="T18" fmla="*/ 78 w 94"/>
                <a:gd name="T19" fmla="*/ 141 h 143"/>
                <a:gd name="T20" fmla="*/ 48 w 94"/>
                <a:gd name="T21" fmla="*/ 54 h 143"/>
                <a:gd name="T22" fmla="*/ 19 w 94"/>
                <a:gd name="T23" fmla="*/ 90 h 143"/>
                <a:gd name="T24" fmla="*/ 47 w 94"/>
                <a:gd name="T25" fmla="*/ 127 h 143"/>
                <a:gd name="T26" fmla="*/ 75 w 94"/>
                <a:gd name="T27" fmla="*/ 90 h 143"/>
                <a:gd name="T28" fmla="*/ 48 w 94"/>
                <a:gd name="T29" fmla="*/ 5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43">
                  <a:moveTo>
                    <a:pt x="78" y="141"/>
                  </a:moveTo>
                  <a:cubicBezTo>
                    <a:pt x="75" y="125"/>
                    <a:pt x="75" y="125"/>
                    <a:pt x="75" y="125"/>
                  </a:cubicBezTo>
                  <a:cubicBezTo>
                    <a:pt x="74" y="126"/>
                    <a:pt x="65" y="143"/>
                    <a:pt x="42" y="143"/>
                  </a:cubicBezTo>
                  <a:cubicBezTo>
                    <a:pt x="16" y="143"/>
                    <a:pt x="0" y="121"/>
                    <a:pt x="0" y="91"/>
                  </a:cubicBezTo>
                  <a:cubicBezTo>
                    <a:pt x="0" y="62"/>
                    <a:pt x="18" y="40"/>
                    <a:pt x="44" y="40"/>
                  </a:cubicBezTo>
                  <a:cubicBezTo>
                    <a:pt x="65" y="40"/>
                    <a:pt x="74" y="56"/>
                    <a:pt x="75" y="58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78" y="141"/>
                    <a:pt x="78" y="141"/>
                    <a:pt x="78" y="141"/>
                  </a:cubicBezTo>
                  <a:close/>
                  <a:moveTo>
                    <a:pt x="48" y="54"/>
                  </a:moveTo>
                  <a:cubicBezTo>
                    <a:pt x="30" y="54"/>
                    <a:pt x="19" y="71"/>
                    <a:pt x="19" y="90"/>
                  </a:cubicBezTo>
                  <a:cubicBezTo>
                    <a:pt x="19" y="110"/>
                    <a:pt x="29" y="127"/>
                    <a:pt x="47" y="127"/>
                  </a:cubicBezTo>
                  <a:cubicBezTo>
                    <a:pt x="64" y="127"/>
                    <a:pt x="75" y="110"/>
                    <a:pt x="75" y="90"/>
                  </a:cubicBezTo>
                  <a:cubicBezTo>
                    <a:pt x="76" y="71"/>
                    <a:pt x="66" y="54"/>
                    <a:pt x="48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49">
              <a:extLst>
                <a:ext uri="{FF2B5EF4-FFF2-40B4-BE49-F238E27FC236}">
                  <a16:creationId xmlns:a16="http://schemas.microsoft.com/office/drawing/2014/main" id="{746411D7-FE52-9D4A-5F9C-E781E2B0A6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926" y="152400"/>
              <a:ext cx="53975" cy="117475"/>
            </a:xfrm>
            <a:custGeom>
              <a:avLst/>
              <a:gdLst>
                <a:gd name="T0" fmla="*/ 61 w 64"/>
                <a:gd name="T1" fmla="*/ 18 h 142"/>
                <a:gd name="T2" fmla="*/ 49 w 64"/>
                <a:gd name="T3" fmla="*/ 15 h 142"/>
                <a:gd name="T4" fmla="*/ 36 w 64"/>
                <a:gd name="T5" fmla="*/ 21 h 142"/>
                <a:gd name="T6" fmla="*/ 34 w 64"/>
                <a:gd name="T7" fmla="*/ 35 h 142"/>
                <a:gd name="T8" fmla="*/ 34 w 64"/>
                <a:gd name="T9" fmla="*/ 43 h 142"/>
                <a:gd name="T10" fmla="*/ 59 w 64"/>
                <a:gd name="T11" fmla="*/ 43 h 142"/>
                <a:gd name="T12" fmla="*/ 59 w 64"/>
                <a:gd name="T13" fmla="*/ 57 h 142"/>
                <a:gd name="T14" fmla="*/ 34 w 64"/>
                <a:gd name="T15" fmla="*/ 57 h 142"/>
                <a:gd name="T16" fmla="*/ 34 w 64"/>
                <a:gd name="T17" fmla="*/ 142 h 142"/>
                <a:gd name="T18" fmla="*/ 15 w 64"/>
                <a:gd name="T19" fmla="*/ 142 h 142"/>
                <a:gd name="T20" fmla="*/ 15 w 64"/>
                <a:gd name="T21" fmla="*/ 57 h 142"/>
                <a:gd name="T22" fmla="*/ 0 w 64"/>
                <a:gd name="T23" fmla="*/ 57 h 142"/>
                <a:gd name="T24" fmla="*/ 0 w 64"/>
                <a:gd name="T25" fmla="*/ 43 h 142"/>
                <a:gd name="T26" fmla="*/ 15 w 64"/>
                <a:gd name="T27" fmla="*/ 43 h 142"/>
                <a:gd name="T28" fmla="*/ 15 w 64"/>
                <a:gd name="T29" fmla="*/ 32 h 142"/>
                <a:gd name="T30" fmla="*/ 22 w 64"/>
                <a:gd name="T31" fmla="*/ 9 h 142"/>
                <a:gd name="T32" fmla="*/ 45 w 64"/>
                <a:gd name="T33" fmla="*/ 0 h 142"/>
                <a:gd name="T34" fmla="*/ 64 w 64"/>
                <a:gd name="T35" fmla="*/ 4 h 142"/>
                <a:gd name="T36" fmla="*/ 61 w 64"/>
                <a:gd name="T37" fmla="*/ 1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142">
                  <a:moveTo>
                    <a:pt x="61" y="18"/>
                  </a:moveTo>
                  <a:cubicBezTo>
                    <a:pt x="61" y="18"/>
                    <a:pt x="55" y="15"/>
                    <a:pt x="49" y="15"/>
                  </a:cubicBezTo>
                  <a:cubicBezTo>
                    <a:pt x="43" y="15"/>
                    <a:pt x="39" y="17"/>
                    <a:pt x="36" y="21"/>
                  </a:cubicBezTo>
                  <a:cubicBezTo>
                    <a:pt x="34" y="24"/>
                    <a:pt x="34" y="29"/>
                    <a:pt x="34" y="35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142"/>
                    <a:pt x="34" y="142"/>
                    <a:pt x="34" y="142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21"/>
                    <a:pt x="18" y="14"/>
                    <a:pt x="22" y="9"/>
                  </a:cubicBezTo>
                  <a:cubicBezTo>
                    <a:pt x="27" y="4"/>
                    <a:pt x="34" y="0"/>
                    <a:pt x="45" y="0"/>
                  </a:cubicBezTo>
                  <a:cubicBezTo>
                    <a:pt x="55" y="0"/>
                    <a:pt x="62" y="3"/>
                    <a:pt x="64" y="4"/>
                  </a:cubicBezTo>
                  <a:lnTo>
                    <a:pt x="61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50">
              <a:extLst>
                <a:ext uri="{FF2B5EF4-FFF2-40B4-BE49-F238E27FC236}">
                  <a16:creationId xmlns:a16="http://schemas.microsoft.com/office/drawing/2014/main" id="{71C2BF5D-0F27-5DC4-E839-53363129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0251" y="185738"/>
              <a:ext cx="46038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51">
              <a:extLst>
                <a:ext uri="{FF2B5EF4-FFF2-40B4-BE49-F238E27FC236}">
                  <a16:creationId xmlns:a16="http://schemas.microsoft.com/office/drawing/2014/main" id="{6AAE8FD2-F294-9C4A-F94A-068B4B7ABC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21051" y="185738"/>
              <a:ext cx="79375" cy="85725"/>
            </a:xfrm>
            <a:custGeom>
              <a:avLst/>
              <a:gdLst>
                <a:gd name="T0" fmla="*/ 48 w 96"/>
                <a:gd name="T1" fmla="*/ 102 h 102"/>
                <a:gd name="T2" fmla="*/ 0 w 96"/>
                <a:gd name="T3" fmla="*/ 51 h 102"/>
                <a:gd name="T4" fmla="*/ 48 w 96"/>
                <a:gd name="T5" fmla="*/ 0 h 102"/>
                <a:gd name="T6" fmla="*/ 96 w 96"/>
                <a:gd name="T7" fmla="*/ 51 h 102"/>
                <a:gd name="T8" fmla="*/ 48 w 96"/>
                <a:gd name="T9" fmla="*/ 102 h 102"/>
                <a:gd name="T10" fmla="*/ 48 w 96"/>
                <a:gd name="T11" fmla="*/ 14 h 102"/>
                <a:gd name="T12" fmla="*/ 20 w 96"/>
                <a:gd name="T13" fmla="*/ 51 h 102"/>
                <a:gd name="T14" fmla="*/ 48 w 96"/>
                <a:gd name="T15" fmla="*/ 88 h 102"/>
                <a:gd name="T16" fmla="*/ 77 w 96"/>
                <a:gd name="T17" fmla="*/ 51 h 102"/>
                <a:gd name="T18" fmla="*/ 48 w 96"/>
                <a:gd name="T19" fmla="*/ 1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102">
                  <a:moveTo>
                    <a:pt x="48" y="102"/>
                  </a:moveTo>
                  <a:cubicBezTo>
                    <a:pt x="20" y="102"/>
                    <a:pt x="0" y="82"/>
                    <a:pt x="0" y="51"/>
                  </a:cubicBezTo>
                  <a:cubicBezTo>
                    <a:pt x="0" y="20"/>
                    <a:pt x="20" y="0"/>
                    <a:pt x="48" y="0"/>
                  </a:cubicBezTo>
                  <a:cubicBezTo>
                    <a:pt x="77" y="0"/>
                    <a:pt x="96" y="20"/>
                    <a:pt x="96" y="51"/>
                  </a:cubicBezTo>
                  <a:cubicBezTo>
                    <a:pt x="96" y="82"/>
                    <a:pt x="77" y="102"/>
                    <a:pt x="48" y="102"/>
                  </a:cubicBezTo>
                  <a:close/>
                  <a:moveTo>
                    <a:pt x="48" y="14"/>
                  </a:moveTo>
                  <a:cubicBezTo>
                    <a:pt x="30" y="14"/>
                    <a:pt x="20" y="29"/>
                    <a:pt x="20" y="51"/>
                  </a:cubicBezTo>
                  <a:cubicBezTo>
                    <a:pt x="20" y="72"/>
                    <a:pt x="30" y="88"/>
                    <a:pt x="48" y="88"/>
                  </a:cubicBezTo>
                  <a:cubicBezTo>
                    <a:pt x="67" y="88"/>
                    <a:pt x="77" y="72"/>
                    <a:pt x="77" y="51"/>
                  </a:cubicBezTo>
                  <a:cubicBezTo>
                    <a:pt x="77" y="29"/>
                    <a:pt x="67" y="14"/>
                    <a:pt x="4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52">
              <a:extLst>
                <a:ext uri="{FF2B5EF4-FFF2-40B4-BE49-F238E27FC236}">
                  <a16:creationId xmlns:a16="http://schemas.microsoft.com/office/drawing/2014/main" id="{C590DB0F-DC19-CD6D-2F4D-61479185D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9476" y="185738"/>
              <a:ext cx="117475" cy="84138"/>
            </a:xfrm>
            <a:custGeom>
              <a:avLst/>
              <a:gdLst>
                <a:gd name="T0" fmla="*/ 123 w 142"/>
                <a:gd name="T1" fmla="*/ 101 h 101"/>
                <a:gd name="T2" fmla="*/ 123 w 142"/>
                <a:gd name="T3" fmla="*/ 39 h 101"/>
                <a:gd name="T4" fmla="*/ 106 w 142"/>
                <a:gd name="T5" fmla="*/ 16 h 101"/>
                <a:gd name="T6" fmla="*/ 80 w 142"/>
                <a:gd name="T7" fmla="*/ 41 h 101"/>
                <a:gd name="T8" fmla="*/ 80 w 142"/>
                <a:gd name="T9" fmla="*/ 101 h 101"/>
                <a:gd name="T10" fmla="*/ 62 w 142"/>
                <a:gd name="T11" fmla="*/ 101 h 101"/>
                <a:gd name="T12" fmla="*/ 62 w 142"/>
                <a:gd name="T13" fmla="*/ 39 h 101"/>
                <a:gd name="T14" fmla="*/ 44 w 142"/>
                <a:gd name="T15" fmla="*/ 16 h 101"/>
                <a:gd name="T16" fmla="*/ 19 w 142"/>
                <a:gd name="T17" fmla="*/ 41 h 101"/>
                <a:gd name="T18" fmla="*/ 19 w 142"/>
                <a:gd name="T19" fmla="*/ 101 h 101"/>
                <a:gd name="T20" fmla="*/ 0 w 142"/>
                <a:gd name="T21" fmla="*/ 101 h 101"/>
                <a:gd name="T22" fmla="*/ 0 w 142"/>
                <a:gd name="T23" fmla="*/ 2 h 101"/>
                <a:gd name="T24" fmla="*/ 18 w 142"/>
                <a:gd name="T25" fmla="*/ 2 h 101"/>
                <a:gd name="T26" fmla="*/ 19 w 142"/>
                <a:gd name="T27" fmla="*/ 20 h 101"/>
                <a:gd name="T28" fmla="*/ 51 w 142"/>
                <a:gd name="T29" fmla="*/ 0 h 101"/>
                <a:gd name="T30" fmla="*/ 79 w 142"/>
                <a:gd name="T31" fmla="*/ 21 h 101"/>
                <a:gd name="T32" fmla="*/ 112 w 142"/>
                <a:gd name="T33" fmla="*/ 0 h 101"/>
                <a:gd name="T34" fmla="*/ 142 w 142"/>
                <a:gd name="T35" fmla="*/ 34 h 101"/>
                <a:gd name="T36" fmla="*/ 142 w 142"/>
                <a:gd name="T37" fmla="*/ 101 h 101"/>
                <a:gd name="T38" fmla="*/ 123 w 142"/>
                <a:gd name="T3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2" h="101">
                  <a:moveTo>
                    <a:pt x="123" y="101"/>
                  </a:moveTo>
                  <a:cubicBezTo>
                    <a:pt x="123" y="39"/>
                    <a:pt x="123" y="39"/>
                    <a:pt x="123" y="39"/>
                  </a:cubicBezTo>
                  <a:cubicBezTo>
                    <a:pt x="123" y="26"/>
                    <a:pt x="120" y="16"/>
                    <a:pt x="106" y="16"/>
                  </a:cubicBezTo>
                  <a:cubicBezTo>
                    <a:pt x="91" y="16"/>
                    <a:pt x="81" y="34"/>
                    <a:pt x="80" y="41"/>
                  </a:cubicBezTo>
                  <a:cubicBezTo>
                    <a:pt x="80" y="101"/>
                    <a:pt x="80" y="101"/>
                    <a:pt x="80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26"/>
                    <a:pt x="59" y="16"/>
                    <a:pt x="44" y="16"/>
                  </a:cubicBezTo>
                  <a:cubicBezTo>
                    <a:pt x="30" y="16"/>
                    <a:pt x="20" y="34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5" y="9"/>
                    <a:pt x="37" y="0"/>
                    <a:pt x="51" y="0"/>
                  </a:cubicBezTo>
                  <a:cubicBezTo>
                    <a:pt x="64" y="0"/>
                    <a:pt x="75" y="6"/>
                    <a:pt x="79" y="21"/>
                  </a:cubicBezTo>
                  <a:cubicBezTo>
                    <a:pt x="86" y="9"/>
                    <a:pt x="98" y="0"/>
                    <a:pt x="112" y="0"/>
                  </a:cubicBezTo>
                  <a:cubicBezTo>
                    <a:pt x="128" y="0"/>
                    <a:pt x="142" y="9"/>
                    <a:pt x="142" y="34"/>
                  </a:cubicBezTo>
                  <a:cubicBezTo>
                    <a:pt x="142" y="101"/>
                    <a:pt x="142" y="101"/>
                    <a:pt x="142" y="101"/>
                  </a:cubicBezTo>
                  <a:cubicBezTo>
                    <a:pt x="123" y="101"/>
                    <a:pt x="123" y="101"/>
                    <a:pt x="123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53">
              <a:extLst>
                <a:ext uri="{FF2B5EF4-FFF2-40B4-BE49-F238E27FC236}">
                  <a16:creationId xmlns:a16="http://schemas.microsoft.com/office/drawing/2014/main" id="{975A0B57-FD60-D7A6-C45A-346EA17AE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4101" y="157163"/>
              <a:ext cx="69850" cy="112713"/>
            </a:xfrm>
            <a:custGeom>
              <a:avLst/>
              <a:gdLst>
                <a:gd name="T0" fmla="*/ 0 w 44"/>
                <a:gd name="T1" fmla="*/ 71 h 71"/>
                <a:gd name="T2" fmla="*/ 0 w 44"/>
                <a:gd name="T3" fmla="*/ 0 h 71"/>
                <a:gd name="T4" fmla="*/ 43 w 44"/>
                <a:gd name="T5" fmla="*/ 0 h 71"/>
                <a:gd name="T6" fmla="*/ 43 w 44"/>
                <a:gd name="T7" fmla="*/ 8 h 71"/>
                <a:gd name="T8" fmla="*/ 10 w 44"/>
                <a:gd name="T9" fmla="*/ 8 h 71"/>
                <a:gd name="T10" fmla="*/ 10 w 44"/>
                <a:gd name="T11" fmla="*/ 29 h 71"/>
                <a:gd name="T12" fmla="*/ 41 w 44"/>
                <a:gd name="T13" fmla="*/ 29 h 71"/>
                <a:gd name="T14" fmla="*/ 41 w 44"/>
                <a:gd name="T15" fmla="*/ 38 h 71"/>
                <a:gd name="T16" fmla="*/ 10 w 44"/>
                <a:gd name="T17" fmla="*/ 38 h 71"/>
                <a:gd name="T18" fmla="*/ 10 w 44"/>
                <a:gd name="T19" fmla="*/ 62 h 71"/>
                <a:gd name="T20" fmla="*/ 44 w 44"/>
                <a:gd name="T21" fmla="*/ 62 h 71"/>
                <a:gd name="T22" fmla="*/ 44 w 44"/>
                <a:gd name="T23" fmla="*/ 71 h 71"/>
                <a:gd name="T24" fmla="*/ 0 w 44"/>
                <a:gd name="T25" fmla="*/ 71 h 71"/>
                <a:gd name="T26" fmla="*/ 0 w 44"/>
                <a:gd name="T2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71">
                  <a:moveTo>
                    <a:pt x="0" y="71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8"/>
                  </a:lnTo>
                  <a:lnTo>
                    <a:pt x="10" y="8"/>
                  </a:lnTo>
                  <a:lnTo>
                    <a:pt x="10" y="29"/>
                  </a:lnTo>
                  <a:lnTo>
                    <a:pt x="41" y="29"/>
                  </a:lnTo>
                  <a:lnTo>
                    <a:pt x="41" y="38"/>
                  </a:lnTo>
                  <a:lnTo>
                    <a:pt x="10" y="38"/>
                  </a:lnTo>
                  <a:lnTo>
                    <a:pt x="10" y="62"/>
                  </a:lnTo>
                  <a:lnTo>
                    <a:pt x="44" y="62"/>
                  </a:lnTo>
                  <a:lnTo>
                    <a:pt x="44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54">
              <a:extLst>
                <a:ext uri="{FF2B5EF4-FFF2-40B4-BE49-F238E27FC236}">
                  <a16:creationId xmlns:a16="http://schemas.microsoft.com/office/drawing/2014/main" id="{E8018739-B110-09C4-D3DE-76CFD23BB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888" y="188913"/>
              <a:ext cx="77788" cy="80963"/>
            </a:xfrm>
            <a:custGeom>
              <a:avLst/>
              <a:gdLst>
                <a:gd name="T0" fmla="*/ 38 w 49"/>
                <a:gd name="T1" fmla="*/ 51 h 51"/>
                <a:gd name="T2" fmla="*/ 24 w 49"/>
                <a:gd name="T3" fmla="*/ 30 h 51"/>
                <a:gd name="T4" fmla="*/ 11 w 49"/>
                <a:gd name="T5" fmla="*/ 51 h 51"/>
                <a:gd name="T6" fmla="*/ 0 w 49"/>
                <a:gd name="T7" fmla="*/ 51 h 51"/>
                <a:gd name="T8" fmla="*/ 18 w 49"/>
                <a:gd name="T9" fmla="*/ 25 h 51"/>
                <a:gd name="T10" fmla="*/ 1 w 49"/>
                <a:gd name="T11" fmla="*/ 0 h 51"/>
                <a:gd name="T12" fmla="*/ 12 w 49"/>
                <a:gd name="T13" fmla="*/ 0 h 51"/>
                <a:gd name="T14" fmla="*/ 25 w 49"/>
                <a:gd name="T15" fmla="*/ 19 h 51"/>
                <a:gd name="T16" fmla="*/ 37 w 49"/>
                <a:gd name="T17" fmla="*/ 0 h 51"/>
                <a:gd name="T18" fmla="*/ 48 w 49"/>
                <a:gd name="T19" fmla="*/ 0 h 51"/>
                <a:gd name="T20" fmla="*/ 30 w 49"/>
                <a:gd name="T21" fmla="*/ 25 h 51"/>
                <a:gd name="T22" fmla="*/ 49 w 49"/>
                <a:gd name="T23" fmla="*/ 51 h 51"/>
                <a:gd name="T24" fmla="*/ 38 w 49"/>
                <a:gd name="T2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1">
                  <a:moveTo>
                    <a:pt x="38" y="51"/>
                  </a:moveTo>
                  <a:lnTo>
                    <a:pt x="24" y="30"/>
                  </a:lnTo>
                  <a:lnTo>
                    <a:pt x="11" y="51"/>
                  </a:lnTo>
                  <a:lnTo>
                    <a:pt x="0" y="51"/>
                  </a:lnTo>
                  <a:lnTo>
                    <a:pt x="18" y="25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5" y="19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30" y="25"/>
                  </a:lnTo>
                  <a:lnTo>
                    <a:pt x="49" y="51"/>
                  </a:lnTo>
                  <a:lnTo>
                    <a:pt x="38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55">
              <a:extLst>
                <a:ext uri="{FF2B5EF4-FFF2-40B4-BE49-F238E27FC236}">
                  <a16:creationId xmlns:a16="http://schemas.microsoft.com/office/drawing/2014/main" id="{6262A5DA-588E-44E3-D3E5-B27EFDFBA4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63963" y="185738"/>
              <a:ext cx="77788" cy="114300"/>
            </a:xfrm>
            <a:custGeom>
              <a:avLst/>
              <a:gdLst>
                <a:gd name="T0" fmla="*/ 49 w 94"/>
                <a:gd name="T1" fmla="*/ 102 h 136"/>
                <a:gd name="T2" fmla="*/ 18 w 94"/>
                <a:gd name="T3" fmla="*/ 85 h 136"/>
                <a:gd name="T4" fmla="*/ 18 w 94"/>
                <a:gd name="T5" fmla="*/ 136 h 136"/>
                <a:gd name="T6" fmla="*/ 0 w 94"/>
                <a:gd name="T7" fmla="*/ 136 h 136"/>
                <a:gd name="T8" fmla="*/ 0 w 94"/>
                <a:gd name="T9" fmla="*/ 1 h 136"/>
                <a:gd name="T10" fmla="*/ 17 w 94"/>
                <a:gd name="T11" fmla="*/ 1 h 136"/>
                <a:gd name="T12" fmla="*/ 18 w 94"/>
                <a:gd name="T13" fmla="*/ 17 h 136"/>
                <a:gd name="T14" fmla="*/ 51 w 94"/>
                <a:gd name="T15" fmla="*/ 0 h 136"/>
                <a:gd name="T16" fmla="*/ 94 w 94"/>
                <a:gd name="T17" fmla="*/ 51 h 136"/>
                <a:gd name="T18" fmla="*/ 49 w 94"/>
                <a:gd name="T19" fmla="*/ 102 h 136"/>
                <a:gd name="T20" fmla="*/ 46 w 94"/>
                <a:gd name="T21" fmla="*/ 14 h 136"/>
                <a:gd name="T22" fmla="*/ 17 w 94"/>
                <a:gd name="T23" fmla="*/ 50 h 136"/>
                <a:gd name="T24" fmla="*/ 45 w 94"/>
                <a:gd name="T25" fmla="*/ 87 h 136"/>
                <a:gd name="T26" fmla="*/ 74 w 94"/>
                <a:gd name="T27" fmla="*/ 50 h 136"/>
                <a:gd name="T28" fmla="*/ 46 w 94"/>
                <a:gd name="T29" fmla="*/ 1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36">
                  <a:moveTo>
                    <a:pt x="49" y="102"/>
                  </a:moveTo>
                  <a:cubicBezTo>
                    <a:pt x="29" y="102"/>
                    <a:pt x="21" y="89"/>
                    <a:pt x="18" y="85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0" y="15"/>
                    <a:pt x="30" y="0"/>
                    <a:pt x="51" y="0"/>
                  </a:cubicBezTo>
                  <a:cubicBezTo>
                    <a:pt x="78" y="0"/>
                    <a:pt x="94" y="21"/>
                    <a:pt x="94" y="51"/>
                  </a:cubicBezTo>
                  <a:cubicBezTo>
                    <a:pt x="93" y="81"/>
                    <a:pt x="75" y="102"/>
                    <a:pt x="49" y="102"/>
                  </a:cubicBezTo>
                  <a:close/>
                  <a:moveTo>
                    <a:pt x="46" y="14"/>
                  </a:moveTo>
                  <a:cubicBezTo>
                    <a:pt x="29" y="14"/>
                    <a:pt x="17" y="31"/>
                    <a:pt x="17" y="50"/>
                  </a:cubicBezTo>
                  <a:cubicBezTo>
                    <a:pt x="17" y="70"/>
                    <a:pt x="28" y="87"/>
                    <a:pt x="45" y="87"/>
                  </a:cubicBezTo>
                  <a:cubicBezTo>
                    <a:pt x="62" y="87"/>
                    <a:pt x="74" y="70"/>
                    <a:pt x="74" y="50"/>
                  </a:cubicBezTo>
                  <a:cubicBezTo>
                    <a:pt x="74" y="31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56">
              <a:extLst>
                <a:ext uri="{FF2B5EF4-FFF2-40B4-BE49-F238E27FC236}">
                  <a16:creationId xmlns:a16="http://schemas.microsoft.com/office/drawing/2014/main" id="{35512E43-0E79-8BBC-F997-A442D44277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52863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5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57">
              <a:extLst>
                <a:ext uri="{FF2B5EF4-FFF2-40B4-BE49-F238E27FC236}">
                  <a16:creationId xmlns:a16="http://schemas.microsoft.com/office/drawing/2014/main" id="{FEF6EF1B-2A95-0FAE-281F-3A8B2AACA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526" y="185738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58">
              <a:extLst>
                <a:ext uri="{FF2B5EF4-FFF2-40B4-BE49-F238E27FC236}">
                  <a16:creationId xmlns:a16="http://schemas.microsoft.com/office/drawing/2014/main" id="{AF31A35E-7433-891D-44E8-BEA36D454E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5263" y="150813"/>
              <a:ext cx="20638" cy="119063"/>
            </a:xfrm>
            <a:custGeom>
              <a:avLst/>
              <a:gdLst>
                <a:gd name="T0" fmla="*/ 13 w 26"/>
                <a:gd name="T1" fmla="*/ 25 h 144"/>
                <a:gd name="T2" fmla="*/ 0 w 26"/>
                <a:gd name="T3" fmla="*/ 13 h 144"/>
                <a:gd name="T4" fmla="*/ 13 w 26"/>
                <a:gd name="T5" fmla="*/ 0 h 144"/>
                <a:gd name="T6" fmla="*/ 26 w 26"/>
                <a:gd name="T7" fmla="*/ 12 h 144"/>
                <a:gd name="T8" fmla="*/ 13 w 26"/>
                <a:gd name="T9" fmla="*/ 25 h 144"/>
                <a:gd name="T10" fmla="*/ 3 w 26"/>
                <a:gd name="T11" fmla="*/ 144 h 144"/>
                <a:gd name="T12" fmla="*/ 3 w 26"/>
                <a:gd name="T13" fmla="*/ 45 h 144"/>
                <a:gd name="T14" fmla="*/ 22 w 26"/>
                <a:gd name="T15" fmla="*/ 45 h 144"/>
                <a:gd name="T16" fmla="*/ 22 w 26"/>
                <a:gd name="T17" fmla="*/ 144 h 144"/>
                <a:gd name="T18" fmla="*/ 3 w 26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4">
                  <a:moveTo>
                    <a:pt x="13" y="25"/>
                  </a:moveTo>
                  <a:cubicBezTo>
                    <a:pt x="6" y="25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2"/>
                  </a:cubicBezTo>
                  <a:cubicBezTo>
                    <a:pt x="26" y="19"/>
                    <a:pt x="20" y="25"/>
                    <a:pt x="13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59">
              <a:extLst>
                <a:ext uri="{FF2B5EF4-FFF2-40B4-BE49-F238E27FC236}">
                  <a16:creationId xmlns:a16="http://schemas.microsoft.com/office/drawing/2014/main" id="{011AEB08-8C96-F19B-82E4-848E1AED67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41776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60">
              <a:extLst>
                <a:ext uri="{FF2B5EF4-FFF2-40B4-BE49-F238E27FC236}">
                  <a16:creationId xmlns:a16="http://schemas.microsoft.com/office/drawing/2014/main" id="{131EA098-7609-E572-FDAB-89536CA98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438" y="185738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1 h 101"/>
                <a:gd name="T4" fmla="*/ 45 w 84"/>
                <a:gd name="T5" fmla="*/ 16 h 101"/>
                <a:gd name="T6" fmla="*/ 19 w 84"/>
                <a:gd name="T7" fmla="*/ 41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2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1"/>
                    <a:pt x="65" y="41"/>
                    <a:pt x="65" y="41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2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61">
              <a:extLst>
                <a:ext uri="{FF2B5EF4-FFF2-40B4-BE49-F238E27FC236}">
                  <a16:creationId xmlns:a16="http://schemas.microsoft.com/office/drawing/2014/main" id="{8CB86734-E125-A2B2-51F8-7EC52DBF2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1163" y="185738"/>
              <a:ext cx="71438" cy="85725"/>
            </a:xfrm>
            <a:custGeom>
              <a:avLst/>
              <a:gdLst>
                <a:gd name="T0" fmla="*/ 76 w 86"/>
                <a:gd name="T1" fmla="*/ 28 h 103"/>
                <a:gd name="T2" fmla="*/ 51 w 86"/>
                <a:gd name="T3" fmla="*/ 15 h 103"/>
                <a:gd name="T4" fmla="*/ 20 w 86"/>
                <a:gd name="T5" fmla="*/ 51 h 103"/>
                <a:gd name="T6" fmla="*/ 50 w 86"/>
                <a:gd name="T7" fmla="*/ 86 h 103"/>
                <a:gd name="T8" fmla="*/ 76 w 86"/>
                <a:gd name="T9" fmla="*/ 73 h 103"/>
                <a:gd name="T10" fmla="*/ 86 w 86"/>
                <a:gd name="T11" fmla="*/ 85 h 103"/>
                <a:gd name="T12" fmla="*/ 47 w 86"/>
                <a:gd name="T13" fmla="*/ 103 h 103"/>
                <a:gd name="T14" fmla="*/ 0 w 86"/>
                <a:gd name="T15" fmla="*/ 51 h 103"/>
                <a:gd name="T16" fmla="*/ 48 w 86"/>
                <a:gd name="T17" fmla="*/ 0 h 103"/>
                <a:gd name="T18" fmla="*/ 85 w 86"/>
                <a:gd name="T19" fmla="*/ 17 h 103"/>
                <a:gd name="T20" fmla="*/ 76 w 86"/>
                <a:gd name="T21" fmla="*/ 2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" h="103">
                  <a:moveTo>
                    <a:pt x="76" y="28"/>
                  </a:moveTo>
                  <a:cubicBezTo>
                    <a:pt x="76" y="28"/>
                    <a:pt x="67" y="15"/>
                    <a:pt x="51" y="15"/>
                  </a:cubicBezTo>
                  <a:cubicBezTo>
                    <a:pt x="34" y="15"/>
                    <a:pt x="20" y="27"/>
                    <a:pt x="20" y="51"/>
                  </a:cubicBezTo>
                  <a:cubicBezTo>
                    <a:pt x="20" y="75"/>
                    <a:pt x="34" y="86"/>
                    <a:pt x="50" y="86"/>
                  </a:cubicBezTo>
                  <a:cubicBezTo>
                    <a:pt x="66" y="86"/>
                    <a:pt x="76" y="74"/>
                    <a:pt x="76" y="73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5" y="86"/>
                    <a:pt x="74" y="103"/>
                    <a:pt x="47" y="103"/>
                  </a:cubicBezTo>
                  <a:cubicBezTo>
                    <a:pt x="21" y="103"/>
                    <a:pt x="0" y="83"/>
                    <a:pt x="0" y="51"/>
                  </a:cubicBezTo>
                  <a:cubicBezTo>
                    <a:pt x="0" y="19"/>
                    <a:pt x="22" y="0"/>
                    <a:pt x="48" y="0"/>
                  </a:cubicBezTo>
                  <a:cubicBezTo>
                    <a:pt x="74" y="0"/>
                    <a:pt x="84" y="16"/>
                    <a:pt x="85" y="17"/>
                  </a:cubicBezTo>
                  <a:lnTo>
                    <a:pt x="76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62">
              <a:extLst>
                <a:ext uri="{FF2B5EF4-FFF2-40B4-BE49-F238E27FC236}">
                  <a16:creationId xmlns:a16="http://schemas.microsoft.com/office/drawing/2014/main" id="{E2BA6FAC-BC0B-955C-76C2-7569276E7C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037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1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Rectangle 63">
              <a:extLst>
                <a:ext uri="{FF2B5EF4-FFF2-40B4-BE49-F238E27FC236}">
                  <a16:creationId xmlns:a16="http://schemas.microsoft.com/office/drawing/2014/main" id="{8B1668FC-ED11-4E5F-5CD7-B8AECBE72E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713" y="-269875"/>
              <a:ext cx="12700" cy="773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Oval 64">
              <a:extLst>
                <a:ext uri="{FF2B5EF4-FFF2-40B4-BE49-F238E27FC236}">
                  <a16:creationId xmlns:a16="http://schemas.microsoft.com/office/drawing/2014/main" id="{E764F59C-9348-969F-DC4C-91400D947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1226" y="-279400"/>
              <a:ext cx="119063" cy="1206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Oval 65">
              <a:extLst>
                <a:ext uri="{FF2B5EF4-FFF2-40B4-BE49-F238E27FC236}">
                  <a16:creationId xmlns:a16="http://schemas.microsoft.com/office/drawing/2014/main" id="{0C6CC64C-557B-7855-41F2-B4CCE30CC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476" y="-269875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Oval 66">
              <a:extLst>
                <a:ext uri="{FF2B5EF4-FFF2-40B4-BE49-F238E27FC236}">
                  <a16:creationId xmlns:a16="http://schemas.microsoft.com/office/drawing/2014/main" id="{6F43F3D1-B8CB-54F6-36F7-16314257D6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9163" y="-103188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Oval 67">
              <a:extLst>
                <a:ext uri="{FF2B5EF4-FFF2-40B4-BE49-F238E27FC236}">
                  <a16:creationId xmlns:a16="http://schemas.microsoft.com/office/drawing/2014/main" id="{92E571BB-D352-2156-6D4A-C44BE8B1DE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101" y="53975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Oval 68">
              <a:extLst>
                <a:ext uri="{FF2B5EF4-FFF2-40B4-BE49-F238E27FC236}">
                  <a16:creationId xmlns:a16="http://schemas.microsoft.com/office/drawing/2014/main" id="{7A8957F8-68A4-3EE6-C67A-79E4C3B0E7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413" y="-95250"/>
              <a:ext cx="87313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Oval 69">
              <a:extLst>
                <a:ext uri="{FF2B5EF4-FFF2-40B4-BE49-F238E27FC236}">
                  <a16:creationId xmlns:a16="http://schemas.microsoft.com/office/drawing/2014/main" id="{E37C8ED8-118C-127C-C8D8-93DB49103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188" y="-261938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FFC5C2C-B337-3578-4DEF-5FA5EAEA706D}"/>
              </a:ext>
            </a:extLst>
          </p:cNvPr>
          <p:cNvSpPr txBox="1"/>
          <p:nvPr/>
        </p:nvSpPr>
        <p:spPr>
          <a:xfrm>
            <a:off x="1516830" y="6334188"/>
            <a:ext cx="57190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Includes content supplied by Sales Benchmark Index; Copyright © Sales Benchmark Index, 2024</a:t>
            </a:r>
          </a:p>
        </p:txBody>
      </p:sp>
    </p:spTree>
    <p:extLst>
      <p:ext uri="{BB962C8B-B14F-4D97-AF65-F5344CB8AC3E}">
        <p14:creationId xmlns:p14="http://schemas.microsoft.com/office/powerpoint/2010/main" val="21711724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le Slide blue dots bkd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4658552-6E07-9117-0CA9-3B60B698736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5340241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64658552-6E07-9117-0CA9-3B60B69873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A picture containing text, night, dark, lit&#10;&#10;Description automatically generated">
            <a:extLst>
              <a:ext uri="{FF2B5EF4-FFF2-40B4-BE49-F238E27FC236}">
                <a16:creationId xmlns:a16="http://schemas.microsoft.com/office/drawing/2014/main" id="{94B80643-DB53-93CF-0CC8-F5B0CC74C6E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5F5AEC-749C-44CA-94C1-9495903C3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6830" y="2523757"/>
            <a:ext cx="9139234" cy="664797"/>
          </a:xfrm>
        </p:spPr>
        <p:txBody>
          <a:bodyPr vert="horz" lIns="91440" tIns="91440" rIns="91440" bIns="91440" anchor="ctr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2" name="Text Placeholder 81">
            <a:extLst>
              <a:ext uri="{FF2B5EF4-FFF2-40B4-BE49-F238E27FC236}">
                <a16:creationId xmlns:a16="http://schemas.microsoft.com/office/drawing/2014/main" id="{B020BF28-FA10-43DE-B2FD-965A7D8594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0386" y="3998279"/>
            <a:ext cx="4586287" cy="323850"/>
          </a:xfrm>
        </p:spPr>
        <p:txBody>
          <a:bodyPr lIns="91440" tIns="91440" rIns="91440" bIns="91440" anchor="ctr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3" name="Subtitle 2">
            <a:extLst>
              <a:ext uri="{FF2B5EF4-FFF2-40B4-BE49-F238E27FC236}">
                <a16:creationId xmlns:a16="http://schemas.microsoft.com/office/drawing/2014/main" id="{CA420EE9-07D0-49A0-A796-E6EAA8EBDB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6830" y="3444432"/>
            <a:ext cx="9139234" cy="297969"/>
          </a:xfrm>
        </p:spPr>
        <p:txBody>
          <a:bodyPr vert="horz" lIns="91440" tIns="91440" rIns="91440" bIns="91440" rtlCol="0" anchor="ctr">
            <a:noAutofit/>
          </a:bodyPr>
          <a:lstStyle>
            <a:lvl1pPr>
              <a:defRPr lang="en-US" sz="22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AF47BE45-9A6B-F77A-A246-E9AD74AC3E05}"/>
              </a:ext>
            </a:extLst>
          </p:cNvPr>
          <p:cNvGrpSpPr>
            <a:grpSpLocks noChangeAspect="1"/>
          </p:cNvGrpSpPr>
          <p:nvPr/>
        </p:nvGrpSpPr>
        <p:grpSpPr>
          <a:xfrm>
            <a:off x="702214" y="780933"/>
            <a:ext cx="3494345" cy="745107"/>
            <a:chOff x="611188" y="-279400"/>
            <a:chExt cx="3767138" cy="803275"/>
          </a:xfrm>
          <a:solidFill>
            <a:schemeClr val="bg1"/>
          </a:solidFill>
        </p:grpSpPr>
        <p:sp>
          <p:nvSpPr>
            <p:cNvPr id="149" name="Freeform 5">
              <a:extLst>
                <a:ext uri="{FF2B5EF4-FFF2-40B4-BE49-F238E27FC236}">
                  <a16:creationId xmlns:a16="http://schemas.microsoft.com/office/drawing/2014/main" id="{5C5B487B-3C0A-CD7C-49B9-906DAA6B05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85951" y="438150"/>
              <a:ext cx="60325" cy="63500"/>
            </a:xfrm>
            <a:custGeom>
              <a:avLst/>
              <a:gdLst>
                <a:gd name="T0" fmla="*/ 36 w 73"/>
                <a:gd name="T1" fmla="*/ 0 h 78"/>
                <a:gd name="T2" fmla="*/ 10 w 73"/>
                <a:gd name="T3" fmla="*/ 10 h 78"/>
                <a:gd name="T4" fmla="*/ 0 w 73"/>
                <a:gd name="T5" fmla="*/ 39 h 78"/>
                <a:gd name="T6" fmla="*/ 10 w 73"/>
                <a:gd name="T7" fmla="*/ 67 h 78"/>
                <a:gd name="T8" fmla="*/ 36 w 73"/>
                <a:gd name="T9" fmla="*/ 78 h 78"/>
                <a:gd name="T10" fmla="*/ 63 w 73"/>
                <a:gd name="T11" fmla="*/ 67 h 78"/>
                <a:gd name="T12" fmla="*/ 73 w 73"/>
                <a:gd name="T13" fmla="*/ 39 h 78"/>
                <a:gd name="T14" fmla="*/ 63 w 73"/>
                <a:gd name="T15" fmla="*/ 10 h 78"/>
                <a:gd name="T16" fmla="*/ 36 w 73"/>
                <a:gd name="T17" fmla="*/ 0 h 78"/>
                <a:gd name="T18" fmla="*/ 52 w 73"/>
                <a:gd name="T19" fmla="*/ 59 h 78"/>
                <a:gd name="T20" fmla="*/ 36 w 73"/>
                <a:gd name="T21" fmla="*/ 66 h 78"/>
                <a:gd name="T22" fmla="*/ 20 w 73"/>
                <a:gd name="T23" fmla="*/ 59 h 78"/>
                <a:gd name="T24" fmla="*/ 15 w 73"/>
                <a:gd name="T25" fmla="*/ 39 h 78"/>
                <a:gd name="T26" fmla="*/ 21 w 73"/>
                <a:gd name="T27" fmla="*/ 19 h 78"/>
                <a:gd name="T28" fmla="*/ 36 w 73"/>
                <a:gd name="T29" fmla="*/ 11 h 78"/>
                <a:gd name="T30" fmla="*/ 52 w 73"/>
                <a:gd name="T31" fmla="*/ 19 h 78"/>
                <a:gd name="T32" fmla="*/ 58 w 73"/>
                <a:gd name="T33" fmla="*/ 39 h 78"/>
                <a:gd name="T34" fmla="*/ 52 w 73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78">
                  <a:moveTo>
                    <a:pt x="36" y="0"/>
                  </a:moveTo>
                  <a:cubicBezTo>
                    <a:pt x="25" y="0"/>
                    <a:pt x="17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7" y="74"/>
                    <a:pt x="25" y="78"/>
                    <a:pt x="36" y="78"/>
                  </a:cubicBezTo>
                  <a:cubicBezTo>
                    <a:pt x="47" y="78"/>
                    <a:pt x="56" y="74"/>
                    <a:pt x="63" y="67"/>
                  </a:cubicBezTo>
                  <a:cubicBezTo>
                    <a:pt x="69" y="60"/>
                    <a:pt x="73" y="51"/>
                    <a:pt x="73" y="39"/>
                  </a:cubicBezTo>
                  <a:cubicBezTo>
                    <a:pt x="73" y="27"/>
                    <a:pt x="69" y="17"/>
                    <a:pt x="63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1" y="19"/>
                  </a:cubicBezTo>
                  <a:cubicBezTo>
                    <a:pt x="24" y="14"/>
                    <a:pt x="30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8" y="30"/>
                    <a:pt x="58" y="39"/>
                  </a:cubicBezTo>
                  <a:cubicBezTo>
                    <a:pt x="58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6">
              <a:extLst>
                <a:ext uri="{FF2B5EF4-FFF2-40B4-BE49-F238E27FC236}">
                  <a16:creationId xmlns:a16="http://schemas.microsoft.com/office/drawing/2014/main" id="{FC002D50-1258-94CD-A4CA-8EF058420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2526" y="414338"/>
              <a:ext cx="74613" cy="87313"/>
            </a:xfrm>
            <a:custGeom>
              <a:avLst/>
              <a:gdLst>
                <a:gd name="T0" fmla="*/ 50 w 89"/>
                <a:gd name="T1" fmla="*/ 62 h 106"/>
                <a:gd name="T2" fmla="*/ 75 w 89"/>
                <a:gd name="T3" fmla="*/ 62 h 106"/>
                <a:gd name="T4" fmla="*/ 75 w 89"/>
                <a:gd name="T5" fmla="*/ 80 h 106"/>
                <a:gd name="T6" fmla="*/ 74 w 89"/>
                <a:gd name="T7" fmla="*/ 81 h 106"/>
                <a:gd name="T8" fmla="*/ 71 w 89"/>
                <a:gd name="T9" fmla="*/ 84 h 106"/>
                <a:gd name="T10" fmla="*/ 66 w 89"/>
                <a:gd name="T11" fmla="*/ 88 h 106"/>
                <a:gd name="T12" fmla="*/ 58 w 89"/>
                <a:gd name="T13" fmla="*/ 91 h 106"/>
                <a:gd name="T14" fmla="*/ 48 w 89"/>
                <a:gd name="T15" fmla="*/ 92 h 106"/>
                <a:gd name="T16" fmla="*/ 24 w 89"/>
                <a:gd name="T17" fmla="*/ 82 h 106"/>
                <a:gd name="T18" fmla="*/ 15 w 89"/>
                <a:gd name="T19" fmla="*/ 52 h 106"/>
                <a:gd name="T20" fmla="*/ 25 w 89"/>
                <a:gd name="T21" fmla="*/ 23 h 106"/>
                <a:gd name="T22" fmla="*/ 48 w 89"/>
                <a:gd name="T23" fmla="*/ 13 h 106"/>
                <a:gd name="T24" fmla="*/ 57 w 89"/>
                <a:gd name="T25" fmla="*/ 14 h 106"/>
                <a:gd name="T26" fmla="*/ 64 w 89"/>
                <a:gd name="T27" fmla="*/ 16 h 106"/>
                <a:gd name="T28" fmla="*/ 69 w 89"/>
                <a:gd name="T29" fmla="*/ 19 h 106"/>
                <a:gd name="T30" fmla="*/ 73 w 89"/>
                <a:gd name="T31" fmla="*/ 23 h 106"/>
                <a:gd name="T32" fmla="*/ 75 w 89"/>
                <a:gd name="T33" fmla="*/ 26 h 106"/>
                <a:gd name="T34" fmla="*/ 76 w 89"/>
                <a:gd name="T35" fmla="*/ 27 h 106"/>
                <a:gd name="T36" fmla="*/ 86 w 89"/>
                <a:gd name="T37" fmla="*/ 18 h 106"/>
                <a:gd name="T38" fmla="*/ 48 w 89"/>
                <a:gd name="T39" fmla="*/ 0 h 106"/>
                <a:gd name="T40" fmla="*/ 14 w 89"/>
                <a:gd name="T41" fmla="*/ 14 h 106"/>
                <a:gd name="T42" fmla="*/ 0 w 89"/>
                <a:gd name="T43" fmla="*/ 52 h 106"/>
                <a:gd name="T44" fmla="*/ 13 w 89"/>
                <a:gd name="T45" fmla="*/ 91 h 106"/>
                <a:gd name="T46" fmla="*/ 45 w 89"/>
                <a:gd name="T47" fmla="*/ 106 h 106"/>
                <a:gd name="T48" fmla="*/ 57 w 89"/>
                <a:gd name="T49" fmla="*/ 104 h 106"/>
                <a:gd name="T50" fmla="*/ 66 w 89"/>
                <a:gd name="T51" fmla="*/ 101 h 106"/>
                <a:gd name="T52" fmla="*/ 73 w 89"/>
                <a:gd name="T53" fmla="*/ 97 h 106"/>
                <a:gd name="T54" fmla="*/ 76 w 89"/>
                <a:gd name="T55" fmla="*/ 94 h 106"/>
                <a:gd name="T56" fmla="*/ 78 w 89"/>
                <a:gd name="T57" fmla="*/ 92 h 106"/>
                <a:gd name="T58" fmla="*/ 79 w 89"/>
                <a:gd name="T59" fmla="*/ 104 h 106"/>
                <a:gd name="T60" fmla="*/ 89 w 89"/>
                <a:gd name="T61" fmla="*/ 104 h 106"/>
                <a:gd name="T62" fmla="*/ 89 w 89"/>
                <a:gd name="T63" fmla="*/ 51 h 106"/>
                <a:gd name="T64" fmla="*/ 50 w 89"/>
                <a:gd name="T65" fmla="*/ 51 h 106"/>
                <a:gd name="T66" fmla="*/ 50 w 89"/>
                <a:gd name="T67" fmla="*/ 6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" h="106">
                  <a:moveTo>
                    <a:pt x="50" y="62"/>
                  </a:moveTo>
                  <a:cubicBezTo>
                    <a:pt x="75" y="62"/>
                    <a:pt x="75" y="62"/>
                    <a:pt x="75" y="62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3" y="82"/>
                    <a:pt x="72" y="83"/>
                    <a:pt x="71" y="84"/>
                  </a:cubicBezTo>
                  <a:cubicBezTo>
                    <a:pt x="69" y="86"/>
                    <a:pt x="68" y="87"/>
                    <a:pt x="66" y="88"/>
                  </a:cubicBezTo>
                  <a:cubicBezTo>
                    <a:pt x="64" y="89"/>
                    <a:pt x="61" y="90"/>
                    <a:pt x="58" y="91"/>
                  </a:cubicBezTo>
                  <a:cubicBezTo>
                    <a:pt x="55" y="92"/>
                    <a:pt x="51" y="92"/>
                    <a:pt x="48" y="92"/>
                  </a:cubicBezTo>
                  <a:cubicBezTo>
                    <a:pt x="38" y="92"/>
                    <a:pt x="30" y="89"/>
                    <a:pt x="24" y="82"/>
                  </a:cubicBezTo>
                  <a:cubicBezTo>
                    <a:pt x="18" y="74"/>
                    <a:pt x="15" y="65"/>
                    <a:pt x="15" y="52"/>
                  </a:cubicBezTo>
                  <a:cubicBezTo>
                    <a:pt x="15" y="40"/>
                    <a:pt x="18" y="31"/>
                    <a:pt x="25" y="23"/>
                  </a:cubicBezTo>
                  <a:cubicBezTo>
                    <a:pt x="31" y="16"/>
                    <a:pt x="39" y="13"/>
                    <a:pt x="48" y="13"/>
                  </a:cubicBezTo>
                  <a:cubicBezTo>
                    <a:pt x="51" y="13"/>
                    <a:pt x="54" y="13"/>
                    <a:pt x="57" y="14"/>
                  </a:cubicBezTo>
                  <a:cubicBezTo>
                    <a:pt x="60" y="14"/>
                    <a:pt x="62" y="15"/>
                    <a:pt x="64" y="16"/>
                  </a:cubicBezTo>
                  <a:cubicBezTo>
                    <a:pt x="66" y="17"/>
                    <a:pt x="67" y="18"/>
                    <a:pt x="69" y="19"/>
                  </a:cubicBezTo>
                  <a:cubicBezTo>
                    <a:pt x="71" y="21"/>
                    <a:pt x="72" y="22"/>
                    <a:pt x="73" y="23"/>
                  </a:cubicBezTo>
                  <a:cubicBezTo>
                    <a:pt x="74" y="24"/>
                    <a:pt x="74" y="25"/>
                    <a:pt x="75" y="26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77" y="6"/>
                    <a:pt x="64" y="0"/>
                    <a:pt x="48" y="0"/>
                  </a:cubicBezTo>
                  <a:cubicBezTo>
                    <a:pt x="35" y="0"/>
                    <a:pt x="23" y="4"/>
                    <a:pt x="14" y="14"/>
                  </a:cubicBezTo>
                  <a:cubicBezTo>
                    <a:pt x="4" y="24"/>
                    <a:pt x="0" y="36"/>
                    <a:pt x="0" y="52"/>
                  </a:cubicBezTo>
                  <a:cubicBezTo>
                    <a:pt x="0" y="69"/>
                    <a:pt x="4" y="82"/>
                    <a:pt x="13" y="91"/>
                  </a:cubicBezTo>
                  <a:cubicBezTo>
                    <a:pt x="21" y="101"/>
                    <a:pt x="32" y="106"/>
                    <a:pt x="45" y="106"/>
                  </a:cubicBezTo>
                  <a:cubicBezTo>
                    <a:pt x="50" y="106"/>
                    <a:pt x="54" y="105"/>
                    <a:pt x="57" y="104"/>
                  </a:cubicBezTo>
                  <a:cubicBezTo>
                    <a:pt x="61" y="103"/>
                    <a:pt x="64" y="102"/>
                    <a:pt x="66" y="101"/>
                  </a:cubicBezTo>
                  <a:cubicBezTo>
                    <a:pt x="69" y="100"/>
                    <a:pt x="71" y="99"/>
                    <a:pt x="73" y="97"/>
                  </a:cubicBezTo>
                  <a:cubicBezTo>
                    <a:pt x="75" y="95"/>
                    <a:pt x="76" y="94"/>
                    <a:pt x="76" y="94"/>
                  </a:cubicBezTo>
                  <a:cubicBezTo>
                    <a:pt x="77" y="93"/>
                    <a:pt x="77" y="93"/>
                    <a:pt x="78" y="92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50" y="51"/>
                    <a:pt x="50" y="51"/>
                    <a:pt x="50" y="51"/>
                  </a:cubicBezTo>
                  <a:lnTo>
                    <a:pt x="50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7">
              <a:extLst>
                <a:ext uri="{FF2B5EF4-FFF2-40B4-BE49-F238E27FC236}">
                  <a16:creationId xmlns:a16="http://schemas.microsoft.com/office/drawing/2014/main" id="{5E276722-5197-B412-82F4-CAE376DBB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6188" y="436563"/>
              <a:ext cx="34925" cy="63500"/>
            </a:xfrm>
            <a:custGeom>
              <a:avLst/>
              <a:gdLst>
                <a:gd name="T0" fmla="*/ 23 w 43"/>
                <a:gd name="T1" fmla="*/ 5 h 77"/>
                <a:gd name="T2" fmla="*/ 14 w 43"/>
                <a:gd name="T3" fmla="*/ 17 h 77"/>
                <a:gd name="T4" fmla="*/ 13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4 w 43"/>
                <a:gd name="T11" fmla="*/ 77 h 77"/>
                <a:gd name="T12" fmla="*/ 14 w 43"/>
                <a:gd name="T13" fmla="*/ 35 h 77"/>
                <a:gd name="T14" fmla="*/ 24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3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3" y="5"/>
                  </a:moveTo>
                  <a:cubicBezTo>
                    <a:pt x="19" y="8"/>
                    <a:pt x="16" y="12"/>
                    <a:pt x="14" y="17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27"/>
                    <a:pt x="19" y="22"/>
                    <a:pt x="24" y="18"/>
                  </a:cubicBezTo>
                  <a:cubicBezTo>
                    <a:pt x="28" y="16"/>
                    <a:pt x="31" y="14"/>
                    <a:pt x="35" y="14"/>
                  </a:cubicBezTo>
                  <a:cubicBezTo>
                    <a:pt x="37" y="14"/>
                    <a:pt x="39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7" y="2"/>
                    <a:pt x="2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8">
              <a:extLst>
                <a:ext uri="{FF2B5EF4-FFF2-40B4-BE49-F238E27FC236}">
                  <a16:creationId xmlns:a16="http://schemas.microsoft.com/office/drawing/2014/main" id="{030C0CC0-0956-B1B0-70A8-800FA865F9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84288" y="438150"/>
              <a:ext cx="60325" cy="63500"/>
            </a:xfrm>
            <a:custGeom>
              <a:avLst/>
              <a:gdLst>
                <a:gd name="T0" fmla="*/ 36 w 72"/>
                <a:gd name="T1" fmla="*/ 0 h 78"/>
                <a:gd name="T2" fmla="*/ 10 w 72"/>
                <a:gd name="T3" fmla="*/ 10 h 78"/>
                <a:gd name="T4" fmla="*/ 0 w 72"/>
                <a:gd name="T5" fmla="*/ 39 h 78"/>
                <a:gd name="T6" fmla="*/ 10 w 72"/>
                <a:gd name="T7" fmla="*/ 67 h 78"/>
                <a:gd name="T8" fmla="*/ 36 w 72"/>
                <a:gd name="T9" fmla="*/ 78 h 78"/>
                <a:gd name="T10" fmla="*/ 62 w 72"/>
                <a:gd name="T11" fmla="*/ 67 h 78"/>
                <a:gd name="T12" fmla="*/ 72 w 72"/>
                <a:gd name="T13" fmla="*/ 39 h 78"/>
                <a:gd name="T14" fmla="*/ 62 w 72"/>
                <a:gd name="T15" fmla="*/ 10 h 78"/>
                <a:gd name="T16" fmla="*/ 36 w 72"/>
                <a:gd name="T17" fmla="*/ 0 h 78"/>
                <a:gd name="T18" fmla="*/ 52 w 72"/>
                <a:gd name="T19" fmla="*/ 59 h 78"/>
                <a:gd name="T20" fmla="*/ 36 w 72"/>
                <a:gd name="T21" fmla="*/ 66 h 78"/>
                <a:gd name="T22" fmla="*/ 20 w 72"/>
                <a:gd name="T23" fmla="*/ 59 h 78"/>
                <a:gd name="T24" fmla="*/ 15 w 72"/>
                <a:gd name="T25" fmla="*/ 39 h 78"/>
                <a:gd name="T26" fmla="*/ 20 w 72"/>
                <a:gd name="T27" fmla="*/ 19 h 78"/>
                <a:gd name="T28" fmla="*/ 36 w 72"/>
                <a:gd name="T29" fmla="*/ 11 h 78"/>
                <a:gd name="T30" fmla="*/ 52 w 72"/>
                <a:gd name="T31" fmla="*/ 19 h 78"/>
                <a:gd name="T32" fmla="*/ 57 w 72"/>
                <a:gd name="T33" fmla="*/ 39 h 78"/>
                <a:gd name="T34" fmla="*/ 52 w 72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78">
                  <a:moveTo>
                    <a:pt x="36" y="0"/>
                  </a:moveTo>
                  <a:cubicBezTo>
                    <a:pt x="25" y="0"/>
                    <a:pt x="16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6" y="74"/>
                    <a:pt x="25" y="78"/>
                    <a:pt x="36" y="78"/>
                  </a:cubicBezTo>
                  <a:cubicBezTo>
                    <a:pt x="47" y="78"/>
                    <a:pt x="56" y="74"/>
                    <a:pt x="62" y="67"/>
                  </a:cubicBezTo>
                  <a:cubicBezTo>
                    <a:pt x="69" y="60"/>
                    <a:pt x="72" y="51"/>
                    <a:pt x="72" y="39"/>
                  </a:cubicBezTo>
                  <a:cubicBezTo>
                    <a:pt x="72" y="27"/>
                    <a:pt x="69" y="17"/>
                    <a:pt x="62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0" y="19"/>
                  </a:cubicBezTo>
                  <a:cubicBezTo>
                    <a:pt x="24" y="14"/>
                    <a:pt x="29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7" y="30"/>
                    <a:pt x="57" y="39"/>
                  </a:cubicBezTo>
                  <a:cubicBezTo>
                    <a:pt x="57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9">
              <a:extLst>
                <a:ext uri="{FF2B5EF4-FFF2-40B4-BE49-F238E27FC236}">
                  <a16:creationId xmlns:a16="http://schemas.microsoft.com/office/drawing/2014/main" id="{88BAE485-97CC-07B4-6CBC-75F7EB1F86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963" y="438150"/>
              <a:ext cx="90488" cy="61913"/>
            </a:xfrm>
            <a:custGeom>
              <a:avLst/>
              <a:gdLst>
                <a:gd name="T0" fmla="*/ 41 w 57"/>
                <a:gd name="T1" fmla="*/ 31 h 39"/>
                <a:gd name="T2" fmla="*/ 32 w 57"/>
                <a:gd name="T3" fmla="*/ 0 h 39"/>
                <a:gd name="T4" fmla="*/ 24 w 57"/>
                <a:gd name="T5" fmla="*/ 0 h 39"/>
                <a:gd name="T6" fmla="*/ 16 w 57"/>
                <a:gd name="T7" fmla="*/ 31 h 39"/>
                <a:gd name="T8" fmla="*/ 8 w 57"/>
                <a:gd name="T9" fmla="*/ 0 h 39"/>
                <a:gd name="T10" fmla="*/ 0 w 57"/>
                <a:gd name="T11" fmla="*/ 0 h 39"/>
                <a:gd name="T12" fmla="*/ 12 w 57"/>
                <a:gd name="T13" fmla="*/ 39 h 39"/>
                <a:gd name="T14" fmla="*/ 20 w 57"/>
                <a:gd name="T15" fmla="*/ 39 h 39"/>
                <a:gd name="T16" fmla="*/ 28 w 57"/>
                <a:gd name="T17" fmla="*/ 9 h 39"/>
                <a:gd name="T18" fmla="*/ 37 w 57"/>
                <a:gd name="T19" fmla="*/ 39 h 39"/>
                <a:gd name="T20" fmla="*/ 45 w 57"/>
                <a:gd name="T21" fmla="*/ 39 h 39"/>
                <a:gd name="T22" fmla="*/ 57 w 57"/>
                <a:gd name="T23" fmla="*/ 0 h 39"/>
                <a:gd name="T24" fmla="*/ 49 w 57"/>
                <a:gd name="T25" fmla="*/ 0 h 39"/>
                <a:gd name="T26" fmla="*/ 41 w 57"/>
                <a:gd name="T27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39">
                  <a:moveTo>
                    <a:pt x="41" y="31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16" y="31"/>
                  </a:lnTo>
                  <a:lnTo>
                    <a:pt x="8" y="0"/>
                  </a:lnTo>
                  <a:lnTo>
                    <a:pt x="0" y="0"/>
                  </a:lnTo>
                  <a:lnTo>
                    <a:pt x="12" y="39"/>
                  </a:lnTo>
                  <a:lnTo>
                    <a:pt x="20" y="39"/>
                  </a:lnTo>
                  <a:lnTo>
                    <a:pt x="28" y="9"/>
                  </a:lnTo>
                  <a:lnTo>
                    <a:pt x="37" y="39"/>
                  </a:lnTo>
                  <a:lnTo>
                    <a:pt x="45" y="39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0">
              <a:extLst>
                <a:ext uri="{FF2B5EF4-FFF2-40B4-BE49-F238E27FC236}">
                  <a16:creationId xmlns:a16="http://schemas.microsoft.com/office/drawing/2014/main" id="{E0EE8424-6820-BE0B-2C64-487E7DD59B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6213" y="422275"/>
              <a:ext cx="38100" cy="79375"/>
            </a:xfrm>
            <a:custGeom>
              <a:avLst/>
              <a:gdLst>
                <a:gd name="T0" fmla="*/ 26 w 46"/>
                <a:gd name="T1" fmla="*/ 0 h 97"/>
                <a:gd name="T2" fmla="*/ 13 w 46"/>
                <a:gd name="T3" fmla="*/ 0 h 97"/>
                <a:gd name="T4" fmla="*/ 11 w 46"/>
                <a:gd name="T5" fmla="*/ 20 h 97"/>
                <a:gd name="T6" fmla="*/ 0 w 46"/>
                <a:gd name="T7" fmla="*/ 20 h 97"/>
                <a:gd name="T8" fmla="*/ 0 w 46"/>
                <a:gd name="T9" fmla="*/ 31 h 97"/>
                <a:gd name="T10" fmla="*/ 11 w 46"/>
                <a:gd name="T11" fmla="*/ 31 h 97"/>
                <a:gd name="T12" fmla="*/ 11 w 46"/>
                <a:gd name="T13" fmla="*/ 72 h 97"/>
                <a:gd name="T14" fmla="*/ 16 w 46"/>
                <a:gd name="T15" fmla="*/ 91 h 97"/>
                <a:gd name="T16" fmla="*/ 32 w 46"/>
                <a:gd name="T17" fmla="*/ 97 h 97"/>
                <a:gd name="T18" fmla="*/ 46 w 46"/>
                <a:gd name="T19" fmla="*/ 95 h 97"/>
                <a:gd name="T20" fmla="*/ 44 w 46"/>
                <a:gd name="T21" fmla="*/ 84 h 97"/>
                <a:gd name="T22" fmla="*/ 36 w 46"/>
                <a:gd name="T23" fmla="*/ 85 h 97"/>
                <a:gd name="T24" fmla="*/ 28 w 46"/>
                <a:gd name="T25" fmla="*/ 82 h 97"/>
                <a:gd name="T26" fmla="*/ 26 w 46"/>
                <a:gd name="T27" fmla="*/ 70 h 97"/>
                <a:gd name="T28" fmla="*/ 26 w 46"/>
                <a:gd name="T29" fmla="*/ 31 h 97"/>
                <a:gd name="T30" fmla="*/ 46 w 46"/>
                <a:gd name="T31" fmla="*/ 31 h 97"/>
                <a:gd name="T32" fmla="*/ 46 w 46"/>
                <a:gd name="T33" fmla="*/ 20 h 97"/>
                <a:gd name="T34" fmla="*/ 26 w 46"/>
                <a:gd name="T35" fmla="*/ 20 h 97"/>
                <a:gd name="T36" fmla="*/ 26 w 46"/>
                <a:gd name="T3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97">
                  <a:moveTo>
                    <a:pt x="2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81"/>
                    <a:pt x="13" y="88"/>
                    <a:pt x="16" y="91"/>
                  </a:cubicBezTo>
                  <a:cubicBezTo>
                    <a:pt x="20" y="95"/>
                    <a:pt x="25" y="97"/>
                    <a:pt x="32" y="97"/>
                  </a:cubicBezTo>
                  <a:cubicBezTo>
                    <a:pt x="38" y="97"/>
                    <a:pt x="42" y="96"/>
                    <a:pt x="46" y="95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2" y="85"/>
                    <a:pt x="39" y="85"/>
                    <a:pt x="36" y="85"/>
                  </a:cubicBezTo>
                  <a:cubicBezTo>
                    <a:pt x="33" y="85"/>
                    <a:pt x="30" y="84"/>
                    <a:pt x="28" y="82"/>
                  </a:cubicBezTo>
                  <a:cubicBezTo>
                    <a:pt x="27" y="80"/>
                    <a:pt x="26" y="76"/>
                    <a:pt x="26" y="7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26" y="20"/>
                    <a:pt x="26" y="20"/>
                    <a:pt x="26" y="20"/>
                  </a:cubicBez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1">
              <a:extLst>
                <a:ext uri="{FF2B5EF4-FFF2-40B4-BE49-F238E27FC236}">
                  <a16:creationId xmlns:a16="http://schemas.microsoft.com/office/drawing/2014/main" id="{493BFF13-D216-7236-ADB3-513803D7A4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7013" y="412750"/>
              <a:ext cx="52388" cy="87313"/>
            </a:xfrm>
            <a:custGeom>
              <a:avLst/>
              <a:gdLst>
                <a:gd name="T0" fmla="*/ 39 w 64"/>
                <a:gd name="T1" fmla="*/ 30 h 106"/>
                <a:gd name="T2" fmla="*/ 14 w 64"/>
                <a:gd name="T3" fmla="*/ 45 h 106"/>
                <a:gd name="T4" fmla="*/ 14 w 64"/>
                <a:gd name="T5" fmla="*/ 0 h 106"/>
                <a:gd name="T6" fmla="*/ 0 w 64"/>
                <a:gd name="T7" fmla="*/ 0 h 106"/>
                <a:gd name="T8" fmla="*/ 0 w 64"/>
                <a:gd name="T9" fmla="*/ 106 h 106"/>
                <a:gd name="T10" fmla="*/ 14 w 64"/>
                <a:gd name="T11" fmla="*/ 106 h 106"/>
                <a:gd name="T12" fmla="*/ 14 w 64"/>
                <a:gd name="T13" fmla="*/ 62 h 106"/>
                <a:gd name="T14" fmla="*/ 21 w 64"/>
                <a:gd name="T15" fmla="*/ 49 h 106"/>
                <a:gd name="T16" fmla="*/ 34 w 64"/>
                <a:gd name="T17" fmla="*/ 42 h 106"/>
                <a:gd name="T18" fmla="*/ 46 w 64"/>
                <a:gd name="T19" fmla="*/ 47 h 106"/>
                <a:gd name="T20" fmla="*/ 49 w 64"/>
                <a:gd name="T21" fmla="*/ 62 h 106"/>
                <a:gd name="T22" fmla="*/ 49 w 64"/>
                <a:gd name="T23" fmla="*/ 106 h 106"/>
                <a:gd name="T24" fmla="*/ 64 w 64"/>
                <a:gd name="T25" fmla="*/ 106 h 106"/>
                <a:gd name="T26" fmla="*/ 64 w 64"/>
                <a:gd name="T27" fmla="*/ 58 h 106"/>
                <a:gd name="T28" fmla="*/ 57 w 64"/>
                <a:gd name="T29" fmla="*/ 37 h 106"/>
                <a:gd name="T30" fmla="*/ 39 w 64"/>
                <a:gd name="T31" fmla="*/ 3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6">
                  <a:moveTo>
                    <a:pt x="39" y="30"/>
                  </a:moveTo>
                  <a:cubicBezTo>
                    <a:pt x="29" y="30"/>
                    <a:pt x="20" y="35"/>
                    <a:pt x="14" y="4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57"/>
                    <a:pt x="17" y="53"/>
                    <a:pt x="21" y="49"/>
                  </a:cubicBezTo>
                  <a:cubicBezTo>
                    <a:pt x="25" y="44"/>
                    <a:pt x="29" y="42"/>
                    <a:pt x="34" y="42"/>
                  </a:cubicBezTo>
                  <a:cubicBezTo>
                    <a:pt x="40" y="42"/>
                    <a:pt x="44" y="44"/>
                    <a:pt x="46" y="47"/>
                  </a:cubicBezTo>
                  <a:cubicBezTo>
                    <a:pt x="48" y="50"/>
                    <a:pt x="49" y="55"/>
                    <a:pt x="49" y="62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4" y="48"/>
                    <a:pt x="62" y="41"/>
                    <a:pt x="57" y="37"/>
                  </a:cubicBezTo>
                  <a:cubicBezTo>
                    <a:pt x="53" y="32"/>
                    <a:pt x="47" y="30"/>
                    <a:pt x="39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2">
              <a:extLst>
                <a:ext uri="{FF2B5EF4-FFF2-40B4-BE49-F238E27FC236}">
                  <a16:creationId xmlns:a16="http://schemas.microsoft.com/office/drawing/2014/main" id="{A2FBFC85-5630-8BC3-A583-1DEC58BBCC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81151" y="415925"/>
              <a:ext cx="77788" cy="84138"/>
            </a:xfrm>
            <a:custGeom>
              <a:avLst/>
              <a:gdLst>
                <a:gd name="T0" fmla="*/ 20 w 49"/>
                <a:gd name="T1" fmla="*/ 0 h 53"/>
                <a:gd name="T2" fmla="*/ 0 w 49"/>
                <a:gd name="T3" fmla="*/ 53 h 53"/>
                <a:gd name="T4" fmla="*/ 8 w 49"/>
                <a:gd name="T5" fmla="*/ 53 h 53"/>
                <a:gd name="T6" fmla="*/ 13 w 49"/>
                <a:gd name="T7" fmla="*/ 40 h 53"/>
                <a:gd name="T8" fmla="*/ 36 w 49"/>
                <a:gd name="T9" fmla="*/ 40 h 53"/>
                <a:gd name="T10" fmla="*/ 40 w 49"/>
                <a:gd name="T11" fmla="*/ 53 h 53"/>
                <a:gd name="T12" fmla="*/ 49 w 49"/>
                <a:gd name="T13" fmla="*/ 53 h 53"/>
                <a:gd name="T14" fmla="*/ 29 w 49"/>
                <a:gd name="T15" fmla="*/ 0 h 53"/>
                <a:gd name="T16" fmla="*/ 20 w 49"/>
                <a:gd name="T17" fmla="*/ 0 h 53"/>
                <a:gd name="T18" fmla="*/ 15 w 49"/>
                <a:gd name="T19" fmla="*/ 34 h 53"/>
                <a:gd name="T20" fmla="*/ 24 w 49"/>
                <a:gd name="T21" fmla="*/ 7 h 53"/>
                <a:gd name="T22" fmla="*/ 34 w 49"/>
                <a:gd name="T23" fmla="*/ 34 h 53"/>
                <a:gd name="T24" fmla="*/ 15 w 49"/>
                <a:gd name="T25" fmla="*/ 3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3">
                  <a:moveTo>
                    <a:pt x="20" y="0"/>
                  </a:moveTo>
                  <a:lnTo>
                    <a:pt x="0" y="53"/>
                  </a:lnTo>
                  <a:lnTo>
                    <a:pt x="8" y="53"/>
                  </a:lnTo>
                  <a:lnTo>
                    <a:pt x="13" y="40"/>
                  </a:lnTo>
                  <a:lnTo>
                    <a:pt x="36" y="40"/>
                  </a:lnTo>
                  <a:lnTo>
                    <a:pt x="40" y="53"/>
                  </a:lnTo>
                  <a:lnTo>
                    <a:pt x="49" y="53"/>
                  </a:lnTo>
                  <a:lnTo>
                    <a:pt x="29" y="0"/>
                  </a:lnTo>
                  <a:lnTo>
                    <a:pt x="20" y="0"/>
                  </a:lnTo>
                  <a:close/>
                  <a:moveTo>
                    <a:pt x="15" y="34"/>
                  </a:moveTo>
                  <a:lnTo>
                    <a:pt x="24" y="7"/>
                  </a:lnTo>
                  <a:lnTo>
                    <a:pt x="34" y="34"/>
                  </a:lnTo>
                  <a:lnTo>
                    <a:pt x="15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4">
              <a:extLst>
                <a:ext uri="{FF2B5EF4-FFF2-40B4-BE49-F238E27FC236}">
                  <a16:creationId xmlns:a16="http://schemas.microsoft.com/office/drawing/2014/main" id="{FF83A1F9-4D22-902B-230C-EA48637DF2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3701" y="412750"/>
              <a:ext cx="58738" cy="88900"/>
            </a:xfrm>
            <a:custGeom>
              <a:avLst/>
              <a:gdLst>
                <a:gd name="T0" fmla="*/ 57 w 71"/>
                <a:gd name="T1" fmla="*/ 43 h 108"/>
                <a:gd name="T2" fmla="*/ 55 w 71"/>
                <a:gd name="T3" fmla="*/ 40 h 108"/>
                <a:gd name="T4" fmla="*/ 51 w 71"/>
                <a:gd name="T5" fmla="*/ 36 h 108"/>
                <a:gd name="T6" fmla="*/ 43 w 71"/>
                <a:gd name="T7" fmla="*/ 31 h 108"/>
                <a:gd name="T8" fmla="*/ 33 w 71"/>
                <a:gd name="T9" fmla="*/ 30 h 108"/>
                <a:gd name="T10" fmla="*/ 9 w 71"/>
                <a:gd name="T11" fmla="*/ 41 h 108"/>
                <a:gd name="T12" fmla="*/ 0 w 71"/>
                <a:gd name="T13" fmla="*/ 69 h 108"/>
                <a:gd name="T14" fmla="*/ 8 w 71"/>
                <a:gd name="T15" fmla="*/ 97 h 108"/>
                <a:gd name="T16" fmla="*/ 32 w 71"/>
                <a:gd name="T17" fmla="*/ 108 h 108"/>
                <a:gd name="T18" fmla="*/ 37 w 71"/>
                <a:gd name="T19" fmla="*/ 107 h 108"/>
                <a:gd name="T20" fmla="*/ 42 w 71"/>
                <a:gd name="T21" fmla="*/ 106 h 108"/>
                <a:gd name="T22" fmla="*/ 46 w 71"/>
                <a:gd name="T23" fmla="*/ 104 h 108"/>
                <a:gd name="T24" fmla="*/ 49 w 71"/>
                <a:gd name="T25" fmla="*/ 103 h 108"/>
                <a:gd name="T26" fmla="*/ 52 w 71"/>
                <a:gd name="T27" fmla="*/ 100 h 108"/>
                <a:gd name="T28" fmla="*/ 54 w 71"/>
                <a:gd name="T29" fmla="*/ 98 h 108"/>
                <a:gd name="T30" fmla="*/ 55 w 71"/>
                <a:gd name="T31" fmla="*/ 97 h 108"/>
                <a:gd name="T32" fmla="*/ 56 w 71"/>
                <a:gd name="T33" fmla="*/ 95 h 108"/>
                <a:gd name="T34" fmla="*/ 57 w 71"/>
                <a:gd name="T35" fmla="*/ 95 h 108"/>
                <a:gd name="T36" fmla="*/ 59 w 71"/>
                <a:gd name="T37" fmla="*/ 106 h 108"/>
                <a:gd name="T38" fmla="*/ 71 w 71"/>
                <a:gd name="T39" fmla="*/ 106 h 108"/>
                <a:gd name="T40" fmla="*/ 71 w 71"/>
                <a:gd name="T41" fmla="*/ 0 h 108"/>
                <a:gd name="T42" fmla="*/ 57 w 71"/>
                <a:gd name="T43" fmla="*/ 0 h 108"/>
                <a:gd name="T44" fmla="*/ 57 w 71"/>
                <a:gd name="T45" fmla="*/ 43 h 108"/>
                <a:gd name="T46" fmla="*/ 51 w 71"/>
                <a:gd name="T47" fmla="*/ 88 h 108"/>
                <a:gd name="T48" fmla="*/ 36 w 71"/>
                <a:gd name="T49" fmla="*/ 96 h 108"/>
                <a:gd name="T50" fmla="*/ 20 w 71"/>
                <a:gd name="T51" fmla="*/ 88 h 108"/>
                <a:gd name="T52" fmla="*/ 15 w 71"/>
                <a:gd name="T53" fmla="*/ 68 h 108"/>
                <a:gd name="T54" fmla="*/ 21 w 71"/>
                <a:gd name="T55" fmla="*/ 49 h 108"/>
                <a:gd name="T56" fmla="*/ 36 w 71"/>
                <a:gd name="T57" fmla="*/ 41 h 108"/>
                <a:gd name="T58" fmla="*/ 51 w 71"/>
                <a:gd name="T59" fmla="*/ 49 h 108"/>
                <a:gd name="T60" fmla="*/ 57 w 71"/>
                <a:gd name="T61" fmla="*/ 68 h 108"/>
                <a:gd name="T62" fmla="*/ 51 w 71"/>
                <a:gd name="T63" fmla="*/ 8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108">
                  <a:moveTo>
                    <a:pt x="57" y="43"/>
                  </a:moveTo>
                  <a:cubicBezTo>
                    <a:pt x="56" y="42"/>
                    <a:pt x="56" y="41"/>
                    <a:pt x="55" y="40"/>
                  </a:cubicBezTo>
                  <a:cubicBezTo>
                    <a:pt x="54" y="39"/>
                    <a:pt x="53" y="38"/>
                    <a:pt x="51" y="36"/>
                  </a:cubicBezTo>
                  <a:cubicBezTo>
                    <a:pt x="49" y="34"/>
                    <a:pt x="46" y="33"/>
                    <a:pt x="43" y="31"/>
                  </a:cubicBezTo>
                  <a:cubicBezTo>
                    <a:pt x="40" y="30"/>
                    <a:pt x="37" y="30"/>
                    <a:pt x="33" y="30"/>
                  </a:cubicBezTo>
                  <a:cubicBezTo>
                    <a:pt x="23" y="30"/>
                    <a:pt x="15" y="33"/>
                    <a:pt x="9" y="41"/>
                  </a:cubicBezTo>
                  <a:cubicBezTo>
                    <a:pt x="3" y="48"/>
                    <a:pt x="0" y="57"/>
                    <a:pt x="0" y="69"/>
                  </a:cubicBezTo>
                  <a:cubicBezTo>
                    <a:pt x="0" y="80"/>
                    <a:pt x="3" y="90"/>
                    <a:pt x="8" y="97"/>
                  </a:cubicBezTo>
                  <a:cubicBezTo>
                    <a:pt x="14" y="104"/>
                    <a:pt x="22" y="108"/>
                    <a:pt x="32" y="108"/>
                  </a:cubicBezTo>
                  <a:cubicBezTo>
                    <a:pt x="34" y="108"/>
                    <a:pt x="35" y="108"/>
                    <a:pt x="37" y="107"/>
                  </a:cubicBezTo>
                  <a:cubicBezTo>
                    <a:pt x="39" y="107"/>
                    <a:pt x="41" y="107"/>
                    <a:pt x="42" y="106"/>
                  </a:cubicBezTo>
                  <a:cubicBezTo>
                    <a:pt x="43" y="106"/>
                    <a:pt x="45" y="105"/>
                    <a:pt x="46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2"/>
                    <a:pt x="51" y="101"/>
                    <a:pt x="52" y="100"/>
                  </a:cubicBezTo>
                  <a:cubicBezTo>
                    <a:pt x="53" y="100"/>
                    <a:pt x="53" y="99"/>
                    <a:pt x="54" y="98"/>
                  </a:cubicBezTo>
                  <a:cubicBezTo>
                    <a:pt x="54" y="98"/>
                    <a:pt x="55" y="97"/>
                    <a:pt x="55" y="97"/>
                  </a:cubicBezTo>
                  <a:cubicBezTo>
                    <a:pt x="56" y="96"/>
                    <a:pt x="56" y="96"/>
                    <a:pt x="56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57" y="43"/>
                  </a:lnTo>
                  <a:close/>
                  <a:moveTo>
                    <a:pt x="51" y="88"/>
                  </a:moveTo>
                  <a:cubicBezTo>
                    <a:pt x="47" y="93"/>
                    <a:pt x="42" y="96"/>
                    <a:pt x="36" y="96"/>
                  </a:cubicBezTo>
                  <a:cubicBezTo>
                    <a:pt x="29" y="96"/>
                    <a:pt x="24" y="93"/>
                    <a:pt x="20" y="88"/>
                  </a:cubicBezTo>
                  <a:cubicBezTo>
                    <a:pt x="17" y="83"/>
                    <a:pt x="15" y="76"/>
                    <a:pt x="15" y="68"/>
                  </a:cubicBezTo>
                  <a:cubicBezTo>
                    <a:pt x="15" y="61"/>
                    <a:pt x="17" y="54"/>
                    <a:pt x="21" y="49"/>
                  </a:cubicBezTo>
                  <a:cubicBezTo>
                    <a:pt x="25" y="44"/>
                    <a:pt x="30" y="41"/>
                    <a:pt x="36" y="41"/>
                  </a:cubicBezTo>
                  <a:cubicBezTo>
                    <a:pt x="43" y="41"/>
                    <a:pt x="48" y="44"/>
                    <a:pt x="51" y="49"/>
                  </a:cubicBezTo>
                  <a:cubicBezTo>
                    <a:pt x="55" y="54"/>
                    <a:pt x="57" y="61"/>
                    <a:pt x="57" y="68"/>
                  </a:cubicBezTo>
                  <a:cubicBezTo>
                    <a:pt x="57" y="76"/>
                    <a:pt x="55" y="83"/>
                    <a:pt x="51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5">
              <a:extLst>
                <a:ext uri="{FF2B5EF4-FFF2-40B4-BE49-F238E27FC236}">
                  <a16:creationId xmlns:a16="http://schemas.microsoft.com/office/drawing/2014/main" id="{B67964F5-8081-A3D8-089C-A081B2E52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3551" y="438150"/>
              <a:ext cx="60325" cy="61913"/>
            </a:xfrm>
            <a:custGeom>
              <a:avLst/>
              <a:gdLst>
                <a:gd name="T0" fmla="*/ 18 w 38"/>
                <a:gd name="T1" fmla="*/ 32 h 39"/>
                <a:gd name="T2" fmla="*/ 8 w 38"/>
                <a:gd name="T3" fmla="*/ 0 h 39"/>
                <a:gd name="T4" fmla="*/ 0 w 38"/>
                <a:gd name="T5" fmla="*/ 0 h 39"/>
                <a:gd name="T6" fmla="*/ 15 w 38"/>
                <a:gd name="T7" fmla="*/ 39 h 39"/>
                <a:gd name="T8" fmla="*/ 23 w 38"/>
                <a:gd name="T9" fmla="*/ 39 h 39"/>
                <a:gd name="T10" fmla="*/ 38 w 38"/>
                <a:gd name="T11" fmla="*/ 0 h 39"/>
                <a:gd name="T12" fmla="*/ 29 w 38"/>
                <a:gd name="T13" fmla="*/ 0 h 39"/>
                <a:gd name="T14" fmla="*/ 18 w 38"/>
                <a:gd name="T15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9">
                  <a:moveTo>
                    <a:pt x="18" y="32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15" y="39"/>
                  </a:lnTo>
                  <a:lnTo>
                    <a:pt x="23" y="39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18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6">
              <a:extLst>
                <a:ext uri="{FF2B5EF4-FFF2-40B4-BE49-F238E27FC236}">
                  <a16:creationId xmlns:a16="http://schemas.microsoft.com/office/drawing/2014/main" id="{C73E25E4-139B-A180-CBFD-59414A4BD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1813" y="411163"/>
              <a:ext cx="15875" cy="14288"/>
            </a:xfrm>
            <a:custGeom>
              <a:avLst/>
              <a:gdLst>
                <a:gd name="T0" fmla="*/ 10 w 19"/>
                <a:gd name="T1" fmla="*/ 0 h 18"/>
                <a:gd name="T2" fmla="*/ 3 w 19"/>
                <a:gd name="T3" fmla="*/ 2 h 18"/>
                <a:gd name="T4" fmla="*/ 0 w 19"/>
                <a:gd name="T5" fmla="*/ 9 h 18"/>
                <a:gd name="T6" fmla="*/ 3 w 19"/>
                <a:gd name="T7" fmla="*/ 16 h 18"/>
                <a:gd name="T8" fmla="*/ 10 w 19"/>
                <a:gd name="T9" fmla="*/ 18 h 18"/>
                <a:gd name="T10" fmla="*/ 17 w 19"/>
                <a:gd name="T11" fmla="*/ 16 h 18"/>
                <a:gd name="T12" fmla="*/ 19 w 19"/>
                <a:gd name="T13" fmla="*/ 9 h 18"/>
                <a:gd name="T14" fmla="*/ 17 w 19"/>
                <a:gd name="T15" fmla="*/ 2 h 18"/>
                <a:gd name="T16" fmla="*/ 10 w 19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0" y="0"/>
                  </a:moveTo>
                  <a:cubicBezTo>
                    <a:pt x="7" y="0"/>
                    <a:pt x="5" y="1"/>
                    <a:pt x="3" y="2"/>
                  </a:cubicBezTo>
                  <a:cubicBezTo>
                    <a:pt x="1" y="4"/>
                    <a:pt x="0" y="7"/>
                    <a:pt x="0" y="9"/>
                  </a:cubicBezTo>
                  <a:cubicBezTo>
                    <a:pt x="0" y="12"/>
                    <a:pt x="1" y="14"/>
                    <a:pt x="3" y="16"/>
                  </a:cubicBezTo>
                  <a:cubicBezTo>
                    <a:pt x="5" y="17"/>
                    <a:pt x="7" y="18"/>
                    <a:pt x="10" y="18"/>
                  </a:cubicBezTo>
                  <a:cubicBezTo>
                    <a:pt x="13" y="18"/>
                    <a:pt x="15" y="17"/>
                    <a:pt x="17" y="16"/>
                  </a:cubicBezTo>
                  <a:cubicBezTo>
                    <a:pt x="18" y="14"/>
                    <a:pt x="19" y="12"/>
                    <a:pt x="19" y="9"/>
                  </a:cubicBezTo>
                  <a:cubicBezTo>
                    <a:pt x="19" y="6"/>
                    <a:pt x="18" y="4"/>
                    <a:pt x="17" y="2"/>
                  </a:cubicBezTo>
                  <a:cubicBezTo>
                    <a:pt x="15" y="1"/>
                    <a:pt x="12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Rectangle 17">
              <a:extLst>
                <a:ext uri="{FF2B5EF4-FFF2-40B4-BE49-F238E27FC236}">
                  <a16:creationId xmlns:a16="http://schemas.microsoft.com/office/drawing/2014/main" id="{7B6F8562-C3CB-5305-FB0B-63FF8D970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4988" y="438150"/>
              <a:ext cx="11113" cy="619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8">
              <a:extLst>
                <a:ext uri="{FF2B5EF4-FFF2-40B4-BE49-F238E27FC236}">
                  <a16:creationId xmlns:a16="http://schemas.microsoft.com/office/drawing/2014/main" id="{AAAB2CA3-ACC4-BAB9-7B09-8D2F882AE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8801" y="436563"/>
              <a:ext cx="47625" cy="65088"/>
            </a:xfrm>
            <a:custGeom>
              <a:avLst/>
              <a:gdLst>
                <a:gd name="T0" fmla="*/ 44 w 59"/>
                <a:gd name="T1" fmla="*/ 36 h 79"/>
                <a:gd name="T2" fmla="*/ 37 w 59"/>
                <a:gd name="T3" fmla="*/ 34 h 79"/>
                <a:gd name="T4" fmla="*/ 30 w 59"/>
                <a:gd name="T5" fmla="*/ 31 h 79"/>
                <a:gd name="T6" fmla="*/ 24 w 59"/>
                <a:gd name="T7" fmla="*/ 29 h 79"/>
                <a:gd name="T8" fmla="*/ 20 w 59"/>
                <a:gd name="T9" fmla="*/ 26 h 79"/>
                <a:gd name="T10" fmla="*/ 18 w 59"/>
                <a:gd name="T11" fmla="*/ 21 h 79"/>
                <a:gd name="T12" fmla="*/ 22 w 59"/>
                <a:gd name="T13" fmla="*/ 14 h 79"/>
                <a:gd name="T14" fmla="*/ 32 w 59"/>
                <a:gd name="T15" fmla="*/ 12 h 79"/>
                <a:gd name="T16" fmla="*/ 52 w 59"/>
                <a:gd name="T17" fmla="*/ 20 h 79"/>
                <a:gd name="T18" fmla="*/ 58 w 59"/>
                <a:gd name="T19" fmla="*/ 10 h 79"/>
                <a:gd name="T20" fmla="*/ 55 w 59"/>
                <a:gd name="T21" fmla="*/ 8 h 79"/>
                <a:gd name="T22" fmla="*/ 46 w 59"/>
                <a:gd name="T23" fmla="*/ 3 h 79"/>
                <a:gd name="T24" fmla="*/ 32 w 59"/>
                <a:gd name="T25" fmla="*/ 0 h 79"/>
                <a:gd name="T26" fmla="*/ 12 w 59"/>
                <a:gd name="T27" fmla="*/ 7 h 79"/>
                <a:gd name="T28" fmla="*/ 4 w 59"/>
                <a:gd name="T29" fmla="*/ 23 h 79"/>
                <a:gd name="T30" fmla="*/ 6 w 59"/>
                <a:gd name="T31" fmla="*/ 31 h 79"/>
                <a:gd name="T32" fmla="*/ 11 w 59"/>
                <a:gd name="T33" fmla="*/ 37 h 79"/>
                <a:gd name="T34" fmla="*/ 15 w 59"/>
                <a:gd name="T35" fmla="*/ 40 h 79"/>
                <a:gd name="T36" fmla="*/ 19 w 59"/>
                <a:gd name="T37" fmla="*/ 42 h 79"/>
                <a:gd name="T38" fmla="*/ 23 w 59"/>
                <a:gd name="T39" fmla="*/ 44 h 79"/>
                <a:gd name="T40" fmla="*/ 29 w 59"/>
                <a:gd name="T41" fmla="*/ 45 h 79"/>
                <a:gd name="T42" fmla="*/ 33 w 59"/>
                <a:gd name="T43" fmla="*/ 47 h 79"/>
                <a:gd name="T44" fmla="*/ 38 w 59"/>
                <a:gd name="T45" fmla="*/ 49 h 79"/>
                <a:gd name="T46" fmla="*/ 42 w 59"/>
                <a:gd name="T47" fmla="*/ 52 h 79"/>
                <a:gd name="T48" fmla="*/ 45 w 59"/>
                <a:gd name="T49" fmla="*/ 57 h 79"/>
                <a:gd name="T50" fmla="*/ 41 w 59"/>
                <a:gd name="T51" fmla="*/ 65 h 79"/>
                <a:gd name="T52" fmla="*/ 30 w 59"/>
                <a:gd name="T53" fmla="*/ 67 h 79"/>
                <a:gd name="T54" fmla="*/ 18 w 59"/>
                <a:gd name="T55" fmla="*/ 64 h 79"/>
                <a:gd name="T56" fmla="*/ 8 w 59"/>
                <a:gd name="T57" fmla="*/ 57 h 79"/>
                <a:gd name="T58" fmla="*/ 0 w 59"/>
                <a:gd name="T59" fmla="*/ 66 h 79"/>
                <a:gd name="T60" fmla="*/ 12 w 59"/>
                <a:gd name="T61" fmla="*/ 74 h 79"/>
                <a:gd name="T62" fmla="*/ 30 w 59"/>
                <a:gd name="T63" fmla="*/ 79 h 79"/>
                <a:gd name="T64" fmla="*/ 52 w 59"/>
                <a:gd name="T65" fmla="*/ 72 h 79"/>
                <a:gd name="T66" fmla="*/ 59 w 59"/>
                <a:gd name="T67" fmla="*/ 55 h 79"/>
                <a:gd name="T68" fmla="*/ 44 w 59"/>
                <a:gd name="T69" fmla="*/ 3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79">
                  <a:moveTo>
                    <a:pt x="44" y="36"/>
                  </a:moveTo>
                  <a:cubicBezTo>
                    <a:pt x="43" y="36"/>
                    <a:pt x="41" y="35"/>
                    <a:pt x="37" y="34"/>
                  </a:cubicBezTo>
                  <a:cubicBezTo>
                    <a:pt x="34" y="33"/>
                    <a:pt x="31" y="32"/>
                    <a:pt x="30" y="31"/>
                  </a:cubicBezTo>
                  <a:cubicBezTo>
                    <a:pt x="27" y="30"/>
                    <a:pt x="25" y="30"/>
                    <a:pt x="24" y="29"/>
                  </a:cubicBezTo>
                  <a:cubicBezTo>
                    <a:pt x="23" y="29"/>
                    <a:pt x="22" y="28"/>
                    <a:pt x="20" y="26"/>
                  </a:cubicBezTo>
                  <a:cubicBezTo>
                    <a:pt x="19" y="25"/>
                    <a:pt x="18" y="23"/>
                    <a:pt x="18" y="21"/>
                  </a:cubicBezTo>
                  <a:cubicBezTo>
                    <a:pt x="18" y="18"/>
                    <a:pt x="19" y="15"/>
                    <a:pt x="22" y="14"/>
                  </a:cubicBezTo>
                  <a:cubicBezTo>
                    <a:pt x="24" y="12"/>
                    <a:pt x="28" y="12"/>
                    <a:pt x="32" y="12"/>
                  </a:cubicBezTo>
                  <a:cubicBezTo>
                    <a:pt x="39" y="12"/>
                    <a:pt x="46" y="14"/>
                    <a:pt x="52" y="2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7" y="9"/>
                    <a:pt x="55" y="8"/>
                  </a:cubicBezTo>
                  <a:cubicBezTo>
                    <a:pt x="53" y="6"/>
                    <a:pt x="50" y="5"/>
                    <a:pt x="46" y="3"/>
                  </a:cubicBezTo>
                  <a:cubicBezTo>
                    <a:pt x="41" y="1"/>
                    <a:pt x="37" y="0"/>
                    <a:pt x="32" y="0"/>
                  </a:cubicBezTo>
                  <a:cubicBezTo>
                    <a:pt x="23" y="0"/>
                    <a:pt x="17" y="3"/>
                    <a:pt x="12" y="7"/>
                  </a:cubicBezTo>
                  <a:cubicBezTo>
                    <a:pt x="7" y="11"/>
                    <a:pt x="4" y="16"/>
                    <a:pt x="4" y="23"/>
                  </a:cubicBezTo>
                  <a:cubicBezTo>
                    <a:pt x="4" y="26"/>
                    <a:pt x="5" y="29"/>
                    <a:pt x="6" y="31"/>
                  </a:cubicBezTo>
                  <a:cubicBezTo>
                    <a:pt x="7" y="33"/>
                    <a:pt x="8" y="35"/>
                    <a:pt x="11" y="37"/>
                  </a:cubicBezTo>
                  <a:cubicBezTo>
                    <a:pt x="13" y="39"/>
                    <a:pt x="14" y="40"/>
                    <a:pt x="15" y="40"/>
                  </a:cubicBezTo>
                  <a:cubicBezTo>
                    <a:pt x="16" y="41"/>
                    <a:pt x="18" y="41"/>
                    <a:pt x="19" y="42"/>
                  </a:cubicBezTo>
                  <a:cubicBezTo>
                    <a:pt x="20" y="43"/>
                    <a:pt x="22" y="43"/>
                    <a:pt x="23" y="44"/>
                  </a:cubicBezTo>
                  <a:cubicBezTo>
                    <a:pt x="25" y="44"/>
                    <a:pt x="27" y="45"/>
                    <a:pt x="29" y="45"/>
                  </a:cubicBezTo>
                  <a:cubicBezTo>
                    <a:pt x="31" y="46"/>
                    <a:pt x="32" y="47"/>
                    <a:pt x="33" y="47"/>
                  </a:cubicBezTo>
                  <a:cubicBezTo>
                    <a:pt x="35" y="48"/>
                    <a:pt x="37" y="48"/>
                    <a:pt x="38" y="49"/>
                  </a:cubicBezTo>
                  <a:cubicBezTo>
                    <a:pt x="39" y="49"/>
                    <a:pt x="41" y="50"/>
                    <a:pt x="42" y="52"/>
                  </a:cubicBezTo>
                  <a:cubicBezTo>
                    <a:pt x="44" y="53"/>
                    <a:pt x="45" y="55"/>
                    <a:pt x="45" y="57"/>
                  </a:cubicBezTo>
                  <a:cubicBezTo>
                    <a:pt x="45" y="61"/>
                    <a:pt x="44" y="63"/>
                    <a:pt x="41" y="65"/>
                  </a:cubicBezTo>
                  <a:cubicBezTo>
                    <a:pt x="38" y="66"/>
                    <a:pt x="35" y="67"/>
                    <a:pt x="30" y="67"/>
                  </a:cubicBezTo>
                  <a:cubicBezTo>
                    <a:pt x="26" y="67"/>
                    <a:pt x="22" y="66"/>
                    <a:pt x="18" y="64"/>
                  </a:cubicBezTo>
                  <a:cubicBezTo>
                    <a:pt x="14" y="62"/>
                    <a:pt x="10" y="59"/>
                    <a:pt x="8" y="5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" y="69"/>
                    <a:pt x="7" y="71"/>
                    <a:pt x="12" y="74"/>
                  </a:cubicBezTo>
                  <a:cubicBezTo>
                    <a:pt x="17" y="77"/>
                    <a:pt x="23" y="79"/>
                    <a:pt x="30" y="79"/>
                  </a:cubicBezTo>
                  <a:cubicBezTo>
                    <a:pt x="39" y="79"/>
                    <a:pt x="47" y="76"/>
                    <a:pt x="52" y="72"/>
                  </a:cubicBezTo>
                  <a:cubicBezTo>
                    <a:pt x="57" y="67"/>
                    <a:pt x="59" y="62"/>
                    <a:pt x="59" y="55"/>
                  </a:cubicBezTo>
                  <a:cubicBezTo>
                    <a:pt x="59" y="47"/>
                    <a:pt x="54" y="40"/>
                    <a:pt x="44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9">
              <a:extLst>
                <a:ext uri="{FF2B5EF4-FFF2-40B4-BE49-F238E27FC236}">
                  <a16:creationId xmlns:a16="http://schemas.microsoft.com/office/drawing/2014/main" id="{995386EE-0219-9B59-3015-DA9800463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0563" y="436563"/>
              <a:ext cx="36513" cy="63500"/>
            </a:xfrm>
            <a:custGeom>
              <a:avLst/>
              <a:gdLst>
                <a:gd name="T0" fmla="*/ 24 w 43"/>
                <a:gd name="T1" fmla="*/ 5 h 77"/>
                <a:gd name="T2" fmla="*/ 15 w 43"/>
                <a:gd name="T3" fmla="*/ 17 h 77"/>
                <a:gd name="T4" fmla="*/ 14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5 w 43"/>
                <a:gd name="T11" fmla="*/ 77 h 77"/>
                <a:gd name="T12" fmla="*/ 15 w 43"/>
                <a:gd name="T13" fmla="*/ 35 h 77"/>
                <a:gd name="T14" fmla="*/ 25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4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4" y="5"/>
                  </a:moveTo>
                  <a:cubicBezTo>
                    <a:pt x="20" y="8"/>
                    <a:pt x="17" y="12"/>
                    <a:pt x="15" y="17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27"/>
                    <a:pt x="19" y="22"/>
                    <a:pt x="25" y="18"/>
                  </a:cubicBezTo>
                  <a:cubicBezTo>
                    <a:pt x="28" y="16"/>
                    <a:pt x="32" y="14"/>
                    <a:pt x="35" y="14"/>
                  </a:cubicBezTo>
                  <a:cubicBezTo>
                    <a:pt x="38" y="14"/>
                    <a:pt x="40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8" y="2"/>
                    <a:pt x="2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20">
              <a:extLst>
                <a:ext uri="{FF2B5EF4-FFF2-40B4-BE49-F238E27FC236}">
                  <a16:creationId xmlns:a16="http://schemas.microsoft.com/office/drawing/2014/main" id="{2960E1C6-F590-264A-344E-7EF84C9D9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251" y="438150"/>
              <a:ext cx="58738" cy="85725"/>
            </a:xfrm>
            <a:custGeom>
              <a:avLst/>
              <a:gdLst>
                <a:gd name="T0" fmla="*/ 57 w 72"/>
                <a:gd name="T1" fmla="*/ 0 h 103"/>
                <a:gd name="T2" fmla="*/ 36 w 72"/>
                <a:gd name="T3" fmla="*/ 61 h 103"/>
                <a:gd name="T4" fmla="*/ 15 w 72"/>
                <a:gd name="T5" fmla="*/ 0 h 103"/>
                <a:gd name="T6" fmla="*/ 0 w 72"/>
                <a:gd name="T7" fmla="*/ 0 h 103"/>
                <a:gd name="T8" fmla="*/ 28 w 72"/>
                <a:gd name="T9" fmla="*/ 74 h 103"/>
                <a:gd name="T10" fmla="*/ 25 w 72"/>
                <a:gd name="T11" fmla="*/ 83 h 103"/>
                <a:gd name="T12" fmla="*/ 21 w 72"/>
                <a:gd name="T13" fmla="*/ 90 h 103"/>
                <a:gd name="T14" fmla="*/ 16 w 72"/>
                <a:gd name="T15" fmla="*/ 91 h 103"/>
                <a:gd name="T16" fmla="*/ 8 w 72"/>
                <a:gd name="T17" fmla="*/ 89 h 103"/>
                <a:gd name="T18" fmla="*/ 5 w 72"/>
                <a:gd name="T19" fmla="*/ 100 h 103"/>
                <a:gd name="T20" fmla="*/ 6 w 72"/>
                <a:gd name="T21" fmla="*/ 101 h 103"/>
                <a:gd name="T22" fmla="*/ 12 w 72"/>
                <a:gd name="T23" fmla="*/ 103 h 103"/>
                <a:gd name="T24" fmla="*/ 19 w 72"/>
                <a:gd name="T25" fmla="*/ 103 h 103"/>
                <a:gd name="T26" fmla="*/ 31 w 72"/>
                <a:gd name="T27" fmla="*/ 100 h 103"/>
                <a:gd name="T28" fmla="*/ 39 w 72"/>
                <a:gd name="T29" fmla="*/ 87 h 103"/>
                <a:gd name="T30" fmla="*/ 72 w 72"/>
                <a:gd name="T31" fmla="*/ 0 h 103"/>
                <a:gd name="T32" fmla="*/ 57 w 72"/>
                <a:gd name="T3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103">
                  <a:moveTo>
                    <a:pt x="57" y="0"/>
                  </a:moveTo>
                  <a:cubicBezTo>
                    <a:pt x="36" y="61"/>
                    <a:pt x="36" y="61"/>
                    <a:pt x="36" y="6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4" y="87"/>
                    <a:pt x="22" y="89"/>
                    <a:pt x="21" y="90"/>
                  </a:cubicBezTo>
                  <a:cubicBezTo>
                    <a:pt x="20" y="91"/>
                    <a:pt x="18" y="91"/>
                    <a:pt x="16" y="91"/>
                  </a:cubicBezTo>
                  <a:cubicBezTo>
                    <a:pt x="14" y="91"/>
                    <a:pt x="11" y="91"/>
                    <a:pt x="8" y="8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2"/>
                    <a:pt x="9" y="102"/>
                    <a:pt x="12" y="103"/>
                  </a:cubicBezTo>
                  <a:cubicBezTo>
                    <a:pt x="14" y="103"/>
                    <a:pt x="17" y="103"/>
                    <a:pt x="19" y="103"/>
                  </a:cubicBezTo>
                  <a:cubicBezTo>
                    <a:pt x="24" y="103"/>
                    <a:pt x="28" y="102"/>
                    <a:pt x="31" y="100"/>
                  </a:cubicBezTo>
                  <a:cubicBezTo>
                    <a:pt x="34" y="97"/>
                    <a:pt x="36" y="93"/>
                    <a:pt x="39" y="87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21">
              <a:extLst>
                <a:ext uri="{FF2B5EF4-FFF2-40B4-BE49-F238E27FC236}">
                  <a16:creationId xmlns:a16="http://schemas.microsoft.com/office/drawing/2014/main" id="{8279F213-F01D-0BA8-7DEC-BF8F2017D9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47813" y="-96838"/>
              <a:ext cx="352425" cy="422275"/>
            </a:xfrm>
            <a:custGeom>
              <a:avLst/>
              <a:gdLst>
                <a:gd name="T0" fmla="*/ 327 w 425"/>
                <a:gd name="T1" fmla="*/ 247 h 510"/>
                <a:gd name="T2" fmla="*/ 415 w 425"/>
                <a:gd name="T3" fmla="*/ 130 h 510"/>
                <a:gd name="T4" fmla="*/ 268 w 425"/>
                <a:gd name="T5" fmla="*/ 0 h 510"/>
                <a:gd name="T6" fmla="*/ 0 w 425"/>
                <a:gd name="T7" fmla="*/ 0 h 510"/>
                <a:gd name="T8" fmla="*/ 0 w 425"/>
                <a:gd name="T9" fmla="*/ 510 h 510"/>
                <a:gd name="T10" fmla="*/ 277 w 425"/>
                <a:gd name="T11" fmla="*/ 510 h 510"/>
                <a:gd name="T12" fmla="*/ 425 w 425"/>
                <a:gd name="T13" fmla="*/ 373 h 510"/>
                <a:gd name="T14" fmla="*/ 327 w 425"/>
                <a:gd name="T15" fmla="*/ 247 h 510"/>
                <a:gd name="T16" fmla="*/ 109 w 425"/>
                <a:gd name="T17" fmla="*/ 92 h 510"/>
                <a:gd name="T18" fmla="*/ 245 w 425"/>
                <a:gd name="T19" fmla="*/ 92 h 510"/>
                <a:gd name="T20" fmla="*/ 304 w 425"/>
                <a:gd name="T21" fmla="*/ 148 h 510"/>
                <a:gd name="T22" fmla="*/ 245 w 425"/>
                <a:gd name="T23" fmla="*/ 205 h 510"/>
                <a:gd name="T24" fmla="*/ 109 w 425"/>
                <a:gd name="T25" fmla="*/ 205 h 510"/>
                <a:gd name="T26" fmla="*/ 109 w 425"/>
                <a:gd name="T27" fmla="*/ 92 h 510"/>
                <a:gd name="T28" fmla="*/ 249 w 425"/>
                <a:gd name="T29" fmla="*/ 417 h 510"/>
                <a:gd name="T30" fmla="*/ 249 w 425"/>
                <a:gd name="T31" fmla="*/ 418 h 510"/>
                <a:gd name="T32" fmla="*/ 109 w 425"/>
                <a:gd name="T33" fmla="*/ 418 h 510"/>
                <a:gd name="T34" fmla="*/ 109 w 425"/>
                <a:gd name="T35" fmla="*/ 298 h 510"/>
                <a:gd name="T36" fmla="*/ 249 w 425"/>
                <a:gd name="T37" fmla="*/ 298 h 510"/>
                <a:gd name="T38" fmla="*/ 315 w 425"/>
                <a:gd name="T39" fmla="*/ 357 h 510"/>
                <a:gd name="T40" fmla="*/ 249 w 425"/>
                <a:gd name="T41" fmla="*/ 417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5" h="510">
                  <a:moveTo>
                    <a:pt x="327" y="247"/>
                  </a:moveTo>
                  <a:cubicBezTo>
                    <a:pt x="375" y="237"/>
                    <a:pt x="415" y="194"/>
                    <a:pt x="415" y="130"/>
                  </a:cubicBezTo>
                  <a:cubicBezTo>
                    <a:pt x="415" y="62"/>
                    <a:pt x="365" y="0"/>
                    <a:pt x="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277" y="510"/>
                    <a:pt x="277" y="510"/>
                    <a:pt x="277" y="510"/>
                  </a:cubicBezTo>
                  <a:cubicBezTo>
                    <a:pt x="374" y="510"/>
                    <a:pt x="425" y="449"/>
                    <a:pt x="425" y="373"/>
                  </a:cubicBezTo>
                  <a:cubicBezTo>
                    <a:pt x="425" y="309"/>
                    <a:pt x="381" y="256"/>
                    <a:pt x="327" y="247"/>
                  </a:cubicBezTo>
                  <a:close/>
                  <a:moveTo>
                    <a:pt x="109" y="92"/>
                  </a:moveTo>
                  <a:cubicBezTo>
                    <a:pt x="245" y="92"/>
                    <a:pt x="245" y="92"/>
                    <a:pt x="245" y="92"/>
                  </a:cubicBezTo>
                  <a:cubicBezTo>
                    <a:pt x="281" y="92"/>
                    <a:pt x="304" y="117"/>
                    <a:pt x="304" y="148"/>
                  </a:cubicBezTo>
                  <a:cubicBezTo>
                    <a:pt x="304" y="181"/>
                    <a:pt x="281" y="205"/>
                    <a:pt x="245" y="205"/>
                  </a:cubicBezTo>
                  <a:cubicBezTo>
                    <a:pt x="109" y="205"/>
                    <a:pt x="109" y="205"/>
                    <a:pt x="109" y="205"/>
                  </a:cubicBezTo>
                  <a:lnTo>
                    <a:pt x="109" y="92"/>
                  </a:lnTo>
                  <a:close/>
                  <a:moveTo>
                    <a:pt x="249" y="417"/>
                  </a:moveTo>
                  <a:cubicBezTo>
                    <a:pt x="249" y="418"/>
                    <a:pt x="249" y="418"/>
                    <a:pt x="249" y="418"/>
                  </a:cubicBezTo>
                  <a:cubicBezTo>
                    <a:pt x="109" y="418"/>
                    <a:pt x="109" y="418"/>
                    <a:pt x="109" y="418"/>
                  </a:cubicBezTo>
                  <a:cubicBezTo>
                    <a:pt x="109" y="298"/>
                    <a:pt x="109" y="298"/>
                    <a:pt x="109" y="298"/>
                  </a:cubicBezTo>
                  <a:cubicBezTo>
                    <a:pt x="249" y="298"/>
                    <a:pt x="249" y="298"/>
                    <a:pt x="249" y="298"/>
                  </a:cubicBezTo>
                  <a:cubicBezTo>
                    <a:pt x="292" y="298"/>
                    <a:pt x="315" y="325"/>
                    <a:pt x="315" y="357"/>
                  </a:cubicBezTo>
                  <a:cubicBezTo>
                    <a:pt x="315" y="394"/>
                    <a:pt x="290" y="417"/>
                    <a:pt x="249" y="4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22">
              <a:extLst>
                <a:ext uri="{FF2B5EF4-FFF2-40B4-BE49-F238E27FC236}">
                  <a16:creationId xmlns:a16="http://schemas.microsoft.com/office/drawing/2014/main" id="{05C0F3AF-1E64-F4C9-5564-207AB298F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826" y="-103188"/>
              <a:ext cx="347663" cy="436563"/>
            </a:xfrm>
            <a:custGeom>
              <a:avLst/>
              <a:gdLst>
                <a:gd name="T0" fmla="*/ 59 w 420"/>
                <a:gd name="T1" fmla="*/ 363 h 527"/>
                <a:gd name="T2" fmla="*/ 221 w 420"/>
                <a:gd name="T3" fmla="*/ 431 h 527"/>
                <a:gd name="T4" fmla="*/ 310 w 420"/>
                <a:gd name="T5" fmla="*/ 374 h 527"/>
                <a:gd name="T6" fmla="*/ 207 w 420"/>
                <a:gd name="T7" fmla="*/ 309 h 527"/>
                <a:gd name="T8" fmla="*/ 17 w 420"/>
                <a:gd name="T9" fmla="*/ 154 h 527"/>
                <a:gd name="T10" fmla="*/ 210 w 420"/>
                <a:gd name="T11" fmla="*/ 0 h 527"/>
                <a:gd name="T12" fmla="*/ 409 w 420"/>
                <a:gd name="T13" fmla="*/ 71 h 527"/>
                <a:gd name="T14" fmla="*/ 349 w 420"/>
                <a:gd name="T15" fmla="*/ 151 h 527"/>
                <a:gd name="T16" fmla="*/ 203 w 420"/>
                <a:gd name="T17" fmla="*/ 95 h 527"/>
                <a:gd name="T18" fmla="*/ 128 w 420"/>
                <a:gd name="T19" fmla="*/ 147 h 527"/>
                <a:gd name="T20" fmla="*/ 229 w 420"/>
                <a:gd name="T21" fmla="*/ 206 h 527"/>
                <a:gd name="T22" fmla="*/ 420 w 420"/>
                <a:gd name="T23" fmla="*/ 363 h 527"/>
                <a:gd name="T24" fmla="*/ 216 w 420"/>
                <a:gd name="T25" fmla="*/ 527 h 527"/>
                <a:gd name="T26" fmla="*/ 0 w 420"/>
                <a:gd name="T27" fmla="*/ 446 h 527"/>
                <a:gd name="T28" fmla="*/ 59 w 420"/>
                <a:gd name="T29" fmla="*/ 363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0" h="527">
                  <a:moveTo>
                    <a:pt x="59" y="363"/>
                  </a:moveTo>
                  <a:cubicBezTo>
                    <a:pt x="95" y="400"/>
                    <a:pt x="151" y="431"/>
                    <a:pt x="221" y="431"/>
                  </a:cubicBezTo>
                  <a:cubicBezTo>
                    <a:pt x="281" y="431"/>
                    <a:pt x="310" y="403"/>
                    <a:pt x="310" y="374"/>
                  </a:cubicBezTo>
                  <a:cubicBezTo>
                    <a:pt x="310" y="336"/>
                    <a:pt x="266" y="323"/>
                    <a:pt x="207" y="309"/>
                  </a:cubicBezTo>
                  <a:cubicBezTo>
                    <a:pt x="124" y="290"/>
                    <a:pt x="17" y="267"/>
                    <a:pt x="17" y="154"/>
                  </a:cubicBezTo>
                  <a:cubicBezTo>
                    <a:pt x="17" y="69"/>
                    <a:pt x="90" y="0"/>
                    <a:pt x="210" y="0"/>
                  </a:cubicBezTo>
                  <a:cubicBezTo>
                    <a:pt x="291" y="0"/>
                    <a:pt x="359" y="24"/>
                    <a:pt x="409" y="71"/>
                  </a:cubicBezTo>
                  <a:cubicBezTo>
                    <a:pt x="349" y="151"/>
                    <a:pt x="349" y="151"/>
                    <a:pt x="349" y="151"/>
                  </a:cubicBezTo>
                  <a:cubicBezTo>
                    <a:pt x="308" y="113"/>
                    <a:pt x="253" y="95"/>
                    <a:pt x="203" y="95"/>
                  </a:cubicBezTo>
                  <a:cubicBezTo>
                    <a:pt x="154" y="95"/>
                    <a:pt x="128" y="117"/>
                    <a:pt x="128" y="147"/>
                  </a:cubicBezTo>
                  <a:cubicBezTo>
                    <a:pt x="128" y="182"/>
                    <a:pt x="170" y="192"/>
                    <a:pt x="229" y="206"/>
                  </a:cubicBezTo>
                  <a:cubicBezTo>
                    <a:pt x="313" y="225"/>
                    <a:pt x="420" y="250"/>
                    <a:pt x="420" y="363"/>
                  </a:cubicBezTo>
                  <a:cubicBezTo>
                    <a:pt x="420" y="457"/>
                    <a:pt x="353" y="527"/>
                    <a:pt x="216" y="527"/>
                  </a:cubicBezTo>
                  <a:cubicBezTo>
                    <a:pt x="118" y="527"/>
                    <a:pt x="48" y="494"/>
                    <a:pt x="0" y="446"/>
                  </a:cubicBezTo>
                  <a:lnTo>
                    <a:pt x="59" y="3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Rectangle 23">
              <a:extLst>
                <a:ext uri="{FF2B5EF4-FFF2-40B4-BE49-F238E27FC236}">
                  <a16:creationId xmlns:a16="http://schemas.microsoft.com/office/drawing/2014/main" id="{5308E799-0736-BCF1-CC1A-3F3E2248F9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501" y="-96838"/>
              <a:ext cx="88900" cy="422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24">
              <a:extLst>
                <a:ext uri="{FF2B5EF4-FFF2-40B4-BE49-F238E27FC236}">
                  <a16:creationId xmlns:a16="http://schemas.microsoft.com/office/drawing/2014/main" id="{D9308C71-8329-D144-E136-1D34018B4D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-31750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7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6 h 136"/>
                <a:gd name="T20" fmla="*/ 20 w 113"/>
                <a:gd name="T21" fmla="*/ 16 h 136"/>
                <a:gd name="T22" fmla="*/ 20 w 113"/>
                <a:gd name="T23" fmla="*/ 120 h 136"/>
                <a:gd name="T24" fmla="*/ 45 w 113"/>
                <a:gd name="T25" fmla="*/ 120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6"/>
                    <a:pt x="92" y="17"/>
                  </a:cubicBezTo>
                  <a:cubicBezTo>
                    <a:pt x="103" y="28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20"/>
                    <a:pt x="59" y="16"/>
                    <a:pt x="45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58" y="120"/>
                    <a:pt x="69" y="116"/>
                    <a:pt x="78" y="107"/>
                  </a:cubicBezTo>
                  <a:cubicBezTo>
                    <a:pt x="87" y="98"/>
                    <a:pt x="92" y="85"/>
                    <a:pt x="92" y="68"/>
                  </a:cubicBezTo>
                  <a:cubicBezTo>
                    <a:pt x="92" y="51"/>
                    <a:pt x="87" y="37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25">
              <a:extLst>
                <a:ext uri="{FF2B5EF4-FFF2-40B4-BE49-F238E27FC236}">
                  <a16:creationId xmlns:a16="http://schemas.microsoft.com/office/drawing/2014/main" id="{9B065B41-2B00-5183-95B8-2C97D2776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438" y="-3175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26">
              <a:extLst>
                <a:ext uri="{FF2B5EF4-FFF2-40B4-BE49-F238E27FC236}">
                  <a16:creationId xmlns:a16="http://schemas.microsoft.com/office/drawing/2014/main" id="{AEBBA209-4388-44E3-1F5D-110C641693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70176" y="-36513"/>
              <a:ext cx="20638" cy="117475"/>
            </a:xfrm>
            <a:custGeom>
              <a:avLst/>
              <a:gdLst>
                <a:gd name="T0" fmla="*/ 13 w 25"/>
                <a:gd name="T1" fmla="*/ 24 h 143"/>
                <a:gd name="T2" fmla="*/ 0 w 25"/>
                <a:gd name="T3" fmla="*/ 12 h 143"/>
                <a:gd name="T4" fmla="*/ 13 w 25"/>
                <a:gd name="T5" fmla="*/ 0 h 143"/>
                <a:gd name="T6" fmla="*/ 25 w 25"/>
                <a:gd name="T7" fmla="*/ 12 h 143"/>
                <a:gd name="T8" fmla="*/ 13 w 25"/>
                <a:gd name="T9" fmla="*/ 24 h 143"/>
                <a:gd name="T10" fmla="*/ 4 w 25"/>
                <a:gd name="T11" fmla="*/ 143 h 143"/>
                <a:gd name="T12" fmla="*/ 4 w 25"/>
                <a:gd name="T13" fmla="*/ 44 h 143"/>
                <a:gd name="T14" fmla="*/ 22 w 25"/>
                <a:gd name="T15" fmla="*/ 44 h 143"/>
                <a:gd name="T16" fmla="*/ 22 w 25"/>
                <a:gd name="T17" fmla="*/ 143 h 143"/>
                <a:gd name="T18" fmla="*/ 4 w 25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5"/>
                    <a:pt x="25" y="12"/>
                  </a:cubicBezTo>
                  <a:cubicBezTo>
                    <a:pt x="25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27">
              <a:extLst>
                <a:ext uri="{FF2B5EF4-FFF2-40B4-BE49-F238E27FC236}">
                  <a16:creationId xmlns:a16="http://schemas.microsoft.com/office/drawing/2014/main" id="{4524D336-2EEE-036C-C9C9-0D5F156C9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926" y="-1588"/>
              <a:ext cx="80963" cy="82550"/>
            </a:xfrm>
            <a:custGeom>
              <a:avLst/>
              <a:gdLst>
                <a:gd name="T0" fmla="*/ 31 w 51"/>
                <a:gd name="T1" fmla="*/ 52 h 52"/>
                <a:gd name="T2" fmla="*/ 20 w 51"/>
                <a:gd name="T3" fmla="*/ 52 h 52"/>
                <a:gd name="T4" fmla="*/ 0 w 51"/>
                <a:gd name="T5" fmla="*/ 0 h 52"/>
                <a:gd name="T6" fmla="*/ 11 w 51"/>
                <a:gd name="T7" fmla="*/ 0 h 52"/>
                <a:gd name="T8" fmla="*/ 25 w 51"/>
                <a:gd name="T9" fmla="*/ 42 h 52"/>
                <a:gd name="T10" fmla="*/ 40 w 51"/>
                <a:gd name="T11" fmla="*/ 0 h 52"/>
                <a:gd name="T12" fmla="*/ 51 w 51"/>
                <a:gd name="T13" fmla="*/ 0 h 52"/>
                <a:gd name="T14" fmla="*/ 31 w 51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52">
                  <a:moveTo>
                    <a:pt x="31" y="52"/>
                  </a:moveTo>
                  <a:lnTo>
                    <a:pt x="20" y="5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42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31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28">
              <a:extLst>
                <a:ext uri="{FF2B5EF4-FFF2-40B4-BE49-F238E27FC236}">
                  <a16:creationId xmlns:a16="http://schemas.microsoft.com/office/drawing/2014/main" id="{7957D02A-F6AA-E7FB-776F-5DF982079E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9238" y="-3175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9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5 h 103"/>
                <a:gd name="T22" fmla="*/ 19 w 90"/>
                <a:gd name="T23" fmla="*/ 43 h 103"/>
                <a:gd name="T24" fmla="*/ 71 w 90"/>
                <a:gd name="T25" fmla="*/ 43 h 103"/>
                <a:gd name="T26" fmla="*/ 46 w 90"/>
                <a:gd name="T27" fmla="*/ 1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6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5"/>
                    <a:pt x="0" y="52"/>
                  </a:cubicBezTo>
                  <a:cubicBezTo>
                    <a:pt x="0" y="20"/>
                    <a:pt x="21" y="0"/>
                    <a:pt x="47" y="0"/>
                  </a:cubicBezTo>
                  <a:cubicBezTo>
                    <a:pt x="74" y="0"/>
                    <a:pt x="90" y="20"/>
                    <a:pt x="90" y="4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5"/>
                  </a:moveTo>
                  <a:cubicBezTo>
                    <a:pt x="28" y="15"/>
                    <a:pt x="20" y="30"/>
                    <a:pt x="19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28"/>
                    <a:pt x="64" y="15"/>
                    <a:pt x="4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29">
              <a:extLst>
                <a:ext uri="{FF2B5EF4-FFF2-40B4-BE49-F238E27FC236}">
                  <a16:creationId xmlns:a16="http://schemas.microsoft.com/office/drawing/2014/main" id="{C091E53F-E8FB-D219-1C2C-C8CDF3A477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2901" y="-3175"/>
              <a:ext cx="68263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8 w 84"/>
                <a:gd name="T7" fmla="*/ 42 h 101"/>
                <a:gd name="T8" fmla="*/ 18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7 w 84"/>
                <a:gd name="T15" fmla="*/ 2 h 101"/>
                <a:gd name="T16" fmla="*/ 18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0" y="32"/>
                    <a:pt x="18" y="42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30">
              <a:extLst>
                <a:ext uri="{FF2B5EF4-FFF2-40B4-BE49-F238E27FC236}">
                  <a16:creationId xmlns:a16="http://schemas.microsoft.com/office/drawing/2014/main" id="{D8C0F936-155F-B9D3-105E-CB4A7E9C8F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06726" y="-34925"/>
              <a:ext cx="79375" cy="117475"/>
            </a:xfrm>
            <a:custGeom>
              <a:avLst/>
              <a:gdLst>
                <a:gd name="T0" fmla="*/ 50 w 95"/>
                <a:gd name="T1" fmla="*/ 142 h 142"/>
                <a:gd name="T2" fmla="*/ 20 w 95"/>
                <a:gd name="T3" fmla="*/ 125 h 142"/>
                <a:gd name="T4" fmla="*/ 17 w 95"/>
                <a:gd name="T5" fmla="*/ 140 h 142"/>
                <a:gd name="T6" fmla="*/ 0 w 95"/>
                <a:gd name="T7" fmla="*/ 140 h 142"/>
                <a:gd name="T8" fmla="*/ 0 w 95"/>
                <a:gd name="T9" fmla="*/ 0 h 142"/>
                <a:gd name="T10" fmla="*/ 19 w 95"/>
                <a:gd name="T11" fmla="*/ 0 h 142"/>
                <a:gd name="T12" fmla="*/ 19 w 95"/>
                <a:gd name="T13" fmla="*/ 57 h 142"/>
                <a:gd name="T14" fmla="*/ 52 w 95"/>
                <a:gd name="T15" fmla="*/ 39 h 142"/>
                <a:gd name="T16" fmla="*/ 94 w 95"/>
                <a:gd name="T17" fmla="*/ 91 h 142"/>
                <a:gd name="T18" fmla="*/ 50 w 95"/>
                <a:gd name="T19" fmla="*/ 142 h 142"/>
                <a:gd name="T20" fmla="*/ 47 w 95"/>
                <a:gd name="T21" fmla="*/ 55 h 142"/>
                <a:gd name="T22" fmla="*/ 18 w 95"/>
                <a:gd name="T23" fmla="*/ 91 h 142"/>
                <a:gd name="T24" fmla="*/ 46 w 95"/>
                <a:gd name="T25" fmla="*/ 127 h 142"/>
                <a:gd name="T26" fmla="*/ 75 w 95"/>
                <a:gd name="T27" fmla="*/ 91 h 142"/>
                <a:gd name="T28" fmla="*/ 47 w 95"/>
                <a:gd name="T29" fmla="*/ 5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142">
                  <a:moveTo>
                    <a:pt x="50" y="142"/>
                  </a:moveTo>
                  <a:cubicBezTo>
                    <a:pt x="31" y="142"/>
                    <a:pt x="22" y="129"/>
                    <a:pt x="20" y="125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5"/>
                    <a:pt x="31" y="39"/>
                    <a:pt x="52" y="39"/>
                  </a:cubicBezTo>
                  <a:cubicBezTo>
                    <a:pt x="78" y="39"/>
                    <a:pt x="94" y="61"/>
                    <a:pt x="94" y="91"/>
                  </a:cubicBezTo>
                  <a:cubicBezTo>
                    <a:pt x="95" y="121"/>
                    <a:pt x="77" y="142"/>
                    <a:pt x="50" y="142"/>
                  </a:cubicBezTo>
                  <a:close/>
                  <a:moveTo>
                    <a:pt x="47" y="55"/>
                  </a:moveTo>
                  <a:cubicBezTo>
                    <a:pt x="30" y="55"/>
                    <a:pt x="18" y="71"/>
                    <a:pt x="18" y="91"/>
                  </a:cubicBezTo>
                  <a:cubicBezTo>
                    <a:pt x="18" y="110"/>
                    <a:pt x="29" y="127"/>
                    <a:pt x="46" y="127"/>
                  </a:cubicBezTo>
                  <a:cubicBezTo>
                    <a:pt x="63" y="127"/>
                    <a:pt x="75" y="111"/>
                    <a:pt x="75" y="91"/>
                  </a:cubicBezTo>
                  <a:cubicBezTo>
                    <a:pt x="75" y="71"/>
                    <a:pt x="64" y="55"/>
                    <a:pt x="47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31">
              <a:extLst>
                <a:ext uri="{FF2B5EF4-FFF2-40B4-BE49-F238E27FC236}">
                  <a16:creationId xmlns:a16="http://schemas.microsoft.com/office/drawing/2014/main" id="{B3C06BAF-2606-07B2-0633-EFEFFAE99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4038" y="-1588"/>
              <a:ext cx="79375" cy="114300"/>
            </a:xfrm>
            <a:custGeom>
              <a:avLst/>
              <a:gdLst>
                <a:gd name="T0" fmla="*/ 52 w 96"/>
                <a:gd name="T1" fmla="*/ 113 h 136"/>
                <a:gd name="T2" fmla="*/ 26 w 96"/>
                <a:gd name="T3" fmla="*/ 136 h 136"/>
                <a:gd name="T4" fmla="*/ 7 w 96"/>
                <a:gd name="T5" fmla="*/ 132 h 136"/>
                <a:gd name="T6" fmla="*/ 11 w 96"/>
                <a:gd name="T7" fmla="*/ 117 h 136"/>
                <a:gd name="T8" fmla="*/ 22 w 96"/>
                <a:gd name="T9" fmla="*/ 120 h 136"/>
                <a:gd name="T10" fmla="*/ 33 w 96"/>
                <a:gd name="T11" fmla="*/ 110 h 136"/>
                <a:gd name="T12" fmla="*/ 38 w 96"/>
                <a:gd name="T13" fmla="*/ 98 h 136"/>
                <a:gd name="T14" fmla="*/ 0 w 96"/>
                <a:gd name="T15" fmla="*/ 0 h 136"/>
                <a:gd name="T16" fmla="*/ 20 w 96"/>
                <a:gd name="T17" fmla="*/ 0 h 136"/>
                <a:gd name="T18" fmla="*/ 48 w 96"/>
                <a:gd name="T19" fmla="*/ 81 h 136"/>
                <a:gd name="T20" fmla="*/ 76 w 96"/>
                <a:gd name="T21" fmla="*/ 0 h 136"/>
                <a:gd name="T22" fmla="*/ 96 w 96"/>
                <a:gd name="T23" fmla="*/ 0 h 136"/>
                <a:gd name="T24" fmla="*/ 52 w 96"/>
                <a:gd name="T25" fmla="*/ 11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36">
                  <a:moveTo>
                    <a:pt x="52" y="113"/>
                  </a:moveTo>
                  <a:cubicBezTo>
                    <a:pt x="45" y="129"/>
                    <a:pt x="38" y="136"/>
                    <a:pt x="26" y="136"/>
                  </a:cubicBezTo>
                  <a:cubicBezTo>
                    <a:pt x="13" y="136"/>
                    <a:pt x="7" y="132"/>
                    <a:pt x="7" y="132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11" y="117"/>
                    <a:pt x="17" y="120"/>
                    <a:pt x="22" y="120"/>
                  </a:cubicBezTo>
                  <a:cubicBezTo>
                    <a:pt x="27" y="120"/>
                    <a:pt x="30" y="118"/>
                    <a:pt x="33" y="110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52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Rectangle 32">
              <a:extLst>
                <a:ext uri="{FF2B5EF4-FFF2-40B4-BE49-F238E27FC236}">
                  <a16:creationId xmlns:a16="http://schemas.microsoft.com/office/drawing/2014/main" id="{28E831E1-5403-0391-CFF1-443342404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9451" y="-31750"/>
              <a:ext cx="17463" cy="1127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33">
              <a:extLst>
                <a:ext uri="{FF2B5EF4-FFF2-40B4-BE49-F238E27FC236}">
                  <a16:creationId xmlns:a16="http://schemas.microsoft.com/office/drawing/2014/main" id="{C26B6476-3E8D-9E7B-540C-E0FEFAD5D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901" y="-3175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9 w 84"/>
                <a:gd name="T7" fmla="*/ 42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2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34">
              <a:extLst>
                <a:ext uri="{FF2B5EF4-FFF2-40B4-BE49-F238E27FC236}">
                  <a16:creationId xmlns:a16="http://schemas.microsoft.com/office/drawing/2014/main" id="{944C5982-3C91-7F73-09A4-D3869163B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962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39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2" y="99"/>
                    <a:pt x="54" y="103"/>
                    <a:pt x="39" y="103"/>
                  </a:cubicBezTo>
                  <a:cubicBezTo>
                    <a:pt x="19" y="103"/>
                    <a:pt x="4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39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7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3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35">
              <a:extLst>
                <a:ext uri="{FF2B5EF4-FFF2-40B4-BE49-F238E27FC236}">
                  <a16:creationId xmlns:a16="http://schemas.microsoft.com/office/drawing/2014/main" id="{948AB8FF-2BA3-9E06-B8CF-1E2C0011DA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29001" y="-36513"/>
              <a:ext cx="20638" cy="117475"/>
            </a:xfrm>
            <a:custGeom>
              <a:avLst/>
              <a:gdLst>
                <a:gd name="T0" fmla="*/ 13 w 26"/>
                <a:gd name="T1" fmla="*/ 24 h 143"/>
                <a:gd name="T2" fmla="*/ 0 w 26"/>
                <a:gd name="T3" fmla="*/ 12 h 143"/>
                <a:gd name="T4" fmla="*/ 13 w 26"/>
                <a:gd name="T5" fmla="*/ 0 h 143"/>
                <a:gd name="T6" fmla="*/ 26 w 26"/>
                <a:gd name="T7" fmla="*/ 12 h 143"/>
                <a:gd name="T8" fmla="*/ 13 w 26"/>
                <a:gd name="T9" fmla="*/ 24 h 143"/>
                <a:gd name="T10" fmla="*/ 4 w 26"/>
                <a:gd name="T11" fmla="*/ 143 h 143"/>
                <a:gd name="T12" fmla="*/ 4 w 26"/>
                <a:gd name="T13" fmla="*/ 44 h 143"/>
                <a:gd name="T14" fmla="*/ 22 w 26"/>
                <a:gd name="T15" fmla="*/ 44 h 143"/>
                <a:gd name="T16" fmla="*/ 22 w 26"/>
                <a:gd name="T17" fmla="*/ 143 h 143"/>
                <a:gd name="T18" fmla="*/ 4 w 26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5"/>
                    <a:pt x="26" y="12"/>
                  </a:cubicBezTo>
                  <a:cubicBezTo>
                    <a:pt x="26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36">
              <a:extLst>
                <a:ext uri="{FF2B5EF4-FFF2-40B4-BE49-F238E27FC236}">
                  <a16:creationId xmlns:a16="http://schemas.microsoft.com/office/drawing/2014/main" id="{914FBE95-5DCD-B09C-05FA-773F884D73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65513" y="-3175"/>
              <a:ext cx="77788" cy="115888"/>
            </a:xfrm>
            <a:custGeom>
              <a:avLst/>
              <a:gdLst>
                <a:gd name="T0" fmla="*/ 84 w 94"/>
                <a:gd name="T1" fmla="*/ 122 h 138"/>
                <a:gd name="T2" fmla="*/ 44 w 94"/>
                <a:gd name="T3" fmla="*/ 138 h 138"/>
                <a:gd name="T4" fmla="*/ 5 w 94"/>
                <a:gd name="T5" fmla="*/ 126 h 138"/>
                <a:gd name="T6" fmla="*/ 12 w 94"/>
                <a:gd name="T7" fmla="*/ 112 h 138"/>
                <a:gd name="T8" fmla="*/ 43 w 94"/>
                <a:gd name="T9" fmla="*/ 122 h 138"/>
                <a:gd name="T10" fmla="*/ 67 w 94"/>
                <a:gd name="T11" fmla="*/ 113 h 138"/>
                <a:gd name="T12" fmla="*/ 74 w 94"/>
                <a:gd name="T13" fmla="*/ 89 h 138"/>
                <a:gd name="T14" fmla="*/ 74 w 94"/>
                <a:gd name="T15" fmla="*/ 80 h 138"/>
                <a:gd name="T16" fmla="*/ 42 w 94"/>
                <a:gd name="T17" fmla="*/ 99 h 138"/>
                <a:gd name="T18" fmla="*/ 0 w 94"/>
                <a:gd name="T19" fmla="*/ 49 h 138"/>
                <a:gd name="T20" fmla="*/ 43 w 94"/>
                <a:gd name="T21" fmla="*/ 0 h 138"/>
                <a:gd name="T22" fmla="*/ 74 w 94"/>
                <a:gd name="T23" fmla="*/ 18 h 138"/>
                <a:gd name="T24" fmla="*/ 76 w 94"/>
                <a:gd name="T25" fmla="*/ 2 h 138"/>
                <a:gd name="T26" fmla="*/ 94 w 94"/>
                <a:gd name="T27" fmla="*/ 2 h 138"/>
                <a:gd name="T28" fmla="*/ 94 w 94"/>
                <a:gd name="T29" fmla="*/ 82 h 138"/>
                <a:gd name="T30" fmla="*/ 84 w 94"/>
                <a:gd name="T31" fmla="*/ 122 h 138"/>
                <a:gd name="T32" fmla="*/ 48 w 94"/>
                <a:gd name="T33" fmla="*/ 15 h 138"/>
                <a:gd name="T34" fmla="*/ 20 w 94"/>
                <a:gd name="T35" fmla="*/ 49 h 138"/>
                <a:gd name="T36" fmla="*/ 47 w 94"/>
                <a:gd name="T37" fmla="*/ 83 h 138"/>
                <a:gd name="T38" fmla="*/ 75 w 94"/>
                <a:gd name="T39" fmla="*/ 49 h 138"/>
                <a:gd name="T40" fmla="*/ 48 w 94"/>
                <a:gd name="T41" fmla="*/ 1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138">
                  <a:moveTo>
                    <a:pt x="84" y="122"/>
                  </a:moveTo>
                  <a:cubicBezTo>
                    <a:pt x="76" y="130"/>
                    <a:pt x="64" y="138"/>
                    <a:pt x="44" y="138"/>
                  </a:cubicBezTo>
                  <a:cubicBezTo>
                    <a:pt x="23" y="138"/>
                    <a:pt x="8" y="129"/>
                    <a:pt x="5" y="126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7" y="116"/>
                    <a:pt x="30" y="122"/>
                    <a:pt x="43" y="122"/>
                  </a:cubicBezTo>
                  <a:cubicBezTo>
                    <a:pt x="55" y="122"/>
                    <a:pt x="63" y="118"/>
                    <a:pt x="67" y="113"/>
                  </a:cubicBezTo>
                  <a:cubicBezTo>
                    <a:pt x="72" y="109"/>
                    <a:pt x="74" y="101"/>
                    <a:pt x="74" y="89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3" y="83"/>
                    <a:pt x="64" y="99"/>
                    <a:pt x="42" y="99"/>
                  </a:cubicBezTo>
                  <a:cubicBezTo>
                    <a:pt x="16" y="99"/>
                    <a:pt x="0" y="78"/>
                    <a:pt x="0" y="49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65" y="0"/>
                    <a:pt x="73" y="15"/>
                    <a:pt x="74" y="18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102"/>
                    <a:pt x="91" y="113"/>
                    <a:pt x="84" y="122"/>
                  </a:cubicBezTo>
                  <a:close/>
                  <a:moveTo>
                    <a:pt x="48" y="15"/>
                  </a:moveTo>
                  <a:cubicBezTo>
                    <a:pt x="31" y="15"/>
                    <a:pt x="20" y="30"/>
                    <a:pt x="20" y="49"/>
                  </a:cubicBezTo>
                  <a:cubicBezTo>
                    <a:pt x="20" y="67"/>
                    <a:pt x="30" y="83"/>
                    <a:pt x="47" y="83"/>
                  </a:cubicBezTo>
                  <a:cubicBezTo>
                    <a:pt x="64" y="83"/>
                    <a:pt x="75" y="67"/>
                    <a:pt x="75" y="49"/>
                  </a:cubicBezTo>
                  <a:cubicBezTo>
                    <a:pt x="75" y="30"/>
                    <a:pt x="65" y="15"/>
                    <a:pt x="48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37">
              <a:extLst>
                <a:ext uri="{FF2B5EF4-FFF2-40B4-BE49-F238E27FC236}">
                  <a16:creationId xmlns:a16="http://schemas.microsoft.com/office/drawing/2014/main" id="{DCECE63C-3BE4-E3D3-8A34-3F4C88B09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8701" y="-34925"/>
              <a:ext cx="69850" cy="115888"/>
            </a:xfrm>
            <a:custGeom>
              <a:avLst/>
              <a:gdLst>
                <a:gd name="T0" fmla="*/ 66 w 85"/>
                <a:gd name="T1" fmla="*/ 141 h 141"/>
                <a:gd name="T2" fmla="*/ 66 w 85"/>
                <a:gd name="T3" fmla="*/ 82 h 141"/>
                <a:gd name="T4" fmla="*/ 46 w 85"/>
                <a:gd name="T5" fmla="*/ 56 h 141"/>
                <a:gd name="T6" fmla="*/ 19 w 85"/>
                <a:gd name="T7" fmla="*/ 82 h 141"/>
                <a:gd name="T8" fmla="*/ 19 w 85"/>
                <a:gd name="T9" fmla="*/ 141 h 141"/>
                <a:gd name="T10" fmla="*/ 0 w 85"/>
                <a:gd name="T11" fmla="*/ 141 h 141"/>
                <a:gd name="T12" fmla="*/ 0 w 85"/>
                <a:gd name="T13" fmla="*/ 0 h 141"/>
                <a:gd name="T14" fmla="*/ 19 w 85"/>
                <a:gd name="T15" fmla="*/ 0 h 141"/>
                <a:gd name="T16" fmla="*/ 19 w 85"/>
                <a:gd name="T17" fmla="*/ 60 h 141"/>
                <a:gd name="T18" fmla="*/ 52 w 85"/>
                <a:gd name="T19" fmla="*/ 39 h 141"/>
                <a:gd name="T20" fmla="*/ 85 w 85"/>
                <a:gd name="T21" fmla="*/ 77 h 141"/>
                <a:gd name="T22" fmla="*/ 85 w 85"/>
                <a:gd name="T23" fmla="*/ 141 h 141"/>
                <a:gd name="T24" fmla="*/ 66 w 85"/>
                <a:gd name="T25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141">
                  <a:moveTo>
                    <a:pt x="66" y="141"/>
                  </a:moveTo>
                  <a:cubicBezTo>
                    <a:pt x="66" y="82"/>
                    <a:pt x="66" y="82"/>
                    <a:pt x="66" y="82"/>
                  </a:cubicBezTo>
                  <a:cubicBezTo>
                    <a:pt x="66" y="66"/>
                    <a:pt x="61" y="56"/>
                    <a:pt x="46" y="56"/>
                  </a:cubicBezTo>
                  <a:cubicBezTo>
                    <a:pt x="31" y="56"/>
                    <a:pt x="21" y="72"/>
                    <a:pt x="19" y="82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5" y="50"/>
                    <a:pt x="36" y="39"/>
                    <a:pt x="52" y="39"/>
                  </a:cubicBezTo>
                  <a:cubicBezTo>
                    <a:pt x="72" y="39"/>
                    <a:pt x="85" y="51"/>
                    <a:pt x="85" y="77"/>
                  </a:cubicBezTo>
                  <a:cubicBezTo>
                    <a:pt x="85" y="141"/>
                    <a:pt x="85" y="141"/>
                    <a:pt x="85" y="141"/>
                  </a:cubicBezTo>
                  <a:lnTo>
                    <a:pt x="66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38">
              <a:extLst>
                <a:ext uri="{FF2B5EF4-FFF2-40B4-BE49-F238E27FC236}">
                  <a16:creationId xmlns:a16="http://schemas.microsoft.com/office/drawing/2014/main" id="{A628084C-CF66-E7E8-A07E-637CE5D6B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4426" y="-23813"/>
              <a:ext cx="50800" cy="106363"/>
            </a:xfrm>
            <a:custGeom>
              <a:avLst/>
              <a:gdLst>
                <a:gd name="T0" fmla="*/ 33 w 61"/>
                <a:gd name="T1" fmla="*/ 41 h 128"/>
                <a:gd name="T2" fmla="*/ 33 w 61"/>
                <a:gd name="T3" fmla="*/ 92 h 128"/>
                <a:gd name="T4" fmla="*/ 37 w 61"/>
                <a:gd name="T5" fmla="*/ 109 h 128"/>
                <a:gd name="T6" fmla="*/ 47 w 61"/>
                <a:gd name="T7" fmla="*/ 113 h 128"/>
                <a:gd name="T8" fmla="*/ 58 w 61"/>
                <a:gd name="T9" fmla="*/ 111 h 128"/>
                <a:gd name="T10" fmla="*/ 60 w 61"/>
                <a:gd name="T11" fmla="*/ 125 h 128"/>
                <a:gd name="T12" fmla="*/ 42 w 61"/>
                <a:gd name="T13" fmla="*/ 128 h 128"/>
                <a:gd name="T14" fmla="*/ 21 w 61"/>
                <a:gd name="T15" fmla="*/ 121 h 128"/>
                <a:gd name="T16" fmla="*/ 15 w 61"/>
                <a:gd name="T17" fmla="*/ 95 h 128"/>
                <a:gd name="T18" fmla="*/ 15 w 61"/>
                <a:gd name="T19" fmla="*/ 41 h 128"/>
                <a:gd name="T20" fmla="*/ 0 w 61"/>
                <a:gd name="T21" fmla="*/ 41 h 128"/>
                <a:gd name="T22" fmla="*/ 0 w 61"/>
                <a:gd name="T23" fmla="*/ 27 h 128"/>
                <a:gd name="T24" fmla="*/ 14 w 61"/>
                <a:gd name="T25" fmla="*/ 27 h 128"/>
                <a:gd name="T26" fmla="*/ 16 w 61"/>
                <a:gd name="T27" fmla="*/ 0 h 128"/>
                <a:gd name="T28" fmla="*/ 33 w 61"/>
                <a:gd name="T29" fmla="*/ 0 h 128"/>
                <a:gd name="T30" fmla="*/ 33 w 61"/>
                <a:gd name="T31" fmla="*/ 27 h 128"/>
                <a:gd name="T32" fmla="*/ 61 w 61"/>
                <a:gd name="T33" fmla="*/ 27 h 128"/>
                <a:gd name="T34" fmla="*/ 61 w 61"/>
                <a:gd name="T35" fmla="*/ 41 h 128"/>
                <a:gd name="T36" fmla="*/ 33 w 61"/>
                <a:gd name="T37" fmla="*/ 4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128">
                  <a:moveTo>
                    <a:pt x="33" y="41"/>
                  </a:moveTo>
                  <a:cubicBezTo>
                    <a:pt x="33" y="92"/>
                    <a:pt x="33" y="92"/>
                    <a:pt x="33" y="92"/>
                  </a:cubicBezTo>
                  <a:cubicBezTo>
                    <a:pt x="33" y="101"/>
                    <a:pt x="34" y="106"/>
                    <a:pt x="37" y="109"/>
                  </a:cubicBezTo>
                  <a:cubicBezTo>
                    <a:pt x="40" y="112"/>
                    <a:pt x="43" y="113"/>
                    <a:pt x="47" y="113"/>
                  </a:cubicBezTo>
                  <a:cubicBezTo>
                    <a:pt x="52" y="113"/>
                    <a:pt x="56" y="112"/>
                    <a:pt x="58" y="111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6" y="127"/>
                    <a:pt x="48" y="128"/>
                    <a:pt x="42" y="128"/>
                  </a:cubicBezTo>
                  <a:cubicBezTo>
                    <a:pt x="33" y="128"/>
                    <a:pt x="27" y="126"/>
                    <a:pt x="21" y="121"/>
                  </a:cubicBezTo>
                  <a:cubicBezTo>
                    <a:pt x="16" y="115"/>
                    <a:pt x="15" y="108"/>
                    <a:pt x="15" y="95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33" y="41"/>
                    <a:pt x="33" y="41"/>
                    <a:pt x="33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39">
              <a:extLst>
                <a:ext uri="{FF2B5EF4-FFF2-40B4-BE49-F238E27FC236}">
                  <a16:creationId xmlns:a16="http://schemas.microsoft.com/office/drawing/2014/main" id="{644BE14E-EA94-5B64-6A69-FD38062EC8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157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40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3" y="99"/>
                    <a:pt x="54" y="103"/>
                    <a:pt x="39" y="103"/>
                  </a:cubicBezTo>
                  <a:cubicBezTo>
                    <a:pt x="19" y="103"/>
                    <a:pt x="5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40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8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4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40">
              <a:extLst>
                <a:ext uri="{FF2B5EF4-FFF2-40B4-BE49-F238E27FC236}">
                  <a16:creationId xmlns:a16="http://schemas.microsoft.com/office/drawing/2014/main" id="{EF137B69-3191-B6FE-C47C-0D807733E2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157163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6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5 h 136"/>
                <a:gd name="T20" fmla="*/ 20 w 113"/>
                <a:gd name="T21" fmla="*/ 15 h 136"/>
                <a:gd name="T22" fmla="*/ 20 w 113"/>
                <a:gd name="T23" fmla="*/ 119 h 136"/>
                <a:gd name="T24" fmla="*/ 45 w 113"/>
                <a:gd name="T25" fmla="*/ 119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5"/>
                    <a:pt x="92" y="16"/>
                  </a:cubicBezTo>
                  <a:cubicBezTo>
                    <a:pt x="103" y="27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19"/>
                    <a:pt x="59" y="15"/>
                    <a:pt x="45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45" y="119"/>
                    <a:pt x="45" y="119"/>
                    <a:pt x="45" y="119"/>
                  </a:cubicBezTo>
                  <a:cubicBezTo>
                    <a:pt x="58" y="119"/>
                    <a:pt x="69" y="116"/>
                    <a:pt x="78" y="107"/>
                  </a:cubicBezTo>
                  <a:cubicBezTo>
                    <a:pt x="87" y="98"/>
                    <a:pt x="92" y="84"/>
                    <a:pt x="92" y="68"/>
                  </a:cubicBezTo>
                  <a:cubicBezTo>
                    <a:pt x="92" y="51"/>
                    <a:pt x="87" y="36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41">
              <a:extLst>
                <a:ext uri="{FF2B5EF4-FFF2-40B4-BE49-F238E27FC236}">
                  <a16:creationId xmlns:a16="http://schemas.microsoft.com/office/drawing/2014/main" id="{821A2D0B-222A-FACB-58E1-95FBC01269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50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Rectangle 42">
              <a:extLst>
                <a:ext uri="{FF2B5EF4-FFF2-40B4-BE49-F238E27FC236}">
                  <a16:creationId xmlns:a16="http://schemas.microsoft.com/office/drawing/2014/main" id="{7DEFDA0D-DEC0-C80E-280E-37E6A828C6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7163" y="153988"/>
              <a:ext cx="15875" cy="115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43">
              <a:extLst>
                <a:ext uri="{FF2B5EF4-FFF2-40B4-BE49-F238E27FC236}">
                  <a16:creationId xmlns:a16="http://schemas.microsoft.com/office/drawing/2014/main" id="{E1B199F1-629A-2B40-F991-6A433992CF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6851" y="150813"/>
              <a:ext cx="20638" cy="119063"/>
            </a:xfrm>
            <a:custGeom>
              <a:avLst/>
              <a:gdLst>
                <a:gd name="T0" fmla="*/ 12 w 25"/>
                <a:gd name="T1" fmla="*/ 25 h 144"/>
                <a:gd name="T2" fmla="*/ 0 w 25"/>
                <a:gd name="T3" fmla="*/ 13 h 144"/>
                <a:gd name="T4" fmla="*/ 12 w 25"/>
                <a:gd name="T5" fmla="*/ 0 h 144"/>
                <a:gd name="T6" fmla="*/ 25 w 25"/>
                <a:gd name="T7" fmla="*/ 12 h 144"/>
                <a:gd name="T8" fmla="*/ 12 w 25"/>
                <a:gd name="T9" fmla="*/ 25 h 144"/>
                <a:gd name="T10" fmla="*/ 3 w 25"/>
                <a:gd name="T11" fmla="*/ 144 h 144"/>
                <a:gd name="T12" fmla="*/ 3 w 25"/>
                <a:gd name="T13" fmla="*/ 45 h 144"/>
                <a:gd name="T14" fmla="*/ 22 w 25"/>
                <a:gd name="T15" fmla="*/ 45 h 144"/>
                <a:gd name="T16" fmla="*/ 22 w 25"/>
                <a:gd name="T17" fmla="*/ 144 h 144"/>
                <a:gd name="T18" fmla="*/ 3 w 25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4">
                  <a:moveTo>
                    <a:pt x="12" y="25"/>
                  </a:moveTo>
                  <a:cubicBezTo>
                    <a:pt x="5" y="25"/>
                    <a:pt x="0" y="20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0" y="0"/>
                    <a:pt x="25" y="6"/>
                    <a:pt x="25" y="12"/>
                  </a:cubicBezTo>
                  <a:cubicBezTo>
                    <a:pt x="25" y="19"/>
                    <a:pt x="20" y="25"/>
                    <a:pt x="12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44">
              <a:extLst>
                <a:ext uri="{FF2B5EF4-FFF2-40B4-BE49-F238E27FC236}">
                  <a16:creationId xmlns:a16="http://schemas.microsoft.com/office/drawing/2014/main" id="{344578C9-CCB4-4F2D-6F97-A69FE48FE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8601" y="188913"/>
              <a:ext cx="79375" cy="80963"/>
            </a:xfrm>
            <a:custGeom>
              <a:avLst/>
              <a:gdLst>
                <a:gd name="T0" fmla="*/ 30 w 50"/>
                <a:gd name="T1" fmla="*/ 51 h 51"/>
                <a:gd name="T2" fmla="*/ 19 w 50"/>
                <a:gd name="T3" fmla="*/ 51 h 51"/>
                <a:gd name="T4" fmla="*/ 0 w 50"/>
                <a:gd name="T5" fmla="*/ 0 h 51"/>
                <a:gd name="T6" fmla="*/ 10 w 50"/>
                <a:gd name="T7" fmla="*/ 0 h 51"/>
                <a:gd name="T8" fmla="*/ 25 w 50"/>
                <a:gd name="T9" fmla="*/ 41 h 51"/>
                <a:gd name="T10" fmla="*/ 39 w 50"/>
                <a:gd name="T11" fmla="*/ 0 h 51"/>
                <a:gd name="T12" fmla="*/ 50 w 50"/>
                <a:gd name="T13" fmla="*/ 0 h 51"/>
                <a:gd name="T14" fmla="*/ 30 w 50"/>
                <a:gd name="T1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51">
                  <a:moveTo>
                    <a:pt x="30" y="51"/>
                  </a:moveTo>
                  <a:lnTo>
                    <a:pt x="19" y="5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5" y="41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30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45">
              <a:extLst>
                <a:ext uri="{FF2B5EF4-FFF2-40B4-BE49-F238E27FC236}">
                  <a16:creationId xmlns:a16="http://schemas.microsoft.com/office/drawing/2014/main" id="{2236A563-D056-2155-A154-64F4FBDBB1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59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0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46">
              <a:extLst>
                <a:ext uri="{FF2B5EF4-FFF2-40B4-BE49-F238E27FC236}">
                  <a16:creationId xmlns:a16="http://schemas.microsoft.com/office/drawing/2014/main" id="{F4BF70B8-9555-C261-D3C1-88BD30FC33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7988" y="185738"/>
              <a:ext cx="47625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47">
              <a:extLst>
                <a:ext uri="{FF2B5EF4-FFF2-40B4-BE49-F238E27FC236}">
                  <a16:creationId xmlns:a16="http://schemas.microsoft.com/office/drawing/2014/main" id="{2EFAC510-CEEE-DA5A-FAA3-F170FED762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987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48">
              <a:extLst>
                <a:ext uri="{FF2B5EF4-FFF2-40B4-BE49-F238E27FC236}">
                  <a16:creationId xmlns:a16="http://schemas.microsoft.com/office/drawing/2014/main" id="{9F75901F-04A3-6B7A-4918-99E7F7C4A0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84513" y="153988"/>
              <a:ext cx="77788" cy="117475"/>
            </a:xfrm>
            <a:custGeom>
              <a:avLst/>
              <a:gdLst>
                <a:gd name="T0" fmla="*/ 78 w 94"/>
                <a:gd name="T1" fmla="*/ 141 h 143"/>
                <a:gd name="T2" fmla="*/ 75 w 94"/>
                <a:gd name="T3" fmla="*/ 125 h 143"/>
                <a:gd name="T4" fmla="*/ 42 w 94"/>
                <a:gd name="T5" fmla="*/ 143 h 143"/>
                <a:gd name="T6" fmla="*/ 0 w 94"/>
                <a:gd name="T7" fmla="*/ 91 h 143"/>
                <a:gd name="T8" fmla="*/ 44 w 94"/>
                <a:gd name="T9" fmla="*/ 40 h 143"/>
                <a:gd name="T10" fmla="*/ 75 w 94"/>
                <a:gd name="T11" fmla="*/ 58 h 143"/>
                <a:gd name="T12" fmla="*/ 75 w 94"/>
                <a:gd name="T13" fmla="*/ 0 h 143"/>
                <a:gd name="T14" fmla="*/ 94 w 94"/>
                <a:gd name="T15" fmla="*/ 0 h 143"/>
                <a:gd name="T16" fmla="*/ 94 w 94"/>
                <a:gd name="T17" fmla="*/ 141 h 143"/>
                <a:gd name="T18" fmla="*/ 78 w 94"/>
                <a:gd name="T19" fmla="*/ 141 h 143"/>
                <a:gd name="T20" fmla="*/ 48 w 94"/>
                <a:gd name="T21" fmla="*/ 54 h 143"/>
                <a:gd name="T22" fmla="*/ 19 w 94"/>
                <a:gd name="T23" fmla="*/ 90 h 143"/>
                <a:gd name="T24" fmla="*/ 47 w 94"/>
                <a:gd name="T25" fmla="*/ 127 h 143"/>
                <a:gd name="T26" fmla="*/ 75 w 94"/>
                <a:gd name="T27" fmla="*/ 90 h 143"/>
                <a:gd name="T28" fmla="*/ 48 w 94"/>
                <a:gd name="T29" fmla="*/ 5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43">
                  <a:moveTo>
                    <a:pt x="78" y="141"/>
                  </a:moveTo>
                  <a:cubicBezTo>
                    <a:pt x="75" y="125"/>
                    <a:pt x="75" y="125"/>
                    <a:pt x="75" y="125"/>
                  </a:cubicBezTo>
                  <a:cubicBezTo>
                    <a:pt x="74" y="126"/>
                    <a:pt x="65" y="143"/>
                    <a:pt x="42" y="143"/>
                  </a:cubicBezTo>
                  <a:cubicBezTo>
                    <a:pt x="16" y="143"/>
                    <a:pt x="0" y="121"/>
                    <a:pt x="0" y="91"/>
                  </a:cubicBezTo>
                  <a:cubicBezTo>
                    <a:pt x="0" y="62"/>
                    <a:pt x="18" y="40"/>
                    <a:pt x="44" y="40"/>
                  </a:cubicBezTo>
                  <a:cubicBezTo>
                    <a:pt x="65" y="40"/>
                    <a:pt x="74" y="56"/>
                    <a:pt x="75" y="58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78" y="141"/>
                    <a:pt x="78" y="141"/>
                    <a:pt x="78" y="141"/>
                  </a:cubicBezTo>
                  <a:close/>
                  <a:moveTo>
                    <a:pt x="48" y="54"/>
                  </a:moveTo>
                  <a:cubicBezTo>
                    <a:pt x="30" y="54"/>
                    <a:pt x="19" y="71"/>
                    <a:pt x="19" y="90"/>
                  </a:cubicBezTo>
                  <a:cubicBezTo>
                    <a:pt x="19" y="110"/>
                    <a:pt x="29" y="127"/>
                    <a:pt x="47" y="127"/>
                  </a:cubicBezTo>
                  <a:cubicBezTo>
                    <a:pt x="64" y="127"/>
                    <a:pt x="75" y="110"/>
                    <a:pt x="75" y="90"/>
                  </a:cubicBezTo>
                  <a:cubicBezTo>
                    <a:pt x="76" y="71"/>
                    <a:pt x="66" y="54"/>
                    <a:pt x="48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49">
              <a:extLst>
                <a:ext uri="{FF2B5EF4-FFF2-40B4-BE49-F238E27FC236}">
                  <a16:creationId xmlns:a16="http://schemas.microsoft.com/office/drawing/2014/main" id="{746411D7-FE52-9D4A-5F9C-E781E2B0A6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926" y="152400"/>
              <a:ext cx="53975" cy="117475"/>
            </a:xfrm>
            <a:custGeom>
              <a:avLst/>
              <a:gdLst>
                <a:gd name="T0" fmla="*/ 61 w 64"/>
                <a:gd name="T1" fmla="*/ 18 h 142"/>
                <a:gd name="T2" fmla="*/ 49 w 64"/>
                <a:gd name="T3" fmla="*/ 15 h 142"/>
                <a:gd name="T4" fmla="*/ 36 w 64"/>
                <a:gd name="T5" fmla="*/ 21 h 142"/>
                <a:gd name="T6" fmla="*/ 34 w 64"/>
                <a:gd name="T7" fmla="*/ 35 h 142"/>
                <a:gd name="T8" fmla="*/ 34 w 64"/>
                <a:gd name="T9" fmla="*/ 43 h 142"/>
                <a:gd name="T10" fmla="*/ 59 w 64"/>
                <a:gd name="T11" fmla="*/ 43 h 142"/>
                <a:gd name="T12" fmla="*/ 59 w 64"/>
                <a:gd name="T13" fmla="*/ 57 h 142"/>
                <a:gd name="T14" fmla="*/ 34 w 64"/>
                <a:gd name="T15" fmla="*/ 57 h 142"/>
                <a:gd name="T16" fmla="*/ 34 w 64"/>
                <a:gd name="T17" fmla="*/ 142 h 142"/>
                <a:gd name="T18" fmla="*/ 15 w 64"/>
                <a:gd name="T19" fmla="*/ 142 h 142"/>
                <a:gd name="T20" fmla="*/ 15 w 64"/>
                <a:gd name="T21" fmla="*/ 57 h 142"/>
                <a:gd name="T22" fmla="*/ 0 w 64"/>
                <a:gd name="T23" fmla="*/ 57 h 142"/>
                <a:gd name="T24" fmla="*/ 0 w 64"/>
                <a:gd name="T25" fmla="*/ 43 h 142"/>
                <a:gd name="T26" fmla="*/ 15 w 64"/>
                <a:gd name="T27" fmla="*/ 43 h 142"/>
                <a:gd name="T28" fmla="*/ 15 w 64"/>
                <a:gd name="T29" fmla="*/ 32 h 142"/>
                <a:gd name="T30" fmla="*/ 22 w 64"/>
                <a:gd name="T31" fmla="*/ 9 h 142"/>
                <a:gd name="T32" fmla="*/ 45 w 64"/>
                <a:gd name="T33" fmla="*/ 0 h 142"/>
                <a:gd name="T34" fmla="*/ 64 w 64"/>
                <a:gd name="T35" fmla="*/ 4 h 142"/>
                <a:gd name="T36" fmla="*/ 61 w 64"/>
                <a:gd name="T37" fmla="*/ 1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142">
                  <a:moveTo>
                    <a:pt x="61" y="18"/>
                  </a:moveTo>
                  <a:cubicBezTo>
                    <a:pt x="61" y="18"/>
                    <a:pt x="55" y="15"/>
                    <a:pt x="49" y="15"/>
                  </a:cubicBezTo>
                  <a:cubicBezTo>
                    <a:pt x="43" y="15"/>
                    <a:pt x="39" y="17"/>
                    <a:pt x="36" y="21"/>
                  </a:cubicBezTo>
                  <a:cubicBezTo>
                    <a:pt x="34" y="24"/>
                    <a:pt x="34" y="29"/>
                    <a:pt x="34" y="35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142"/>
                    <a:pt x="34" y="142"/>
                    <a:pt x="34" y="142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21"/>
                    <a:pt x="18" y="14"/>
                    <a:pt x="22" y="9"/>
                  </a:cubicBezTo>
                  <a:cubicBezTo>
                    <a:pt x="27" y="4"/>
                    <a:pt x="34" y="0"/>
                    <a:pt x="45" y="0"/>
                  </a:cubicBezTo>
                  <a:cubicBezTo>
                    <a:pt x="55" y="0"/>
                    <a:pt x="62" y="3"/>
                    <a:pt x="64" y="4"/>
                  </a:cubicBezTo>
                  <a:lnTo>
                    <a:pt x="61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50">
              <a:extLst>
                <a:ext uri="{FF2B5EF4-FFF2-40B4-BE49-F238E27FC236}">
                  <a16:creationId xmlns:a16="http://schemas.microsoft.com/office/drawing/2014/main" id="{71C2BF5D-0F27-5DC4-E839-53363129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0251" y="185738"/>
              <a:ext cx="46038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51">
              <a:extLst>
                <a:ext uri="{FF2B5EF4-FFF2-40B4-BE49-F238E27FC236}">
                  <a16:creationId xmlns:a16="http://schemas.microsoft.com/office/drawing/2014/main" id="{6AAE8FD2-F294-9C4A-F94A-068B4B7ABC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21051" y="185738"/>
              <a:ext cx="79375" cy="85725"/>
            </a:xfrm>
            <a:custGeom>
              <a:avLst/>
              <a:gdLst>
                <a:gd name="T0" fmla="*/ 48 w 96"/>
                <a:gd name="T1" fmla="*/ 102 h 102"/>
                <a:gd name="T2" fmla="*/ 0 w 96"/>
                <a:gd name="T3" fmla="*/ 51 h 102"/>
                <a:gd name="T4" fmla="*/ 48 w 96"/>
                <a:gd name="T5" fmla="*/ 0 h 102"/>
                <a:gd name="T6" fmla="*/ 96 w 96"/>
                <a:gd name="T7" fmla="*/ 51 h 102"/>
                <a:gd name="T8" fmla="*/ 48 w 96"/>
                <a:gd name="T9" fmla="*/ 102 h 102"/>
                <a:gd name="T10" fmla="*/ 48 w 96"/>
                <a:gd name="T11" fmla="*/ 14 h 102"/>
                <a:gd name="T12" fmla="*/ 20 w 96"/>
                <a:gd name="T13" fmla="*/ 51 h 102"/>
                <a:gd name="T14" fmla="*/ 48 w 96"/>
                <a:gd name="T15" fmla="*/ 88 h 102"/>
                <a:gd name="T16" fmla="*/ 77 w 96"/>
                <a:gd name="T17" fmla="*/ 51 h 102"/>
                <a:gd name="T18" fmla="*/ 48 w 96"/>
                <a:gd name="T19" fmla="*/ 1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102">
                  <a:moveTo>
                    <a:pt x="48" y="102"/>
                  </a:moveTo>
                  <a:cubicBezTo>
                    <a:pt x="20" y="102"/>
                    <a:pt x="0" y="82"/>
                    <a:pt x="0" y="51"/>
                  </a:cubicBezTo>
                  <a:cubicBezTo>
                    <a:pt x="0" y="20"/>
                    <a:pt x="20" y="0"/>
                    <a:pt x="48" y="0"/>
                  </a:cubicBezTo>
                  <a:cubicBezTo>
                    <a:pt x="77" y="0"/>
                    <a:pt x="96" y="20"/>
                    <a:pt x="96" y="51"/>
                  </a:cubicBezTo>
                  <a:cubicBezTo>
                    <a:pt x="96" y="82"/>
                    <a:pt x="77" y="102"/>
                    <a:pt x="48" y="102"/>
                  </a:cubicBezTo>
                  <a:close/>
                  <a:moveTo>
                    <a:pt x="48" y="14"/>
                  </a:moveTo>
                  <a:cubicBezTo>
                    <a:pt x="30" y="14"/>
                    <a:pt x="20" y="29"/>
                    <a:pt x="20" y="51"/>
                  </a:cubicBezTo>
                  <a:cubicBezTo>
                    <a:pt x="20" y="72"/>
                    <a:pt x="30" y="88"/>
                    <a:pt x="48" y="88"/>
                  </a:cubicBezTo>
                  <a:cubicBezTo>
                    <a:pt x="67" y="88"/>
                    <a:pt x="77" y="72"/>
                    <a:pt x="77" y="51"/>
                  </a:cubicBezTo>
                  <a:cubicBezTo>
                    <a:pt x="77" y="29"/>
                    <a:pt x="67" y="14"/>
                    <a:pt x="4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52">
              <a:extLst>
                <a:ext uri="{FF2B5EF4-FFF2-40B4-BE49-F238E27FC236}">
                  <a16:creationId xmlns:a16="http://schemas.microsoft.com/office/drawing/2014/main" id="{C590DB0F-DC19-CD6D-2F4D-61479185D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9476" y="185738"/>
              <a:ext cx="117475" cy="84138"/>
            </a:xfrm>
            <a:custGeom>
              <a:avLst/>
              <a:gdLst>
                <a:gd name="T0" fmla="*/ 123 w 142"/>
                <a:gd name="T1" fmla="*/ 101 h 101"/>
                <a:gd name="T2" fmla="*/ 123 w 142"/>
                <a:gd name="T3" fmla="*/ 39 h 101"/>
                <a:gd name="T4" fmla="*/ 106 w 142"/>
                <a:gd name="T5" fmla="*/ 16 h 101"/>
                <a:gd name="T6" fmla="*/ 80 w 142"/>
                <a:gd name="T7" fmla="*/ 41 h 101"/>
                <a:gd name="T8" fmla="*/ 80 w 142"/>
                <a:gd name="T9" fmla="*/ 101 h 101"/>
                <a:gd name="T10" fmla="*/ 62 w 142"/>
                <a:gd name="T11" fmla="*/ 101 h 101"/>
                <a:gd name="T12" fmla="*/ 62 w 142"/>
                <a:gd name="T13" fmla="*/ 39 h 101"/>
                <a:gd name="T14" fmla="*/ 44 w 142"/>
                <a:gd name="T15" fmla="*/ 16 h 101"/>
                <a:gd name="T16" fmla="*/ 19 w 142"/>
                <a:gd name="T17" fmla="*/ 41 h 101"/>
                <a:gd name="T18" fmla="*/ 19 w 142"/>
                <a:gd name="T19" fmla="*/ 101 h 101"/>
                <a:gd name="T20" fmla="*/ 0 w 142"/>
                <a:gd name="T21" fmla="*/ 101 h 101"/>
                <a:gd name="T22" fmla="*/ 0 w 142"/>
                <a:gd name="T23" fmla="*/ 2 h 101"/>
                <a:gd name="T24" fmla="*/ 18 w 142"/>
                <a:gd name="T25" fmla="*/ 2 h 101"/>
                <a:gd name="T26" fmla="*/ 19 w 142"/>
                <a:gd name="T27" fmla="*/ 20 h 101"/>
                <a:gd name="T28" fmla="*/ 51 w 142"/>
                <a:gd name="T29" fmla="*/ 0 h 101"/>
                <a:gd name="T30" fmla="*/ 79 w 142"/>
                <a:gd name="T31" fmla="*/ 21 h 101"/>
                <a:gd name="T32" fmla="*/ 112 w 142"/>
                <a:gd name="T33" fmla="*/ 0 h 101"/>
                <a:gd name="T34" fmla="*/ 142 w 142"/>
                <a:gd name="T35" fmla="*/ 34 h 101"/>
                <a:gd name="T36" fmla="*/ 142 w 142"/>
                <a:gd name="T37" fmla="*/ 101 h 101"/>
                <a:gd name="T38" fmla="*/ 123 w 142"/>
                <a:gd name="T3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2" h="101">
                  <a:moveTo>
                    <a:pt x="123" y="101"/>
                  </a:moveTo>
                  <a:cubicBezTo>
                    <a:pt x="123" y="39"/>
                    <a:pt x="123" y="39"/>
                    <a:pt x="123" y="39"/>
                  </a:cubicBezTo>
                  <a:cubicBezTo>
                    <a:pt x="123" y="26"/>
                    <a:pt x="120" y="16"/>
                    <a:pt x="106" y="16"/>
                  </a:cubicBezTo>
                  <a:cubicBezTo>
                    <a:pt x="91" y="16"/>
                    <a:pt x="81" y="34"/>
                    <a:pt x="80" y="41"/>
                  </a:cubicBezTo>
                  <a:cubicBezTo>
                    <a:pt x="80" y="101"/>
                    <a:pt x="80" y="101"/>
                    <a:pt x="80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26"/>
                    <a:pt x="59" y="16"/>
                    <a:pt x="44" y="16"/>
                  </a:cubicBezTo>
                  <a:cubicBezTo>
                    <a:pt x="30" y="16"/>
                    <a:pt x="20" y="34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5" y="9"/>
                    <a:pt x="37" y="0"/>
                    <a:pt x="51" y="0"/>
                  </a:cubicBezTo>
                  <a:cubicBezTo>
                    <a:pt x="64" y="0"/>
                    <a:pt x="75" y="6"/>
                    <a:pt x="79" y="21"/>
                  </a:cubicBezTo>
                  <a:cubicBezTo>
                    <a:pt x="86" y="9"/>
                    <a:pt x="98" y="0"/>
                    <a:pt x="112" y="0"/>
                  </a:cubicBezTo>
                  <a:cubicBezTo>
                    <a:pt x="128" y="0"/>
                    <a:pt x="142" y="9"/>
                    <a:pt x="142" y="34"/>
                  </a:cubicBezTo>
                  <a:cubicBezTo>
                    <a:pt x="142" y="101"/>
                    <a:pt x="142" y="101"/>
                    <a:pt x="142" y="101"/>
                  </a:cubicBezTo>
                  <a:cubicBezTo>
                    <a:pt x="123" y="101"/>
                    <a:pt x="123" y="101"/>
                    <a:pt x="123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53">
              <a:extLst>
                <a:ext uri="{FF2B5EF4-FFF2-40B4-BE49-F238E27FC236}">
                  <a16:creationId xmlns:a16="http://schemas.microsoft.com/office/drawing/2014/main" id="{975A0B57-FD60-D7A6-C45A-346EA17AE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4101" y="157163"/>
              <a:ext cx="69850" cy="112713"/>
            </a:xfrm>
            <a:custGeom>
              <a:avLst/>
              <a:gdLst>
                <a:gd name="T0" fmla="*/ 0 w 44"/>
                <a:gd name="T1" fmla="*/ 71 h 71"/>
                <a:gd name="T2" fmla="*/ 0 w 44"/>
                <a:gd name="T3" fmla="*/ 0 h 71"/>
                <a:gd name="T4" fmla="*/ 43 w 44"/>
                <a:gd name="T5" fmla="*/ 0 h 71"/>
                <a:gd name="T6" fmla="*/ 43 w 44"/>
                <a:gd name="T7" fmla="*/ 8 h 71"/>
                <a:gd name="T8" fmla="*/ 10 w 44"/>
                <a:gd name="T9" fmla="*/ 8 h 71"/>
                <a:gd name="T10" fmla="*/ 10 w 44"/>
                <a:gd name="T11" fmla="*/ 29 h 71"/>
                <a:gd name="T12" fmla="*/ 41 w 44"/>
                <a:gd name="T13" fmla="*/ 29 h 71"/>
                <a:gd name="T14" fmla="*/ 41 w 44"/>
                <a:gd name="T15" fmla="*/ 38 h 71"/>
                <a:gd name="T16" fmla="*/ 10 w 44"/>
                <a:gd name="T17" fmla="*/ 38 h 71"/>
                <a:gd name="T18" fmla="*/ 10 w 44"/>
                <a:gd name="T19" fmla="*/ 62 h 71"/>
                <a:gd name="T20" fmla="*/ 44 w 44"/>
                <a:gd name="T21" fmla="*/ 62 h 71"/>
                <a:gd name="T22" fmla="*/ 44 w 44"/>
                <a:gd name="T23" fmla="*/ 71 h 71"/>
                <a:gd name="T24" fmla="*/ 0 w 44"/>
                <a:gd name="T25" fmla="*/ 71 h 71"/>
                <a:gd name="T26" fmla="*/ 0 w 44"/>
                <a:gd name="T2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71">
                  <a:moveTo>
                    <a:pt x="0" y="71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8"/>
                  </a:lnTo>
                  <a:lnTo>
                    <a:pt x="10" y="8"/>
                  </a:lnTo>
                  <a:lnTo>
                    <a:pt x="10" y="29"/>
                  </a:lnTo>
                  <a:lnTo>
                    <a:pt x="41" y="29"/>
                  </a:lnTo>
                  <a:lnTo>
                    <a:pt x="41" y="38"/>
                  </a:lnTo>
                  <a:lnTo>
                    <a:pt x="10" y="38"/>
                  </a:lnTo>
                  <a:lnTo>
                    <a:pt x="10" y="62"/>
                  </a:lnTo>
                  <a:lnTo>
                    <a:pt x="44" y="62"/>
                  </a:lnTo>
                  <a:lnTo>
                    <a:pt x="44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54">
              <a:extLst>
                <a:ext uri="{FF2B5EF4-FFF2-40B4-BE49-F238E27FC236}">
                  <a16:creationId xmlns:a16="http://schemas.microsoft.com/office/drawing/2014/main" id="{E8018739-B110-09C4-D3DE-76CFD23BB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888" y="188913"/>
              <a:ext cx="77788" cy="80963"/>
            </a:xfrm>
            <a:custGeom>
              <a:avLst/>
              <a:gdLst>
                <a:gd name="T0" fmla="*/ 38 w 49"/>
                <a:gd name="T1" fmla="*/ 51 h 51"/>
                <a:gd name="T2" fmla="*/ 24 w 49"/>
                <a:gd name="T3" fmla="*/ 30 h 51"/>
                <a:gd name="T4" fmla="*/ 11 w 49"/>
                <a:gd name="T5" fmla="*/ 51 h 51"/>
                <a:gd name="T6" fmla="*/ 0 w 49"/>
                <a:gd name="T7" fmla="*/ 51 h 51"/>
                <a:gd name="T8" fmla="*/ 18 w 49"/>
                <a:gd name="T9" fmla="*/ 25 h 51"/>
                <a:gd name="T10" fmla="*/ 1 w 49"/>
                <a:gd name="T11" fmla="*/ 0 h 51"/>
                <a:gd name="T12" fmla="*/ 12 w 49"/>
                <a:gd name="T13" fmla="*/ 0 h 51"/>
                <a:gd name="T14" fmla="*/ 25 w 49"/>
                <a:gd name="T15" fmla="*/ 19 h 51"/>
                <a:gd name="T16" fmla="*/ 37 w 49"/>
                <a:gd name="T17" fmla="*/ 0 h 51"/>
                <a:gd name="T18" fmla="*/ 48 w 49"/>
                <a:gd name="T19" fmla="*/ 0 h 51"/>
                <a:gd name="T20" fmla="*/ 30 w 49"/>
                <a:gd name="T21" fmla="*/ 25 h 51"/>
                <a:gd name="T22" fmla="*/ 49 w 49"/>
                <a:gd name="T23" fmla="*/ 51 h 51"/>
                <a:gd name="T24" fmla="*/ 38 w 49"/>
                <a:gd name="T2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1">
                  <a:moveTo>
                    <a:pt x="38" y="51"/>
                  </a:moveTo>
                  <a:lnTo>
                    <a:pt x="24" y="30"/>
                  </a:lnTo>
                  <a:lnTo>
                    <a:pt x="11" y="51"/>
                  </a:lnTo>
                  <a:lnTo>
                    <a:pt x="0" y="51"/>
                  </a:lnTo>
                  <a:lnTo>
                    <a:pt x="18" y="25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5" y="19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30" y="25"/>
                  </a:lnTo>
                  <a:lnTo>
                    <a:pt x="49" y="51"/>
                  </a:lnTo>
                  <a:lnTo>
                    <a:pt x="38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55">
              <a:extLst>
                <a:ext uri="{FF2B5EF4-FFF2-40B4-BE49-F238E27FC236}">
                  <a16:creationId xmlns:a16="http://schemas.microsoft.com/office/drawing/2014/main" id="{6262A5DA-588E-44E3-D3E5-B27EFDFBA4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63963" y="185738"/>
              <a:ext cx="77788" cy="114300"/>
            </a:xfrm>
            <a:custGeom>
              <a:avLst/>
              <a:gdLst>
                <a:gd name="T0" fmla="*/ 49 w 94"/>
                <a:gd name="T1" fmla="*/ 102 h 136"/>
                <a:gd name="T2" fmla="*/ 18 w 94"/>
                <a:gd name="T3" fmla="*/ 85 h 136"/>
                <a:gd name="T4" fmla="*/ 18 w 94"/>
                <a:gd name="T5" fmla="*/ 136 h 136"/>
                <a:gd name="T6" fmla="*/ 0 w 94"/>
                <a:gd name="T7" fmla="*/ 136 h 136"/>
                <a:gd name="T8" fmla="*/ 0 w 94"/>
                <a:gd name="T9" fmla="*/ 1 h 136"/>
                <a:gd name="T10" fmla="*/ 17 w 94"/>
                <a:gd name="T11" fmla="*/ 1 h 136"/>
                <a:gd name="T12" fmla="*/ 18 w 94"/>
                <a:gd name="T13" fmla="*/ 17 h 136"/>
                <a:gd name="T14" fmla="*/ 51 w 94"/>
                <a:gd name="T15" fmla="*/ 0 h 136"/>
                <a:gd name="T16" fmla="*/ 94 w 94"/>
                <a:gd name="T17" fmla="*/ 51 h 136"/>
                <a:gd name="T18" fmla="*/ 49 w 94"/>
                <a:gd name="T19" fmla="*/ 102 h 136"/>
                <a:gd name="T20" fmla="*/ 46 w 94"/>
                <a:gd name="T21" fmla="*/ 14 h 136"/>
                <a:gd name="T22" fmla="*/ 17 w 94"/>
                <a:gd name="T23" fmla="*/ 50 h 136"/>
                <a:gd name="T24" fmla="*/ 45 w 94"/>
                <a:gd name="T25" fmla="*/ 87 h 136"/>
                <a:gd name="T26" fmla="*/ 74 w 94"/>
                <a:gd name="T27" fmla="*/ 50 h 136"/>
                <a:gd name="T28" fmla="*/ 46 w 94"/>
                <a:gd name="T29" fmla="*/ 1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36">
                  <a:moveTo>
                    <a:pt x="49" y="102"/>
                  </a:moveTo>
                  <a:cubicBezTo>
                    <a:pt x="29" y="102"/>
                    <a:pt x="21" y="89"/>
                    <a:pt x="18" y="85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0" y="15"/>
                    <a:pt x="30" y="0"/>
                    <a:pt x="51" y="0"/>
                  </a:cubicBezTo>
                  <a:cubicBezTo>
                    <a:pt x="78" y="0"/>
                    <a:pt x="94" y="21"/>
                    <a:pt x="94" y="51"/>
                  </a:cubicBezTo>
                  <a:cubicBezTo>
                    <a:pt x="93" y="81"/>
                    <a:pt x="75" y="102"/>
                    <a:pt x="49" y="102"/>
                  </a:cubicBezTo>
                  <a:close/>
                  <a:moveTo>
                    <a:pt x="46" y="14"/>
                  </a:moveTo>
                  <a:cubicBezTo>
                    <a:pt x="29" y="14"/>
                    <a:pt x="17" y="31"/>
                    <a:pt x="17" y="50"/>
                  </a:cubicBezTo>
                  <a:cubicBezTo>
                    <a:pt x="17" y="70"/>
                    <a:pt x="28" y="87"/>
                    <a:pt x="45" y="87"/>
                  </a:cubicBezTo>
                  <a:cubicBezTo>
                    <a:pt x="62" y="87"/>
                    <a:pt x="74" y="70"/>
                    <a:pt x="74" y="50"/>
                  </a:cubicBezTo>
                  <a:cubicBezTo>
                    <a:pt x="74" y="31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56">
              <a:extLst>
                <a:ext uri="{FF2B5EF4-FFF2-40B4-BE49-F238E27FC236}">
                  <a16:creationId xmlns:a16="http://schemas.microsoft.com/office/drawing/2014/main" id="{35512E43-0E79-8BBC-F997-A442D44277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52863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5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57">
              <a:extLst>
                <a:ext uri="{FF2B5EF4-FFF2-40B4-BE49-F238E27FC236}">
                  <a16:creationId xmlns:a16="http://schemas.microsoft.com/office/drawing/2014/main" id="{FEF6EF1B-2A95-0FAE-281F-3A8B2AACA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526" y="185738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58">
              <a:extLst>
                <a:ext uri="{FF2B5EF4-FFF2-40B4-BE49-F238E27FC236}">
                  <a16:creationId xmlns:a16="http://schemas.microsoft.com/office/drawing/2014/main" id="{AF31A35E-7433-891D-44E8-BEA36D454E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5263" y="150813"/>
              <a:ext cx="20638" cy="119063"/>
            </a:xfrm>
            <a:custGeom>
              <a:avLst/>
              <a:gdLst>
                <a:gd name="T0" fmla="*/ 13 w 26"/>
                <a:gd name="T1" fmla="*/ 25 h 144"/>
                <a:gd name="T2" fmla="*/ 0 w 26"/>
                <a:gd name="T3" fmla="*/ 13 h 144"/>
                <a:gd name="T4" fmla="*/ 13 w 26"/>
                <a:gd name="T5" fmla="*/ 0 h 144"/>
                <a:gd name="T6" fmla="*/ 26 w 26"/>
                <a:gd name="T7" fmla="*/ 12 h 144"/>
                <a:gd name="T8" fmla="*/ 13 w 26"/>
                <a:gd name="T9" fmla="*/ 25 h 144"/>
                <a:gd name="T10" fmla="*/ 3 w 26"/>
                <a:gd name="T11" fmla="*/ 144 h 144"/>
                <a:gd name="T12" fmla="*/ 3 w 26"/>
                <a:gd name="T13" fmla="*/ 45 h 144"/>
                <a:gd name="T14" fmla="*/ 22 w 26"/>
                <a:gd name="T15" fmla="*/ 45 h 144"/>
                <a:gd name="T16" fmla="*/ 22 w 26"/>
                <a:gd name="T17" fmla="*/ 144 h 144"/>
                <a:gd name="T18" fmla="*/ 3 w 26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4">
                  <a:moveTo>
                    <a:pt x="13" y="25"/>
                  </a:moveTo>
                  <a:cubicBezTo>
                    <a:pt x="6" y="25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2"/>
                  </a:cubicBezTo>
                  <a:cubicBezTo>
                    <a:pt x="26" y="19"/>
                    <a:pt x="20" y="25"/>
                    <a:pt x="13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59">
              <a:extLst>
                <a:ext uri="{FF2B5EF4-FFF2-40B4-BE49-F238E27FC236}">
                  <a16:creationId xmlns:a16="http://schemas.microsoft.com/office/drawing/2014/main" id="{011AEB08-8C96-F19B-82E4-848E1AED67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41776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60">
              <a:extLst>
                <a:ext uri="{FF2B5EF4-FFF2-40B4-BE49-F238E27FC236}">
                  <a16:creationId xmlns:a16="http://schemas.microsoft.com/office/drawing/2014/main" id="{131EA098-7609-E572-FDAB-89536CA98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438" y="185738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1 h 101"/>
                <a:gd name="T4" fmla="*/ 45 w 84"/>
                <a:gd name="T5" fmla="*/ 16 h 101"/>
                <a:gd name="T6" fmla="*/ 19 w 84"/>
                <a:gd name="T7" fmla="*/ 41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2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1"/>
                    <a:pt x="65" y="41"/>
                    <a:pt x="65" y="41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2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61">
              <a:extLst>
                <a:ext uri="{FF2B5EF4-FFF2-40B4-BE49-F238E27FC236}">
                  <a16:creationId xmlns:a16="http://schemas.microsoft.com/office/drawing/2014/main" id="{8CB86734-E125-A2B2-51F8-7EC52DBF2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1163" y="185738"/>
              <a:ext cx="71438" cy="85725"/>
            </a:xfrm>
            <a:custGeom>
              <a:avLst/>
              <a:gdLst>
                <a:gd name="T0" fmla="*/ 76 w 86"/>
                <a:gd name="T1" fmla="*/ 28 h 103"/>
                <a:gd name="T2" fmla="*/ 51 w 86"/>
                <a:gd name="T3" fmla="*/ 15 h 103"/>
                <a:gd name="T4" fmla="*/ 20 w 86"/>
                <a:gd name="T5" fmla="*/ 51 h 103"/>
                <a:gd name="T6" fmla="*/ 50 w 86"/>
                <a:gd name="T7" fmla="*/ 86 h 103"/>
                <a:gd name="T8" fmla="*/ 76 w 86"/>
                <a:gd name="T9" fmla="*/ 73 h 103"/>
                <a:gd name="T10" fmla="*/ 86 w 86"/>
                <a:gd name="T11" fmla="*/ 85 h 103"/>
                <a:gd name="T12" fmla="*/ 47 w 86"/>
                <a:gd name="T13" fmla="*/ 103 h 103"/>
                <a:gd name="T14" fmla="*/ 0 w 86"/>
                <a:gd name="T15" fmla="*/ 51 h 103"/>
                <a:gd name="T16" fmla="*/ 48 w 86"/>
                <a:gd name="T17" fmla="*/ 0 h 103"/>
                <a:gd name="T18" fmla="*/ 85 w 86"/>
                <a:gd name="T19" fmla="*/ 17 h 103"/>
                <a:gd name="T20" fmla="*/ 76 w 86"/>
                <a:gd name="T21" fmla="*/ 2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" h="103">
                  <a:moveTo>
                    <a:pt x="76" y="28"/>
                  </a:moveTo>
                  <a:cubicBezTo>
                    <a:pt x="76" y="28"/>
                    <a:pt x="67" y="15"/>
                    <a:pt x="51" y="15"/>
                  </a:cubicBezTo>
                  <a:cubicBezTo>
                    <a:pt x="34" y="15"/>
                    <a:pt x="20" y="27"/>
                    <a:pt x="20" y="51"/>
                  </a:cubicBezTo>
                  <a:cubicBezTo>
                    <a:pt x="20" y="75"/>
                    <a:pt x="34" y="86"/>
                    <a:pt x="50" y="86"/>
                  </a:cubicBezTo>
                  <a:cubicBezTo>
                    <a:pt x="66" y="86"/>
                    <a:pt x="76" y="74"/>
                    <a:pt x="76" y="73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5" y="86"/>
                    <a:pt x="74" y="103"/>
                    <a:pt x="47" y="103"/>
                  </a:cubicBezTo>
                  <a:cubicBezTo>
                    <a:pt x="21" y="103"/>
                    <a:pt x="0" y="83"/>
                    <a:pt x="0" y="51"/>
                  </a:cubicBezTo>
                  <a:cubicBezTo>
                    <a:pt x="0" y="19"/>
                    <a:pt x="22" y="0"/>
                    <a:pt x="48" y="0"/>
                  </a:cubicBezTo>
                  <a:cubicBezTo>
                    <a:pt x="74" y="0"/>
                    <a:pt x="84" y="16"/>
                    <a:pt x="85" y="17"/>
                  </a:cubicBezTo>
                  <a:lnTo>
                    <a:pt x="76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62">
              <a:extLst>
                <a:ext uri="{FF2B5EF4-FFF2-40B4-BE49-F238E27FC236}">
                  <a16:creationId xmlns:a16="http://schemas.microsoft.com/office/drawing/2014/main" id="{E2BA6FAC-BC0B-955C-76C2-7569276E7C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037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1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Rectangle 63">
              <a:extLst>
                <a:ext uri="{FF2B5EF4-FFF2-40B4-BE49-F238E27FC236}">
                  <a16:creationId xmlns:a16="http://schemas.microsoft.com/office/drawing/2014/main" id="{8B1668FC-ED11-4E5F-5CD7-B8AECBE72E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713" y="-269875"/>
              <a:ext cx="12700" cy="773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Oval 64">
              <a:extLst>
                <a:ext uri="{FF2B5EF4-FFF2-40B4-BE49-F238E27FC236}">
                  <a16:creationId xmlns:a16="http://schemas.microsoft.com/office/drawing/2014/main" id="{E764F59C-9348-969F-DC4C-91400D947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1226" y="-279400"/>
              <a:ext cx="119063" cy="1206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Oval 65">
              <a:extLst>
                <a:ext uri="{FF2B5EF4-FFF2-40B4-BE49-F238E27FC236}">
                  <a16:creationId xmlns:a16="http://schemas.microsoft.com/office/drawing/2014/main" id="{0C6CC64C-557B-7855-41F2-B4CCE30CC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476" y="-269875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Oval 66">
              <a:extLst>
                <a:ext uri="{FF2B5EF4-FFF2-40B4-BE49-F238E27FC236}">
                  <a16:creationId xmlns:a16="http://schemas.microsoft.com/office/drawing/2014/main" id="{6F43F3D1-B8CB-54F6-36F7-16314257D6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9163" y="-103188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Oval 67">
              <a:extLst>
                <a:ext uri="{FF2B5EF4-FFF2-40B4-BE49-F238E27FC236}">
                  <a16:creationId xmlns:a16="http://schemas.microsoft.com/office/drawing/2014/main" id="{92E571BB-D352-2156-6D4A-C44BE8B1DE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101" y="53975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Oval 68">
              <a:extLst>
                <a:ext uri="{FF2B5EF4-FFF2-40B4-BE49-F238E27FC236}">
                  <a16:creationId xmlns:a16="http://schemas.microsoft.com/office/drawing/2014/main" id="{7A8957F8-68A4-3EE6-C67A-79E4C3B0E7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413" y="-95250"/>
              <a:ext cx="87313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Oval 69">
              <a:extLst>
                <a:ext uri="{FF2B5EF4-FFF2-40B4-BE49-F238E27FC236}">
                  <a16:creationId xmlns:a16="http://schemas.microsoft.com/office/drawing/2014/main" id="{E37C8ED8-118C-127C-C8D8-93DB49103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188" y="-261938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FFC5C2C-B337-3578-4DEF-5FA5EAEA706D}"/>
              </a:ext>
            </a:extLst>
          </p:cNvPr>
          <p:cNvSpPr txBox="1"/>
          <p:nvPr/>
        </p:nvSpPr>
        <p:spPr>
          <a:xfrm>
            <a:off x="1516830" y="6334188"/>
            <a:ext cx="57190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Includes content supplied by Sales Benchmark Index; Copyright © Sales Benchmark Index, 2024</a:t>
            </a:r>
          </a:p>
        </p:txBody>
      </p:sp>
    </p:spTree>
    <p:extLst>
      <p:ext uri="{BB962C8B-B14F-4D97-AF65-F5344CB8AC3E}">
        <p14:creationId xmlns:p14="http://schemas.microsoft.com/office/powerpoint/2010/main" val="17641978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Title Slide blue dots bkd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4658552-6E07-9117-0CA9-3B60B698736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8524892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64658552-6E07-9117-0CA9-3B60B69873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A41F8DC0-76D0-8840-4794-40095E1485F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5F5AEC-749C-44CA-94C1-9495903C3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6830" y="2523757"/>
            <a:ext cx="9139234" cy="664797"/>
          </a:xfrm>
        </p:spPr>
        <p:txBody>
          <a:bodyPr vert="horz" lIns="91440" tIns="91440" rIns="91440" bIns="91440" anchor="ctr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2" name="Text Placeholder 81">
            <a:extLst>
              <a:ext uri="{FF2B5EF4-FFF2-40B4-BE49-F238E27FC236}">
                <a16:creationId xmlns:a16="http://schemas.microsoft.com/office/drawing/2014/main" id="{B020BF28-FA10-43DE-B2FD-965A7D8594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0386" y="3998279"/>
            <a:ext cx="4586287" cy="323850"/>
          </a:xfrm>
        </p:spPr>
        <p:txBody>
          <a:bodyPr lIns="91440" tIns="91440" rIns="91440" bIns="91440" anchor="ctr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3" name="Subtitle 2">
            <a:extLst>
              <a:ext uri="{FF2B5EF4-FFF2-40B4-BE49-F238E27FC236}">
                <a16:creationId xmlns:a16="http://schemas.microsoft.com/office/drawing/2014/main" id="{CA420EE9-07D0-49A0-A796-E6EAA8EBDB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6830" y="3444432"/>
            <a:ext cx="9139234" cy="297969"/>
          </a:xfrm>
        </p:spPr>
        <p:txBody>
          <a:bodyPr vert="horz" lIns="91440" tIns="91440" rIns="91440" bIns="91440" rtlCol="0" anchor="ctr">
            <a:noAutofit/>
          </a:bodyPr>
          <a:lstStyle>
            <a:lvl1pPr>
              <a:defRPr lang="en-US" sz="22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AF47BE45-9A6B-F77A-A246-E9AD74AC3E05}"/>
              </a:ext>
            </a:extLst>
          </p:cNvPr>
          <p:cNvGrpSpPr>
            <a:grpSpLocks noChangeAspect="1"/>
          </p:cNvGrpSpPr>
          <p:nvPr/>
        </p:nvGrpSpPr>
        <p:grpSpPr>
          <a:xfrm>
            <a:off x="702214" y="780933"/>
            <a:ext cx="3494345" cy="745107"/>
            <a:chOff x="611188" y="-279400"/>
            <a:chExt cx="3767138" cy="803275"/>
          </a:xfrm>
          <a:solidFill>
            <a:schemeClr val="bg1"/>
          </a:solidFill>
        </p:grpSpPr>
        <p:sp>
          <p:nvSpPr>
            <p:cNvPr id="149" name="Freeform 5">
              <a:extLst>
                <a:ext uri="{FF2B5EF4-FFF2-40B4-BE49-F238E27FC236}">
                  <a16:creationId xmlns:a16="http://schemas.microsoft.com/office/drawing/2014/main" id="{5C5B487B-3C0A-CD7C-49B9-906DAA6B05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85951" y="438150"/>
              <a:ext cx="60325" cy="63500"/>
            </a:xfrm>
            <a:custGeom>
              <a:avLst/>
              <a:gdLst>
                <a:gd name="T0" fmla="*/ 36 w 73"/>
                <a:gd name="T1" fmla="*/ 0 h 78"/>
                <a:gd name="T2" fmla="*/ 10 w 73"/>
                <a:gd name="T3" fmla="*/ 10 h 78"/>
                <a:gd name="T4" fmla="*/ 0 w 73"/>
                <a:gd name="T5" fmla="*/ 39 h 78"/>
                <a:gd name="T6" fmla="*/ 10 w 73"/>
                <a:gd name="T7" fmla="*/ 67 h 78"/>
                <a:gd name="T8" fmla="*/ 36 w 73"/>
                <a:gd name="T9" fmla="*/ 78 h 78"/>
                <a:gd name="T10" fmla="*/ 63 w 73"/>
                <a:gd name="T11" fmla="*/ 67 h 78"/>
                <a:gd name="T12" fmla="*/ 73 w 73"/>
                <a:gd name="T13" fmla="*/ 39 h 78"/>
                <a:gd name="T14" fmla="*/ 63 w 73"/>
                <a:gd name="T15" fmla="*/ 10 h 78"/>
                <a:gd name="T16" fmla="*/ 36 w 73"/>
                <a:gd name="T17" fmla="*/ 0 h 78"/>
                <a:gd name="T18" fmla="*/ 52 w 73"/>
                <a:gd name="T19" fmla="*/ 59 h 78"/>
                <a:gd name="T20" fmla="*/ 36 w 73"/>
                <a:gd name="T21" fmla="*/ 66 h 78"/>
                <a:gd name="T22" fmla="*/ 20 w 73"/>
                <a:gd name="T23" fmla="*/ 59 h 78"/>
                <a:gd name="T24" fmla="*/ 15 w 73"/>
                <a:gd name="T25" fmla="*/ 39 h 78"/>
                <a:gd name="T26" fmla="*/ 21 w 73"/>
                <a:gd name="T27" fmla="*/ 19 h 78"/>
                <a:gd name="T28" fmla="*/ 36 w 73"/>
                <a:gd name="T29" fmla="*/ 11 h 78"/>
                <a:gd name="T30" fmla="*/ 52 w 73"/>
                <a:gd name="T31" fmla="*/ 19 h 78"/>
                <a:gd name="T32" fmla="*/ 58 w 73"/>
                <a:gd name="T33" fmla="*/ 39 h 78"/>
                <a:gd name="T34" fmla="*/ 52 w 73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78">
                  <a:moveTo>
                    <a:pt x="36" y="0"/>
                  </a:moveTo>
                  <a:cubicBezTo>
                    <a:pt x="25" y="0"/>
                    <a:pt x="17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7" y="74"/>
                    <a:pt x="25" y="78"/>
                    <a:pt x="36" y="78"/>
                  </a:cubicBezTo>
                  <a:cubicBezTo>
                    <a:pt x="47" y="78"/>
                    <a:pt x="56" y="74"/>
                    <a:pt x="63" y="67"/>
                  </a:cubicBezTo>
                  <a:cubicBezTo>
                    <a:pt x="69" y="60"/>
                    <a:pt x="73" y="51"/>
                    <a:pt x="73" y="39"/>
                  </a:cubicBezTo>
                  <a:cubicBezTo>
                    <a:pt x="73" y="27"/>
                    <a:pt x="69" y="17"/>
                    <a:pt x="63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1" y="19"/>
                  </a:cubicBezTo>
                  <a:cubicBezTo>
                    <a:pt x="24" y="14"/>
                    <a:pt x="30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8" y="30"/>
                    <a:pt x="58" y="39"/>
                  </a:cubicBezTo>
                  <a:cubicBezTo>
                    <a:pt x="58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6">
              <a:extLst>
                <a:ext uri="{FF2B5EF4-FFF2-40B4-BE49-F238E27FC236}">
                  <a16:creationId xmlns:a16="http://schemas.microsoft.com/office/drawing/2014/main" id="{FC002D50-1258-94CD-A4CA-8EF058420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2526" y="414338"/>
              <a:ext cx="74613" cy="87313"/>
            </a:xfrm>
            <a:custGeom>
              <a:avLst/>
              <a:gdLst>
                <a:gd name="T0" fmla="*/ 50 w 89"/>
                <a:gd name="T1" fmla="*/ 62 h 106"/>
                <a:gd name="T2" fmla="*/ 75 w 89"/>
                <a:gd name="T3" fmla="*/ 62 h 106"/>
                <a:gd name="T4" fmla="*/ 75 w 89"/>
                <a:gd name="T5" fmla="*/ 80 h 106"/>
                <a:gd name="T6" fmla="*/ 74 w 89"/>
                <a:gd name="T7" fmla="*/ 81 h 106"/>
                <a:gd name="T8" fmla="*/ 71 w 89"/>
                <a:gd name="T9" fmla="*/ 84 h 106"/>
                <a:gd name="T10" fmla="*/ 66 w 89"/>
                <a:gd name="T11" fmla="*/ 88 h 106"/>
                <a:gd name="T12" fmla="*/ 58 w 89"/>
                <a:gd name="T13" fmla="*/ 91 h 106"/>
                <a:gd name="T14" fmla="*/ 48 w 89"/>
                <a:gd name="T15" fmla="*/ 92 h 106"/>
                <a:gd name="T16" fmla="*/ 24 w 89"/>
                <a:gd name="T17" fmla="*/ 82 h 106"/>
                <a:gd name="T18" fmla="*/ 15 w 89"/>
                <a:gd name="T19" fmla="*/ 52 h 106"/>
                <a:gd name="T20" fmla="*/ 25 w 89"/>
                <a:gd name="T21" fmla="*/ 23 h 106"/>
                <a:gd name="T22" fmla="*/ 48 w 89"/>
                <a:gd name="T23" fmla="*/ 13 h 106"/>
                <a:gd name="T24" fmla="*/ 57 w 89"/>
                <a:gd name="T25" fmla="*/ 14 h 106"/>
                <a:gd name="T26" fmla="*/ 64 w 89"/>
                <a:gd name="T27" fmla="*/ 16 h 106"/>
                <a:gd name="T28" fmla="*/ 69 w 89"/>
                <a:gd name="T29" fmla="*/ 19 h 106"/>
                <a:gd name="T30" fmla="*/ 73 w 89"/>
                <a:gd name="T31" fmla="*/ 23 h 106"/>
                <a:gd name="T32" fmla="*/ 75 w 89"/>
                <a:gd name="T33" fmla="*/ 26 h 106"/>
                <a:gd name="T34" fmla="*/ 76 w 89"/>
                <a:gd name="T35" fmla="*/ 27 h 106"/>
                <a:gd name="T36" fmla="*/ 86 w 89"/>
                <a:gd name="T37" fmla="*/ 18 h 106"/>
                <a:gd name="T38" fmla="*/ 48 w 89"/>
                <a:gd name="T39" fmla="*/ 0 h 106"/>
                <a:gd name="T40" fmla="*/ 14 w 89"/>
                <a:gd name="T41" fmla="*/ 14 h 106"/>
                <a:gd name="T42" fmla="*/ 0 w 89"/>
                <a:gd name="T43" fmla="*/ 52 h 106"/>
                <a:gd name="T44" fmla="*/ 13 w 89"/>
                <a:gd name="T45" fmla="*/ 91 h 106"/>
                <a:gd name="T46" fmla="*/ 45 w 89"/>
                <a:gd name="T47" fmla="*/ 106 h 106"/>
                <a:gd name="T48" fmla="*/ 57 w 89"/>
                <a:gd name="T49" fmla="*/ 104 h 106"/>
                <a:gd name="T50" fmla="*/ 66 w 89"/>
                <a:gd name="T51" fmla="*/ 101 h 106"/>
                <a:gd name="T52" fmla="*/ 73 w 89"/>
                <a:gd name="T53" fmla="*/ 97 h 106"/>
                <a:gd name="T54" fmla="*/ 76 w 89"/>
                <a:gd name="T55" fmla="*/ 94 h 106"/>
                <a:gd name="T56" fmla="*/ 78 w 89"/>
                <a:gd name="T57" fmla="*/ 92 h 106"/>
                <a:gd name="T58" fmla="*/ 79 w 89"/>
                <a:gd name="T59" fmla="*/ 104 h 106"/>
                <a:gd name="T60" fmla="*/ 89 w 89"/>
                <a:gd name="T61" fmla="*/ 104 h 106"/>
                <a:gd name="T62" fmla="*/ 89 w 89"/>
                <a:gd name="T63" fmla="*/ 51 h 106"/>
                <a:gd name="T64" fmla="*/ 50 w 89"/>
                <a:gd name="T65" fmla="*/ 51 h 106"/>
                <a:gd name="T66" fmla="*/ 50 w 89"/>
                <a:gd name="T67" fmla="*/ 6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" h="106">
                  <a:moveTo>
                    <a:pt x="50" y="62"/>
                  </a:moveTo>
                  <a:cubicBezTo>
                    <a:pt x="75" y="62"/>
                    <a:pt x="75" y="62"/>
                    <a:pt x="75" y="62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3" y="82"/>
                    <a:pt x="72" y="83"/>
                    <a:pt x="71" y="84"/>
                  </a:cubicBezTo>
                  <a:cubicBezTo>
                    <a:pt x="69" y="86"/>
                    <a:pt x="68" y="87"/>
                    <a:pt x="66" y="88"/>
                  </a:cubicBezTo>
                  <a:cubicBezTo>
                    <a:pt x="64" y="89"/>
                    <a:pt x="61" y="90"/>
                    <a:pt x="58" y="91"/>
                  </a:cubicBezTo>
                  <a:cubicBezTo>
                    <a:pt x="55" y="92"/>
                    <a:pt x="51" y="92"/>
                    <a:pt x="48" y="92"/>
                  </a:cubicBezTo>
                  <a:cubicBezTo>
                    <a:pt x="38" y="92"/>
                    <a:pt x="30" y="89"/>
                    <a:pt x="24" y="82"/>
                  </a:cubicBezTo>
                  <a:cubicBezTo>
                    <a:pt x="18" y="74"/>
                    <a:pt x="15" y="65"/>
                    <a:pt x="15" y="52"/>
                  </a:cubicBezTo>
                  <a:cubicBezTo>
                    <a:pt x="15" y="40"/>
                    <a:pt x="18" y="31"/>
                    <a:pt x="25" y="23"/>
                  </a:cubicBezTo>
                  <a:cubicBezTo>
                    <a:pt x="31" y="16"/>
                    <a:pt x="39" y="13"/>
                    <a:pt x="48" y="13"/>
                  </a:cubicBezTo>
                  <a:cubicBezTo>
                    <a:pt x="51" y="13"/>
                    <a:pt x="54" y="13"/>
                    <a:pt x="57" y="14"/>
                  </a:cubicBezTo>
                  <a:cubicBezTo>
                    <a:pt x="60" y="14"/>
                    <a:pt x="62" y="15"/>
                    <a:pt x="64" y="16"/>
                  </a:cubicBezTo>
                  <a:cubicBezTo>
                    <a:pt x="66" y="17"/>
                    <a:pt x="67" y="18"/>
                    <a:pt x="69" y="19"/>
                  </a:cubicBezTo>
                  <a:cubicBezTo>
                    <a:pt x="71" y="21"/>
                    <a:pt x="72" y="22"/>
                    <a:pt x="73" y="23"/>
                  </a:cubicBezTo>
                  <a:cubicBezTo>
                    <a:pt x="74" y="24"/>
                    <a:pt x="74" y="25"/>
                    <a:pt x="75" y="26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77" y="6"/>
                    <a:pt x="64" y="0"/>
                    <a:pt x="48" y="0"/>
                  </a:cubicBezTo>
                  <a:cubicBezTo>
                    <a:pt x="35" y="0"/>
                    <a:pt x="23" y="4"/>
                    <a:pt x="14" y="14"/>
                  </a:cubicBezTo>
                  <a:cubicBezTo>
                    <a:pt x="4" y="24"/>
                    <a:pt x="0" y="36"/>
                    <a:pt x="0" y="52"/>
                  </a:cubicBezTo>
                  <a:cubicBezTo>
                    <a:pt x="0" y="69"/>
                    <a:pt x="4" y="82"/>
                    <a:pt x="13" y="91"/>
                  </a:cubicBezTo>
                  <a:cubicBezTo>
                    <a:pt x="21" y="101"/>
                    <a:pt x="32" y="106"/>
                    <a:pt x="45" y="106"/>
                  </a:cubicBezTo>
                  <a:cubicBezTo>
                    <a:pt x="50" y="106"/>
                    <a:pt x="54" y="105"/>
                    <a:pt x="57" y="104"/>
                  </a:cubicBezTo>
                  <a:cubicBezTo>
                    <a:pt x="61" y="103"/>
                    <a:pt x="64" y="102"/>
                    <a:pt x="66" y="101"/>
                  </a:cubicBezTo>
                  <a:cubicBezTo>
                    <a:pt x="69" y="100"/>
                    <a:pt x="71" y="99"/>
                    <a:pt x="73" y="97"/>
                  </a:cubicBezTo>
                  <a:cubicBezTo>
                    <a:pt x="75" y="95"/>
                    <a:pt x="76" y="94"/>
                    <a:pt x="76" y="94"/>
                  </a:cubicBezTo>
                  <a:cubicBezTo>
                    <a:pt x="77" y="93"/>
                    <a:pt x="77" y="93"/>
                    <a:pt x="78" y="92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50" y="51"/>
                    <a:pt x="50" y="51"/>
                    <a:pt x="50" y="51"/>
                  </a:cubicBezTo>
                  <a:lnTo>
                    <a:pt x="50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7">
              <a:extLst>
                <a:ext uri="{FF2B5EF4-FFF2-40B4-BE49-F238E27FC236}">
                  <a16:creationId xmlns:a16="http://schemas.microsoft.com/office/drawing/2014/main" id="{5E276722-5197-B412-82F4-CAE376DBB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6188" y="436563"/>
              <a:ext cx="34925" cy="63500"/>
            </a:xfrm>
            <a:custGeom>
              <a:avLst/>
              <a:gdLst>
                <a:gd name="T0" fmla="*/ 23 w 43"/>
                <a:gd name="T1" fmla="*/ 5 h 77"/>
                <a:gd name="T2" fmla="*/ 14 w 43"/>
                <a:gd name="T3" fmla="*/ 17 h 77"/>
                <a:gd name="T4" fmla="*/ 13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4 w 43"/>
                <a:gd name="T11" fmla="*/ 77 h 77"/>
                <a:gd name="T12" fmla="*/ 14 w 43"/>
                <a:gd name="T13" fmla="*/ 35 h 77"/>
                <a:gd name="T14" fmla="*/ 24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3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3" y="5"/>
                  </a:moveTo>
                  <a:cubicBezTo>
                    <a:pt x="19" y="8"/>
                    <a:pt x="16" y="12"/>
                    <a:pt x="14" y="17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27"/>
                    <a:pt x="19" y="22"/>
                    <a:pt x="24" y="18"/>
                  </a:cubicBezTo>
                  <a:cubicBezTo>
                    <a:pt x="28" y="16"/>
                    <a:pt x="31" y="14"/>
                    <a:pt x="35" y="14"/>
                  </a:cubicBezTo>
                  <a:cubicBezTo>
                    <a:pt x="37" y="14"/>
                    <a:pt x="39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7" y="2"/>
                    <a:pt x="2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8">
              <a:extLst>
                <a:ext uri="{FF2B5EF4-FFF2-40B4-BE49-F238E27FC236}">
                  <a16:creationId xmlns:a16="http://schemas.microsoft.com/office/drawing/2014/main" id="{030C0CC0-0956-B1B0-70A8-800FA865F9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84288" y="438150"/>
              <a:ext cx="60325" cy="63500"/>
            </a:xfrm>
            <a:custGeom>
              <a:avLst/>
              <a:gdLst>
                <a:gd name="T0" fmla="*/ 36 w 72"/>
                <a:gd name="T1" fmla="*/ 0 h 78"/>
                <a:gd name="T2" fmla="*/ 10 w 72"/>
                <a:gd name="T3" fmla="*/ 10 h 78"/>
                <a:gd name="T4" fmla="*/ 0 w 72"/>
                <a:gd name="T5" fmla="*/ 39 h 78"/>
                <a:gd name="T6" fmla="*/ 10 w 72"/>
                <a:gd name="T7" fmla="*/ 67 h 78"/>
                <a:gd name="T8" fmla="*/ 36 w 72"/>
                <a:gd name="T9" fmla="*/ 78 h 78"/>
                <a:gd name="T10" fmla="*/ 62 w 72"/>
                <a:gd name="T11" fmla="*/ 67 h 78"/>
                <a:gd name="T12" fmla="*/ 72 w 72"/>
                <a:gd name="T13" fmla="*/ 39 h 78"/>
                <a:gd name="T14" fmla="*/ 62 w 72"/>
                <a:gd name="T15" fmla="*/ 10 h 78"/>
                <a:gd name="T16" fmla="*/ 36 w 72"/>
                <a:gd name="T17" fmla="*/ 0 h 78"/>
                <a:gd name="T18" fmla="*/ 52 w 72"/>
                <a:gd name="T19" fmla="*/ 59 h 78"/>
                <a:gd name="T20" fmla="*/ 36 w 72"/>
                <a:gd name="T21" fmla="*/ 66 h 78"/>
                <a:gd name="T22" fmla="*/ 20 w 72"/>
                <a:gd name="T23" fmla="*/ 59 h 78"/>
                <a:gd name="T24" fmla="*/ 15 w 72"/>
                <a:gd name="T25" fmla="*/ 39 h 78"/>
                <a:gd name="T26" fmla="*/ 20 w 72"/>
                <a:gd name="T27" fmla="*/ 19 h 78"/>
                <a:gd name="T28" fmla="*/ 36 w 72"/>
                <a:gd name="T29" fmla="*/ 11 h 78"/>
                <a:gd name="T30" fmla="*/ 52 w 72"/>
                <a:gd name="T31" fmla="*/ 19 h 78"/>
                <a:gd name="T32" fmla="*/ 57 w 72"/>
                <a:gd name="T33" fmla="*/ 39 h 78"/>
                <a:gd name="T34" fmla="*/ 52 w 72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78">
                  <a:moveTo>
                    <a:pt x="36" y="0"/>
                  </a:moveTo>
                  <a:cubicBezTo>
                    <a:pt x="25" y="0"/>
                    <a:pt x="16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6" y="74"/>
                    <a:pt x="25" y="78"/>
                    <a:pt x="36" y="78"/>
                  </a:cubicBezTo>
                  <a:cubicBezTo>
                    <a:pt x="47" y="78"/>
                    <a:pt x="56" y="74"/>
                    <a:pt x="62" y="67"/>
                  </a:cubicBezTo>
                  <a:cubicBezTo>
                    <a:pt x="69" y="60"/>
                    <a:pt x="72" y="51"/>
                    <a:pt x="72" y="39"/>
                  </a:cubicBezTo>
                  <a:cubicBezTo>
                    <a:pt x="72" y="27"/>
                    <a:pt x="69" y="17"/>
                    <a:pt x="62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0" y="19"/>
                  </a:cubicBezTo>
                  <a:cubicBezTo>
                    <a:pt x="24" y="14"/>
                    <a:pt x="29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7" y="30"/>
                    <a:pt x="57" y="39"/>
                  </a:cubicBezTo>
                  <a:cubicBezTo>
                    <a:pt x="57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9">
              <a:extLst>
                <a:ext uri="{FF2B5EF4-FFF2-40B4-BE49-F238E27FC236}">
                  <a16:creationId xmlns:a16="http://schemas.microsoft.com/office/drawing/2014/main" id="{88BAE485-97CC-07B4-6CBC-75F7EB1F86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963" y="438150"/>
              <a:ext cx="90488" cy="61913"/>
            </a:xfrm>
            <a:custGeom>
              <a:avLst/>
              <a:gdLst>
                <a:gd name="T0" fmla="*/ 41 w 57"/>
                <a:gd name="T1" fmla="*/ 31 h 39"/>
                <a:gd name="T2" fmla="*/ 32 w 57"/>
                <a:gd name="T3" fmla="*/ 0 h 39"/>
                <a:gd name="T4" fmla="*/ 24 w 57"/>
                <a:gd name="T5" fmla="*/ 0 h 39"/>
                <a:gd name="T6" fmla="*/ 16 w 57"/>
                <a:gd name="T7" fmla="*/ 31 h 39"/>
                <a:gd name="T8" fmla="*/ 8 w 57"/>
                <a:gd name="T9" fmla="*/ 0 h 39"/>
                <a:gd name="T10" fmla="*/ 0 w 57"/>
                <a:gd name="T11" fmla="*/ 0 h 39"/>
                <a:gd name="T12" fmla="*/ 12 w 57"/>
                <a:gd name="T13" fmla="*/ 39 h 39"/>
                <a:gd name="T14" fmla="*/ 20 w 57"/>
                <a:gd name="T15" fmla="*/ 39 h 39"/>
                <a:gd name="T16" fmla="*/ 28 w 57"/>
                <a:gd name="T17" fmla="*/ 9 h 39"/>
                <a:gd name="T18" fmla="*/ 37 w 57"/>
                <a:gd name="T19" fmla="*/ 39 h 39"/>
                <a:gd name="T20" fmla="*/ 45 w 57"/>
                <a:gd name="T21" fmla="*/ 39 h 39"/>
                <a:gd name="T22" fmla="*/ 57 w 57"/>
                <a:gd name="T23" fmla="*/ 0 h 39"/>
                <a:gd name="T24" fmla="*/ 49 w 57"/>
                <a:gd name="T25" fmla="*/ 0 h 39"/>
                <a:gd name="T26" fmla="*/ 41 w 57"/>
                <a:gd name="T27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39">
                  <a:moveTo>
                    <a:pt x="41" y="31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16" y="31"/>
                  </a:lnTo>
                  <a:lnTo>
                    <a:pt x="8" y="0"/>
                  </a:lnTo>
                  <a:lnTo>
                    <a:pt x="0" y="0"/>
                  </a:lnTo>
                  <a:lnTo>
                    <a:pt x="12" y="39"/>
                  </a:lnTo>
                  <a:lnTo>
                    <a:pt x="20" y="39"/>
                  </a:lnTo>
                  <a:lnTo>
                    <a:pt x="28" y="9"/>
                  </a:lnTo>
                  <a:lnTo>
                    <a:pt x="37" y="39"/>
                  </a:lnTo>
                  <a:lnTo>
                    <a:pt x="45" y="39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0">
              <a:extLst>
                <a:ext uri="{FF2B5EF4-FFF2-40B4-BE49-F238E27FC236}">
                  <a16:creationId xmlns:a16="http://schemas.microsoft.com/office/drawing/2014/main" id="{E0EE8424-6820-BE0B-2C64-487E7DD59B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6213" y="422275"/>
              <a:ext cx="38100" cy="79375"/>
            </a:xfrm>
            <a:custGeom>
              <a:avLst/>
              <a:gdLst>
                <a:gd name="T0" fmla="*/ 26 w 46"/>
                <a:gd name="T1" fmla="*/ 0 h 97"/>
                <a:gd name="T2" fmla="*/ 13 w 46"/>
                <a:gd name="T3" fmla="*/ 0 h 97"/>
                <a:gd name="T4" fmla="*/ 11 w 46"/>
                <a:gd name="T5" fmla="*/ 20 h 97"/>
                <a:gd name="T6" fmla="*/ 0 w 46"/>
                <a:gd name="T7" fmla="*/ 20 h 97"/>
                <a:gd name="T8" fmla="*/ 0 w 46"/>
                <a:gd name="T9" fmla="*/ 31 h 97"/>
                <a:gd name="T10" fmla="*/ 11 w 46"/>
                <a:gd name="T11" fmla="*/ 31 h 97"/>
                <a:gd name="T12" fmla="*/ 11 w 46"/>
                <a:gd name="T13" fmla="*/ 72 h 97"/>
                <a:gd name="T14" fmla="*/ 16 w 46"/>
                <a:gd name="T15" fmla="*/ 91 h 97"/>
                <a:gd name="T16" fmla="*/ 32 w 46"/>
                <a:gd name="T17" fmla="*/ 97 h 97"/>
                <a:gd name="T18" fmla="*/ 46 w 46"/>
                <a:gd name="T19" fmla="*/ 95 h 97"/>
                <a:gd name="T20" fmla="*/ 44 w 46"/>
                <a:gd name="T21" fmla="*/ 84 h 97"/>
                <a:gd name="T22" fmla="*/ 36 w 46"/>
                <a:gd name="T23" fmla="*/ 85 h 97"/>
                <a:gd name="T24" fmla="*/ 28 w 46"/>
                <a:gd name="T25" fmla="*/ 82 h 97"/>
                <a:gd name="T26" fmla="*/ 26 w 46"/>
                <a:gd name="T27" fmla="*/ 70 h 97"/>
                <a:gd name="T28" fmla="*/ 26 w 46"/>
                <a:gd name="T29" fmla="*/ 31 h 97"/>
                <a:gd name="T30" fmla="*/ 46 w 46"/>
                <a:gd name="T31" fmla="*/ 31 h 97"/>
                <a:gd name="T32" fmla="*/ 46 w 46"/>
                <a:gd name="T33" fmla="*/ 20 h 97"/>
                <a:gd name="T34" fmla="*/ 26 w 46"/>
                <a:gd name="T35" fmla="*/ 20 h 97"/>
                <a:gd name="T36" fmla="*/ 26 w 46"/>
                <a:gd name="T3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97">
                  <a:moveTo>
                    <a:pt x="2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81"/>
                    <a:pt x="13" y="88"/>
                    <a:pt x="16" y="91"/>
                  </a:cubicBezTo>
                  <a:cubicBezTo>
                    <a:pt x="20" y="95"/>
                    <a:pt x="25" y="97"/>
                    <a:pt x="32" y="97"/>
                  </a:cubicBezTo>
                  <a:cubicBezTo>
                    <a:pt x="38" y="97"/>
                    <a:pt x="42" y="96"/>
                    <a:pt x="46" y="95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2" y="85"/>
                    <a:pt x="39" y="85"/>
                    <a:pt x="36" y="85"/>
                  </a:cubicBezTo>
                  <a:cubicBezTo>
                    <a:pt x="33" y="85"/>
                    <a:pt x="30" y="84"/>
                    <a:pt x="28" y="82"/>
                  </a:cubicBezTo>
                  <a:cubicBezTo>
                    <a:pt x="27" y="80"/>
                    <a:pt x="26" y="76"/>
                    <a:pt x="26" y="7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26" y="20"/>
                    <a:pt x="26" y="20"/>
                    <a:pt x="26" y="20"/>
                  </a:cubicBez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1">
              <a:extLst>
                <a:ext uri="{FF2B5EF4-FFF2-40B4-BE49-F238E27FC236}">
                  <a16:creationId xmlns:a16="http://schemas.microsoft.com/office/drawing/2014/main" id="{493BFF13-D216-7236-ADB3-513803D7A4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7013" y="412750"/>
              <a:ext cx="52388" cy="87313"/>
            </a:xfrm>
            <a:custGeom>
              <a:avLst/>
              <a:gdLst>
                <a:gd name="T0" fmla="*/ 39 w 64"/>
                <a:gd name="T1" fmla="*/ 30 h 106"/>
                <a:gd name="T2" fmla="*/ 14 w 64"/>
                <a:gd name="T3" fmla="*/ 45 h 106"/>
                <a:gd name="T4" fmla="*/ 14 w 64"/>
                <a:gd name="T5" fmla="*/ 0 h 106"/>
                <a:gd name="T6" fmla="*/ 0 w 64"/>
                <a:gd name="T7" fmla="*/ 0 h 106"/>
                <a:gd name="T8" fmla="*/ 0 w 64"/>
                <a:gd name="T9" fmla="*/ 106 h 106"/>
                <a:gd name="T10" fmla="*/ 14 w 64"/>
                <a:gd name="T11" fmla="*/ 106 h 106"/>
                <a:gd name="T12" fmla="*/ 14 w 64"/>
                <a:gd name="T13" fmla="*/ 62 h 106"/>
                <a:gd name="T14" fmla="*/ 21 w 64"/>
                <a:gd name="T15" fmla="*/ 49 h 106"/>
                <a:gd name="T16" fmla="*/ 34 w 64"/>
                <a:gd name="T17" fmla="*/ 42 h 106"/>
                <a:gd name="T18" fmla="*/ 46 w 64"/>
                <a:gd name="T19" fmla="*/ 47 h 106"/>
                <a:gd name="T20" fmla="*/ 49 w 64"/>
                <a:gd name="T21" fmla="*/ 62 h 106"/>
                <a:gd name="T22" fmla="*/ 49 w 64"/>
                <a:gd name="T23" fmla="*/ 106 h 106"/>
                <a:gd name="T24" fmla="*/ 64 w 64"/>
                <a:gd name="T25" fmla="*/ 106 h 106"/>
                <a:gd name="T26" fmla="*/ 64 w 64"/>
                <a:gd name="T27" fmla="*/ 58 h 106"/>
                <a:gd name="T28" fmla="*/ 57 w 64"/>
                <a:gd name="T29" fmla="*/ 37 h 106"/>
                <a:gd name="T30" fmla="*/ 39 w 64"/>
                <a:gd name="T31" fmla="*/ 3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6">
                  <a:moveTo>
                    <a:pt x="39" y="30"/>
                  </a:moveTo>
                  <a:cubicBezTo>
                    <a:pt x="29" y="30"/>
                    <a:pt x="20" y="35"/>
                    <a:pt x="14" y="4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57"/>
                    <a:pt x="17" y="53"/>
                    <a:pt x="21" y="49"/>
                  </a:cubicBezTo>
                  <a:cubicBezTo>
                    <a:pt x="25" y="44"/>
                    <a:pt x="29" y="42"/>
                    <a:pt x="34" y="42"/>
                  </a:cubicBezTo>
                  <a:cubicBezTo>
                    <a:pt x="40" y="42"/>
                    <a:pt x="44" y="44"/>
                    <a:pt x="46" y="47"/>
                  </a:cubicBezTo>
                  <a:cubicBezTo>
                    <a:pt x="48" y="50"/>
                    <a:pt x="49" y="55"/>
                    <a:pt x="49" y="62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4" y="48"/>
                    <a:pt x="62" y="41"/>
                    <a:pt x="57" y="37"/>
                  </a:cubicBezTo>
                  <a:cubicBezTo>
                    <a:pt x="53" y="32"/>
                    <a:pt x="47" y="30"/>
                    <a:pt x="39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2">
              <a:extLst>
                <a:ext uri="{FF2B5EF4-FFF2-40B4-BE49-F238E27FC236}">
                  <a16:creationId xmlns:a16="http://schemas.microsoft.com/office/drawing/2014/main" id="{A2FBFC85-5630-8BC3-A583-1DEC58BBCC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81151" y="415925"/>
              <a:ext cx="77788" cy="84138"/>
            </a:xfrm>
            <a:custGeom>
              <a:avLst/>
              <a:gdLst>
                <a:gd name="T0" fmla="*/ 20 w 49"/>
                <a:gd name="T1" fmla="*/ 0 h 53"/>
                <a:gd name="T2" fmla="*/ 0 w 49"/>
                <a:gd name="T3" fmla="*/ 53 h 53"/>
                <a:gd name="T4" fmla="*/ 8 w 49"/>
                <a:gd name="T5" fmla="*/ 53 h 53"/>
                <a:gd name="T6" fmla="*/ 13 w 49"/>
                <a:gd name="T7" fmla="*/ 40 h 53"/>
                <a:gd name="T8" fmla="*/ 36 w 49"/>
                <a:gd name="T9" fmla="*/ 40 h 53"/>
                <a:gd name="T10" fmla="*/ 40 w 49"/>
                <a:gd name="T11" fmla="*/ 53 h 53"/>
                <a:gd name="T12" fmla="*/ 49 w 49"/>
                <a:gd name="T13" fmla="*/ 53 h 53"/>
                <a:gd name="T14" fmla="*/ 29 w 49"/>
                <a:gd name="T15" fmla="*/ 0 h 53"/>
                <a:gd name="T16" fmla="*/ 20 w 49"/>
                <a:gd name="T17" fmla="*/ 0 h 53"/>
                <a:gd name="T18" fmla="*/ 15 w 49"/>
                <a:gd name="T19" fmla="*/ 34 h 53"/>
                <a:gd name="T20" fmla="*/ 24 w 49"/>
                <a:gd name="T21" fmla="*/ 7 h 53"/>
                <a:gd name="T22" fmla="*/ 34 w 49"/>
                <a:gd name="T23" fmla="*/ 34 h 53"/>
                <a:gd name="T24" fmla="*/ 15 w 49"/>
                <a:gd name="T25" fmla="*/ 3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3">
                  <a:moveTo>
                    <a:pt x="20" y="0"/>
                  </a:moveTo>
                  <a:lnTo>
                    <a:pt x="0" y="53"/>
                  </a:lnTo>
                  <a:lnTo>
                    <a:pt x="8" y="53"/>
                  </a:lnTo>
                  <a:lnTo>
                    <a:pt x="13" y="40"/>
                  </a:lnTo>
                  <a:lnTo>
                    <a:pt x="36" y="40"/>
                  </a:lnTo>
                  <a:lnTo>
                    <a:pt x="40" y="53"/>
                  </a:lnTo>
                  <a:lnTo>
                    <a:pt x="49" y="53"/>
                  </a:lnTo>
                  <a:lnTo>
                    <a:pt x="29" y="0"/>
                  </a:lnTo>
                  <a:lnTo>
                    <a:pt x="20" y="0"/>
                  </a:lnTo>
                  <a:close/>
                  <a:moveTo>
                    <a:pt x="15" y="34"/>
                  </a:moveTo>
                  <a:lnTo>
                    <a:pt x="24" y="7"/>
                  </a:lnTo>
                  <a:lnTo>
                    <a:pt x="34" y="34"/>
                  </a:lnTo>
                  <a:lnTo>
                    <a:pt x="15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4">
              <a:extLst>
                <a:ext uri="{FF2B5EF4-FFF2-40B4-BE49-F238E27FC236}">
                  <a16:creationId xmlns:a16="http://schemas.microsoft.com/office/drawing/2014/main" id="{FF83A1F9-4D22-902B-230C-EA48637DF2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3701" y="412750"/>
              <a:ext cx="58738" cy="88900"/>
            </a:xfrm>
            <a:custGeom>
              <a:avLst/>
              <a:gdLst>
                <a:gd name="T0" fmla="*/ 57 w 71"/>
                <a:gd name="T1" fmla="*/ 43 h 108"/>
                <a:gd name="T2" fmla="*/ 55 w 71"/>
                <a:gd name="T3" fmla="*/ 40 h 108"/>
                <a:gd name="T4" fmla="*/ 51 w 71"/>
                <a:gd name="T5" fmla="*/ 36 h 108"/>
                <a:gd name="T6" fmla="*/ 43 w 71"/>
                <a:gd name="T7" fmla="*/ 31 h 108"/>
                <a:gd name="T8" fmla="*/ 33 w 71"/>
                <a:gd name="T9" fmla="*/ 30 h 108"/>
                <a:gd name="T10" fmla="*/ 9 w 71"/>
                <a:gd name="T11" fmla="*/ 41 h 108"/>
                <a:gd name="T12" fmla="*/ 0 w 71"/>
                <a:gd name="T13" fmla="*/ 69 h 108"/>
                <a:gd name="T14" fmla="*/ 8 w 71"/>
                <a:gd name="T15" fmla="*/ 97 h 108"/>
                <a:gd name="T16" fmla="*/ 32 w 71"/>
                <a:gd name="T17" fmla="*/ 108 h 108"/>
                <a:gd name="T18" fmla="*/ 37 w 71"/>
                <a:gd name="T19" fmla="*/ 107 h 108"/>
                <a:gd name="T20" fmla="*/ 42 w 71"/>
                <a:gd name="T21" fmla="*/ 106 h 108"/>
                <a:gd name="T22" fmla="*/ 46 w 71"/>
                <a:gd name="T23" fmla="*/ 104 h 108"/>
                <a:gd name="T24" fmla="*/ 49 w 71"/>
                <a:gd name="T25" fmla="*/ 103 h 108"/>
                <a:gd name="T26" fmla="*/ 52 w 71"/>
                <a:gd name="T27" fmla="*/ 100 h 108"/>
                <a:gd name="T28" fmla="*/ 54 w 71"/>
                <a:gd name="T29" fmla="*/ 98 h 108"/>
                <a:gd name="T30" fmla="*/ 55 w 71"/>
                <a:gd name="T31" fmla="*/ 97 h 108"/>
                <a:gd name="T32" fmla="*/ 56 w 71"/>
                <a:gd name="T33" fmla="*/ 95 h 108"/>
                <a:gd name="T34" fmla="*/ 57 w 71"/>
                <a:gd name="T35" fmla="*/ 95 h 108"/>
                <a:gd name="T36" fmla="*/ 59 w 71"/>
                <a:gd name="T37" fmla="*/ 106 h 108"/>
                <a:gd name="T38" fmla="*/ 71 w 71"/>
                <a:gd name="T39" fmla="*/ 106 h 108"/>
                <a:gd name="T40" fmla="*/ 71 w 71"/>
                <a:gd name="T41" fmla="*/ 0 h 108"/>
                <a:gd name="T42" fmla="*/ 57 w 71"/>
                <a:gd name="T43" fmla="*/ 0 h 108"/>
                <a:gd name="T44" fmla="*/ 57 w 71"/>
                <a:gd name="T45" fmla="*/ 43 h 108"/>
                <a:gd name="T46" fmla="*/ 51 w 71"/>
                <a:gd name="T47" fmla="*/ 88 h 108"/>
                <a:gd name="T48" fmla="*/ 36 w 71"/>
                <a:gd name="T49" fmla="*/ 96 h 108"/>
                <a:gd name="T50" fmla="*/ 20 w 71"/>
                <a:gd name="T51" fmla="*/ 88 h 108"/>
                <a:gd name="T52" fmla="*/ 15 w 71"/>
                <a:gd name="T53" fmla="*/ 68 h 108"/>
                <a:gd name="T54" fmla="*/ 21 w 71"/>
                <a:gd name="T55" fmla="*/ 49 h 108"/>
                <a:gd name="T56" fmla="*/ 36 w 71"/>
                <a:gd name="T57" fmla="*/ 41 h 108"/>
                <a:gd name="T58" fmla="*/ 51 w 71"/>
                <a:gd name="T59" fmla="*/ 49 h 108"/>
                <a:gd name="T60" fmla="*/ 57 w 71"/>
                <a:gd name="T61" fmla="*/ 68 h 108"/>
                <a:gd name="T62" fmla="*/ 51 w 71"/>
                <a:gd name="T63" fmla="*/ 8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108">
                  <a:moveTo>
                    <a:pt x="57" y="43"/>
                  </a:moveTo>
                  <a:cubicBezTo>
                    <a:pt x="56" y="42"/>
                    <a:pt x="56" y="41"/>
                    <a:pt x="55" y="40"/>
                  </a:cubicBezTo>
                  <a:cubicBezTo>
                    <a:pt x="54" y="39"/>
                    <a:pt x="53" y="38"/>
                    <a:pt x="51" y="36"/>
                  </a:cubicBezTo>
                  <a:cubicBezTo>
                    <a:pt x="49" y="34"/>
                    <a:pt x="46" y="33"/>
                    <a:pt x="43" y="31"/>
                  </a:cubicBezTo>
                  <a:cubicBezTo>
                    <a:pt x="40" y="30"/>
                    <a:pt x="37" y="30"/>
                    <a:pt x="33" y="30"/>
                  </a:cubicBezTo>
                  <a:cubicBezTo>
                    <a:pt x="23" y="30"/>
                    <a:pt x="15" y="33"/>
                    <a:pt x="9" y="41"/>
                  </a:cubicBezTo>
                  <a:cubicBezTo>
                    <a:pt x="3" y="48"/>
                    <a:pt x="0" y="57"/>
                    <a:pt x="0" y="69"/>
                  </a:cubicBezTo>
                  <a:cubicBezTo>
                    <a:pt x="0" y="80"/>
                    <a:pt x="3" y="90"/>
                    <a:pt x="8" y="97"/>
                  </a:cubicBezTo>
                  <a:cubicBezTo>
                    <a:pt x="14" y="104"/>
                    <a:pt x="22" y="108"/>
                    <a:pt x="32" y="108"/>
                  </a:cubicBezTo>
                  <a:cubicBezTo>
                    <a:pt x="34" y="108"/>
                    <a:pt x="35" y="108"/>
                    <a:pt x="37" y="107"/>
                  </a:cubicBezTo>
                  <a:cubicBezTo>
                    <a:pt x="39" y="107"/>
                    <a:pt x="41" y="107"/>
                    <a:pt x="42" y="106"/>
                  </a:cubicBezTo>
                  <a:cubicBezTo>
                    <a:pt x="43" y="106"/>
                    <a:pt x="45" y="105"/>
                    <a:pt x="46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2"/>
                    <a:pt x="51" y="101"/>
                    <a:pt x="52" y="100"/>
                  </a:cubicBezTo>
                  <a:cubicBezTo>
                    <a:pt x="53" y="100"/>
                    <a:pt x="53" y="99"/>
                    <a:pt x="54" y="98"/>
                  </a:cubicBezTo>
                  <a:cubicBezTo>
                    <a:pt x="54" y="98"/>
                    <a:pt x="55" y="97"/>
                    <a:pt x="55" y="97"/>
                  </a:cubicBezTo>
                  <a:cubicBezTo>
                    <a:pt x="56" y="96"/>
                    <a:pt x="56" y="96"/>
                    <a:pt x="56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57" y="43"/>
                  </a:lnTo>
                  <a:close/>
                  <a:moveTo>
                    <a:pt x="51" y="88"/>
                  </a:moveTo>
                  <a:cubicBezTo>
                    <a:pt x="47" y="93"/>
                    <a:pt x="42" y="96"/>
                    <a:pt x="36" y="96"/>
                  </a:cubicBezTo>
                  <a:cubicBezTo>
                    <a:pt x="29" y="96"/>
                    <a:pt x="24" y="93"/>
                    <a:pt x="20" y="88"/>
                  </a:cubicBezTo>
                  <a:cubicBezTo>
                    <a:pt x="17" y="83"/>
                    <a:pt x="15" y="76"/>
                    <a:pt x="15" y="68"/>
                  </a:cubicBezTo>
                  <a:cubicBezTo>
                    <a:pt x="15" y="61"/>
                    <a:pt x="17" y="54"/>
                    <a:pt x="21" y="49"/>
                  </a:cubicBezTo>
                  <a:cubicBezTo>
                    <a:pt x="25" y="44"/>
                    <a:pt x="30" y="41"/>
                    <a:pt x="36" y="41"/>
                  </a:cubicBezTo>
                  <a:cubicBezTo>
                    <a:pt x="43" y="41"/>
                    <a:pt x="48" y="44"/>
                    <a:pt x="51" y="49"/>
                  </a:cubicBezTo>
                  <a:cubicBezTo>
                    <a:pt x="55" y="54"/>
                    <a:pt x="57" y="61"/>
                    <a:pt x="57" y="68"/>
                  </a:cubicBezTo>
                  <a:cubicBezTo>
                    <a:pt x="57" y="76"/>
                    <a:pt x="55" y="83"/>
                    <a:pt x="51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5">
              <a:extLst>
                <a:ext uri="{FF2B5EF4-FFF2-40B4-BE49-F238E27FC236}">
                  <a16:creationId xmlns:a16="http://schemas.microsoft.com/office/drawing/2014/main" id="{B67964F5-8081-A3D8-089C-A081B2E52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3551" y="438150"/>
              <a:ext cx="60325" cy="61913"/>
            </a:xfrm>
            <a:custGeom>
              <a:avLst/>
              <a:gdLst>
                <a:gd name="T0" fmla="*/ 18 w 38"/>
                <a:gd name="T1" fmla="*/ 32 h 39"/>
                <a:gd name="T2" fmla="*/ 8 w 38"/>
                <a:gd name="T3" fmla="*/ 0 h 39"/>
                <a:gd name="T4" fmla="*/ 0 w 38"/>
                <a:gd name="T5" fmla="*/ 0 h 39"/>
                <a:gd name="T6" fmla="*/ 15 w 38"/>
                <a:gd name="T7" fmla="*/ 39 h 39"/>
                <a:gd name="T8" fmla="*/ 23 w 38"/>
                <a:gd name="T9" fmla="*/ 39 h 39"/>
                <a:gd name="T10" fmla="*/ 38 w 38"/>
                <a:gd name="T11" fmla="*/ 0 h 39"/>
                <a:gd name="T12" fmla="*/ 29 w 38"/>
                <a:gd name="T13" fmla="*/ 0 h 39"/>
                <a:gd name="T14" fmla="*/ 18 w 38"/>
                <a:gd name="T15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9">
                  <a:moveTo>
                    <a:pt x="18" y="32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15" y="39"/>
                  </a:lnTo>
                  <a:lnTo>
                    <a:pt x="23" y="39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18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6">
              <a:extLst>
                <a:ext uri="{FF2B5EF4-FFF2-40B4-BE49-F238E27FC236}">
                  <a16:creationId xmlns:a16="http://schemas.microsoft.com/office/drawing/2014/main" id="{C73E25E4-139B-A180-CBFD-59414A4BD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1813" y="411163"/>
              <a:ext cx="15875" cy="14288"/>
            </a:xfrm>
            <a:custGeom>
              <a:avLst/>
              <a:gdLst>
                <a:gd name="T0" fmla="*/ 10 w 19"/>
                <a:gd name="T1" fmla="*/ 0 h 18"/>
                <a:gd name="T2" fmla="*/ 3 w 19"/>
                <a:gd name="T3" fmla="*/ 2 h 18"/>
                <a:gd name="T4" fmla="*/ 0 w 19"/>
                <a:gd name="T5" fmla="*/ 9 h 18"/>
                <a:gd name="T6" fmla="*/ 3 w 19"/>
                <a:gd name="T7" fmla="*/ 16 h 18"/>
                <a:gd name="T8" fmla="*/ 10 w 19"/>
                <a:gd name="T9" fmla="*/ 18 h 18"/>
                <a:gd name="T10" fmla="*/ 17 w 19"/>
                <a:gd name="T11" fmla="*/ 16 h 18"/>
                <a:gd name="T12" fmla="*/ 19 w 19"/>
                <a:gd name="T13" fmla="*/ 9 h 18"/>
                <a:gd name="T14" fmla="*/ 17 w 19"/>
                <a:gd name="T15" fmla="*/ 2 h 18"/>
                <a:gd name="T16" fmla="*/ 10 w 19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0" y="0"/>
                  </a:moveTo>
                  <a:cubicBezTo>
                    <a:pt x="7" y="0"/>
                    <a:pt x="5" y="1"/>
                    <a:pt x="3" y="2"/>
                  </a:cubicBezTo>
                  <a:cubicBezTo>
                    <a:pt x="1" y="4"/>
                    <a:pt x="0" y="7"/>
                    <a:pt x="0" y="9"/>
                  </a:cubicBezTo>
                  <a:cubicBezTo>
                    <a:pt x="0" y="12"/>
                    <a:pt x="1" y="14"/>
                    <a:pt x="3" y="16"/>
                  </a:cubicBezTo>
                  <a:cubicBezTo>
                    <a:pt x="5" y="17"/>
                    <a:pt x="7" y="18"/>
                    <a:pt x="10" y="18"/>
                  </a:cubicBezTo>
                  <a:cubicBezTo>
                    <a:pt x="13" y="18"/>
                    <a:pt x="15" y="17"/>
                    <a:pt x="17" y="16"/>
                  </a:cubicBezTo>
                  <a:cubicBezTo>
                    <a:pt x="18" y="14"/>
                    <a:pt x="19" y="12"/>
                    <a:pt x="19" y="9"/>
                  </a:cubicBezTo>
                  <a:cubicBezTo>
                    <a:pt x="19" y="6"/>
                    <a:pt x="18" y="4"/>
                    <a:pt x="17" y="2"/>
                  </a:cubicBezTo>
                  <a:cubicBezTo>
                    <a:pt x="15" y="1"/>
                    <a:pt x="12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Rectangle 17">
              <a:extLst>
                <a:ext uri="{FF2B5EF4-FFF2-40B4-BE49-F238E27FC236}">
                  <a16:creationId xmlns:a16="http://schemas.microsoft.com/office/drawing/2014/main" id="{7B6F8562-C3CB-5305-FB0B-63FF8D970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4988" y="438150"/>
              <a:ext cx="11113" cy="619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8">
              <a:extLst>
                <a:ext uri="{FF2B5EF4-FFF2-40B4-BE49-F238E27FC236}">
                  <a16:creationId xmlns:a16="http://schemas.microsoft.com/office/drawing/2014/main" id="{AAAB2CA3-ACC4-BAB9-7B09-8D2F882AE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8801" y="436563"/>
              <a:ext cx="47625" cy="65088"/>
            </a:xfrm>
            <a:custGeom>
              <a:avLst/>
              <a:gdLst>
                <a:gd name="T0" fmla="*/ 44 w 59"/>
                <a:gd name="T1" fmla="*/ 36 h 79"/>
                <a:gd name="T2" fmla="*/ 37 w 59"/>
                <a:gd name="T3" fmla="*/ 34 h 79"/>
                <a:gd name="T4" fmla="*/ 30 w 59"/>
                <a:gd name="T5" fmla="*/ 31 h 79"/>
                <a:gd name="T6" fmla="*/ 24 w 59"/>
                <a:gd name="T7" fmla="*/ 29 h 79"/>
                <a:gd name="T8" fmla="*/ 20 w 59"/>
                <a:gd name="T9" fmla="*/ 26 h 79"/>
                <a:gd name="T10" fmla="*/ 18 w 59"/>
                <a:gd name="T11" fmla="*/ 21 h 79"/>
                <a:gd name="T12" fmla="*/ 22 w 59"/>
                <a:gd name="T13" fmla="*/ 14 h 79"/>
                <a:gd name="T14" fmla="*/ 32 w 59"/>
                <a:gd name="T15" fmla="*/ 12 h 79"/>
                <a:gd name="T16" fmla="*/ 52 w 59"/>
                <a:gd name="T17" fmla="*/ 20 h 79"/>
                <a:gd name="T18" fmla="*/ 58 w 59"/>
                <a:gd name="T19" fmla="*/ 10 h 79"/>
                <a:gd name="T20" fmla="*/ 55 w 59"/>
                <a:gd name="T21" fmla="*/ 8 h 79"/>
                <a:gd name="T22" fmla="*/ 46 w 59"/>
                <a:gd name="T23" fmla="*/ 3 h 79"/>
                <a:gd name="T24" fmla="*/ 32 w 59"/>
                <a:gd name="T25" fmla="*/ 0 h 79"/>
                <a:gd name="T26" fmla="*/ 12 w 59"/>
                <a:gd name="T27" fmla="*/ 7 h 79"/>
                <a:gd name="T28" fmla="*/ 4 w 59"/>
                <a:gd name="T29" fmla="*/ 23 h 79"/>
                <a:gd name="T30" fmla="*/ 6 w 59"/>
                <a:gd name="T31" fmla="*/ 31 h 79"/>
                <a:gd name="T32" fmla="*/ 11 w 59"/>
                <a:gd name="T33" fmla="*/ 37 h 79"/>
                <a:gd name="T34" fmla="*/ 15 w 59"/>
                <a:gd name="T35" fmla="*/ 40 h 79"/>
                <a:gd name="T36" fmla="*/ 19 w 59"/>
                <a:gd name="T37" fmla="*/ 42 h 79"/>
                <a:gd name="T38" fmla="*/ 23 w 59"/>
                <a:gd name="T39" fmla="*/ 44 h 79"/>
                <a:gd name="T40" fmla="*/ 29 w 59"/>
                <a:gd name="T41" fmla="*/ 45 h 79"/>
                <a:gd name="T42" fmla="*/ 33 w 59"/>
                <a:gd name="T43" fmla="*/ 47 h 79"/>
                <a:gd name="T44" fmla="*/ 38 w 59"/>
                <a:gd name="T45" fmla="*/ 49 h 79"/>
                <a:gd name="T46" fmla="*/ 42 w 59"/>
                <a:gd name="T47" fmla="*/ 52 h 79"/>
                <a:gd name="T48" fmla="*/ 45 w 59"/>
                <a:gd name="T49" fmla="*/ 57 h 79"/>
                <a:gd name="T50" fmla="*/ 41 w 59"/>
                <a:gd name="T51" fmla="*/ 65 h 79"/>
                <a:gd name="T52" fmla="*/ 30 w 59"/>
                <a:gd name="T53" fmla="*/ 67 h 79"/>
                <a:gd name="T54" fmla="*/ 18 w 59"/>
                <a:gd name="T55" fmla="*/ 64 h 79"/>
                <a:gd name="T56" fmla="*/ 8 w 59"/>
                <a:gd name="T57" fmla="*/ 57 h 79"/>
                <a:gd name="T58" fmla="*/ 0 w 59"/>
                <a:gd name="T59" fmla="*/ 66 h 79"/>
                <a:gd name="T60" fmla="*/ 12 w 59"/>
                <a:gd name="T61" fmla="*/ 74 h 79"/>
                <a:gd name="T62" fmla="*/ 30 w 59"/>
                <a:gd name="T63" fmla="*/ 79 h 79"/>
                <a:gd name="T64" fmla="*/ 52 w 59"/>
                <a:gd name="T65" fmla="*/ 72 h 79"/>
                <a:gd name="T66" fmla="*/ 59 w 59"/>
                <a:gd name="T67" fmla="*/ 55 h 79"/>
                <a:gd name="T68" fmla="*/ 44 w 59"/>
                <a:gd name="T69" fmla="*/ 3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79">
                  <a:moveTo>
                    <a:pt x="44" y="36"/>
                  </a:moveTo>
                  <a:cubicBezTo>
                    <a:pt x="43" y="36"/>
                    <a:pt x="41" y="35"/>
                    <a:pt x="37" y="34"/>
                  </a:cubicBezTo>
                  <a:cubicBezTo>
                    <a:pt x="34" y="33"/>
                    <a:pt x="31" y="32"/>
                    <a:pt x="30" y="31"/>
                  </a:cubicBezTo>
                  <a:cubicBezTo>
                    <a:pt x="27" y="30"/>
                    <a:pt x="25" y="30"/>
                    <a:pt x="24" y="29"/>
                  </a:cubicBezTo>
                  <a:cubicBezTo>
                    <a:pt x="23" y="29"/>
                    <a:pt x="22" y="28"/>
                    <a:pt x="20" y="26"/>
                  </a:cubicBezTo>
                  <a:cubicBezTo>
                    <a:pt x="19" y="25"/>
                    <a:pt x="18" y="23"/>
                    <a:pt x="18" y="21"/>
                  </a:cubicBezTo>
                  <a:cubicBezTo>
                    <a:pt x="18" y="18"/>
                    <a:pt x="19" y="15"/>
                    <a:pt x="22" y="14"/>
                  </a:cubicBezTo>
                  <a:cubicBezTo>
                    <a:pt x="24" y="12"/>
                    <a:pt x="28" y="12"/>
                    <a:pt x="32" y="12"/>
                  </a:cubicBezTo>
                  <a:cubicBezTo>
                    <a:pt x="39" y="12"/>
                    <a:pt x="46" y="14"/>
                    <a:pt x="52" y="2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7" y="9"/>
                    <a:pt x="55" y="8"/>
                  </a:cubicBezTo>
                  <a:cubicBezTo>
                    <a:pt x="53" y="6"/>
                    <a:pt x="50" y="5"/>
                    <a:pt x="46" y="3"/>
                  </a:cubicBezTo>
                  <a:cubicBezTo>
                    <a:pt x="41" y="1"/>
                    <a:pt x="37" y="0"/>
                    <a:pt x="32" y="0"/>
                  </a:cubicBezTo>
                  <a:cubicBezTo>
                    <a:pt x="23" y="0"/>
                    <a:pt x="17" y="3"/>
                    <a:pt x="12" y="7"/>
                  </a:cubicBezTo>
                  <a:cubicBezTo>
                    <a:pt x="7" y="11"/>
                    <a:pt x="4" y="16"/>
                    <a:pt x="4" y="23"/>
                  </a:cubicBezTo>
                  <a:cubicBezTo>
                    <a:pt x="4" y="26"/>
                    <a:pt x="5" y="29"/>
                    <a:pt x="6" y="31"/>
                  </a:cubicBezTo>
                  <a:cubicBezTo>
                    <a:pt x="7" y="33"/>
                    <a:pt x="8" y="35"/>
                    <a:pt x="11" y="37"/>
                  </a:cubicBezTo>
                  <a:cubicBezTo>
                    <a:pt x="13" y="39"/>
                    <a:pt x="14" y="40"/>
                    <a:pt x="15" y="40"/>
                  </a:cubicBezTo>
                  <a:cubicBezTo>
                    <a:pt x="16" y="41"/>
                    <a:pt x="18" y="41"/>
                    <a:pt x="19" y="42"/>
                  </a:cubicBezTo>
                  <a:cubicBezTo>
                    <a:pt x="20" y="43"/>
                    <a:pt x="22" y="43"/>
                    <a:pt x="23" y="44"/>
                  </a:cubicBezTo>
                  <a:cubicBezTo>
                    <a:pt x="25" y="44"/>
                    <a:pt x="27" y="45"/>
                    <a:pt x="29" y="45"/>
                  </a:cubicBezTo>
                  <a:cubicBezTo>
                    <a:pt x="31" y="46"/>
                    <a:pt x="32" y="47"/>
                    <a:pt x="33" y="47"/>
                  </a:cubicBezTo>
                  <a:cubicBezTo>
                    <a:pt x="35" y="48"/>
                    <a:pt x="37" y="48"/>
                    <a:pt x="38" y="49"/>
                  </a:cubicBezTo>
                  <a:cubicBezTo>
                    <a:pt x="39" y="49"/>
                    <a:pt x="41" y="50"/>
                    <a:pt x="42" y="52"/>
                  </a:cubicBezTo>
                  <a:cubicBezTo>
                    <a:pt x="44" y="53"/>
                    <a:pt x="45" y="55"/>
                    <a:pt x="45" y="57"/>
                  </a:cubicBezTo>
                  <a:cubicBezTo>
                    <a:pt x="45" y="61"/>
                    <a:pt x="44" y="63"/>
                    <a:pt x="41" y="65"/>
                  </a:cubicBezTo>
                  <a:cubicBezTo>
                    <a:pt x="38" y="66"/>
                    <a:pt x="35" y="67"/>
                    <a:pt x="30" y="67"/>
                  </a:cubicBezTo>
                  <a:cubicBezTo>
                    <a:pt x="26" y="67"/>
                    <a:pt x="22" y="66"/>
                    <a:pt x="18" y="64"/>
                  </a:cubicBezTo>
                  <a:cubicBezTo>
                    <a:pt x="14" y="62"/>
                    <a:pt x="10" y="59"/>
                    <a:pt x="8" y="5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" y="69"/>
                    <a:pt x="7" y="71"/>
                    <a:pt x="12" y="74"/>
                  </a:cubicBezTo>
                  <a:cubicBezTo>
                    <a:pt x="17" y="77"/>
                    <a:pt x="23" y="79"/>
                    <a:pt x="30" y="79"/>
                  </a:cubicBezTo>
                  <a:cubicBezTo>
                    <a:pt x="39" y="79"/>
                    <a:pt x="47" y="76"/>
                    <a:pt x="52" y="72"/>
                  </a:cubicBezTo>
                  <a:cubicBezTo>
                    <a:pt x="57" y="67"/>
                    <a:pt x="59" y="62"/>
                    <a:pt x="59" y="55"/>
                  </a:cubicBezTo>
                  <a:cubicBezTo>
                    <a:pt x="59" y="47"/>
                    <a:pt x="54" y="40"/>
                    <a:pt x="44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9">
              <a:extLst>
                <a:ext uri="{FF2B5EF4-FFF2-40B4-BE49-F238E27FC236}">
                  <a16:creationId xmlns:a16="http://schemas.microsoft.com/office/drawing/2014/main" id="{995386EE-0219-9B59-3015-DA9800463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0563" y="436563"/>
              <a:ext cx="36513" cy="63500"/>
            </a:xfrm>
            <a:custGeom>
              <a:avLst/>
              <a:gdLst>
                <a:gd name="T0" fmla="*/ 24 w 43"/>
                <a:gd name="T1" fmla="*/ 5 h 77"/>
                <a:gd name="T2" fmla="*/ 15 w 43"/>
                <a:gd name="T3" fmla="*/ 17 h 77"/>
                <a:gd name="T4" fmla="*/ 14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5 w 43"/>
                <a:gd name="T11" fmla="*/ 77 h 77"/>
                <a:gd name="T12" fmla="*/ 15 w 43"/>
                <a:gd name="T13" fmla="*/ 35 h 77"/>
                <a:gd name="T14" fmla="*/ 25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4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4" y="5"/>
                  </a:moveTo>
                  <a:cubicBezTo>
                    <a:pt x="20" y="8"/>
                    <a:pt x="17" y="12"/>
                    <a:pt x="15" y="17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27"/>
                    <a:pt x="19" y="22"/>
                    <a:pt x="25" y="18"/>
                  </a:cubicBezTo>
                  <a:cubicBezTo>
                    <a:pt x="28" y="16"/>
                    <a:pt x="32" y="14"/>
                    <a:pt x="35" y="14"/>
                  </a:cubicBezTo>
                  <a:cubicBezTo>
                    <a:pt x="38" y="14"/>
                    <a:pt x="40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8" y="2"/>
                    <a:pt x="2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20">
              <a:extLst>
                <a:ext uri="{FF2B5EF4-FFF2-40B4-BE49-F238E27FC236}">
                  <a16:creationId xmlns:a16="http://schemas.microsoft.com/office/drawing/2014/main" id="{2960E1C6-F590-264A-344E-7EF84C9D9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251" y="438150"/>
              <a:ext cx="58738" cy="85725"/>
            </a:xfrm>
            <a:custGeom>
              <a:avLst/>
              <a:gdLst>
                <a:gd name="T0" fmla="*/ 57 w 72"/>
                <a:gd name="T1" fmla="*/ 0 h 103"/>
                <a:gd name="T2" fmla="*/ 36 w 72"/>
                <a:gd name="T3" fmla="*/ 61 h 103"/>
                <a:gd name="T4" fmla="*/ 15 w 72"/>
                <a:gd name="T5" fmla="*/ 0 h 103"/>
                <a:gd name="T6" fmla="*/ 0 w 72"/>
                <a:gd name="T7" fmla="*/ 0 h 103"/>
                <a:gd name="T8" fmla="*/ 28 w 72"/>
                <a:gd name="T9" fmla="*/ 74 h 103"/>
                <a:gd name="T10" fmla="*/ 25 w 72"/>
                <a:gd name="T11" fmla="*/ 83 h 103"/>
                <a:gd name="T12" fmla="*/ 21 w 72"/>
                <a:gd name="T13" fmla="*/ 90 h 103"/>
                <a:gd name="T14" fmla="*/ 16 w 72"/>
                <a:gd name="T15" fmla="*/ 91 h 103"/>
                <a:gd name="T16" fmla="*/ 8 w 72"/>
                <a:gd name="T17" fmla="*/ 89 h 103"/>
                <a:gd name="T18" fmla="*/ 5 w 72"/>
                <a:gd name="T19" fmla="*/ 100 h 103"/>
                <a:gd name="T20" fmla="*/ 6 w 72"/>
                <a:gd name="T21" fmla="*/ 101 h 103"/>
                <a:gd name="T22" fmla="*/ 12 w 72"/>
                <a:gd name="T23" fmla="*/ 103 h 103"/>
                <a:gd name="T24" fmla="*/ 19 w 72"/>
                <a:gd name="T25" fmla="*/ 103 h 103"/>
                <a:gd name="T26" fmla="*/ 31 w 72"/>
                <a:gd name="T27" fmla="*/ 100 h 103"/>
                <a:gd name="T28" fmla="*/ 39 w 72"/>
                <a:gd name="T29" fmla="*/ 87 h 103"/>
                <a:gd name="T30" fmla="*/ 72 w 72"/>
                <a:gd name="T31" fmla="*/ 0 h 103"/>
                <a:gd name="T32" fmla="*/ 57 w 72"/>
                <a:gd name="T3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103">
                  <a:moveTo>
                    <a:pt x="57" y="0"/>
                  </a:moveTo>
                  <a:cubicBezTo>
                    <a:pt x="36" y="61"/>
                    <a:pt x="36" y="61"/>
                    <a:pt x="36" y="6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4" y="87"/>
                    <a:pt x="22" y="89"/>
                    <a:pt x="21" y="90"/>
                  </a:cubicBezTo>
                  <a:cubicBezTo>
                    <a:pt x="20" y="91"/>
                    <a:pt x="18" y="91"/>
                    <a:pt x="16" y="91"/>
                  </a:cubicBezTo>
                  <a:cubicBezTo>
                    <a:pt x="14" y="91"/>
                    <a:pt x="11" y="91"/>
                    <a:pt x="8" y="8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2"/>
                    <a:pt x="9" y="102"/>
                    <a:pt x="12" y="103"/>
                  </a:cubicBezTo>
                  <a:cubicBezTo>
                    <a:pt x="14" y="103"/>
                    <a:pt x="17" y="103"/>
                    <a:pt x="19" y="103"/>
                  </a:cubicBezTo>
                  <a:cubicBezTo>
                    <a:pt x="24" y="103"/>
                    <a:pt x="28" y="102"/>
                    <a:pt x="31" y="100"/>
                  </a:cubicBezTo>
                  <a:cubicBezTo>
                    <a:pt x="34" y="97"/>
                    <a:pt x="36" y="93"/>
                    <a:pt x="39" y="87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21">
              <a:extLst>
                <a:ext uri="{FF2B5EF4-FFF2-40B4-BE49-F238E27FC236}">
                  <a16:creationId xmlns:a16="http://schemas.microsoft.com/office/drawing/2014/main" id="{8279F213-F01D-0BA8-7DEC-BF8F2017D9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47813" y="-96838"/>
              <a:ext cx="352425" cy="422275"/>
            </a:xfrm>
            <a:custGeom>
              <a:avLst/>
              <a:gdLst>
                <a:gd name="T0" fmla="*/ 327 w 425"/>
                <a:gd name="T1" fmla="*/ 247 h 510"/>
                <a:gd name="T2" fmla="*/ 415 w 425"/>
                <a:gd name="T3" fmla="*/ 130 h 510"/>
                <a:gd name="T4" fmla="*/ 268 w 425"/>
                <a:gd name="T5" fmla="*/ 0 h 510"/>
                <a:gd name="T6" fmla="*/ 0 w 425"/>
                <a:gd name="T7" fmla="*/ 0 h 510"/>
                <a:gd name="T8" fmla="*/ 0 w 425"/>
                <a:gd name="T9" fmla="*/ 510 h 510"/>
                <a:gd name="T10" fmla="*/ 277 w 425"/>
                <a:gd name="T11" fmla="*/ 510 h 510"/>
                <a:gd name="T12" fmla="*/ 425 w 425"/>
                <a:gd name="T13" fmla="*/ 373 h 510"/>
                <a:gd name="T14" fmla="*/ 327 w 425"/>
                <a:gd name="T15" fmla="*/ 247 h 510"/>
                <a:gd name="T16" fmla="*/ 109 w 425"/>
                <a:gd name="T17" fmla="*/ 92 h 510"/>
                <a:gd name="T18" fmla="*/ 245 w 425"/>
                <a:gd name="T19" fmla="*/ 92 h 510"/>
                <a:gd name="T20" fmla="*/ 304 w 425"/>
                <a:gd name="T21" fmla="*/ 148 h 510"/>
                <a:gd name="T22" fmla="*/ 245 w 425"/>
                <a:gd name="T23" fmla="*/ 205 h 510"/>
                <a:gd name="T24" fmla="*/ 109 w 425"/>
                <a:gd name="T25" fmla="*/ 205 h 510"/>
                <a:gd name="T26" fmla="*/ 109 w 425"/>
                <a:gd name="T27" fmla="*/ 92 h 510"/>
                <a:gd name="T28" fmla="*/ 249 w 425"/>
                <a:gd name="T29" fmla="*/ 417 h 510"/>
                <a:gd name="T30" fmla="*/ 249 w 425"/>
                <a:gd name="T31" fmla="*/ 418 h 510"/>
                <a:gd name="T32" fmla="*/ 109 w 425"/>
                <a:gd name="T33" fmla="*/ 418 h 510"/>
                <a:gd name="T34" fmla="*/ 109 w 425"/>
                <a:gd name="T35" fmla="*/ 298 h 510"/>
                <a:gd name="T36" fmla="*/ 249 w 425"/>
                <a:gd name="T37" fmla="*/ 298 h 510"/>
                <a:gd name="T38" fmla="*/ 315 w 425"/>
                <a:gd name="T39" fmla="*/ 357 h 510"/>
                <a:gd name="T40" fmla="*/ 249 w 425"/>
                <a:gd name="T41" fmla="*/ 417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5" h="510">
                  <a:moveTo>
                    <a:pt x="327" y="247"/>
                  </a:moveTo>
                  <a:cubicBezTo>
                    <a:pt x="375" y="237"/>
                    <a:pt x="415" y="194"/>
                    <a:pt x="415" y="130"/>
                  </a:cubicBezTo>
                  <a:cubicBezTo>
                    <a:pt x="415" y="62"/>
                    <a:pt x="365" y="0"/>
                    <a:pt x="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277" y="510"/>
                    <a:pt x="277" y="510"/>
                    <a:pt x="277" y="510"/>
                  </a:cubicBezTo>
                  <a:cubicBezTo>
                    <a:pt x="374" y="510"/>
                    <a:pt x="425" y="449"/>
                    <a:pt x="425" y="373"/>
                  </a:cubicBezTo>
                  <a:cubicBezTo>
                    <a:pt x="425" y="309"/>
                    <a:pt x="381" y="256"/>
                    <a:pt x="327" y="247"/>
                  </a:cubicBezTo>
                  <a:close/>
                  <a:moveTo>
                    <a:pt x="109" y="92"/>
                  </a:moveTo>
                  <a:cubicBezTo>
                    <a:pt x="245" y="92"/>
                    <a:pt x="245" y="92"/>
                    <a:pt x="245" y="92"/>
                  </a:cubicBezTo>
                  <a:cubicBezTo>
                    <a:pt x="281" y="92"/>
                    <a:pt x="304" y="117"/>
                    <a:pt x="304" y="148"/>
                  </a:cubicBezTo>
                  <a:cubicBezTo>
                    <a:pt x="304" y="181"/>
                    <a:pt x="281" y="205"/>
                    <a:pt x="245" y="205"/>
                  </a:cubicBezTo>
                  <a:cubicBezTo>
                    <a:pt x="109" y="205"/>
                    <a:pt x="109" y="205"/>
                    <a:pt x="109" y="205"/>
                  </a:cubicBezTo>
                  <a:lnTo>
                    <a:pt x="109" y="92"/>
                  </a:lnTo>
                  <a:close/>
                  <a:moveTo>
                    <a:pt x="249" y="417"/>
                  </a:moveTo>
                  <a:cubicBezTo>
                    <a:pt x="249" y="418"/>
                    <a:pt x="249" y="418"/>
                    <a:pt x="249" y="418"/>
                  </a:cubicBezTo>
                  <a:cubicBezTo>
                    <a:pt x="109" y="418"/>
                    <a:pt x="109" y="418"/>
                    <a:pt x="109" y="418"/>
                  </a:cubicBezTo>
                  <a:cubicBezTo>
                    <a:pt x="109" y="298"/>
                    <a:pt x="109" y="298"/>
                    <a:pt x="109" y="298"/>
                  </a:cubicBezTo>
                  <a:cubicBezTo>
                    <a:pt x="249" y="298"/>
                    <a:pt x="249" y="298"/>
                    <a:pt x="249" y="298"/>
                  </a:cubicBezTo>
                  <a:cubicBezTo>
                    <a:pt x="292" y="298"/>
                    <a:pt x="315" y="325"/>
                    <a:pt x="315" y="357"/>
                  </a:cubicBezTo>
                  <a:cubicBezTo>
                    <a:pt x="315" y="394"/>
                    <a:pt x="290" y="417"/>
                    <a:pt x="249" y="4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22">
              <a:extLst>
                <a:ext uri="{FF2B5EF4-FFF2-40B4-BE49-F238E27FC236}">
                  <a16:creationId xmlns:a16="http://schemas.microsoft.com/office/drawing/2014/main" id="{05C0F3AF-1E64-F4C9-5564-207AB298F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826" y="-103188"/>
              <a:ext cx="347663" cy="436563"/>
            </a:xfrm>
            <a:custGeom>
              <a:avLst/>
              <a:gdLst>
                <a:gd name="T0" fmla="*/ 59 w 420"/>
                <a:gd name="T1" fmla="*/ 363 h 527"/>
                <a:gd name="T2" fmla="*/ 221 w 420"/>
                <a:gd name="T3" fmla="*/ 431 h 527"/>
                <a:gd name="T4" fmla="*/ 310 w 420"/>
                <a:gd name="T5" fmla="*/ 374 h 527"/>
                <a:gd name="T6" fmla="*/ 207 w 420"/>
                <a:gd name="T7" fmla="*/ 309 h 527"/>
                <a:gd name="T8" fmla="*/ 17 w 420"/>
                <a:gd name="T9" fmla="*/ 154 h 527"/>
                <a:gd name="T10" fmla="*/ 210 w 420"/>
                <a:gd name="T11" fmla="*/ 0 h 527"/>
                <a:gd name="T12" fmla="*/ 409 w 420"/>
                <a:gd name="T13" fmla="*/ 71 h 527"/>
                <a:gd name="T14" fmla="*/ 349 w 420"/>
                <a:gd name="T15" fmla="*/ 151 h 527"/>
                <a:gd name="T16" fmla="*/ 203 w 420"/>
                <a:gd name="T17" fmla="*/ 95 h 527"/>
                <a:gd name="T18" fmla="*/ 128 w 420"/>
                <a:gd name="T19" fmla="*/ 147 h 527"/>
                <a:gd name="T20" fmla="*/ 229 w 420"/>
                <a:gd name="T21" fmla="*/ 206 h 527"/>
                <a:gd name="T22" fmla="*/ 420 w 420"/>
                <a:gd name="T23" fmla="*/ 363 h 527"/>
                <a:gd name="T24" fmla="*/ 216 w 420"/>
                <a:gd name="T25" fmla="*/ 527 h 527"/>
                <a:gd name="T26" fmla="*/ 0 w 420"/>
                <a:gd name="T27" fmla="*/ 446 h 527"/>
                <a:gd name="T28" fmla="*/ 59 w 420"/>
                <a:gd name="T29" fmla="*/ 363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0" h="527">
                  <a:moveTo>
                    <a:pt x="59" y="363"/>
                  </a:moveTo>
                  <a:cubicBezTo>
                    <a:pt x="95" y="400"/>
                    <a:pt x="151" y="431"/>
                    <a:pt x="221" y="431"/>
                  </a:cubicBezTo>
                  <a:cubicBezTo>
                    <a:pt x="281" y="431"/>
                    <a:pt x="310" y="403"/>
                    <a:pt x="310" y="374"/>
                  </a:cubicBezTo>
                  <a:cubicBezTo>
                    <a:pt x="310" y="336"/>
                    <a:pt x="266" y="323"/>
                    <a:pt x="207" y="309"/>
                  </a:cubicBezTo>
                  <a:cubicBezTo>
                    <a:pt x="124" y="290"/>
                    <a:pt x="17" y="267"/>
                    <a:pt x="17" y="154"/>
                  </a:cubicBezTo>
                  <a:cubicBezTo>
                    <a:pt x="17" y="69"/>
                    <a:pt x="90" y="0"/>
                    <a:pt x="210" y="0"/>
                  </a:cubicBezTo>
                  <a:cubicBezTo>
                    <a:pt x="291" y="0"/>
                    <a:pt x="359" y="24"/>
                    <a:pt x="409" y="71"/>
                  </a:cubicBezTo>
                  <a:cubicBezTo>
                    <a:pt x="349" y="151"/>
                    <a:pt x="349" y="151"/>
                    <a:pt x="349" y="151"/>
                  </a:cubicBezTo>
                  <a:cubicBezTo>
                    <a:pt x="308" y="113"/>
                    <a:pt x="253" y="95"/>
                    <a:pt x="203" y="95"/>
                  </a:cubicBezTo>
                  <a:cubicBezTo>
                    <a:pt x="154" y="95"/>
                    <a:pt x="128" y="117"/>
                    <a:pt x="128" y="147"/>
                  </a:cubicBezTo>
                  <a:cubicBezTo>
                    <a:pt x="128" y="182"/>
                    <a:pt x="170" y="192"/>
                    <a:pt x="229" y="206"/>
                  </a:cubicBezTo>
                  <a:cubicBezTo>
                    <a:pt x="313" y="225"/>
                    <a:pt x="420" y="250"/>
                    <a:pt x="420" y="363"/>
                  </a:cubicBezTo>
                  <a:cubicBezTo>
                    <a:pt x="420" y="457"/>
                    <a:pt x="353" y="527"/>
                    <a:pt x="216" y="527"/>
                  </a:cubicBezTo>
                  <a:cubicBezTo>
                    <a:pt x="118" y="527"/>
                    <a:pt x="48" y="494"/>
                    <a:pt x="0" y="446"/>
                  </a:cubicBezTo>
                  <a:lnTo>
                    <a:pt x="59" y="3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Rectangle 23">
              <a:extLst>
                <a:ext uri="{FF2B5EF4-FFF2-40B4-BE49-F238E27FC236}">
                  <a16:creationId xmlns:a16="http://schemas.microsoft.com/office/drawing/2014/main" id="{5308E799-0736-BCF1-CC1A-3F3E2248F9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501" y="-96838"/>
              <a:ext cx="88900" cy="422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24">
              <a:extLst>
                <a:ext uri="{FF2B5EF4-FFF2-40B4-BE49-F238E27FC236}">
                  <a16:creationId xmlns:a16="http://schemas.microsoft.com/office/drawing/2014/main" id="{D9308C71-8329-D144-E136-1D34018B4D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-31750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7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6 h 136"/>
                <a:gd name="T20" fmla="*/ 20 w 113"/>
                <a:gd name="T21" fmla="*/ 16 h 136"/>
                <a:gd name="T22" fmla="*/ 20 w 113"/>
                <a:gd name="T23" fmla="*/ 120 h 136"/>
                <a:gd name="T24" fmla="*/ 45 w 113"/>
                <a:gd name="T25" fmla="*/ 120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6"/>
                    <a:pt x="92" y="17"/>
                  </a:cubicBezTo>
                  <a:cubicBezTo>
                    <a:pt x="103" y="28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20"/>
                    <a:pt x="59" y="16"/>
                    <a:pt x="45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58" y="120"/>
                    <a:pt x="69" y="116"/>
                    <a:pt x="78" y="107"/>
                  </a:cubicBezTo>
                  <a:cubicBezTo>
                    <a:pt x="87" y="98"/>
                    <a:pt x="92" y="85"/>
                    <a:pt x="92" y="68"/>
                  </a:cubicBezTo>
                  <a:cubicBezTo>
                    <a:pt x="92" y="51"/>
                    <a:pt x="87" y="37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25">
              <a:extLst>
                <a:ext uri="{FF2B5EF4-FFF2-40B4-BE49-F238E27FC236}">
                  <a16:creationId xmlns:a16="http://schemas.microsoft.com/office/drawing/2014/main" id="{9B065B41-2B00-5183-95B8-2C97D2776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438" y="-3175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26">
              <a:extLst>
                <a:ext uri="{FF2B5EF4-FFF2-40B4-BE49-F238E27FC236}">
                  <a16:creationId xmlns:a16="http://schemas.microsoft.com/office/drawing/2014/main" id="{AEBBA209-4388-44E3-1F5D-110C641693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70176" y="-36513"/>
              <a:ext cx="20638" cy="117475"/>
            </a:xfrm>
            <a:custGeom>
              <a:avLst/>
              <a:gdLst>
                <a:gd name="T0" fmla="*/ 13 w 25"/>
                <a:gd name="T1" fmla="*/ 24 h 143"/>
                <a:gd name="T2" fmla="*/ 0 w 25"/>
                <a:gd name="T3" fmla="*/ 12 h 143"/>
                <a:gd name="T4" fmla="*/ 13 w 25"/>
                <a:gd name="T5" fmla="*/ 0 h 143"/>
                <a:gd name="T6" fmla="*/ 25 w 25"/>
                <a:gd name="T7" fmla="*/ 12 h 143"/>
                <a:gd name="T8" fmla="*/ 13 w 25"/>
                <a:gd name="T9" fmla="*/ 24 h 143"/>
                <a:gd name="T10" fmla="*/ 4 w 25"/>
                <a:gd name="T11" fmla="*/ 143 h 143"/>
                <a:gd name="T12" fmla="*/ 4 w 25"/>
                <a:gd name="T13" fmla="*/ 44 h 143"/>
                <a:gd name="T14" fmla="*/ 22 w 25"/>
                <a:gd name="T15" fmla="*/ 44 h 143"/>
                <a:gd name="T16" fmla="*/ 22 w 25"/>
                <a:gd name="T17" fmla="*/ 143 h 143"/>
                <a:gd name="T18" fmla="*/ 4 w 25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5"/>
                    <a:pt x="25" y="12"/>
                  </a:cubicBezTo>
                  <a:cubicBezTo>
                    <a:pt x="25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27">
              <a:extLst>
                <a:ext uri="{FF2B5EF4-FFF2-40B4-BE49-F238E27FC236}">
                  <a16:creationId xmlns:a16="http://schemas.microsoft.com/office/drawing/2014/main" id="{4524D336-2EEE-036C-C9C9-0D5F156C9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926" y="-1588"/>
              <a:ext cx="80963" cy="82550"/>
            </a:xfrm>
            <a:custGeom>
              <a:avLst/>
              <a:gdLst>
                <a:gd name="T0" fmla="*/ 31 w 51"/>
                <a:gd name="T1" fmla="*/ 52 h 52"/>
                <a:gd name="T2" fmla="*/ 20 w 51"/>
                <a:gd name="T3" fmla="*/ 52 h 52"/>
                <a:gd name="T4" fmla="*/ 0 w 51"/>
                <a:gd name="T5" fmla="*/ 0 h 52"/>
                <a:gd name="T6" fmla="*/ 11 w 51"/>
                <a:gd name="T7" fmla="*/ 0 h 52"/>
                <a:gd name="T8" fmla="*/ 25 w 51"/>
                <a:gd name="T9" fmla="*/ 42 h 52"/>
                <a:gd name="T10" fmla="*/ 40 w 51"/>
                <a:gd name="T11" fmla="*/ 0 h 52"/>
                <a:gd name="T12" fmla="*/ 51 w 51"/>
                <a:gd name="T13" fmla="*/ 0 h 52"/>
                <a:gd name="T14" fmla="*/ 31 w 51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52">
                  <a:moveTo>
                    <a:pt x="31" y="52"/>
                  </a:moveTo>
                  <a:lnTo>
                    <a:pt x="20" y="5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42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31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28">
              <a:extLst>
                <a:ext uri="{FF2B5EF4-FFF2-40B4-BE49-F238E27FC236}">
                  <a16:creationId xmlns:a16="http://schemas.microsoft.com/office/drawing/2014/main" id="{7957D02A-F6AA-E7FB-776F-5DF982079E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9238" y="-3175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9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5 h 103"/>
                <a:gd name="T22" fmla="*/ 19 w 90"/>
                <a:gd name="T23" fmla="*/ 43 h 103"/>
                <a:gd name="T24" fmla="*/ 71 w 90"/>
                <a:gd name="T25" fmla="*/ 43 h 103"/>
                <a:gd name="T26" fmla="*/ 46 w 90"/>
                <a:gd name="T27" fmla="*/ 1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6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5"/>
                    <a:pt x="0" y="52"/>
                  </a:cubicBezTo>
                  <a:cubicBezTo>
                    <a:pt x="0" y="20"/>
                    <a:pt x="21" y="0"/>
                    <a:pt x="47" y="0"/>
                  </a:cubicBezTo>
                  <a:cubicBezTo>
                    <a:pt x="74" y="0"/>
                    <a:pt x="90" y="20"/>
                    <a:pt x="90" y="4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5"/>
                  </a:moveTo>
                  <a:cubicBezTo>
                    <a:pt x="28" y="15"/>
                    <a:pt x="20" y="30"/>
                    <a:pt x="19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28"/>
                    <a:pt x="64" y="15"/>
                    <a:pt x="4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29">
              <a:extLst>
                <a:ext uri="{FF2B5EF4-FFF2-40B4-BE49-F238E27FC236}">
                  <a16:creationId xmlns:a16="http://schemas.microsoft.com/office/drawing/2014/main" id="{C091E53F-E8FB-D219-1C2C-C8CDF3A477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2901" y="-3175"/>
              <a:ext cx="68263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8 w 84"/>
                <a:gd name="T7" fmla="*/ 42 h 101"/>
                <a:gd name="T8" fmla="*/ 18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7 w 84"/>
                <a:gd name="T15" fmla="*/ 2 h 101"/>
                <a:gd name="T16" fmla="*/ 18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0" y="32"/>
                    <a:pt x="18" y="42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30">
              <a:extLst>
                <a:ext uri="{FF2B5EF4-FFF2-40B4-BE49-F238E27FC236}">
                  <a16:creationId xmlns:a16="http://schemas.microsoft.com/office/drawing/2014/main" id="{D8C0F936-155F-B9D3-105E-CB4A7E9C8F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06726" y="-34925"/>
              <a:ext cx="79375" cy="117475"/>
            </a:xfrm>
            <a:custGeom>
              <a:avLst/>
              <a:gdLst>
                <a:gd name="T0" fmla="*/ 50 w 95"/>
                <a:gd name="T1" fmla="*/ 142 h 142"/>
                <a:gd name="T2" fmla="*/ 20 w 95"/>
                <a:gd name="T3" fmla="*/ 125 h 142"/>
                <a:gd name="T4" fmla="*/ 17 w 95"/>
                <a:gd name="T5" fmla="*/ 140 h 142"/>
                <a:gd name="T6" fmla="*/ 0 w 95"/>
                <a:gd name="T7" fmla="*/ 140 h 142"/>
                <a:gd name="T8" fmla="*/ 0 w 95"/>
                <a:gd name="T9" fmla="*/ 0 h 142"/>
                <a:gd name="T10" fmla="*/ 19 w 95"/>
                <a:gd name="T11" fmla="*/ 0 h 142"/>
                <a:gd name="T12" fmla="*/ 19 w 95"/>
                <a:gd name="T13" fmla="*/ 57 h 142"/>
                <a:gd name="T14" fmla="*/ 52 w 95"/>
                <a:gd name="T15" fmla="*/ 39 h 142"/>
                <a:gd name="T16" fmla="*/ 94 w 95"/>
                <a:gd name="T17" fmla="*/ 91 h 142"/>
                <a:gd name="T18" fmla="*/ 50 w 95"/>
                <a:gd name="T19" fmla="*/ 142 h 142"/>
                <a:gd name="T20" fmla="*/ 47 w 95"/>
                <a:gd name="T21" fmla="*/ 55 h 142"/>
                <a:gd name="T22" fmla="*/ 18 w 95"/>
                <a:gd name="T23" fmla="*/ 91 h 142"/>
                <a:gd name="T24" fmla="*/ 46 w 95"/>
                <a:gd name="T25" fmla="*/ 127 h 142"/>
                <a:gd name="T26" fmla="*/ 75 w 95"/>
                <a:gd name="T27" fmla="*/ 91 h 142"/>
                <a:gd name="T28" fmla="*/ 47 w 95"/>
                <a:gd name="T29" fmla="*/ 5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142">
                  <a:moveTo>
                    <a:pt x="50" y="142"/>
                  </a:moveTo>
                  <a:cubicBezTo>
                    <a:pt x="31" y="142"/>
                    <a:pt x="22" y="129"/>
                    <a:pt x="20" y="125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5"/>
                    <a:pt x="31" y="39"/>
                    <a:pt x="52" y="39"/>
                  </a:cubicBezTo>
                  <a:cubicBezTo>
                    <a:pt x="78" y="39"/>
                    <a:pt x="94" y="61"/>
                    <a:pt x="94" y="91"/>
                  </a:cubicBezTo>
                  <a:cubicBezTo>
                    <a:pt x="95" y="121"/>
                    <a:pt x="77" y="142"/>
                    <a:pt x="50" y="142"/>
                  </a:cubicBezTo>
                  <a:close/>
                  <a:moveTo>
                    <a:pt x="47" y="55"/>
                  </a:moveTo>
                  <a:cubicBezTo>
                    <a:pt x="30" y="55"/>
                    <a:pt x="18" y="71"/>
                    <a:pt x="18" y="91"/>
                  </a:cubicBezTo>
                  <a:cubicBezTo>
                    <a:pt x="18" y="110"/>
                    <a:pt x="29" y="127"/>
                    <a:pt x="46" y="127"/>
                  </a:cubicBezTo>
                  <a:cubicBezTo>
                    <a:pt x="63" y="127"/>
                    <a:pt x="75" y="111"/>
                    <a:pt x="75" y="91"/>
                  </a:cubicBezTo>
                  <a:cubicBezTo>
                    <a:pt x="75" y="71"/>
                    <a:pt x="64" y="55"/>
                    <a:pt x="47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31">
              <a:extLst>
                <a:ext uri="{FF2B5EF4-FFF2-40B4-BE49-F238E27FC236}">
                  <a16:creationId xmlns:a16="http://schemas.microsoft.com/office/drawing/2014/main" id="{B3C06BAF-2606-07B2-0633-EFEFFAE99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4038" y="-1588"/>
              <a:ext cx="79375" cy="114300"/>
            </a:xfrm>
            <a:custGeom>
              <a:avLst/>
              <a:gdLst>
                <a:gd name="T0" fmla="*/ 52 w 96"/>
                <a:gd name="T1" fmla="*/ 113 h 136"/>
                <a:gd name="T2" fmla="*/ 26 w 96"/>
                <a:gd name="T3" fmla="*/ 136 h 136"/>
                <a:gd name="T4" fmla="*/ 7 w 96"/>
                <a:gd name="T5" fmla="*/ 132 h 136"/>
                <a:gd name="T6" fmla="*/ 11 w 96"/>
                <a:gd name="T7" fmla="*/ 117 h 136"/>
                <a:gd name="T8" fmla="*/ 22 w 96"/>
                <a:gd name="T9" fmla="*/ 120 h 136"/>
                <a:gd name="T10" fmla="*/ 33 w 96"/>
                <a:gd name="T11" fmla="*/ 110 h 136"/>
                <a:gd name="T12" fmla="*/ 38 w 96"/>
                <a:gd name="T13" fmla="*/ 98 h 136"/>
                <a:gd name="T14" fmla="*/ 0 w 96"/>
                <a:gd name="T15" fmla="*/ 0 h 136"/>
                <a:gd name="T16" fmla="*/ 20 w 96"/>
                <a:gd name="T17" fmla="*/ 0 h 136"/>
                <a:gd name="T18" fmla="*/ 48 w 96"/>
                <a:gd name="T19" fmla="*/ 81 h 136"/>
                <a:gd name="T20" fmla="*/ 76 w 96"/>
                <a:gd name="T21" fmla="*/ 0 h 136"/>
                <a:gd name="T22" fmla="*/ 96 w 96"/>
                <a:gd name="T23" fmla="*/ 0 h 136"/>
                <a:gd name="T24" fmla="*/ 52 w 96"/>
                <a:gd name="T25" fmla="*/ 11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36">
                  <a:moveTo>
                    <a:pt x="52" y="113"/>
                  </a:moveTo>
                  <a:cubicBezTo>
                    <a:pt x="45" y="129"/>
                    <a:pt x="38" y="136"/>
                    <a:pt x="26" y="136"/>
                  </a:cubicBezTo>
                  <a:cubicBezTo>
                    <a:pt x="13" y="136"/>
                    <a:pt x="7" y="132"/>
                    <a:pt x="7" y="132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11" y="117"/>
                    <a:pt x="17" y="120"/>
                    <a:pt x="22" y="120"/>
                  </a:cubicBezTo>
                  <a:cubicBezTo>
                    <a:pt x="27" y="120"/>
                    <a:pt x="30" y="118"/>
                    <a:pt x="33" y="110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52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Rectangle 32">
              <a:extLst>
                <a:ext uri="{FF2B5EF4-FFF2-40B4-BE49-F238E27FC236}">
                  <a16:creationId xmlns:a16="http://schemas.microsoft.com/office/drawing/2014/main" id="{28E831E1-5403-0391-CFF1-443342404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9451" y="-31750"/>
              <a:ext cx="17463" cy="1127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33">
              <a:extLst>
                <a:ext uri="{FF2B5EF4-FFF2-40B4-BE49-F238E27FC236}">
                  <a16:creationId xmlns:a16="http://schemas.microsoft.com/office/drawing/2014/main" id="{C26B6476-3E8D-9E7B-540C-E0FEFAD5D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901" y="-3175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9 w 84"/>
                <a:gd name="T7" fmla="*/ 42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2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34">
              <a:extLst>
                <a:ext uri="{FF2B5EF4-FFF2-40B4-BE49-F238E27FC236}">
                  <a16:creationId xmlns:a16="http://schemas.microsoft.com/office/drawing/2014/main" id="{944C5982-3C91-7F73-09A4-D3869163B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962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39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2" y="99"/>
                    <a:pt x="54" y="103"/>
                    <a:pt x="39" y="103"/>
                  </a:cubicBezTo>
                  <a:cubicBezTo>
                    <a:pt x="19" y="103"/>
                    <a:pt x="4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39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7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3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35">
              <a:extLst>
                <a:ext uri="{FF2B5EF4-FFF2-40B4-BE49-F238E27FC236}">
                  <a16:creationId xmlns:a16="http://schemas.microsoft.com/office/drawing/2014/main" id="{948AB8FF-2BA3-9E06-B8CF-1E2C0011DA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29001" y="-36513"/>
              <a:ext cx="20638" cy="117475"/>
            </a:xfrm>
            <a:custGeom>
              <a:avLst/>
              <a:gdLst>
                <a:gd name="T0" fmla="*/ 13 w 26"/>
                <a:gd name="T1" fmla="*/ 24 h 143"/>
                <a:gd name="T2" fmla="*/ 0 w 26"/>
                <a:gd name="T3" fmla="*/ 12 h 143"/>
                <a:gd name="T4" fmla="*/ 13 w 26"/>
                <a:gd name="T5" fmla="*/ 0 h 143"/>
                <a:gd name="T6" fmla="*/ 26 w 26"/>
                <a:gd name="T7" fmla="*/ 12 h 143"/>
                <a:gd name="T8" fmla="*/ 13 w 26"/>
                <a:gd name="T9" fmla="*/ 24 h 143"/>
                <a:gd name="T10" fmla="*/ 4 w 26"/>
                <a:gd name="T11" fmla="*/ 143 h 143"/>
                <a:gd name="T12" fmla="*/ 4 w 26"/>
                <a:gd name="T13" fmla="*/ 44 h 143"/>
                <a:gd name="T14" fmla="*/ 22 w 26"/>
                <a:gd name="T15" fmla="*/ 44 h 143"/>
                <a:gd name="T16" fmla="*/ 22 w 26"/>
                <a:gd name="T17" fmla="*/ 143 h 143"/>
                <a:gd name="T18" fmla="*/ 4 w 26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5"/>
                    <a:pt x="26" y="12"/>
                  </a:cubicBezTo>
                  <a:cubicBezTo>
                    <a:pt x="26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36">
              <a:extLst>
                <a:ext uri="{FF2B5EF4-FFF2-40B4-BE49-F238E27FC236}">
                  <a16:creationId xmlns:a16="http://schemas.microsoft.com/office/drawing/2014/main" id="{914FBE95-5DCD-B09C-05FA-773F884D73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65513" y="-3175"/>
              <a:ext cx="77788" cy="115888"/>
            </a:xfrm>
            <a:custGeom>
              <a:avLst/>
              <a:gdLst>
                <a:gd name="T0" fmla="*/ 84 w 94"/>
                <a:gd name="T1" fmla="*/ 122 h 138"/>
                <a:gd name="T2" fmla="*/ 44 w 94"/>
                <a:gd name="T3" fmla="*/ 138 h 138"/>
                <a:gd name="T4" fmla="*/ 5 w 94"/>
                <a:gd name="T5" fmla="*/ 126 h 138"/>
                <a:gd name="T6" fmla="*/ 12 w 94"/>
                <a:gd name="T7" fmla="*/ 112 h 138"/>
                <a:gd name="T8" fmla="*/ 43 w 94"/>
                <a:gd name="T9" fmla="*/ 122 h 138"/>
                <a:gd name="T10" fmla="*/ 67 w 94"/>
                <a:gd name="T11" fmla="*/ 113 h 138"/>
                <a:gd name="T12" fmla="*/ 74 w 94"/>
                <a:gd name="T13" fmla="*/ 89 h 138"/>
                <a:gd name="T14" fmla="*/ 74 w 94"/>
                <a:gd name="T15" fmla="*/ 80 h 138"/>
                <a:gd name="T16" fmla="*/ 42 w 94"/>
                <a:gd name="T17" fmla="*/ 99 h 138"/>
                <a:gd name="T18" fmla="*/ 0 w 94"/>
                <a:gd name="T19" fmla="*/ 49 h 138"/>
                <a:gd name="T20" fmla="*/ 43 w 94"/>
                <a:gd name="T21" fmla="*/ 0 h 138"/>
                <a:gd name="T22" fmla="*/ 74 w 94"/>
                <a:gd name="T23" fmla="*/ 18 h 138"/>
                <a:gd name="T24" fmla="*/ 76 w 94"/>
                <a:gd name="T25" fmla="*/ 2 h 138"/>
                <a:gd name="T26" fmla="*/ 94 w 94"/>
                <a:gd name="T27" fmla="*/ 2 h 138"/>
                <a:gd name="T28" fmla="*/ 94 w 94"/>
                <a:gd name="T29" fmla="*/ 82 h 138"/>
                <a:gd name="T30" fmla="*/ 84 w 94"/>
                <a:gd name="T31" fmla="*/ 122 h 138"/>
                <a:gd name="T32" fmla="*/ 48 w 94"/>
                <a:gd name="T33" fmla="*/ 15 h 138"/>
                <a:gd name="T34" fmla="*/ 20 w 94"/>
                <a:gd name="T35" fmla="*/ 49 h 138"/>
                <a:gd name="T36" fmla="*/ 47 w 94"/>
                <a:gd name="T37" fmla="*/ 83 h 138"/>
                <a:gd name="T38" fmla="*/ 75 w 94"/>
                <a:gd name="T39" fmla="*/ 49 h 138"/>
                <a:gd name="T40" fmla="*/ 48 w 94"/>
                <a:gd name="T41" fmla="*/ 1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138">
                  <a:moveTo>
                    <a:pt x="84" y="122"/>
                  </a:moveTo>
                  <a:cubicBezTo>
                    <a:pt x="76" y="130"/>
                    <a:pt x="64" y="138"/>
                    <a:pt x="44" y="138"/>
                  </a:cubicBezTo>
                  <a:cubicBezTo>
                    <a:pt x="23" y="138"/>
                    <a:pt x="8" y="129"/>
                    <a:pt x="5" y="126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7" y="116"/>
                    <a:pt x="30" y="122"/>
                    <a:pt x="43" y="122"/>
                  </a:cubicBezTo>
                  <a:cubicBezTo>
                    <a:pt x="55" y="122"/>
                    <a:pt x="63" y="118"/>
                    <a:pt x="67" y="113"/>
                  </a:cubicBezTo>
                  <a:cubicBezTo>
                    <a:pt x="72" y="109"/>
                    <a:pt x="74" y="101"/>
                    <a:pt x="74" y="89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3" y="83"/>
                    <a:pt x="64" y="99"/>
                    <a:pt x="42" y="99"/>
                  </a:cubicBezTo>
                  <a:cubicBezTo>
                    <a:pt x="16" y="99"/>
                    <a:pt x="0" y="78"/>
                    <a:pt x="0" y="49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65" y="0"/>
                    <a:pt x="73" y="15"/>
                    <a:pt x="74" y="18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102"/>
                    <a:pt x="91" y="113"/>
                    <a:pt x="84" y="122"/>
                  </a:cubicBezTo>
                  <a:close/>
                  <a:moveTo>
                    <a:pt x="48" y="15"/>
                  </a:moveTo>
                  <a:cubicBezTo>
                    <a:pt x="31" y="15"/>
                    <a:pt x="20" y="30"/>
                    <a:pt x="20" y="49"/>
                  </a:cubicBezTo>
                  <a:cubicBezTo>
                    <a:pt x="20" y="67"/>
                    <a:pt x="30" y="83"/>
                    <a:pt x="47" y="83"/>
                  </a:cubicBezTo>
                  <a:cubicBezTo>
                    <a:pt x="64" y="83"/>
                    <a:pt x="75" y="67"/>
                    <a:pt x="75" y="49"/>
                  </a:cubicBezTo>
                  <a:cubicBezTo>
                    <a:pt x="75" y="30"/>
                    <a:pt x="65" y="15"/>
                    <a:pt x="48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37">
              <a:extLst>
                <a:ext uri="{FF2B5EF4-FFF2-40B4-BE49-F238E27FC236}">
                  <a16:creationId xmlns:a16="http://schemas.microsoft.com/office/drawing/2014/main" id="{DCECE63C-3BE4-E3D3-8A34-3F4C88B09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8701" y="-34925"/>
              <a:ext cx="69850" cy="115888"/>
            </a:xfrm>
            <a:custGeom>
              <a:avLst/>
              <a:gdLst>
                <a:gd name="T0" fmla="*/ 66 w 85"/>
                <a:gd name="T1" fmla="*/ 141 h 141"/>
                <a:gd name="T2" fmla="*/ 66 w 85"/>
                <a:gd name="T3" fmla="*/ 82 h 141"/>
                <a:gd name="T4" fmla="*/ 46 w 85"/>
                <a:gd name="T5" fmla="*/ 56 h 141"/>
                <a:gd name="T6" fmla="*/ 19 w 85"/>
                <a:gd name="T7" fmla="*/ 82 h 141"/>
                <a:gd name="T8" fmla="*/ 19 w 85"/>
                <a:gd name="T9" fmla="*/ 141 h 141"/>
                <a:gd name="T10" fmla="*/ 0 w 85"/>
                <a:gd name="T11" fmla="*/ 141 h 141"/>
                <a:gd name="T12" fmla="*/ 0 w 85"/>
                <a:gd name="T13" fmla="*/ 0 h 141"/>
                <a:gd name="T14" fmla="*/ 19 w 85"/>
                <a:gd name="T15" fmla="*/ 0 h 141"/>
                <a:gd name="T16" fmla="*/ 19 w 85"/>
                <a:gd name="T17" fmla="*/ 60 h 141"/>
                <a:gd name="T18" fmla="*/ 52 w 85"/>
                <a:gd name="T19" fmla="*/ 39 h 141"/>
                <a:gd name="T20" fmla="*/ 85 w 85"/>
                <a:gd name="T21" fmla="*/ 77 h 141"/>
                <a:gd name="T22" fmla="*/ 85 w 85"/>
                <a:gd name="T23" fmla="*/ 141 h 141"/>
                <a:gd name="T24" fmla="*/ 66 w 85"/>
                <a:gd name="T25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141">
                  <a:moveTo>
                    <a:pt x="66" y="141"/>
                  </a:moveTo>
                  <a:cubicBezTo>
                    <a:pt x="66" y="82"/>
                    <a:pt x="66" y="82"/>
                    <a:pt x="66" y="82"/>
                  </a:cubicBezTo>
                  <a:cubicBezTo>
                    <a:pt x="66" y="66"/>
                    <a:pt x="61" y="56"/>
                    <a:pt x="46" y="56"/>
                  </a:cubicBezTo>
                  <a:cubicBezTo>
                    <a:pt x="31" y="56"/>
                    <a:pt x="21" y="72"/>
                    <a:pt x="19" y="82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5" y="50"/>
                    <a:pt x="36" y="39"/>
                    <a:pt x="52" y="39"/>
                  </a:cubicBezTo>
                  <a:cubicBezTo>
                    <a:pt x="72" y="39"/>
                    <a:pt x="85" y="51"/>
                    <a:pt x="85" y="77"/>
                  </a:cubicBezTo>
                  <a:cubicBezTo>
                    <a:pt x="85" y="141"/>
                    <a:pt x="85" y="141"/>
                    <a:pt x="85" y="141"/>
                  </a:cubicBezTo>
                  <a:lnTo>
                    <a:pt x="66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38">
              <a:extLst>
                <a:ext uri="{FF2B5EF4-FFF2-40B4-BE49-F238E27FC236}">
                  <a16:creationId xmlns:a16="http://schemas.microsoft.com/office/drawing/2014/main" id="{A628084C-CF66-E7E8-A07E-637CE5D6B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4426" y="-23813"/>
              <a:ext cx="50800" cy="106363"/>
            </a:xfrm>
            <a:custGeom>
              <a:avLst/>
              <a:gdLst>
                <a:gd name="T0" fmla="*/ 33 w 61"/>
                <a:gd name="T1" fmla="*/ 41 h 128"/>
                <a:gd name="T2" fmla="*/ 33 w 61"/>
                <a:gd name="T3" fmla="*/ 92 h 128"/>
                <a:gd name="T4" fmla="*/ 37 w 61"/>
                <a:gd name="T5" fmla="*/ 109 h 128"/>
                <a:gd name="T6" fmla="*/ 47 w 61"/>
                <a:gd name="T7" fmla="*/ 113 h 128"/>
                <a:gd name="T8" fmla="*/ 58 w 61"/>
                <a:gd name="T9" fmla="*/ 111 h 128"/>
                <a:gd name="T10" fmla="*/ 60 w 61"/>
                <a:gd name="T11" fmla="*/ 125 h 128"/>
                <a:gd name="T12" fmla="*/ 42 w 61"/>
                <a:gd name="T13" fmla="*/ 128 h 128"/>
                <a:gd name="T14" fmla="*/ 21 w 61"/>
                <a:gd name="T15" fmla="*/ 121 h 128"/>
                <a:gd name="T16" fmla="*/ 15 w 61"/>
                <a:gd name="T17" fmla="*/ 95 h 128"/>
                <a:gd name="T18" fmla="*/ 15 w 61"/>
                <a:gd name="T19" fmla="*/ 41 h 128"/>
                <a:gd name="T20" fmla="*/ 0 w 61"/>
                <a:gd name="T21" fmla="*/ 41 h 128"/>
                <a:gd name="T22" fmla="*/ 0 w 61"/>
                <a:gd name="T23" fmla="*/ 27 h 128"/>
                <a:gd name="T24" fmla="*/ 14 w 61"/>
                <a:gd name="T25" fmla="*/ 27 h 128"/>
                <a:gd name="T26" fmla="*/ 16 w 61"/>
                <a:gd name="T27" fmla="*/ 0 h 128"/>
                <a:gd name="T28" fmla="*/ 33 w 61"/>
                <a:gd name="T29" fmla="*/ 0 h 128"/>
                <a:gd name="T30" fmla="*/ 33 w 61"/>
                <a:gd name="T31" fmla="*/ 27 h 128"/>
                <a:gd name="T32" fmla="*/ 61 w 61"/>
                <a:gd name="T33" fmla="*/ 27 h 128"/>
                <a:gd name="T34" fmla="*/ 61 w 61"/>
                <a:gd name="T35" fmla="*/ 41 h 128"/>
                <a:gd name="T36" fmla="*/ 33 w 61"/>
                <a:gd name="T37" fmla="*/ 4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128">
                  <a:moveTo>
                    <a:pt x="33" y="41"/>
                  </a:moveTo>
                  <a:cubicBezTo>
                    <a:pt x="33" y="92"/>
                    <a:pt x="33" y="92"/>
                    <a:pt x="33" y="92"/>
                  </a:cubicBezTo>
                  <a:cubicBezTo>
                    <a:pt x="33" y="101"/>
                    <a:pt x="34" y="106"/>
                    <a:pt x="37" y="109"/>
                  </a:cubicBezTo>
                  <a:cubicBezTo>
                    <a:pt x="40" y="112"/>
                    <a:pt x="43" y="113"/>
                    <a:pt x="47" y="113"/>
                  </a:cubicBezTo>
                  <a:cubicBezTo>
                    <a:pt x="52" y="113"/>
                    <a:pt x="56" y="112"/>
                    <a:pt x="58" y="111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6" y="127"/>
                    <a:pt x="48" y="128"/>
                    <a:pt x="42" y="128"/>
                  </a:cubicBezTo>
                  <a:cubicBezTo>
                    <a:pt x="33" y="128"/>
                    <a:pt x="27" y="126"/>
                    <a:pt x="21" y="121"/>
                  </a:cubicBezTo>
                  <a:cubicBezTo>
                    <a:pt x="16" y="115"/>
                    <a:pt x="15" y="108"/>
                    <a:pt x="15" y="95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33" y="41"/>
                    <a:pt x="33" y="41"/>
                    <a:pt x="33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39">
              <a:extLst>
                <a:ext uri="{FF2B5EF4-FFF2-40B4-BE49-F238E27FC236}">
                  <a16:creationId xmlns:a16="http://schemas.microsoft.com/office/drawing/2014/main" id="{644BE14E-EA94-5B64-6A69-FD38062EC8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157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40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3" y="99"/>
                    <a:pt x="54" y="103"/>
                    <a:pt x="39" y="103"/>
                  </a:cubicBezTo>
                  <a:cubicBezTo>
                    <a:pt x="19" y="103"/>
                    <a:pt x="5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40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8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4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40">
              <a:extLst>
                <a:ext uri="{FF2B5EF4-FFF2-40B4-BE49-F238E27FC236}">
                  <a16:creationId xmlns:a16="http://schemas.microsoft.com/office/drawing/2014/main" id="{EF137B69-3191-B6FE-C47C-0D807733E2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157163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6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5 h 136"/>
                <a:gd name="T20" fmla="*/ 20 w 113"/>
                <a:gd name="T21" fmla="*/ 15 h 136"/>
                <a:gd name="T22" fmla="*/ 20 w 113"/>
                <a:gd name="T23" fmla="*/ 119 h 136"/>
                <a:gd name="T24" fmla="*/ 45 w 113"/>
                <a:gd name="T25" fmla="*/ 119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5"/>
                    <a:pt x="92" y="16"/>
                  </a:cubicBezTo>
                  <a:cubicBezTo>
                    <a:pt x="103" y="27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19"/>
                    <a:pt x="59" y="15"/>
                    <a:pt x="45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45" y="119"/>
                    <a:pt x="45" y="119"/>
                    <a:pt x="45" y="119"/>
                  </a:cubicBezTo>
                  <a:cubicBezTo>
                    <a:pt x="58" y="119"/>
                    <a:pt x="69" y="116"/>
                    <a:pt x="78" y="107"/>
                  </a:cubicBezTo>
                  <a:cubicBezTo>
                    <a:pt x="87" y="98"/>
                    <a:pt x="92" y="84"/>
                    <a:pt x="92" y="68"/>
                  </a:cubicBezTo>
                  <a:cubicBezTo>
                    <a:pt x="92" y="51"/>
                    <a:pt x="87" y="36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41">
              <a:extLst>
                <a:ext uri="{FF2B5EF4-FFF2-40B4-BE49-F238E27FC236}">
                  <a16:creationId xmlns:a16="http://schemas.microsoft.com/office/drawing/2014/main" id="{821A2D0B-222A-FACB-58E1-95FBC01269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50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Rectangle 42">
              <a:extLst>
                <a:ext uri="{FF2B5EF4-FFF2-40B4-BE49-F238E27FC236}">
                  <a16:creationId xmlns:a16="http://schemas.microsoft.com/office/drawing/2014/main" id="{7DEFDA0D-DEC0-C80E-280E-37E6A828C6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7163" y="153988"/>
              <a:ext cx="15875" cy="115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43">
              <a:extLst>
                <a:ext uri="{FF2B5EF4-FFF2-40B4-BE49-F238E27FC236}">
                  <a16:creationId xmlns:a16="http://schemas.microsoft.com/office/drawing/2014/main" id="{E1B199F1-629A-2B40-F991-6A433992CF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6851" y="150813"/>
              <a:ext cx="20638" cy="119063"/>
            </a:xfrm>
            <a:custGeom>
              <a:avLst/>
              <a:gdLst>
                <a:gd name="T0" fmla="*/ 12 w 25"/>
                <a:gd name="T1" fmla="*/ 25 h 144"/>
                <a:gd name="T2" fmla="*/ 0 w 25"/>
                <a:gd name="T3" fmla="*/ 13 h 144"/>
                <a:gd name="T4" fmla="*/ 12 w 25"/>
                <a:gd name="T5" fmla="*/ 0 h 144"/>
                <a:gd name="T6" fmla="*/ 25 w 25"/>
                <a:gd name="T7" fmla="*/ 12 h 144"/>
                <a:gd name="T8" fmla="*/ 12 w 25"/>
                <a:gd name="T9" fmla="*/ 25 h 144"/>
                <a:gd name="T10" fmla="*/ 3 w 25"/>
                <a:gd name="T11" fmla="*/ 144 h 144"/>
                <a:gd name="T12" fmla="*/ 3 w 25"/>
                <a:gd name="T13" fmla="*/ 45 h 144"/>
                <a:gd name="T14" fmla="*/ 22 w 25"/>
                <a:gd name="T15" fmla="*/ 45 h 144"/>
                <a:gd name="T16" fmla="*/ 22 w 25"/>
                <a:gd name="T17" fmla="*/ 144 h 144"/>
                <a:gd name="T18" fmla="*/ 3 w 25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4">
                  <a:moveTo>
                    <a:pt x="12" y="25"/>
                  </a:moveTo>
                  <a:cubicBezTo>
                    <a:pt x="5" y="25"/>
                    <a:pt x="0" y="20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0" y="0"/>
                    <a:pt x="25" y="6"/>
                    <a:pt x="25" y="12"/>
                  </a:cubicBezTo>
                  <a:cubicBezTo>
                    <a:pt x="25" y="19"/>
                    <a:pt x="20" y="25"/>
                    <a:pt x="12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44">
              <a:extLst>
                <a:ext uri="{FF2B5EF4-FFF2-40B4-BE49-F238E27FC236}">
                  <a16:creationId xmlns:a16="http://schemas.microsoft.com/office/drawing/2014/main" id="{344578C9-CCB4-4F2D-6F97-A69FE48FE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8601" y="188913"/>
              <a:ext cx="79375" cy="80963"/>
            </a:xfrm>
            <a:custGeom>
              <a:avLst/>
              <a:gdLst>
                <a:gd name="T0" fmla="*/ 30 w 50"/>
                <a:gd name="T1" fmla="*/ 51 h 51"/>
                <a:gd name="T2" fmla="*/ 19 w 50"/>
                <a:gd name="T3" fmla="*/ 51 h 51"/>
                <a:gd name="T4" fmla="*/ 0 w 50"/>
                <a:gd name="T5" fmla="*/ 0 h 51"/>
                <a:gd name="T6" fmla="*/ 10 w 50"/>
                <a:gd name="T7" fmla="*/ 0 h 51"/>
                <a:gd name="T8" fmla="*/ 25 w 50"/>
                <a:gd name="T9" fmla="*/ 41 h 51"/>
                <a:gd name="T10" fmla="*/ 39 w 50"/>
                <a:gd name="T11" fmla="*/ 0 h 51"/>
                <a:gd name="T12" fmla="*/ 50 w 50"/>
                <a:gd name="T13" fmla="*/ 0 h 51"/>
                <a:gd name="T14" fmla="*/ 30 w 50"/>
                <a:gd name="T1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51">
                  <a:moveTo>
                    <a:pt x="30" y="51"/>
                  </a:moveTo>
                  <a:lnTo>
                    <a:pt x="19" y="5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5" y="41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30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45">
              <a:extLst>
                <a:ext uri="{FF2B5EF4-FFF2-40B4-BE49-F238E27FC236}">
                  <a16:creationId xmlns:a16="http://schemas.microsoft.com/office/drawing/2014/main" id="{2236A563-D056-2155-A154-64F4FBDBB1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59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0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46">
              <a:extLst>
                <a:ext uri="{FF2B5EF4-FFF2-40B4-BE49-F238E27FC236}">
                  <a16:creationId xmlns:a16="http://schemas.microsoft.com/office/drawing/2014/main" id="{F4BF70B8-9555-C261-D3C1-88BD30FC33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7988" y="185738"/>
              <a:ext cx="47625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47">
              <a:extLst>
                <a:ext uri="{FF2B5EF4-FFF2-40B4-BE49-F238E27FC236}">
                  <a16:creationId xmlns:a16="http://schemas.microsoft.com/office/drawing/2014/main" id="{2EFAC510-CEEE-DA5A-FAA3-F170FED762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987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48">
              <a:extLst>
                <a:ext uri="{FF2B5EF4-FFF2-40B4-BE49-F238E27FC236}">
                  <a16:creationId xmlns:a16="http://schemas.microsoft.com/office/drawing/2014/main" id="{9F75901F-04A3-6B7A-4918-99E7F7C4A0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84513" y="153988"/>
              <a:ext cx="77788" cy="117475"/>
            </a:xfrm>
            <a:custGeom>
              <a:avLst/>
              <a:gdLst>
                <a:gd name="T0" fmla="*/ 78 w 94"/>
                <a:gd name="T1" fmla="*/ 141 h 143"/>
                <a:gd name="T2" fmla="*/ 75 w 94"/>
                <a:gd name="T3" fmla="*/ 125 h 143"/>
                <a:gd name="T4" fmla="*/ 42 w 94"/>
                <a:gd name="T5" fmla="*/ 143 h 143"/>
                <a:gd name="T6" fmla="*/ 0 w 94"/>
                <a:gd name="T7" fmla="*/ 91 h 143"/>
                <a:gd name="T8" fmla="*/ 44 w 94"/>
                <a:gd name="T9" fmla="*/ 40 h 143"/>
                <a:gd name="T10" fmla="*/ 75 w 94"/>
                <a:gd name="T11" fmla="*/ 58 h 143"/>
                <a:gd name="T12" fmla="*/ 75 w 94"/>
                <a:gd name="T13" fmla="*/ 0 h 143"/>
                <a:gd name="T14" fmla="*/ 94 w 94"/>
                <a:gd name="T15" fmla="*/ 0 h 143"/>
                <a:gd name="T16" fmla="*/ 94 w 94"/>
                <a:gd name="T17" fmla="*/ 141 h 143"/>
                <a:gd name="T18" fmla="*/ 78 w 94"/>
                <a:gd name="T19" fmla="*/ 141 h 143"/>
                <a:gd name="T20" fmla="*/ 48 w 94"/>
                <a:gd name="T21" fmla="*/ 54 h 143"/>
                <a:gd name="T22" fmla="*/ 19 w 94"/>
                <a:gd name="T23" fmla="*/ 90 h 143"/>
                <a:gd name="T24" fmla="*/ 47 w 94"/>
                <a:gd name="T25" fmla="*/ 127 h 143"/>
                <a:gd name="T26" fmla="*/ 75 w 94"/>
                <a:gd name="T27" fmla="*/ 90 h 143"/>
                <a:gd name="T28" fmla="*/ 48 w 94"/>
                <a:gd name="T29" fmla="*/ 5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43">
                  <a:moveTo>
                    <a:pt x="78" y="141"/>
                  </a:moveTo>
                  <a:cubicBezTo>
                    <a:pt x="75" y="125"/>
                    <a:pt x="75" y="125"/>
                    <a:pt x="75" y="125"/>
                  </a:cubicBezTo>
                  <a:cubicBezTo>
                    <a:pt x="74" y="126"/>
                    <a:pt x="65" y="143"/>
                    <a:pt x="42" y="143"/>
                  </a:cubicBezTo>
                  <a:cubicBezTo>
                    <a:pt x="16" y="143"/>
                    <a:pt x="0" y="121"/>
                    <a:pt x="0" y="91"/>
                  </a:cubicBezTo>
                  <a:cubicBezTo>
                    <a:pt x="0" y="62"/>
                    <a:pt x="18" y="40"/>
                    <a:pt x="44" y="40"/>
                  </a:cubicBezTo>
                  <a:cubicBezTo>
                    <a:pt x="65" y="40"/>
                    <a:pt x="74" y="56"/>
                    <a:pt x="75" y="58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78" y="141"/>
                    <a:pt x="78" y="141"/>
                    <a:pt x="78" y="141"/>
                  </a:cubicBezTo>
                  <a:close/>
                  <a:moveTo>
                    <a:pt x="48" y="54"/>
                  </a:moveTo>
                  <a:cubicBezTo>
                    <a:pt x="30" y="54"/>
                    <a:pt x="19" y="71"/>
                    <a:pt x="19" y="90"/>
                  </a:cubicBezTo>
                  <a:cubicBezTo>
                    <a:pt x="19" y="110"/>
                    <a:pt x="29" y="127"/>
                    <a:pt x="47" y="127"/>
                  </a:cubicBezTo>
                  <a:cubicBezTo>
                    <a:pt x="64" y="127"/>
                    <a:pt x="75" y="110"/>
                    <a:pt x="75" y="90"/>
                  </a:cubicBezTo>
                  <a:cubicBezTo>
                    <a:pt x="76" y="71"/>
                    <a:pt x="66" y="54"/>
                    <a:pt x="48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49">
              <a:extLst>
                <a:ext uri="{FF2B5EF4-FFF2-40B4-BE49-F238E27FC236}">
                  <a16:creationId xmlns:a16="http://schemas.microsoft.com/office/drawing/2014/main" id="{746411D7-FE52-9D4A-5F9C-E781E2B0A6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926" y="152400"/>
              <a:ext cx="53975" cy="117475"/>
            </a:xfrm>
            <a:custGeom>
              <a:avLst/>
              <a:gdLst>
                <a:gd name="T0" fmla="*/ 61 w 64"/>
                <a:gd name="T1" fmla="*/ 18 h 142"/>
                <a:gd name="T2" fmla="*/ 49 w 64"/>
                <a:gd name="T3" fmla="*/ 15 h 142"/>
                <a:gd name="T4" fmla="*/ 36 w 64"/>
                <a:gd name="T5" fmla="*/ 21 h 142"/>
                <a:gd name="T6" fmla="*/ 34 w 64"/>
                <a:gd name="T7" fmla="*/ 35 h 142"/>
                <a:gd name="T8" fmla="*/ 34 w 64"/>
                <a:gd name="T9" fmla="*/ 43 h 142"/>
                <a:gd name="T10" fmla="*/ 59 w 64"/>
                <a:gd name="T11" fmla="*/ 43 h 142"/>
                <a:gd name="T12" fmla="*/ 59 w 64"/>
                <a:gd name="T13" fmla="*/ 57 h 142"/>
                <a:gd name="T14" fmla="*/ 34 w 64"/>
                <a:gd name="T15" fmla="*/ 57 h 142"/>
                <a:gd name="T16" fmla="*/ 34 w 64"/>
                <a:gd name="T17" fmla="*/ 142 h 142"/>
                <a:gd name="T18" fmla="*/ 15 w 64"/>
                <a:gd name="T19" fmla="*/ 142 h 142"/>
                <a:gd name="T20" fmla="*/ 15 w 64"/>
                <a:gd name="T21" fmla="*/ 57 h 142"/>
                <a:gd name="T22" fmla="*/ 0 w 64"/>
                <a:gd name="T23" fmla="*/ 57 h 142"/>
                <a:gd name="T24" fmla="*/ 0 w 64"/>
                <a:gd name="T25" fmla="*/ 43 h 142"/>
                <a:gd name="T26" fmla="*/ 15 w 64"/>
                <a:gd name="T27" fmla="*/ 43 h 142"/>
                <a:gd name="T28" fmla="*/ 15 w 64"/>
                <a:gd name="T29" fmla="*/ 32 h 142"/>
                <a:gd name="T30" fmla="*/ 22 w 64"/>
                <a:gd name="T31" fmla="*/ 9 h 142"/>
                <a:gd name="T32" fmla="*/ 45 w 64"/>
                <a:gd name="T33" fmla="*/ 0 h 142"/>
                <a:gd name="T34" fmla="*/ 64 w 64"/>
                <a:gd name="T35" fmla="*/ 4 h 142"/>
                <a:gd name="T36" fmla="*/ 61 w 64"/>
                <a:gd name="T37" fmla="*/ 1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142">
                  <a:moveTo>
                    <a:pt x="61" y="18"/>
                  </a:moveTo>
                  <a:cubicBezTo>
                    <a:pt x="61" y="18"/>
                    <a:pt x="55" y="15"/>
                    <a:pt x="49" y="15"/>
                  </a:cubicBezTo>
                  <a:cubicBezTo>
                    <a:pt x="43" y="15"/>
                    <a:pt x="39" y="17"/>
                    <a:pt x="36" y="21"/>
                  </a:cubicBezTo>
                  <a:cubicBezTo>
                    <a:pt x="34" y="24"/>
                    <a:pt x="34" y="29"/>
                    <a:pt x="34" y="35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142"/>
                    <a:pt x="34" y="142"/>
                    <a:pt x="34" y="142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21"/>
                    <a:pt x="18" y="14"/>
                    <a:pt x="22" y="9"/>
                  </a:cubicBezTo>
                  <a:cubicBezTo>
                    <a:pt x="27" y="4"/>
                    <a:pt x="34" y="0"/>
                    <a:pt x="45" y="0"/>
                  </a:cubicBezTo>
                  <a:cubicBezTo>
                    <a:pt x="55" y="0"/>
                    <a:pt x="62" y="3"/>
                    <a:pt x="64" y="4"/>
                  </a:cubicBezTo>
                  <a:lnTo>
                    <a:pt x="61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50">
              <a:extLst>
                <a:ext uri="{FF2B5EF4-FFF2-40B4-BE49-F238E27FC236}">
                  <a16:creationId xmlns:a16="http://schemas.microsoft.com/office/drawing/2014/main" id="{71C2BF5D-0F27-5DC4-E839-53363129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0251" y="185738"/>
              <a:ext cx="46038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51">
              <a:extLst>
                <a:ext uri="{FF2B5EF4-FFF2-40B4-BE49-F238E27FC236}">
                  <a16:creationId xmlns:a16="http://schemas.microsoft.com/office/drawing/2014/main" id="{6AAE8FD2-F294-9C4A-F94A-068B4B7ABC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21051" y="185738"/>
              <a:ext cx="79375" cy="85725"/>
            </a:xfrm>
            <a:custGeom>
              <a:avLst/>
              <a:gdLst>
                <a:gd name="T0" fmla="*/ 48 w 96"/>
                <a:gd name="T1" fmla="*/ 102 h 102"/>
                <a:gd name="T2" fmla="*/ 0 w 96"/>
                <a:gd name="T3" fmla="*/ 51 h 102"/>
                <a:gd name="T4" fmla="*/ 48 w 96"/>
                <a:gd name="T5" fmla="*/ 0 h 102"/>
                <a:gd name="T6" fmla="*/ 96 w 96"/>
                <a:gd name="T7" fmla="*/ 51 h 102"/>
                <a:gd name="T8" fmla="*/ 48 w 96"/>
                <a:gd name="T9" fmla="*/ 102 h 102"/>
                <a:gd name="T10" fmla="*/ 48 w 96"/>
                <a:gd name="T11" fmla="*/ 14 h 102"/>
                <a:gd name="T12" fmla="*/ 20 w 96"/>
                <a:gd name="T13" fmla="*/ 51 h 102"/>
                <a:gd name="T14" fmla="*/ 48 w 96"/>
                <a:gd name="T15" fmla="*/ 88 h 102"/>
                <a:gd name="T16" fmla="*/ 77 w 96"/>
                <a:gd name="T17" fmla="*/ 51 h 102"/>
                <a:gd name="T18" fmla="*/ 48 w 96"/>
                <a:gd name="T19" fmla="*/ 1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102">
                  <a:moveTo>
                    <a:pt x="48" y="102"/>
                  </a:moveTo>
                  <a:cubicBezTo>
                    <a:pt x="20" y="102"/>
                    <a:pt x="0" y="82"/>
                    <a:pt x="0" y="51"/>
                  </a:cubicBezTo>
                  <a:cubicBezTo>
                    <a:pt x="0" y="20"/>
                    <a:pt x="20" y="0"/>
                    <a:pt x="48" y="0"/>
                  </a:cubicBezTo>
                  <a:cubicBezTo>
                    <a:pt x="77" y="0"/>
                    <a:pt x="96" y="20"/>
                    <a:pt x="96" y="51"/>
                  </a:cubicBezTo>
                  <a:cubicBezTo>
                    <a:pt x="96" y="82"/>
                    <a:pt x="77" y="102"/>
                    <a:pt x="48" y="102"/>
                  </a:cubicBezTo>
                  <a:close/>
                  <a:moveTo>
                    <a:pt x="48" y="14"/>
                  </a:moveTo>
                  <a:cubicBezTo>
                    <a:pt x="30" y="14"/>
                    <a:pt x="20" y="29"/>
                    <a:pt x="20" y="51"/>
                  </a:cubicBezTo>
                  <a:cubicBezTo>
                    <a:pt x="20" y="72"/>
                    <a:pt x="30" y="88"/>
                    <a:pt x="48" y="88"/>
                  </a:cubicBezTo>
                  <a:cubicBezTo>
                    <a:pt x="67" y="88"/>
                    <a:pt x="77" y="72"/>
                    <a:pt x="77" y="51"/>
                  </a:cubicBezTo>
                  <a:cubicBezTo>
                    <a:pt x="77" y="29"/>
                    <a:pt x="67" y="14"/>
                    <a:pt x="4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52">
              <a:extLst>
                <a:ext uri="{FF2B5EF4-FFF2-40B4-BE49-F238E27FC236}">
                  <a16:creationId xmlns:a16="http://schemas.microsoft.com/office/drawing/2014/main" id="{C590DB0F-DC19-CD6D-2F4D-61479185D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9476" y="185738"/>
              <a:ext cx="117475" cy="84138"/>
            </a:xfrm>
            <a:custGeom>
              <a:avLst/>
              <a:gdLst>
                <a:gd name="T0" fmla="*/ 123 w 142"/>
                <a:gd name="T1" fmla="*/ 101 h 101"/>
                <a:gd name="T2" fmla="*/ 123 w 142"/>
                <a:gd name="T3" fmla="*/ 39 h 101"/>
                <a:gd name="T4" fmla="*/ 106 w 142"/>
                <a:gd name="T5" fmla="*/ 16 h 101"/>
                <a:gd name="T6" fmla="*/ 80 w 142"/>
                <a:gd name="T7" fmla="*/ 41 h 101"/>
                <a:gd name="T8" fmla="*/ 80 w 142"/>
                <a:gd name="T9" fmla="*/ 101 h 101"/>
                <a:gd name="T10" fmla="*/ 62 w 142"/>
                <a:gd name="T11" fmla="*/ 101 h 101"/>
                <a:gd name="T12" fmla="*/ 62 w 142"/>
                <a:gd name="T13" fmla="*/ 39 h 101"/>
                <a:gd name="T14" fmla="*/ 44 w 142"/>
                <a:gd name="T15" fmla="*/ 16 h 101"/>
                <a:gd name="T16" fmla="*/ 19 w 142"/>
                <a:gd name="T17" fmla="*/ 41 h 101"/>
                <a:gd name="T18" fmla="*/ 19 w 142"/>
                <a:gd name="T19" fmla="*/ 101 h 101"/>
                <a:gd name="T20" fmla="*/ 0 w 142"/>
                <a:gd name="T21" fmla="*/ 101 h 101"/>
                <a:gd name="T22" fmla="*/ 0 w 142"/>
                <a:gd name="T23" fmla="*/ 2 h 101"/>
                <a:gd name="T24" fmla="*/ 18 w 142"/>
                <a:gd name="T25" fmla="*/ 2 h 101"/>
                <a:gd name="T26" fmla="*/ 19 w 142"/>
                <a:gd name="T27" fmla="*/ 20 h 101"/>
                <a:gd name="T28" fmla="*/ 51 w 142"/>
                <a:gd name="T29" fmla="*/ 0 h 101"/>
                <a:gd name="T30" fmla="*/ 79 w 142"/>
                <a:gd name="T31" fmla="*/ 21 h 101"/>
                <a:gd name="T32" fmla="*/ 112 w 142"/>
                <a:gd name="T33" fmla="*/ 0 h 101"/>
                <a:gd name="T34" fmla="*/ 142 w 142"/>
                <a:gd name="T35" fmla="*/ 34 h 101"/>
                <a:gd name="T36" fmla="*/ 142 w 142"/>
                <a:gd name="T37" fmla="*/ 101 h 101"/>
                <a:gd name="T38" fmla="*/ 123 w 142"/>
                <a:gd name="T3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2" h="101">
                  <a:moveTo>
                    <a:pt x="123" y="101"/>
                  </a:moveTo>
                  <a:cubicBezTo>
                    <a:pt x="123" y="39"/>
                    <a:pt x="123" y="39"/>
                    <a:pt x="123" y="39"/>
                  </a:cubicBezTo>
                  <a:cubicBezTo>
                    <a:pt x="123" y="26"/>
                    <a:pt x="120" y="16"/>
                    <a:pt x="106" y="16"/>
                  </a:cubicBezTo>
                  <a:cubicBezTo>
                    <a:pt x="91" y="16"/>
                    <a:pt x="81" y="34"/>
                    <a:pt x="80" y="41"/>
                  </a:cubicBezTo>
                  <a:cubicBezTo>
                    <a:pt x="80" y="101"/>
                    <a:pt x="80" y="101"/>
                    <a:pt x="80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26"/>
                    <a:pt x="59" y="16"/>
                    <a:pt x="44" y="16"/>
                  </a:cubicBezTo>
                  <a:cubicBezTo>
                    <a:pt x="30" y="16"/>
                    <a:pt x="20" y="34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5" y="9"/>
                    <a:pt x="37" y="0"/>
                    <a:pt x="51" y="0"/>
                  </a:cubicBezTo>
                  <a:cubicBezTo>
                    <a:pt x="64" y="0"/>
                    <a:pt x="75" y="6"/>
                    <a:pt x="79" y="21"/>
                  </a:cubicBezTo>
                  <a:cubicBezTo>
                    <a:pt x="86" y="9"/>
                    <a:pt x="98" y="0"/>
                    <a:pt x="112" y="0"/>
                  </a:cubicBezTo>
                  <a:cubicBezTo>
                    <a:pt x="128" y="0"/>
                    <a:pt x="142" y="9"/>
                    <a:pt x="142" y="34"/>
                  </a:cubicBezTo>
                  <a:cubicBezTo>
                    <a:pt x="142" y="101"/>
                    <a:pt x="142" y="101"/>
                    <a:pt x="142" y="101"/>
                  </a:cubicBezTo>
                  <a:cubicBezTo>
                    <a:pt x="123" y="101"/>
                    <a:pt x="123" y="101"/>
                    <a:pt x="123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53">
              <a:extLst>
                <a:ext uri="{FF2B5EF4-FFF2-40B4-BE49-F238E27FC236}">
                  <a16:creationId xmlns:a16="http://schemas.microsoft.com/office/drawing/2014/main" id="{975A0B57-FD60-D7A6-C45A-346EA17AE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4101" y="157163"/>
              <a:ext cx="69850" cy="112713"/>
            </a:xfrm>
            <a:custGeom>
              <a:avLst/>
              <a:gdLst>
                <a:gd name="T0" fmla="*/ 0 w 44"/>
                <a:gd name="T1" fmla="*/ 71 h 71"/>
                <a:gd name="T2" fmla="*/ 0 w 44"/>
                <a:gd name="T3" fmla="*/ 0 h 71"/>
                <a:gd name="T4" fmla="*/ 43 w 44"/>
                <a:gd name="T5" fmla="*/ 0 h 71"/>
                <a:gd name="T6" fmla="*/ 43 w 44"/>
                <a:gd name="T7" fmla="*/ 8 h 71"/>
                <a:gd name="T8" fmla="*/ 10 w 44"/>
                <a:gd name="T9" fmla="*/ 8 h 71"/>
                <a:gd name="T10" fmla="*/ 10 w 44"/>
                <a:gd name="T11" fmla="*/ 29 h 71"/>
                <a:gd name="T12" fmla="*/ 41 w 44"/>
                <a:gd name="T13" fmla="*/ 29 h 71"/>
                <a:gd name="T14" fmla="*/ 41 w 44"/>
                <a:gd name="T15" fmla="*/ 38 h 71"/>
                <a:gd name="T16" fmla="*/ 10 w 44"/>
                <a:gd name="T17" fmla="*/ 38 h 71"/>
                <a:gd name="T18" fmla="*/ 10 w 44"/>
                <a:gd name="T19" fmla="*/ 62 h 71"/>
                <a:gd name="T20" fmla="*/ 44 w 44"/>
                <a:gd name="T21" fmla="*/ 62 h 71"/>
                <a:gd name="T22" fmla="*/ 44 w 44"/>
                <a:gd name="T23" fmla="*/ 71 h 71"/>
                <a:gd name="T24" fmla="*/ 0 w 44"/>
                <a:gd name="T25" fmla="*/ 71 h 71"/>
                <a:gd name="T26" fmla="*/ 0 w 44"/>
                <a:gd name="T2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71">
                  <a:moveTo>
                    <a:pt x="0" y="71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8"/>
                  </a:lnTo>
                  <a:lnTo>
                    <a:pt x="10" y="8"/>
                  </a:lnTo>
                  <a:lnTo>
                    <a:pt x="10" y="29"/>
                  </a:lnTo>
                  <a:lnTo>
                    <a:pt x="41" y="29"/>
                  </a:lnTo>
                  <a:lnTo>
                    <a:pt x="41" y="38"/>
                  </a:lnTo>
                  <a:lnTo>
                    <a:pt x="10" y="38"/>
                  </a:lnTo>
                  <a:lnTo>
                    <a:pt x="10" y="62"/>
                  </a:lnTo>
                  <a:lnTo>
                    <a:pt x="44" y="62"/>
                  </a:lnTo>
                  <a:lnTo>
                    <a:pt x="44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54">
              <a:extLst>
                <a:ext uri="{FF2B5EF4-FFF2-40B4-BE49-F238E27FC236}">
                  <a16:creationId xmlns:a16="http://schemas.microsoft.com/office/drawing/2014/main" id="{E8018739-B110-09C4-D3DE-76CFD23BB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888" y="188913"/>
              <a:ext cx="77788" cy="80963"/>
            </a:xfrm>
            <a:custGeom>
              <a:avLst/>
              <a:gdLst>
                <a:gd name="T0" fmla="*/ 38 w 49"/>
                <a:gd name="T1" fmla="*/ 51 h 51"/>
                <a:gd name="T2" fmla="*/ 24 w 49"/>
                <a:gd name="T3" fmla="*/ 30 h 51"/>
                <a:gd name="T4" fmla="*/ 11 w 49"/>
                <a:gd name="T5" fmla="*/ 51 h 51"/>
                <a:gd name="T6" fmla="*/ 0 w 49"/>
                <a:gd name="T7" fmla="*/ 51 h 51"/>
                <a:gd name="T8" fmla="*/ 18 w 49"/>
                <a:gd name="T9" fmla="*/ 25 h 51"/>
                <a:gd name="T10" fmla="*/ 1 w 49"/>
                <a:gd name="T11" fmla="*/ 0 h 51"/>
                <a:gd name="T12" fmla="*/ 12 w 49"/>
                <a:gd name="T13" fmla="*/ 0 h 51"/>
                <a:gd name="T14" fmla="*/ 25 w 49"/>
                <a:gd name="T15" fmla="*/ 19 h 51"/>
                <a:gd name="T16" fmla="*/ 37 w 49"/>
                <a:gd name="T17" fmla="*/ 0 h 51"/>
                <a:gd name="T18" fmla="*/ 48 w 49"/>
                <a:gd name="T19" fmla="*/ 0 h 51"/>
                <a:gd name="T20" fmla="*/ 30 w 49"/>
                <a:gd name="T21" fmla="*/ 25 h 51"/>
                <a:gd name="T22" fmla="*/ 49 w 49"/>
                <a:gd name="T23" fmla="*/ 51 h 51"/>
                <a:gd name="T24" fmla="*/ 38 w 49"/>
                <a:gd name="T2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1">
                  <a:moveTo>
                    <a:pt x="38" y="51"/>
                  </a:moveTo>
                  <a:lnTo>
                    <a:pt x="24" y="30"/>
                  </a:lnTo>
                  <a:lnTo>
                    <a:pt x="11" y="51"/>
                  </a:lnTo>
                  <a:lnTo>
                    <a:pt x="0" y="51"/>
                  </a:lnTo>
                  <a:lnTo>
                    <a:pt x="18" y="25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5" y="19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30" y="25"/>
                  </a:lnTo>
                  <a:lnTo>
                    <a:pt x="49" y="51"/>
                  </a:lnTo>
                  <a:lnTo>
                    <a:pt x="38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55">
              <a:extLst>
                <a:ext uri="{FF2B5EF4-FFF2-40B4-BE49-F238E27FC236}">
                  <a16:creationId xmlns:a16="http://schemas.microsoft.com/office/drawing/2014/main" id="{6262A5DA-588E-44E3-D3E5-B27EFDFBA4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63963" y="185738"/>
              <a:ext cx="77788" cy="114300"/>
            </a:xfrm>
            <a:custGeom>
              <a:avLst/>
              <a:gdLst>
                <a:gd name="T0" fmla="*/ 49 w 94"/>
                <a:gd name="T1" fmla="*/ 102 h 136"/>
                <a:gd name="T2" fmla="*/ 18 w 94"/>
                <a:gd name="T3" fmla="*/ 85 h 136"/>
                <a:gd name="T4" fmla="*/ 18 w 94"/>
                <a:gd name="T5" fmla="*/ 136 h 136"/>
                <a:gd name="T6" fmla="*/ 0 w 94"/>
                <a:gd name="T7" fmla="*/ 136 h 136"/>
                <a:gd name="T8" fmla="*/ 0 w 94"/>
                <a:gd name="T9" fmla="*/ 1 h 136"/>
                <a:gd name="T10" fmla="*/ 17 w 94"/>
                <a:gd name="T11" fmla="*/ 1 h 136"/>
                <a:gd name="T12" fmla="*/ 18 w 94"/>
                <a:gd name="T13" fmla="*/ 17 h 136"/>
                <a:gd name="T14" fmla="*/ 51 w 94"/>
                <a:gd name="T15" fmla="*/ 0 h 136"/>
                <a:gd name="T16" fmla="*/ 94 w 94"/>
                <a:gd name="T17" fmla="*/ 51 h 136"/>
                <a:gd name="T18" fmla="*/ 49 w 94"/>
                <a:gd name="T19" fmla="*/ 102 h 136"/>
                <a:gd name="T20" fmla="*/ 46 w 94"/>
                <a:gd name="T21" fmla="*/ 14 h 136"/>
                <a:gd name="T22" fmla="*/ 17 w 94"/>
                <a:gd name="T23" fmla="*/ 50 h 136"/>
                <a:gd name="T24" fmla="*/ 45 w 94"/>
                <a:gd name="T25" fmla="*/ 87 h 136"/>
                <a:gd name="T26" fmla="*/ 74 w 94"/>
                <a:gd name="T27" fmla="*/ 50 h 136"/>
                <a:gd name="T28" fmla="*/ 46 w 94"/>
                <a:gd name="T29" fmla="*/ 1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36">
                  <a:moveTo>
                    <a:pt x="49" y="102"/>
                  </a:moveTo>
                  <a:cubicBezTo>
                    <a:pt x="29" y="102"/>
                    <a:pt x="21" y="89"/>
                    <a:pt x="18" y="85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0" y="15"/>
                    <a:pt x="30" y="0"/>
                    <a:pt x="51" y="0"/>
                  </a:cubicBezTo>
                  <a:cubicBezTo>
                    <a:pt x="78" y="0"/>
                    <a:pt x="94" y="21"/>
                    <a:pt x="94" y="51"/>
                  </a:cubicBezTo>
                  <a:cubicBezTo>
                    <a:pt x="93" y="81"/>
                    <a:pt x="75" y="102"/>
                    <a:pt x="49" y="102"/>
                  </a:cubicBezTo>
                  <a:close/>
                  <a:moveTo>
                    <a:pt x="46" y="14"/>
                  </a:moveTo>
                  <a:cubicBezTo>
                    <a:pt x="29" y="14"/>
                    <a:pt x="17" y="31"/>
                    <a:pt x="17" y="50"/>
                  </a:cubicBezTo>
                  <a:cubicBezTo>
                    <a:pt x="17" y="70"/>
                    <a:pt x="28" y="87"/>
                    <a:pt x="45" y="87"/>
                  </a:cubicBezTo>
                  <a:cubicBezTo>
                    <a:pt x="62" y="87"/>
                    <a:pt x="74" y="70"/>
                    <a:pt x="74" y="50"/>
                  </a:cubicBezTo>
                  <a:cubicBezTo>
                    <a:pt x="74" y="31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56">
              <a:extLst>
                <a:ext uri="{FF2B5EF4-FFF2-40B4-BE49-F238E27FC236}">
                  <a16:creationId xmlns:a16="http://schemas.microsoft.com/office/drawing/2014/main" id="{35512E43-0E79-8BBC-F997-A442D44277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52863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5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57">
              <a:extLst>
                <a:ext uri="{FF2B5EF4-FFF2-40B4-BE49-F238E27FC236}">
                  <a16:creationId xmlns:a16="http://schemas.microsoft.com/office/drawing/2014/main" id="{FEF6EF1B-2A95-0FAE-281F-3A8B2AACA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526" y="185738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58">
              <a:extLst>
                <a:ext uri="{FF2B5EF4-FFF2-40B4-BE49-F238E27FC236}">
                  <a16:creationId xmlns:a16="http://schemas.microsoft.com/office/drawing/2014/main" id="{AF31A35E-7433-891D-44E8-BEA36D454E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5263" y="150813"/>
              <a:ext cx="20638" cy="119063"/>
            </a:xfrm>
            <a:custGeom>
              <a:avLst/>
              <a:gdLst>
                <a:gd name="T0" fmla="*/ 13 w 26"/>
                <a:gd name="T1" fmla="*/ 25 h 144"/>
                <a:gd name="T2" fmla="*/ 0 w 26"/>
                <a:gd name="T3" fmla="*/ 13 h 144"/>
                <a:gd name="T4" fmla="*/ 13 w 26"/>
                <a:gd name="T5" fmla="*/ 0 h 144"/>
                <a:gd name="T6" fmla="*/ 26 w 26"/>
                <a:gd name="T7" fmla="*/ 12 h 144"/>
                <a:gd name="T8" fmla="*/ 13 w 26"/>
                <a:gd name="T9" fmla="*/ 25 h 144"/>
                <a:gd name="T10" fmla="*/ 3 w 26"/>
                <a:gd name="T11" fmla="*/ 144 h 144"/>
                <a:gd name="T12" fmla="*/ 3 w 26"/>
                <a:gd name="T13" fmla="*/ 45 h 144"/>
                <a:gd name="T14" fmla="*/ 22 w 26"/>
                <a:gd name="T15" fmla="*/ 45 h 144"/>
                <a:gd name="T16" fmla="*/ 22 w 26"/>
                <a:gd name="T17" fmla="*/ 144 h 144"/>
                <a:gd name="T18" fmla="*/ 3 w 26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4">
                  <a:moveTo>
                    <a:pt x="13" y="25"/>
                  </a:moveTo>
                  <a:cubicBezTo>
                    <a:pt x="6" y="25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2"/>
                  </a:cubicBezTo>
                  <a:cubicBezTo>
                    <a:pt x="26" y="19"/>
                    <a:pt x="20" y="25"/>
                    <a:pt x="13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59">
              <a:extLst>
                <a:ext uri="{FF2B5EF4-FFF2-40B4-BE49-F238E27FC236}">
                  <a16:creationId xmlns:a16="http://schemas.microsoft.com/office/drawing/2014/main" id="{011AEB08-8C96-F19B-82E4-848E1AED67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41776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60">
              <a:extLst>
                <a:ext uri="{FF2B5EF4-FFF2-40B4-BE49-F238E27FC236}">
                  <a16:creationId xmlns:a16="http://schemas.microsoft.com/office/drawing/2014/main" id="{131EA098-7609-E572-FDAB-89536CA98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438" y="185738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1 h 101"/>
                <a:gd name="T4" fmla="*/ 45 w 84"/>
                <a:gd name="T5" fmla="*/ 16 h 101"/>
                <a:gd name="T6" fmla="*/ 19 w 84"/>
                <a:gd name="T7" fmla="*/ 41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2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1"/>
                    <a:pt x="65" y="41"/>
                    <a:pt x="65" y="41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2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61">
              <a:extLst>
                <a:ext uri="{FF2B5EF4-FFF2-40B4-BE49-F238E27FC236}">
                  <a16:creationId xmlns:a16="http://schemas.microsoft.com/office/drawing/2014/main" id="{8CB86734-E125-A2B2-51F8-7EC52DBF2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1163" y="185738"/>
              <a:ext cx="71438" cy="85725"/>
            </a:xfrm>
            <a:custGeom>
              <a:avLst/>
              <a:gdLst>
                <a:gd name="T0" fmla="*/ 76 w 86"/>
                <a:gd name="T1" fmla="*/ 28 h 103"/>
                <a:gd name="T2" fmla="*/ 51 w 86"/>
                <a:gd name="T3" fmla="*/ 15 h 103"/>
                <a:gd name="T4" fmla="*/ 20 w 86"/>
                <a:gd name="T5" fmla="*/ 51 h 103"/>
                <a:gd name="T6" fmla="*/ 50 w 86"/>
                <a:gd name="T7" fmla="*/ 86 h 103"/>
                <a:gd name="T8" fmla="*/ 76 w 86"/>
                <a:gd name="T9" fmla="*/ 73 h 103"/>
                <a:gd name="T10" fmla="*/ 86 w 86"/>
                <a:gd name="T11" fmla="*/ 85 h 103"/>
                <a:gd name="T12" fmla="*/ 47 w 86"/>
                <a:gd name="T13" fmla="*/ 103 h 103"/>
                <a:gd name="T14" fmla="*/ 0 w 86"/>
                <a:gd name="T15" fmla="*/ 51 h 103"/>
                <a:gd name="T16" fmla="*/ 48 w 86"/>
                <a:gd name="T17" fmla="*/ 0 h 103"/>
                <a:gd name="T18" fmla="*/ 85 w 86"/>
                <a:gd name="T19" fmla="*/ 17 h 103"/>
                <a:gd name="T20" fmla="*/ 76 w 86"/>
                <a:gd name="T21" fmla="*/ 2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" h="103">
                  <a:moveTo>
                    <a:pt x="76" y="28"/>
                  </a:moveTo>
                  <a:cubicBezTo>
                    <a:pt x="76" y="28"/>
                    <a:pt x="67" y="15"/>
                    <a:pt x="51" y="15"/>
                  </a:cubicBezTo>
                  <a:cubicBezTo>
                    <a:pt x="34" y="15"/>
                    <a:pt x="20" y="27"/>
                    <a:pt x="20" y="51"/>
                  </a:cubicBezTo>
                  <a:cubicBezTo>
                    <a:pt x="20" y="75"/>
                    <a:pt x="34" y="86"/>
                    <a:pt x="50" y="86"/>
                  </a:cubicBezTo>
                  <a:cubicBezTo>
                    <a:pt x="66" y="86"/>
                    <a:pt x="76" y="74"/>
                    <a:pt x="76" y="73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5" y="86"/>
                    <a:pt x="74" y="103"/>
                    <a:pt x="47" y="103"/>
                  </a:cubicBezTo>
                  <a:cubicBezTo>
                    <a:pt x="21" y="103"/>
                    <a:pt x="0" y="83"/>
                    <a:pt x="0" y="51"/>
                  </a:cubicBezTo>
                  <a:cubicBezTo>
                    <a:pt x="0" y="19"/>
                    <a:pt x="22" y="0"/>
                    <a:pt x="48" y="0"/>
                  </a:cubicBezTo>
                  <a:cubicBezTo>
                    <a:pt x="74" y="0"/>
                    <a:pt x="84" y="16"/>
                    <a:pt x="85" y="17"/>
                  </a:cubicBezTo>
                  <a:lnTo>
                    <a:pt x="76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62">
              <a:extLst>
                <a:ext uri="{FF2B5EF4-FFF2-40B4-BE49-F238E27FC236}">
                  <a16:creationId xmlns:a16="http://schemas.microsoft.com/office/drawing/2014/main" id="{E2BA6FAC-BC0B-955C-76C2-7569276E7C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037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1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Rectangle 63">
              <a:extLst>
                <a:ext uri="{FF2B5EF4-FFF2-40B4-BE49-F238E27FC236}">
                  <a16:creationId xmlns:a16="http://schemas.microsoft.com/office/drawing/2014/main" id="{8B1668FC-ED11-4E5F-5CD7-B8AECBE72E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713" y="-269875"/>
              <a:ext cx="12700" cy="773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Oval 64">
              <a:extLst>
                <a:ext uri="{FF2B5EF4-FFF2-40B4-BE49-F238E27FC236}">
                  <a16:creationId xmlns:a16="http://schemas.microsoft.com/office/drawing/2014/main" id="{E764F59C-9348-969F-DC4C-91400D947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1226" y="-279400"/>
              <a:ext cx="119063" cy="1206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Oval 65">
              <a:extLst>
                <a:ext uri="{FF2B5EF4-FFF2-40B4-BE49-F238E27FC236}">
                  <a16:creationId xmlns:a16="http://schemas.microsoft.com/office/drawing/2014/main" id="{0C6CC64C-557B-7855-41F2-B4CCE30CC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476" y="-269875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Oval 66">
              <a:extLst>
                <a:ext uri="{FF2B5EF4-FFF2-40B4-BE49-F238E27FC236}">
                  <a16:creationId xmlns:a16="http://schemas.microsoft.com/office/drawing/2014/main" id="{6F43F3D1-B8CB-54F6-36F7-16314257D6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9163" y="-103188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Oval 67">
              <a:extLst>
                <a:ext uri="{FF2B5EF4-FFF2-40B4-BE49-F238E27FC236}">
                  <a16:creationId xmlns:a16="http://schemas.microsoft.com/office/drawing/2014/main" id="{92E571BB-D352-2156-6D4A-C44BE8B1DE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101" y="53975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Oval 68">
              <a:extLst>
                <a:ext uri="{FF2B5EF4-FFF2-40B4-BE49-F238E27FC236}">
                  <a16:creationId xmlns:a16="http://schemas.microsoft.com/office/drawing/2014/main" id="{7A8957F8-68A4-3EE6-C67A-79E4C3B0E7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413" y="-95250"/>
              <a:ext cx="87313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Oval 69">
              <a:extLst>
                <a:ext uri="{FF2B5EF4-FFF2-40B4-BE49-F238E27FC236}">
                  <a16:creationId xmlns:a16="http://schemas.microsoft.com/office/drawing/2014/main" id="{E37C8ED8-118C-127C-C8D8-93DB49103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188" y="-261938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FFC5C2C-B337-3578-4DEF-5FA5EAEA706D}"/>
              </a:ext>
            </a:extLst>
          </p:cNvPr>
          <p:cNvSpPr txBox="1"/>
          <p:nvPr/>
        </p:nvSpPr>
        <p:spPr>
          <a:xfrm>
            <a:off x="1516830" y="6334188"/>
            <a:ext cx="57190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Includes content supplied by Sales Benchmark Index; Copyright © Sales Benchmark Index, 2024</a:t>
            </a:r>
          </a:p>
        </p:txBody>
      </p:sp>
    </p:spTree>
    <p:extLst>
      <p:ext uri="{BB962C8B-B14F-4D97-AF65-F5344CB8AC3E}">
        <p14:creationId xmlns:p14="http://schemas.microsoft.com/office/powerpoint/2010/main" val="31646013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_Title Slide blue dots bkd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4658552-6E07-9117-0CA9-3B60B698736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5225173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64658552-6E07-9117-0CA9-3B60B69873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3A320BF0-2CB7-7307-F4DF-D200AD3CD99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5F5AEC-749C-44CA-94C1-9495903C3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6830" y="2523757"/>
            <a:ext cx="9139234" cy="664797"/>
          </a:xfrm>
        </p:spPr>
        <p:txBody>
          <a:bodyPr vert="horz" lIns="91440" tIns="91440" rIns="91440" bIns="91440" anchor="ctr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2" name="Text Placeholder 81">
            <a:extLst>
              <a:ext uri="{FF2B5EF4-FFF2-40B4-BE49-F238E27FC236}">
                <a16:creationId xmlns:a16="http://schemas.microsoft.com/office/drawing/2014/main" id="{B020BF28-FA10-43DE-B2FD-965A7D8594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0386" y="3998279"/>
            <a:ext cx="4586287" cy="323850"/>
          </a:xfrm>
        </p:spPr>
        <p:txBody>
          <a:bodyPr lIns="91440" tIns="91440" rIns="91440" bIns="91440" anchor="ctr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3" name="Subtitle 2">
            <a:extLst>
              <a:ext uri="{FF2B5EF4-FFF2-40B4-BE49-F238E27FC236}">
                <a16:creationId xmlns:a16="http://schemas.microsoft.com/office/drawing/2014/main" id="{CA420EE9-07D0-49A0-A796-E6EAA8EBDB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6830" y="3444432"/>
            <a:ext cx="9139234" cy="297969"/>
          </a:xfrm>
        </p:spPr>
        <p:txBody>
          <a:bodyPr vert="horz" lIns="91440" tIns="91440" rIns="91440" bIns="91440" rtlCol="0" anchor="ctr">
            <a:noAutofit/>
          </a:bodyPr>
          <a:lstStyle>
            <a:lvl1pPr>
              <a:defRPr lang="en-US" sz="22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AF47BE45-9A6B-F77A-A246-E9AD74AC3E05}"/>
              </a:ext>
            </a:extLst>
          </p:cNvPr>
          <p:cNvGrpSpPr>
            <a:grpSpLocks noChangeAspect="1"/>
          </p:cNvGrpSpPr>
          <p:nvPr/>
        </p:nvGrpSpPr>
        <p:grpSpPr>
          <a:xfrm>
            <a:off x="702214" y="780933"/>
            <a:ext cx="3494345" cy="745107"/>
            <a:chOff x="611188" y="-279400"/>
            <a:chExt cx="3767138" cy="803275"/>
          </a:xfrm>
          <a:solidFill>
            <a:schemeClr val="bg1"/>
          </a:solidFill>
        </p:grpSpPr>
        <p:sp>
          <p:nvSpPr>
            <p:cNvPr id="149" name="Freeform 5">
              <a:extLst>
                <a:ext uri="{FF2B5EF4-FFF2-40B4-BE49-F238E27FC236}">
                  <a16:creationId xmlns:a16="http://schemas.microsoft.com/office/drawing/2014/main" id="{5C5B487B-3C0A-CD7C-49B9-906DAA6B05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85951" y="438150"/>
              <a:ext cx="60325" cy="63500"/>
            </a:xfrm>
            <a:custGeom>
              <a:avLst/>
              <a:gdLst>
                <a:gd name="T0" fmla="*/ 36 w 73"/>
                <a:gd name="T1" fmla="*/ 0 h 78"/>
                <a:gd name="T2" fmla="*/ 10 w 73"/>
                <a:gd name="T3" fmla="*/ 10 h 78"/>
                <a:gd name="T4" fmla="*/ 0 w 73"/>
                <a:gd name="T5" fmla="*/ 39 h 78"/>
                <a:gd name="T6" fmla="*/ 10 w 73"/>
                <a:gd name="T7" fmla="*/ 67 h 78"/>
                <a:gd name="T8" fmla="*/ 36 w 73"/>
                <a:gd name="T9" fmla="*/ 78 h 78"/>
                <a:gd name="T10" fmla="*/ 63 w 73"/>
                <a:gd name="T11" fmla="*/ 67 h 78"/>
                <a:gd name="T12" fmla="*/ 73 w 73"/>
                <a:gd name="T13" fmla="*/ 39 h 78"/>
                <a:gd name="T14" fmla="*/ 63 w 73"/>
                <a:gd name="T15" fmla="*/ 10 h 78"/>
                <a:gd name="T16" fmla="*/ 36 w 73"/>
                <a:gd name="T17" fmla="*/ 0 h 78"/>
                <a:gd name="T18" fmla="*/ 52 w 73"/>
                <a:gd name="T19" fmla="*/ 59 h 78"/>
                <a:gd name="T20" fmla="*/ 36 w 73"/>
                <a:gd name="T21" fmla="*/ 66 h 78"/>
                <a:gd name="T22" fmla="*/ 20 w 73"/>
                <a:gd name="T23" fmla="*/ 59 h 78"/>
                <a:gd name="T24" fmla="*/ 15 w 73"/>
                <a:gd name="T25" fmla="*/ 39 h 78"/>
                <a:gd name="T26" fmla="*/ 21 w 73"/>
                <a:gd name="T27" fmla="*/ 19 h 78"/>
                <a:gd name="T28" fmla="*/ 36 w 73"/>
                <a:gd name="T29" fmla="*/ 11 h 78"/>
                <a:gd name="T30" fmla="*/ 52 w 73"/>
                <a:gd name="T31" fmla="*/ 19 h 78"/>
                <a:gd name="T32" fmla="*/ 58 w 73"/>
                <a:gd name="T33" fmla="*/ 39 h 78"/>
                <a:gd name="T34" fmla="*/ 52 w 73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78">
                  <a:moveTo>
                    <a:pt x="36" y="0"/>
                  </a:moveTo>
                  <a:cubicBezTo>
                    <a:pt x="25" y="0"/>
                    <a:pt x="17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7" y="74"/>
                    <a:pt x="25" y="78"/>
                    <a:pt x="36" y="78"/>
                  </a:cubicBezTo>
                  <a:cubicBezTo>
                    <a:pt x="47" y="78"/>
                    <a:pt x="56" y="74"/>
                    <a:pt x="63" y="67"/>
                  </a:cubicBezTo>
                  <a:cubicBezTo>
                    <a:pt x="69" y="60"/>
                    <a:pt x="73" y="51"/>
                    <a:pt x="73" y="39"/>
                  </a:cubicBezTo>
                  <a:cubicBezTo>
                    <a:pt x="73" y="27"/>
                    <a:pt x="69" y="17"/>
                    <a:pt x="63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1" y="19"/>
                  </a:cubicBezTo>
                  <a:cubicBezTo>
                    <a:pt x="24" y="14"/>
                    <a:pt x="30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8" y="30"/>
                    <a:pt x="58" y="39"/>
                  </a:cubicBezTo>
                  <a:cubicBezTo>
                    <a:pt x="58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6">
              <a:extLst>
                <a:ext uri="{FF2B5EF4-FFF2-40B4-BE49-F238E27FC236}">
                  <a16:creationId xmlns:a16="http://schemas.microsoft.com/office/drawing/2014/main" id="{FC002D50-1258-94CD-A4CA-8EF058420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2526" y="414338"/>
              <a:ext cx="74613" cy="87313"/>
            </a:xfrm>
            <a:custGeom>
              <a:avLst/>
              <a:gdLst>
                <a:gd name="T0" fmla="*/ 50 w 89"/>
                <a:gd name="T1" fmla="*/ 62 h 106"/>
                <a:gd name="T2" fmla="*/ 75 w 89"/>
                <a:gd name="T3" fmla="*/ 62 h 106"/>
                <a:gd name="T4" fmla="*/ 75 w 89"/>
                <a:gd name="T5" fmla="*/ 80 h 106"/>
                <a:gd name="T6" fmla="*/ 74 w 89"/>
                <a:gd name="T7" fmla="*/ 81 h 106"/>
                <a:gd name="T8" fmla="*/ 71 w 89"/>
                <a:gd name="T9" fmla="*/ 84 h 106"/>
                <a:gd name="T10" fmla="*/ 66 w 89"/>
                <a:gd name="T11" fmla="*/ 88 h 106"/>
                <a:gd name="T12" fmla="*/ 58 w 89"/>
                <a:gd name="T13" fmla="*/ 91 h 106"/>
                <a:gd name="T14" fmla="*/ 48 w 89"/>
                <a:gd name="T15" fmla="*/ 92 h 106"/>
                <a:gd name="T16" fmla="*/ 24 w 89"/>
                <a:gd name="T17" fmla="*/ 82 h 106"/>
                <a:gd name="T18" fmla="*/ 15 w 89"/>
                <a:gd name="T19" fmla="*/ 52 h 106"/>
                <a:gd name="T20" fmla="*/ 25 w 89"/>
                <a:gd name="T21" fmla="*/ 23 h 106"/>
                <a:gd name="T22" fmla="*/ 48 w 89"/>
                <a:gd name="T23" fmla="*/ 13 h 106"/>
                <a:gd name="T24" fmla="*/ 57 w 89"/>
                <a:gd name="T25" fmla="*/ 14 h 106"/>
                <a:gd name="T26" fmla="*/ 64 w 89"/>
                <a:gd name="T27" fmla="*/ 16 h 106"/>
                <a:gd name="T28" fmla="*/ 69 w 89"/>
                <a:gd name="T29" fmla="*/ 19 h 106"/>
                <a:gd name="T30" fmla="*/ 73 w 89"/>
                <a:gd name="T31" fmla="*/ 23 h 106"/>
                <a:gd name="T32" fmla="*/ 75 w 89"/>
                <a:gd name="T33" fmla="*/ 26 h 106"/>
                <a:gd name="T34" fmla="*/ 76 w 89"/>
                <a:gd name="T35" fmla="*/ 27 h 106"/>
                <a:gd name="T36" fmla="*/ 86 w 89"/>
                <a:gd name="T37" fmla="*/ 18 h 106"/>
                <a:gd name="T38" fmla="*/ 48 w 89"/>
                <a:gd name="T39" fmla="*/ 0 h 106"/>
                <a:gd name="T40" fmla="*/ 14 w 89"/>
                <a:gd name="T41" fmla="*/ 14 h 106"/>
                <a:gd name="T42" fmla="*/ 0 w 89"/>
                <a:gd name="T43" fmla="*/ 52 h 106"/>
                <a:gd name="T44" fmla="*/ 13 w 89"/>
                <a:gd name="T45" fmla="*/ 91 h 106"/>
                <a:gd name="T46" fmla="*/ 45 w 89"/>
                <a:gd name="T47" fmla="*/ 106 h 106"/>
                <a:gd name="T48" fmla="*/ 57 w 89"/>
                <a:gd name="T49" fmla="*/ 104 h 106"/>
                <a:gd name="T50" fmla="*/ 66 w 89"/>
                <a:gd name="T51" fmla="*/ 101 h 106"/>
                <a:gd name="T52" fmla="*/ 73 w 89"/>
                <a:gd name="T53" fmla="*/ 97 h 106"/>
                <a:gd name="T54" fmla="*/ 76 w 89"/>
                <a:gd name="T55" fmla="*/ 94 h 106"/>
                <a:gd name="T56" fmla="*/ 78 w 89"/>
                <a:gd name="T57" fmla="*/ 92 h 106"/>
                <a:gd name="T58" fmla="*/ 79 w 89"/>
                <a:gd name="T59" fmla="*/ 104 h 106"/>
                <a:gd name="T60" fmla="*/ 89 w 89"/>
                <a:gd name="T61" fmla="*/ 104 h 106"/>
                <a:gd name="T62" fmla="*/ 89 w 89"/>
                <a:gd name="T63" fmla="*/ 51 h 106"/>
                <a:gd name="T64" fmla="*/ 50 w 89"/>
                <a:gd name="T65" fmla="*/ 51 h 106"/>
                <a:gd name="T66" fmla="*/ 50 w 89"/>
                <a:gd name="T67" fmla="*/ 6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" h="106">
                  <a:moveTo>
                    <a:pt x="50" y="62"/>
                  </a:moveTo>
                  <a:cubicBezTo>
                    <a:pt x="75" y="62"/>
                    <a:pt x="75" y="62"/>
                    <a:pt x="75" y="62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3" y="82"/>
                    <a:pt x="72" y="83"/>
                    <a:pt x="71" y="84"/>
                  </a:cubicBezTo>
                  <a:cubicBezTo>
                    <a:pt x="69" y="86"/>
                    <a:pt x="68" y="87"/>
                    <a:pt x="66" y="88"/>
                  </a:cubicBezTo>
                  <a:cubicBezTo>
                    <a:pt x="64" y="89"/>
                    <a:pt x="61" y="90"/>
                    <a:pt x="58" y="91"/>
                  </a:cubicBezTo>
                  <a:cubicBezTo>
                    <a:pt x="55" y="92"/>
                    <a:pt x="51" y="92"/>
                    <a:pt x="48" y="92"/>
                  </a:cubicBezTo>
                  <a:cubicBezTo>
                    <a:pt x="38" y="92"/>
                    <a:pt x="30" y="89"/>
                    <a:pt x="24" y="82"/>
                  </a:cubicBezTo>
                  <a:cubicBezTo>
                    <a:pt x="18" y="74"/>
                    <a:pt x="15" y="65"/>
                    <a:pt x="15" y="52"/>
                  </a:cubicBezTo>
                  <a:cubicBezTo>
                    <a:pt x="15" y="40"/>
                    <a:pt x="18" y="31"/>
                    <a:pt x="25" y="23"/>
                  </a:cubicBezTo>
                  <a:cubicBezTo>
                    <a:pt x="31" y="16"/>
                    <a:pt x="39" y="13"/>
                    <a:pt x="48" y="13"/>
                  </a:cubicBezTo>
                  <a:cubicBezTo>
                    <a:pt x="51" y="13"/>
                    <a:pt x="54" y="13"/>
                    <a:pt x="57" y="14"/>
                  </a:cubicBezTo>
                  <a:cubicBezTo>
                    <a:pt x="60" y="14"/>
                    <a:pt x="62" y="15"/>
                    <a:pt x="64" y="16"/>
                  </a:cubicBezTo>
                  <a:cubicBezTo>
                    <a:pt x="66" y="17"/>
                    <a:pt x="67" y="18"/>
                    <a:pt x="69" y="19"/>
                  </a:cubicBezTo>
                  <a:cubicBezTo>
                    <a:pt x="71" y="21"/>
                    <a:pt x="72" y="22"/>
                    <a:pt x="73" y="23"/>
                  </a:cubicBezTo>
                  <a:cubicBezTo>
                    <a:pt x="74" y="24"/>
                    <a:pt x="74" y="25"/>
                    <a:pt x="75" y="26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77" y="6"/>
                    <a:pt x="64" y="0"/>
                    <a:pt x="48" y="0"/>
                  </a:cubicBezTo>
                  <a:cubicBezTo>
                    <a:pt x="35" y="0"/>
                    <a:pt x="23" y="4"/>
                    <a:pt x="14" y="14"/>
                  </a:cubicBezTo>
                  <a:cubicBezTo>
                    <a:pt x="4" y="24"/>
                    <a:pt x="0" y="36"/>
                    <a:pt x="0" y="52"/>
                  </a:cubicBezTo>
                  <a:cubicBezTo>
                    <a:pt x="0" y="69"/>
                    <a:pt x="4" y="82"/>
                    <a:pt x="13" y="91"/>
                  </a:cubicBezTo>
                  <a:cubicBezTo>
                    <a:pt x="21" y="101"/>
                    <a:pt x="32" y="106"/>
                    <a:pt x="45" y="106"/>
                  </a:cubicBezTo>
                  <a:cubicBezTo>
                    <a:pt x="50" y="106"/>
                    <a:pt x="54" y="105"/>
                    <a:pt x="57" y="104"/>
                  </a:cubicBezTo>
                  <a:cubicBezTo>
                    <a:pt x="61" y="103"/>
                    <a:pt x="64" y="102"/>
                    <a:pt x="66" y="101"/>
                  </a:cubicBezTo>
                  <a:cubicBezTo>
                    <a:pt x="69" y="100"/>
                    <a:pt x="71" y="99"/>
                    <a:pt x="73" y="97"/>
                  </a:cubicBezTo>
                  <a:cubicBezTo>
                    <a:pt x="75" y="95"/>
                    <a:pt x="76" y="94"/>
                    <a:pt x="76" y="94"/>
                  </a:cubicBezTo>
                  <a:cubicBezTo>
                    <a:pt x="77" y="93"/>
                    <a:pt x="77" y="93"/>
                    <a:pt x="78" y="92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50" y="51"/>
                    <a:pt x="50" y="51"/>
                    <a:pt x="50" y="51"/>
                  </a:cubicBezTo>
                  <a:lnTo>
                    <a:pt x="50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7">
              <a:extLst>
                <a:ext uri="{FF2B5EF4-FFF2-40B4-BE49-F238E27FC236}">
                  <a16:creationId xmlns:a16="http://schemas.microsoft.com/office/drawing/2014/main" id="{5E276722-5197-B412-82F4-CAE376DBB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6188" y="436563"/>
              <a:ext cx="34925" cy="63500"/>
            </a:xfrm>
            <a:custGeom>
              <a:avLst/>
              <a:gdLst>
                <a:gd name="T0" fmla="*/ 23 w 43"/>
                <a:gd name="T1" fmla="*/ 5 h 77"/>
                <a:gd name="T2" fmla="*/ 14 w 43"/>
                <a:gd name="T3" fmla="*/ 17 h 77"/>
                <a:gd name="T4" fmla="*/ 13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4 w 43"/>
                <a:gd name="T11" fmla="*/ 77 h 77"/>
                <a:gd name="T12" fmla="*/ 14 w 43"/>
                <a:gd name="T13" fmla="*/ 35 h 77"/>
                <a:gd name="T14" fmla="*/ 24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3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3" y="5"/>
                  </a:moveTo>
                  <a:cubicBezTo>
                    <a:pt x="19" y="8"/>
                    <a:pt x="16" y="12"/>
                    <a:pt x="14" y="17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27"/>
                    <a:pt x="19" y="22"/>
                    <a:pt x="24" y="18"/>
                  </a:cubicBezTo>
                  <a:cubicBezTo>
                    <a:pt x="28" y="16"/>
                    <a:pt x="31" y="14"/>
                    <a:pt x="35" y="14"/>
                  </a:cubicBezTo>
                  <a:cubicBezTo>
                    <a:pt x="37" y="14"/>
                    <a:pt x="39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7" y="2"/>
                    <a:pt x="2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8">
              <a:extLst>
                <a:ext uri="{FF2B5EF4-FFF2-40B4-BE49-F238E27FC236}">
                  <a16:creationId xmlns:a16="http://schemas.microsoft.com/office/drawing/2014/main" id="{030C0CC0-0956-B1B0-70A8-800FA865F9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84288" y="438150"/>
              <a:ext cx="60325" cy="63500"/>
            </a:xfrm>
            <a:custGeom>
              <a:avLst/>
              <a:gdLst>
                <a:gd name="T0" fmla="*/ 36 w 72"/>
                <a:gd name="T1" fmla="*/ 0 h 78"/>
                <a:gd name="T2" fmla="*/ 10 w 72"/>
                <a:gd name="T3" fmla="*/ 10 h 78"/>
                <a:gd name="T4" fmla="*/ 0 w 72"/>
                <a:gd name="T5" fmla="*/ 39 h 78"/>
                <a:gd name="T6" fmla="*/ 10 w 72"/>
                <a:gd name="T7" fmla="*/ 67 h 78"/>
                <a:gd name="T8" fmla="*/ 36 w 72"/>
                <a:gd name="T9" fmla="*/ 78 h 78"/>
                <a:gd name="T10" fmla="*/ 62 w 72"/>
                <a:gd name="T11" fmla="*/ 67 h 78"/>
                <a:gd name="T12" fmla="*/ 72 w 72"/>
                <a:gd name="T13" fmla="*/ 39 h 78"/>
                <a:gd name="T14" fmla="*/ 62 w 72"/>
                <a:gd name="T15" fmla="*/ 10 h 78"/>
                <a:gd name="T16" fmla="*/ 36 w 72"/>
                <a:gd name="T17" fmla="*/ 0 h 78"/>
                <a:gd name="T18" fmla="*/ 52 w 72"/>
                <a:gd name="T19" fmla="*/ 59 h 78"/>
                <a:gd name="T20" fmla="*/ 36 w 72"/>
                <a:gd name="T21" fmla="*/ 66 h 78"/>
                <a:gd name="T22" fmla="*/ 20 w 72"/>
                <a:gd name="T23" fmla="*/ 59 h 78"/>
                <a:gd name="T24" fmla="*/ 15 w 72"/>
                <a:gd name="T25" fmla="*/ 39 h 78"/>
                <a:gd name="T26" fmla="*/ 20 w 72"/>
                <a:gd name="T27" fmla="*/ 19 h 78"/>
                <a:gd name="T28" fmla="*/ 36 w 72"/>
                <a:gd name="T29" fmla="*/ 11 h 78"/>
                <a:gd name="T30" fmla="*/ 52 w 72"/>
                <a:gd name="T31" fmla="*/ 19 h 78"/>
                <a:gd name="T32" fmla="*/ 57 w 72"/>
                <a:gd name="T33" fmla="*/ 39 h 78"/>
                <a:gd name="T34" fmla="*/ 52 w 72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78">
                  <a:moveTo>
                    <a:pt x="36" y="0"/>
                  </a:moveTo>
                  <a:cubicBezTo>
                    <a:pt x="25" y="0"/>
                    <a:pt x="16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6" y="74"/>
                    <a:pt x="25" y="78"/>
                    <a:pt x="36" y="78"/>
                  </a:cubicBezTo>
                  <a:cubicBezTo>
                    <a:pt x="47" y="78"/>
                    <a:pt x="56" y="74"/>
                    <a:pt x="62" y="67"/>
                  </a:cubicBezTo>
                  <a:cubicBezTo>
                    <a:pt x="69" y="60"/>
                    <a:pt x="72" y="51"/>
                    <a:pt x="72" y="39"/>
                  </a:cubicBezTo>
                  <a:cubicBezTo>
                    <a:pt x="72" y="27"/>
                    <a:pt x="69" y="17"/>
                    <a:pt x="62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0" y="19"/>
                  </a:cubicBezTo>
                  <a:cubicBezTo>
                    <a:pt x="24" y="14"/>
                    <a:pt x="29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7" y="30"/>
                    <a:pt x="57" y="39"/>
                  </a:cubicBezTo>
                  <a:cubicBezTo>
                    <a:pt x="57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9">
              <a:extLst>
                <a:ext uri="{FF2B5EF4-FFF2-40B4-BE49-F238E27FC236}">
                  <a16:creationId xmlns:a16="http://schemas.microsoft.com/office/drawing/2014/main" id="{88BAE485-97CC-07B4-6CBC-75F7EB1F86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963" y="438150"/>
              <a:ext cx="90488" cy="61913"/>
            </a:xfrm>
            <a:custGeom>
              <a:avLst/>
              <a:gdLst>
                <a:gd name="T0" fmla="*/ 41 w 57"/>
                <a:gd name="T1" fmla="*/ 31 h 39"/>
                <a:gd name="T2" fmla="*/ 32 w 57"/>
                <a:gd name="T3" fmla="*/ 0 h 39"/>
                <a:gd name="T4" fmla="*/ 24 w 57"/>
                <a:gd name="T5" fmla="*/ 0 h 39"/>
                <a:gd name="T6" fmla="*/ 16 w 57"/>
                <a:gd name="T7" fmla="*/ 31 h 39"/>
                <a:gd name="T8" fmla="*/ 8 w 57"/>
                <a:gd name="T9" fmla="*/ 0 h 39"/>
                <a:gd name="T10" fmla="*/ 0 w 57"/>
                <a:gd name="T11" fmla="*/ 0 h 39"/>
                <a:gd name="T12" fmla="*/ 12 w 57"/>
                <a:gd name="T13" fmla="*/ 39 h 39"/>
                <a:gd name="T14" fmla="*/ 20 w 57"/>
                <a:gd name="T15" fmla="*/ 39 h 39"/>
                <a:gd name="T16" fmla="*/ 28 w 57"/>
                <a:gd name="T17" fmla="*/ 9 h 39"/>
                <a:gd name="T18" fmla="*/ 37 w 57"/>
                <a:gd name="T19" fmla="*/ 39 h 39"/>
                <a:gd name="T20" fmla="*/ 45 w 57"/>
                <a:gd name="T21" fmla="*/ 39 h 39"/>
                <a:gd name="T22" fmla="*/ 57 w 57"/>
                <a:gd name="T23" fmla="*/ 0 h 39"/>
                <a:gd name="T24" fmla="*/ 49 w 57"/>
                <a:gd name="T25" fmla="*/ 0 h 39"/>
                <a:gd name="T26" fmla="*/ 41 w 57"/>
                <a:gd name="T27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39">
                  <a:moveTo>
                    <a:pt x="41" y="31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16" y="31"/>
                  </a:lnTo>
                  <a:lnTo>
                    <a:pt x="8" y="0"/>
                  </a:lnTo>
                  <a:lnTo>
                    <a:pt x="0" y="0"/>
                  </a:lnTo>
                  <a:lnTo>
                    <a:pt x="12" y="39"/>
                  </a:lnTo>
                  <a:lnTo>
                    <a:pt x="20" y="39"/>
                  </a:lnTo>
                  <a:lnTo>
                    <a:pt x="28" y="9"/>
                  </a:lnTo>
                  <a:lnTo>
                    <a:pt x="37" y="39"/>
                  </a:lnTo>
                  <a:lnTo>
                    <a:pt x="45" y="39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0">
              <a:extLst>
                <a:ext uri="{FF2B5EF4-FFF2-40B4-BE49-F238E27FC236}">
                  <a16:creationId xmlns:a16="http://schemas.microsoft.com/office/drawing/2014/main" id="{E0EE8424-6820-BE0B-2C64-487E7DD59B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6213" y="422275"/>
              <a:ext cx="38100" cy="79375"/>
            </a:xfrm>
            <a:custGeom>
              <a:avLst/>
              <a:gdLst>
                <a:gd name="T0" fmla="*/ 26 w 46"/>
                <a:gd name="T1" fmla="*/ 0 h 97"/>
                <a:gd name="T2" fmla="*/ 13 w 46"/>
                <a:gd name="T3" fmla="*/ 0 h 97"/>
                <a:gd name="T4" fmla="*/ 11 w 46"/>
                <a:gd name="T5" fmla="*/ 20 h 97"/>
                <a:gd name="T6" fmla="*/ 0 w 46"/>
                <a:gd name="T7" fmla="*/ 20 h 97"/>
                <a:gd name="T8" fmla="*/ 0 w 46"/>
                <a:gd name="T9" fmla="*/ 31 h 97"/>
                <a:gd name="T10" fmla="*/ 11 w 46"/>
                <a:gd name="T11" fmla="*/ 31 h 97"/>
                <a:gd name="T12" fmla="*/ 11 w 46"/>
                <a:gd name="T13" fmla="*/ 72 h 97"/>
                <a:gd name="T14" fmla="*/ 16 w 46"/>
                <a:gd name="T15" fmla="*/ 91 h 97"/>
                <a:gd name="T16" fmla="*/ 32 w 46"/>
                <a:gd name="T17" fmla="*/ 97 h 97"/>
                <a:gd name="T18" fmla="*/ 46 w 46"/>
                <a:gd name="T19" fmla="*/ 95 h 97"/>
                <a:gd name="T20" fmla="*/ 44 w 46"/>
                <a:gd name="T21" fmla="*/ 84 h 97"/>
                <a:gd name="T22" fmla="*/ 36 w 46"/>
                <a:gd name="T23" fmla="*/ 85 h 97"/>
                <a:gd name="T24" fmla="*/ 28 w 46"/>
                <a:gd name="T25" fmla="*/ 82 h 97"/>
                <a:gd name="T26" fmla="*/ 26 w 46"/>
                <a:gd name="T27" fmla="*/ 70 h 97"/>
                <a:gd name="T28" fmla="*/ 26 w 46"/>
                <a:gd name="T29" fmla="*/ 31 h 97"/>
                <a:gd name="T30" fmla="*/ 46 w 46"/>
                <a:gd name="T31" fmla="*/ 31 h 97"/>
                <a:gd name="T32" fmla="*/ 46 w 46"/>
                <a:gd name="T33" fmla="*/ 20 h 97"/>
                <a:gd name="T34" fmla="*/ 26 w 46"/>
                <a:gd name="T35" fmla="*/ 20 h 97"/>
                <a:gd name="T36" fmla="*/ 26 w 46"/>
                <a:gd name="T3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97">
                  <a:moveTo>
                    <a:pt x="2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81"/>
                    <a:pt x="13" y="88"/>
                    <a:pt x="16" y="91"/>
                  </a:cubicBezTo>
                  <a:cubicBezTo>
                    <a:pt x="20" y="95"/>
                    <a:pt x="25" y="97"/>
                    <a:pt x="32" y="97"/>
                  </a:cubicBezTo>
                  <a:cubicBezTo>
                    <a:pt x="38" y="97"/>
                    <a:pt x="42" y="96"/>
                    <a:pt x="46" y="95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2" y="85"/>
                    <a:pt x="39" y="85"/>
                    <a:pt x="36" y="85"/>
                  </a:cubicBezTo>
                  <a:cubicBezTo>
                    <a:pt x="33" y="85"/>
                    <a:pt x="30" y="84"/>
                    <a:pt x="28" y="82"/>
                  </a:cubicBezTo>
                  <a:cubicBezTo>
                    <a:pt x="27" y="80"/>
                    <a:pt x="26" y="76"/>
                    <a:pt x="26" y="7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26" y="20"/>
                    <a:pt x="26" y="20"/>
                    <a:pt x="26" y="20"/>
                  </a:cubicBez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1">
              <a:extLst>
                <a:ext uri="{FF2B5EF4-FFF2-40B4-BE49-F238E27FC236}">
                  <a16:creationId xmlns:a16="http://schemas.microsoft.com/office/drawing/2014/main" id="{493BFF13-D216-7236-ADB3-513803D7A4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7013" y="412750"/>
              <a:ext cx="52388" cy="87313"/>
            </a:xfrm>
            <a:custGeom>
              <a:avLst/>
              <a:gdLst>
                <a:gd name="T0" fmla="*/ 39 w 64"/>
                <a:gd name="T1" fmla="*/ 30 h 106"/>
                <a:gd name="T2" fmla="*/ 14 w 64"/>
                <a:gd name="T3" fmla="*/ 45 h 106"/>
                <a:gd name="T4" fmla="*/ 14 w 64"/>
                <a:gd name="T5" fmla="*/ 0 h 106"/>
                <a:gd name="T6" fmla="*/ 0 w 64"/>
                <a:gd name="T7" fmla="*/ 0 h 106"/>
                <a:gd name="T8" fmla="*/ 0 w 64"/>
                <a:gd name="T9" fmla="*/ 106 h 106"/>
                <a:gd name="T10" fmla="*/ 14 w 64"/>
                <a:gd name="T11" fmla="*/ 106 h 106"/>
                <a:gd name="T12" fmla="*/ 14 w 64"/>
                <a:gd name="T13" fmla="*/ 62 h 106"/>
                <a:gd name="T14" fmla="*/ 21 w 64"/>
                <a:gd name="T15" fmla="*/ 49 h 106"/>
                <a:gd name="T16" fmla="*/ 34 w 64"/>
                <a:gd name="T17" fmla="*/ 42 h 106"/>
                <a:gd name="T18" fmla="*/ 46 w 64"/>
                <a:gd name="T19" fmla="*/ 47 h 106"/>
                <a:gd name="T20" fmla="*/ 49 w 64"/>
                <a:gd name="T21" fmla="*/ 62 h 106"/>
                <a:gd name="T22" fmla="*/ 49 w 64"/>
                <a:gd name="T23" fmla="*/ 106 h 106"/>
                <a:gd name="T24" fmla="*/ 64 w 64"/>
                <a:gd name="T25" fmla="*/ 106 h 106"/>
                <a:gd name="T26" fmla="*/ 64 w 64"/>
                <a:gd name="T27" fmla="*/ 58 h 106"/>
                <a:gd name="T28" fmla="*/ 57 w 64"/>
                <a:gd name="T29" fmla="*/ 37 h 106"/>
                <a:gd name="T30" fmla="*/ 39 w 64"/>
                <a:gd name="T31" fmla="*/ 3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6">
                  <a:moveTo>
                    <a:pt x="39" y="30"/>
                  </a:moveTo>
                  <a:cubicBezTo>
                    <a:pt x="29" y="30"/>
                    <a:pt x="20" y="35"/>
                    <a:pt x="14" y="4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57"/>
                    <a:pt x="17" y="53"/>
                    <a:pt x="21" y="49"/>
                  </a:cubicBezTo>
                  <a:cubicBezTo>
                    <a:pt x="25" y="44"/>
                    <a:pt x="29" y="42"/>
                    <a:pt x="34" y="42"/>
                  </a:cubicBezTo>
                  <a:cubicBezTo>
                    <a:pt x="40" y="42"/>
                    <a:pt x="44" y="44"/>
                    <a:pt x="46" y="47"/>
                  </a:cubicBezTo>
                  <a:cubicBezTo>
                    <a:pt x="48" y="50"/>
                    <a:pt x="49" y="55"/>
                    <a:pt x="49" y="62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4" y="48"/>
                    <a:pt x="62" y="41"/>
                    <a:pt x="57" y="37"/>
                  </a:cubicBezTo>
                  <a:cubicBezTo>
                    <a:pt x="53" y="32"/>
                    <a:pt x="47" y="30"/>
                    <a:pt x="39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2">
              <a:extLst>
                <a:ext uri="{FF2B5EF4-FFF2-40B4-BE49-F238E27FC236}">
                  <a16:creationId xmlns:a16="http://schemas.microsoft.com/office/drawing/2014/main" id="{A2FBFC85-5630-8BC3-A583-1DEC58BBCC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81151" y="415925"/>
              <a:ext cx="77788" cy="84138"/>
            </a:xfrm>
            <a:custGeom>
              <a:avLst/>
              <a:gdLst>
                <a:gd name="T0" fmla="*/ 20 w 49"/>
                <a:gd name="T1" fmla="*/ 0 h 53"/>
                <a:gd name="T2" fmla="*/ 0 w 49"/>
                <a:gd name="T3" fmla="*/ 53 h 53"/>
                <a:gd name="T4" fmla="*/ 8 w 49"/>
                <a:gd name="T5" fmla="*/ 53 h 53"/>
                <a:gd name="T6" fmla="*/ 13 w 49"/>
                <a:gd name="T7" fmla="*/ 40 h 53"/>
                <a:gd name="T8" fmla="*/ 36 w 49"/>
                <a:gd name="T9" fmla="*/ 40 h 53"/>
                <a:gd name="T10" fmla="*/ 40 w 49"/>
                <a:gd name="T11" fmla="*/ 53 h 53"/>
                <a:gd name="T12" fmla="*/ 49 w 49"/>
                <a:gd name="T13" fmla="*/ 53 h 53"/>
                <a:gd name="T14" fmla="*/ 29 w 49"/>
                <a:gd name="T15" fmla="*/ 0 h 53"/>
                <a:gd name="T16" fmla="*/ 20 w 49"/>
                <a:gd name="T17" fmla="*/ 0 h 53"/>
                <a:gd name="T18" fmla="*/ 15 w 49"/>
                <a:gd name="T19" fmla="*/ 34 h 53"/>
                <a:gd name="T20" fmla="*/ 24 w 49"/>
                <a:gd name="T21" fmla="*/ 7 h 53"/>
                <a:gd name="T22" fmla="*/ 34 w 49"/>
                <a:gd name="T23" fmla="*/ 34 h 53"/>
                <a:gd name="T24" fmla="*/ 15 w 49"/>
                <a:gd name="T25" fmla="*/ 3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3">
                  <a:moveTo>
                    <a:pt x="20" y="0"/>
                  </a:moveTo>
                  <a:lnTo>
                    <a:pt x="0" y="53"/>
                  </a:lnTo>
                  <a:lnTo>
                    <a:pt x="8" y="53"/>
                  </a:lnTo>
                  <a:lnTo>
                    <a:pt x="13" y="40"/>
                  </a:lnTo>
                  <a:lnTo>
                    <a:pt x="36" y="40"/>
                  </a:lnTo>
                  <a:lnTo>
                    <a:pt x="40" y="53"/>
                  </a:lnTo>
                  <a:lnTo>
                    <a:pt x="49" y="53"/>
                  </a:lnTo>
                  <a:lnTo>
                    <a:pt x="29" y="0"/>
                  </a:lnTo>
                  <a:lnTo>
                    <a:pt x="20" y="0"/>
                  </a:lnTo>
                  <a:close/>
                  <a:moveTo>
                    <a:pt x="15" y="34"/>
                  </a:moveTo>
                  <a:lnTo>
                    <a:pt x="24" y="7"/>
                  </a:lnTo>
                  <a:lnTo>
                    <a:pt x="34" y="34"/>
                  </a:lnTo>
                  <a:lnTo>
                    <a:pt x="15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4">
              <a:extLst>
                <a:ext uri="{FF2B5EF4-FFF2-40B4-BE49-F238E27FC236}">
                  <a16:creationId xmlns:a16="http://schemas.microsoft.com/office/drawing/2014/main" id="{FF83A1F9-4D22-902B-230C-EA48637DF2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3701" y="412750"/>
              <a:ext cx="58738" cy="88900"/>
            </a:xfrm>
            <a:custGeom>
              <a:avLst/>
              <a:gdLst>
                <a:gd name="T0" fmla="*/ 57 w 71"/>
                <a:gd name="T1" fmla="*/ 43 h 108"/>
                <a:gd name="T2" fmla="*/ 55 w 71"/>
                <a:gd name="T3" fmla="*/ 40 h 108"/>
                <a:gd name="T4" fmla="*/ 51 w 71"/>
                <a:gd name="T5" fmla="*/ 36 h 108"/>
                <a:gd name="T6" fmla="*/ 43 w 71"/>
                <a:gd name="T7" fmla="*/ 31 h 108"/>
                <a:gd name="T8" fmla="*/ 33 w 71"/>
                <a:gd name="T9" fmla="*/ 30 h 108"/>
                <a:gd name="T10" fmla="*/ 9 w 71"/>
                <a:gd name="T11" fmla="*/ 41 h 108"/>
                <a:gd name="T12" fmla="*/ 0 w 71"/>
                <a:gd name="T13" fmla="*/ 69 h 108"/>
                <a:gd name="T14" fmla="*/ 8 w 71"/>
                <a:gd name="T15" fmla="*/ 97 h 108"/>
                <a:gd name="T16" fmla="*/ 32 w 71"/>
                <a:gd name="T17" fmla="*/ 108 h 108"/>
                <a:gd name="T18" fmla="*/ 37 w 71"/>
                <a:gd name="T19" fmla="*/ 107 h 108"/>
                <a:gd name="T20" fmla="*/ 42 w 71"/>
                <a:gd name="T21" fmla="*/ 106 h 108"/>
                <a:gd name="T22" fmla="*/ 46 w 71"/>
                <a:gd name="T23" fmla="*/ 104 h 108"/>
                <a:gd name="T24" fmla="*/ 49 w 71"/>
                <a:gd name="T25" fmla="*/ 103 h 108"/>
                <a:gd name="T26" fmla="*/ 52 w 71"/>
                <a:gd name="T27" fmla="*/ 100 h 108"/>
                <a:gd name="T28" fmla="*/ 54 w 71"/>
                <a:gd name="T29" fmla="*/ 98 h 108"/>
                <a:gd name="T30" fmla="*/ 55 w 71"/>
                <a:gd name="T31" fmla="*/ 97 h 108"/>
                <a:gd name="T32" fmla="*/ 56 w 71"/>
                <a:gd name="T33" fmla="*/ 95 h 108"/>
                <a:gd name="T34" fmla="*/ 57 w 71"/>
                <a:gd name="T35" fmla="*/ 95 h 108"/>
                <a:gd name="T36" fmla="*/ 59 w 71"/>
                <a:gd name="T37" fmla="*/ 106 h 108"/>
                <a:gd name="T38" fmla="*/ 71 w 71"/>
                <a:gd name="T39" fmla="*/ 106 h 108"/>
                <a:gd name="T40" fmla="*/ 71 w 71"/>
                <a:gd name="T41" fmla="*/ 0 h 108"/>
                <a:gd name="T42" fmla="*/ 57 w 71"/>
                <a:gd name="T43" fmla="*/ 0 h 108"/>
                <a:gd name="T44" fmla="*/ 57 w 71"/>
                <a:gd name="T45" fmla="*/ 43 h 108"/>
                <a:gd name="T46" fmla="*/ 51 w 71"/>
                <a:gd name="T47" fmla="*/ 88 h 108"/>
                <a:gd name="T48" fmla="*/ 36 w 71"/>
                <a:gd name="T49" fmla="*/ 96 h 108"/>
                <a:gd name="T50" fmla="*/ 20 w 71"/>
                <a:gd name="T51" fmla="*/ 88 h 108"/>
                <a:gd name="T52" fmla="*/ 15 w 71"/>
                <a:gd name="T53" fmla="*/ 68 h 108"/>
                <a:gd name="T54" fmla="*/ 21 w 71"/>
                <a:gd name="T55" fmla="*/ 49 h 108"/>
                <a:gd name="T56" fmla="*/ 36 w 71"/>
                <a:gd name="T57" fmla="*/ 41 h 108"/>
                <a:gd name="T58" fmla="*/ 51 w 71"/>
                <a:gd name="T59" fmla="*/ 49 h 108"/>
                <a:gd name="T60" fmla="*/ 57 w 71"/>
                <a:gd name="T61" fmla="*/ 68 h 108"/>
                <a:gd name="T62" fmla="*/ 51 w 71"/>
                <a:gd name="T63" fmla="*/ 8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108">
                  <a:moveTo>
                    <a:pt x="57" y="43"/>
                  </a:moveTo>
                  <a:cubicBezTo>
                    <a:pt x="56" y="42"/>
                    <a:pt x="56" y="41"/>
                    <a:pt x="55" y="40"/>
                  </a:cubicBezTo>
                  <a:cubicBezTo>
                    <a:pt x="54" y="39"/>
                    <a:pt x="53" y="38"/>
                    <a:pt x="51" y="36"/>
                  </a:cubicBezTo>
                  <a:cubicBezTo>
                    <a:pt x="49" y="34"/>
                    <a:pt x="46" y="33"/>
                    <a:pt x="43" y="31"/>
                  </a:cubicBezTo>
                  <a:cubicBezTo>
                    <a:pt x="40" y="30"/>
                    <a:pt x="37" y="30"/>
                    <a:pt x="33" y="30"/>
                  </a:cubicBezTo>
                  <a:cubicBezTo>
                    <a:pt x="23" y="30"/>
                    <a:pt x="15" y="33"/>
                    <a:pt x="9" y="41"/>
                  </a:cubicBezTo>
                  <a:cubicBezTo>
                    <a:pt x="3" y="48"/>
                    <a:pt x="0" y="57"/>
                    <a:pt x="0" y="69"/>
                  </a:cubicBezTo>
                  <a:cubicBezTo>
                    <a:pt x="0" y="80"/>
                    <a:pt x="3" y="90"/>
                    <a:pt x="8" y="97"/>
                  </a:cubicBezTo>
                  <a:cubicBezTo>
                    <a:pt x="14" y="104"/>
                    <a:pt x="22" y="108"/>
                    <a:pt x="32" y="108"/>
                  </a:cubicBezTo>
                  <a:cubicBezTo>
                    <a:pt x="34" y="108"/>
                    <a:pt x="35" y="108"/>
                    <a:pt x="37" y="107"/>
                  </a:cubicBezTo>
                  <a:cubicBezTo>
                    <a:pt x="39" y="107"/>
                    <a:pt x="41" y="107"/>
                    <a:pt x="42" y="106"/>
                  </a:cubicBezTo>
                  <a:cubicBezTo>
                    <a:pt x="43" y="106"/>
                    <a:pt x="45" y="105"/>
                    <a:pt x="46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2"/>
                    <a:pt x="51" y="101"/>
                    <a:pt x="52" y="100"/>
                  </a:cubicBezTo>
                  <a:cubicBezTo>
                    <a:pt x="53" y="100"/>
                    <a:pt x="53" y="99"/>
                    <a:pt x="54" y="98"/>
                  </a:cubicBezTo>
                  <a:cubicBezTo>
                    <a:pt x="54" y="98"/>
                    <a:pt x="55" y="97"/>
                    <a:pt x="55" y="97"/>
                  </a:cubicBezTo>
                  <a:cubicBezTo>
                    <a:pt x="56" y="96"/>
                    <a:pt x="56" y="96"/>
                    <a:pt x="56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57" y="43"/>
                  </a:lnTo>
                  <a:close/>
                  <a:moveTo>
                    <a:pt x="51" y="88"/>
                  </a:moveTo>
                  <a:cubicBezTo>
                    <a:pt x="47" y="93"/>
                    <a:pt x="42" y="96"/>
                    <a:pt x="36" y="96"/>
                  </a:cubicBezTo>
                  <a:cubicBezTo>
                    <a:pt x="29" y="96"/>
                    <a:pt x="24" y="93"/>
                    <a:pt x="20" y="88"/>
                  </a:cubicBezTo>
                  <a:cubicBezTo>
                    <a:pt x="17" y="83"/>
                    <a:pt x="15" y="76"/>
                    <a:pt x="15" y="68"/>
                  </a:cubicBezTo>
                  <a:cubicBezTo>
                    <a:pt x="15" y="61"/>
                    <a:pt x="17" y="54"/>
                    <a:pt x="21" y="49"/>
                  </a:cubicBezTo>
                  <a:cubicBezTo>
                    <a:pt x="25" y="44"/>
                    <a:pt x="30" y="41"/>
                    <a:pt x="36" y="41"/>
                  </a:cubicBezTo>
                  <a:cubicBezTo>
                    <a:pt x="43" y="41"/>
                    <a:pt x="48" y="44"/>
                    <a:pt x="51" y="49"/>
                  </a:cubicBezTo>
                  <a:cubicBezTo>
                    <a:pt x="55" y="54"/>
                    <a:pt x="57" y="61"/>
                    <a:pt x="57" y="68"/>
                  </a:cubicBezTo>
                  <a:cubicBezTo>
                    <a:pt x="57" y="76"/>
                    <a:pt x="55" y="83"/>
                    <a:pt x="51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5">
              <a:extLst>
                <a:ext uri="{FF2B5EF4-FFF2-40B4-BE49-F238E27FC236}">
                  <a16:creationId xmlns:a16="http://schemas.microsoft.com/office/drawing/2014/main" id="{B67964F5-8081-A3D8-089C-A081B2E52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3551" y="438150"/>
              <a:ext cx="60325" cy="61913"/>
            </a:xfrm>
            <a:custGeom>
              <a:avLst/>
              <a:gdLst>
                <a:gd name="T0" fmla="*/ 18 w 38"/>
                <a:gd name="T1" fmla="*/ 32 h 39"/>
                <a:gd name="T2" fmla="*/ 8 w 38"/>
                <a:gd name="T3" fmla="*/ 0 h 39"/>
                <a:gd name="T4" fmla="*/ 0 w 38"/>
                <a:gd name="T5" fmla="*/ 0 h 39"/>
                <a:gd name="T6" fmla="*/ 15 w 38"/>
                <a:gd name="T7" fmla="*/ 39 h 39"/>
                <a:gd name="T8" fmla="*/ 23 w 38"/>
                <a:gd name="T9" fmla="*/ 39 h 39"/>
                <a:gd name="T10" fmla="*/ 38 w 38"/>
                <a:gd name="T11" fmla="*/ 0 h 39"/>
                <a:gd name="T12" fmla="*/ 29 w 38"/>
                <a:gd name="T13" fmla="*/ 0 h 39"/>
                <a:gd name="T14" fmla="*/ 18 w 38"/>
                <a:gd name="T15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9">
                  <a:moveTo>
                    <a:pt x="18" y="32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15" y="39"/>
                  </a:lnTo>
                  <a:lnTo>
                    <a:pt x="23" y="39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18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6">
              <a:extLst>
                <a:ext uri="{FF2B5EF4-FFF2-40B4-BE49-F238E27FC236}">
                  <a16:creationId xmlns:a16="http://schemas.microsoft.com/office/drawing/2014/main" id="{C73E25E4-139B-A180-CBFD-59414A4BD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1813" y="411163"/>
              <a:ext cx="15875" cy="14288"/>
            </a:xfrm>
            <a:custGeom>
              <a:avLst/>
              <a:gdLst>
                <a:gd name="T0" fmla="*/ 10 w 19"/>
                <a:gd name="T1" fmla="*/ 0 h 18"/>
                <a:gd name="T2" fmla="*/ 3 w 19"/>
                <a:gd name="T3" fmla="*/ 2 h 18"/>
                <a:gd name="T4" fmla="*/ 0 w 19"/>
                <a:gd name="T5" fmla="*/ 9 h 18"/>
                <a:gd name="T6" fmla="*/ 3 w 19"/>
                <a:gd name="T7" fmla="*/ 16 h 18"/>
                <a:gd name="T8" fmla="*/ 10 w 19"/>
                <a:gd name="T9" fmla="*/ 18 h 18"/>
                <a:gd name="T10" fmla="*/ 17 w 19"/>
                <a:gd name="T11" fmla="*/ 16 h 18"/>
                <a:gd name="T12" fmla="*/ 19 w 19"/>
                <a:gd name="T13" fmla="*/ 9 h 18"/>
                <a:gd name="T14" fmla="*/ 17 w 19"/>
                <a:gd name="T15" fmla="*/ 2 h 18"/>
                <a:gd name="T16" fmla="*/ 10 w 19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0" y="0"/>
                  </a:moveTo>
                  <a:cubicBezTo>
                    <a:pt x="7" y="0"/>
                    <a:pt x="5" y="1"/>
                    <a:pt x="3" y="2"/>
                  </a:cubicBezTo>
                  <a:cubicBezTo>
                    <a:pt x="1" y="4"/>
                    <a:pt x="0" y="7"/>
                    <a:pt x="0" y="9"/>
                  </a:cubicBezTo>
                  <a:cubicBezTo>
                    <a:pt x="0" y="12"/>
                    <a:pt x="1" y="14"/>
                    <a:pt x="3" y="16"/>
                  </a:cubicBezTo>
                  <a:cubicBezTo>
                    <a:pt x="5" y="17"/>
                    <a:pt x="7" y="18"/>
                    <a:pt x="10" y="18"/>
                  </a:cubicBezTo>
                  <a:cubicBezTo>
                    <a:pt x="13" y="18"/>
                    <a:pt x="15" y="17"/>
                    <a:pt x="17" y="16"/>
                  </a:cubicBezTo>
                  <a:cubicBezTo>
                    <a:pt x="18" y="14"/>
                    <a:pt x="19" y="12"/>
                    <a:pt x="19" y="9"/>
                  </a:cubicBezTo>
                  <a:cubicBezTo>
                    <a:pt x="19" y="6"/>
                    <a:pt x="18" y="4"/>
                    <a:pt x="17" y="2"/>
                  </a:cubicBezTo>
                  <a:cubicBezTo>
                    <a:pt x="15" y="1"/>
                    <a:pt x="12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Rectangle 17">
              <a:extLst>
                <a:ext uri="{FF2B5EF4-FFF2-40B4-BE49-F238E27FC236}">
                  <a16:creationId xmlns:a16="http://schemas.microsoft.com/office/drawing/2014/main" id="{7B6F8562-C3CB-5305-FB0B-63FF8D970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4988" y="438150"/>
              <a:ext cx="11113" cy="619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8">
              <a:extLst>
                <a:ext uri="{FF2B5EF4-FFF2-40B4-BE49-F238E27FC236}">
                  <a16:creationId xmlns:a16="http://schemas.microsoft.com/office/drawing/2014/main" id="{AAAB2CA3-ACC4-BAB9-7B09-8D2F882AE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8801" y="436563"/>
              <a:ext cx="47625" cy="65088"/>
            </a:xfrm>
            <a:custGeom>
              <a:avLst/>
              <a:gdLst>
                <a:gd name="T0" fmla="*/ 44 w 59"/>
                <a:gd name="T1" fmla="*/ 36 h 79"/>
                <a:gd name="T2" fmla="*/ 37 w 59"/>
                <a:gd name="T3" fmla="*/ 34 h 79"/>
                <a:gd name="T4" fmla="*/ 30 w 59"/>
                <a:gd name="T5" fmla="*/ 31 h 79"/>
                <a:gd name="T6" fmla="*/ 24 w 59"/>
                <a:gd name="T7" fmla="*/ 29 h 79"/>
                <a:gd name="T8" fmla="*/ 20 w 59"/>
                <a:gd name="T9" fmla="*/ 26 h 79"/>
                <a:gd name="T10" fmla="*/ 18 w 59"/>
                <a:gd name="T11" fmla="*/ 21 h 79"/>
                <a:gd name="T12" fmla="*/ 22 w 59"/>
                <a:gd name="T13" fmla="*/ 14 h 79"/>
                <a:gd name="T14" fmla="*/ 32 w 59"/>
                <a:gd name="T15" fmla="*/ 12 h 79"/>
                <a:gd name="T16" fmla="*/ 52 w 59"/>
                <a:gd name="T17" fmla="*/ 20 h 79"/>
                <a:gd name="T18" fmla="*/ 58 w 59"/>
                <a:gd name="T19" fmla="*/ 10 h 79"/>
                <a:gd name="T20" fmla="*/ 55 w 59"/>
                <a:gd name="T21" fmla="*/ 8 h 79"/>
                <a:gd name="T22" fmla="*/ 46 w 59"/>
                <a:gd name="T23" fmla="*/ 3 h 79"/>
                <a:gd name="T24" fmla="*/ 32 w 59"/>
                <a:gd name="T25" fmla="*/ 0 h 79"/>
                <a:gd name="T26" fmla="*/ 12 w 59"/>
                <a:gd name="T27" fmla="*/ 7 h 79"/>
                <a:gd name="T28" fmla="*/ 4 w 59"/>
                <a:gd name="T29" fmla="*/ 23 h 79"/>
                <a:gd name="T30" fmla="*/ 6 w 59"/>
                <a:gd name="T31" fmla="*/ 31 h 79"/>
                <a:gd name="T32" fmla="*/ 11 w 59"/>
                <a:gd name="T33" fmla="*/ 37 h 79"/>
                <a:gd name="T34" fmla="*/ 15 w 59"/>
                <a:gd name="T35" fmla="*/ 40 h 79"/>
                <a:gd name="T36" fmla="*/ 19 w 59"/>
                <a:gd name="T37" fmla="*/ 42 h 79"/>
                <a:gd name="T38" fmla="*/ 23 w 59"/>
                <a:gd name="T39" fmla="*/ 44 h 79"/>
                <a:gd name="T40" fmla="*/ 29 w 59"/>
                <a:gd name="T41" fmla="*/ 45 h 79"/>
                <a:gd name="T42" fmla="*/ 33 w 59"/>
                <a:gd name="T43" fmla="*/ 47 h 79"/>
                <a:gd name="T44" fmla="*/ 38 w 59"/>
                <a:gd name="T45" fmla="*/ 49 h 79"/>
                <a:gd name="T46" fmla="*/ 42 w 59"/>
                <a:gd name="T47" fmla="*/ 52 h 79"/>
                <a:gd name="T48" fmla="*/ 45 w 59"/>
                <a:gd name="T49" fmla="*/ 57 h 79"/>
                <a:gd name="T50" fmla="*/ 41 w 59"/>
                <a:gd name="T51" fmla="*/ 65 h 79"/>
                <a:gd name="T52" fmla="*/ 30 w 59"/>
                <a:gd name="T53" fmla="*/ 67 h 79"/>
                <a:gd name="T54" fmla="*/ 18 w 59"/>
                <a:gd name="T55" fmla="*/ 64 h 79"/>
                <a:gd name="T56" fmla="*/ 8 w 59"/>
                <a:gd name="T57" fmla="*/ 57 h 79"/>
                <a:gd name="T58" fmla="*/ 0 w 59"/>
                <a:gd name="T59" fmla="*/ 66 h 79"/>
                <a:gd name="T60" fmla="*/ 12 w 59"/>
                <a:gd name="T61" fmla="*/ 74 h 79"/>
                <a:gd name="T62" fmla="*/ 30 w 59"/>
                <a:gd name="T63" fmla="*/ 79 h 79"/>
                <a:gd name="T64" fmla="*/ 52 w 59"/>
                <a:gd name="T65" fmla="*/ 72 h 79"/>
                <a:gd name="T66" fmla="*/ 59 w 59"/>
                <a:gd name="T67" fmla="*/ 55 h 79"/>
                <a:gd name="T68" fmla="*/ 44 w 59"/>
                <a:gd name="T69" fmla="*/ 3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79">
                  <a:moveTo>
                    <a:pt x="44" y="36"/>
                  </a:moveTo>
                  <a:cubicBezTo>
                    <a:pt x="43" y="36"/>
                    <a:pt x="41" y="35"/>
                    <a:pt x="37" y="34"/>
                  </a:cubicBezTo>
                  <a:cubicBezTo>
                    <a:pt x="34" y="33"/>
                    <a:pt x="31" y="32"/>
                    <a:pt x="30" y="31"/>
                  </a:cubicBezTo>
                  <a:cubicBezTo>
                    <a:pt x="27" y="30"/>
                    <a:pt x="25" y="30"/>
                    <a:pt x="24" y="29"/>
                  </a:cubicBezTo>
                  <a:cubicBezTo>
                    <a:pt x="23" y="29"/>
                    <a:pt x="22" y="28"/>
                    <a:pt x="20" y="26"/>
                  </a:cubicBezTo>
                  <a:cubicBezTo>
                    <a:pt x="19" y="25"/>
                    <a:pt x="18" y="23"/>
                    <a:pt x="18" y="21"/>
                  </a:cubicBezTo>
                  <a:cubicBezTo>
                    <a:pt x="18" y="18"/>
                    <a:pt x="19" y="15"/>
                    <a:pt x="22" y="14"/>
                  </a:cubicBezTo>
                  <a:cubicBezTo>
                    <a:pt x="24" y="12"/>
                    <a:pt x="28" y="12"/>
                    <a:pt x="32" y="12"/>
                  </a:cubicBezTo>
                  <a:cubicBezTo>
                    <a:pt x="39" y="12"/>
                    <a:pt x="46" y="14"/>
                    <a:pt x="52" y="2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7" y="9"/>
                    <a:pt x="55" y="8"/>
                  </a:cubicBezTo>
                  <a:cubicBezTo>
                    <a:pt x="53" y="6"/>
                    <a:pt x="50" y="5"/>
                    <a:pt x="46" y="3"/>
                  </a:cubicBezTo>
                  <a:cubicBezTo>
                    <a:pt x="41" y="1"/>
                    <a:pt x="37" y="0"/>
                    <a:pt x="32" y="0"/>
                  </a:cubicBezTo>
                  <a:cubicBezTo>
                    <a:pt x="23" y="0"/>
                    <a:pt x="17" y="3"/>
                    <a:pt x="12" y="7"/>
                  </a:cubicBezTo>
                  <a:cubicBezTo>
                    <a:pt x="7" y="11"/>
                    <a:pt x="4" y="16"/>
                    <a:pt x="4" y="23"/>
                  </a:cubicBezTo>
                  <a:cubicBezTo>
                    <a:pt x="4" y="26"/>
                    <a:pt x="5" y="29"/>
                    <a:pt x="6" y="31"/>
                  </a:cubicBezTo>
                  <a:cubicBezTo>
                    <a:pt x="7" y="33"/>
                    <a:pt x="8" y="35"/>
                    <a:pt x="11" y="37"/>
                  </a:cubicBezTo>
                  <a:cubicBezTo>
                    <a:pt x="13" y="39"/>
                    <a:pt x="14" y="40"/>
                    <a:pt x="15" y="40"/>
                  </a:cubicBezTo>
                  <a:cubicBezTo>
                    <a:pt x="16" y="41"/>
                    <a:pt x="18" y="41"/>
                    <a:pt x="19" y="42"/>
                  </a:cubicBezTo>
                  <a:cubicBezTo>
                    <a:pt x="20" y="43"/>
                    <a:pt x="22" y="43"/>
                    <a:pt x="23" y="44"/>
                  </a:cubicBezTo>
                  <a:cubicBezTo>
                    <a:pt x="25" y="44"/>
                    <a:pt x="27" y="45"/>
                    <a:pt x="29" y="45"/>
                  </a:cubicBezTo>
                  <a:cubicBezTo>
                    <a:pt x="31" y="46"/>
                    <a:pt x="32" y="47"/>
                    <a:pt x="33" y="47"/>
                  </a:cubicBezTo>
                  <a:cubicBezTo>
                    <a:pt x="35" y="48"/>
                    <a:pt x="37" y="48"/>
                    <a:pt x="38" y="49"/>
                  </a:cubicBezTo>
                  <a:cubicBezTo>
                    <a:pt x="39" y="49"/>
                    <a:pt x="41" y="50"/>
                    <a:pt x="42" y="52"/>
                  </a:cubicBezTo>
                  <a:cubicBezTo>
                    <a:pt x="44" y="53"/>
                    <a:pt x="45" y="55"/>
                    <a:pt x="45" y="57"/>
                  </a:cubicBezTo>
                  <a:cubicBezTo>
                    <a:pt x="45" y="61"/>
                    <a:pt x="44" y="63"/>
                    <a:pt x="41" y="65"/>
                  </a:cubicBezTo>
                  <a:cubicBezTo>
                    <a:pt x="38" y="66"/>
                    <a:pt x="35" y="67"/>
                    <a:pt x="30" y="67"/>
                  </a:cubicBezTo>
                  <a:cubicBezTo>
                    <a:pt x="26" y="67"/>
                    <a:pt x="22" y="66"/>
                    <a:pt x="18" y="64"/>
                  </a:cubicBezTo>
                  <a:cubicBezTo>
                    <a:pt x="14" y="62"/>
                    <a:pt x="10" y="59"/>
                    <a:pt x="8" y="5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" y="69"/>
                    <a:pt x="7" y="71"/>
                    <a:pt x="12" y="74"/>
                  </a:cubicBezTo>
                  <a:cubicBezTo>
                    <a:pt x="17" y="77"/>
                    <a:pt x="23" y="79"/>
                    <a:pt x="30" y="79"/>
                  </a:cubicBezTo>
                  <a:cubicBezTo>
                    <a:pt x="39" y="79"/>
                    <a:pt x="47" y="76"/>
                    <a:pt x="52" y="72"/>
                  </a:cubicBezTo>
                  <a:cubicBezTo>
                    <a:pt x="57" y="67"/>
                    <a:pt x="59" y="62"/>
                    <a:pt x="59" y="55"/>
                  </a:cubicBezTo>
                  <a:cubicBezTo>
                    <a:pt x="59" y="47"/>
                    <a:pt x="54" y="40"/>
                    <a:pt x="44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9">
              <a:extLst>
                <a:ext uri="{FF2B5EF4-FFF2-40B4-BE49-F238E27FC236}">
                  <a16:creationId xmlns:a16="http://schemas.microsoft.com/office/drawing/2014/main" id="{995386EE-0219-9B59-3015-DA9800463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0563" y="436563"/>
              <a:ext cx="36513" cy="63500"/>
            </a:xfrm>
            <a:custGeom>
              <a:avLst/>
              <a:gdLst>
                <a:gd name="T0" fmla="*/ 24 w 43"/>
                <a:gd name="T1" fmla="*/ 5 h 77"/>
                <a:gd name="T2" fmla="*/ 15 w 43"/>
                <a:gd name="T3" fmla="*/ 17 h 77"/>
                <a:gd name="T4" fmla="*/ 14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5 w 43"/>
                <a:gd name="T11" fmla="*/ 77 h 77"/>
                <a:gd name="T12" fmla="*/ 15 w 43"/>
                <a:gd name="T13" fmla="*/ 35 h 77"/>
                <a:gd name="T14" fmla="*/ 25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4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4" y="5"/>
                  </a:moveTo>
                  <a:cubicBezTo>
                    <a:pt x="20" y="8"/>
                    <a:pt x="17" y="12"/>
                    <a:pt x="15" y="17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27"/>
                    <a:pt x="19" y="22"/>
                    <a:pt x="25" y="18"/>
                  </a:cubicBezTo>
                  <a:cubicBezTo>
                    <a:pt x="28" y="16"/>
                    <a:pt x="32" y="14"/>
                    <a:pt x="35" y="14"/>
                  </a:cubicBezTo>
                  <a:cubicBezTo>
                    <a:pt x="38" y="14"/>
                    <a:pt x="40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8" y="2"/>
                    <a:pt x="2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20">
              <a:extLst>
                <a:ext uri="{FF2B5EF4-FFF2-40B4-BE49-F238E27FC236}">
                  <a16:creationId xmlns:a16="http://schemas.microsoft.com/office/drawing/2014/main" id="{2960E1C6-F590-264A-344E-7EF84C9D9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251" y="438150"/>
              <a:ext cx="58738" cy="85725"/>
            </a:xfrm>
            <a:custGeom>
              <a:avLst/>
              <a:gdLst>
                <a:gd name="T0" fmla="*/ 57 w 72"/>
                <a:gd name="T1" fmla="*/ 0 h 103"/>
                <a:gd name="T2" fmla="*/ 36 w 72"/>
                <a:gd name="T3" fmla="*/ 61 h 103"/>
                <a:gd name="T4" fmla="*/ 15 w 72"/>
                <a:gd name="T5" fmla="*/ 0 h 103"/>
                <a:gd name="T6" fmla="*/ 0 w 72"/>
                <a:gd name="T7" fmla="*/ 0 h 103"/>
                <a:gd name="T8" fmla="*/ 28 w 72"/>
                <a:gd name="T9" fmla="*/ 74 h 103"/>
                <a:gd name="T10" fmla="*/ 25 w 72"/>
                <a:gd name="T11" fmla="*/ 83 h 103"/>
                <a:gd name="T12" fmla="*/ 21 w 72"/>
                <a:gd name="T13" fmla="*/ 90 h 103"/>
                <a:gd name="T14" fmla="*/ 16 w 72"/>
                <a:gd name="T15" fmla="*/ 91 h 103"/>
                <a:gd name="T16" fmla="*/ 8 w 72"/>
                <a:gd name="T17" fmla="*/ 89 h 103"/>
                <a:gd name="T18" fmla="*/ 5 w 72"/>
                <a:gd name="T19" fmla="*/ 100 h 103"/>
                <a:gd name="T20" fmla="*/ 6 w 72"/>
                <a:gd name="T21" fmla="*/ 101 h 103"/>
                <a:gd name="T22" fmla="*/ 12 w 72"/>
                <a:gd name="T23" fmla="*/ 103 h 103"/>
                <a:gd name="T24" fmla="*/ 19 w 72"/>
                <a:gd name="T25" fmla="*/ 103 h 103"/>
                <a:gd name="T26" fmla="*/ 31 w 72"/>
                <a:gd name="T27" fmla="*/ 100 h 103"/>
                <a:gd name="T28" fmla="*/ 39 w 72"/>
                <a:gd name="T29" fmla="*/ 87 h 103"/>
                <a:gd name="T30" fmla="*/ 72 w 72"/>
                <a:gd name="T31" fmla="*/ 0 h 103"/>
                <a:gd name="T32" fmla="*/ 57 w 72"/>
                <a:gd name="T3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103">
                  <a:moveTo>
                    <a:pt x="57" y="0"/>
                  </a:moveTo>
                  <a:cubicBezTo>
                    <a:pt x="36" y="61"/>
                    <a:pt x="36" y="61"/>
                    <a:pt x="36" y="6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4" y="87"/>
                    <a:pt x="22" y="89"/>
                    <a:pt x="21" y="90"/>
                  </a:cubicBezTo>
                  <a:cubicBezTo>
                    <a:pt x="20" y="91"/>
                    <a:pt x="18" y="91"/>
                    <a:pt x="16" y="91"/>
                  </a:cubicBezTo>
                  <a:cubicBezTo>
                    <a:pt x="14" y="91"/>
                    <a:pt x="11" y="91"/>
                    <a:pt x="8" y="8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2"/>
                    <a:pt x="9" y="102"/>
                    <a:pt x="12" y="103"/>
                  </a:cubicBezTo>
                  <a:cubicBezTo>
                    <a:pt x="14" y="103"/>
                    <a:pt x="17" y="103"/>
                    <a:pt x="19" y="103"/>
                  </a:cubicBezTo>
                  <a:cubicBezTo>
                    <a:pt x="24" y="103"/>
                    <a:pt x="28" y="102"/>
                    <a:pt x="31" y="100"/>
                  </a:cubicBezTo>
                  <a:cubicBezTo>
                    <a:pt x="34" y="97"/>
                    <a:pt x="36" y="93"/>
                    <a:pt x="39" y="87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21">
              <a:extLst>
                <a:ext uri="{FF2B5EF4-FFF2-40B4-BE49-F238E27FC236}">
                  <a16:creationId xmlns:a16="http://schemas.microsoft.com/office/drawing/2014/main" id="{8279F213-F01D-0BA8-7DEC-BF8F2017D9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47813" y="-96838"/>
              <a:ext cx="352425" cy="422275"/>
            </a:xfrm>
            <a:custGeom>
              <a:avLst/>
              <a:gdLst>
                <a:gd name="T0" fmla="*/ 327 w 425"/>
                <a:gd name="T1" fmla="*/ 247 h 510"/>
                <a:gd name="T2" fmla="*/ 415 w 425"/>
                <a:gd name="T3" fmla="*/ 130 h 510"/>
                <a:gd name="T4" fmla="*/ 268 w 425"/>
                <a:gd name="T5" fmla="*/ 0 h 510"/>
                <a:gd name="T6" fmla="*/ 0 w 425"/>
                <a:gd name="T7" fmla="*/ 0 h 510"/>
                <a:gd name="T8" fmla="*/ 0 w 425"/>
                <a:gd name="T9" fmla="*/ 510 h 510"/>
                <a:gd name="T10" fmla="*/ 277 w 425"/>
                <a:gd name="T11" fmla="*/ 510 h 510"/>
                <a:gd name="T12" fmla="*/ 425 w 425"/>
                <a:gd name="T13" fmla="*/ 373 h 510"/>
                <a:gd name="T14" fmla="*/ 327 w 425"/>
                <a:gd name="T15" fmla="*/ 247 h 510"/>
                <a:gd name="T16" fmla="*/ 109 w 425"/>
                <a:gd name="T17" fmla="*/ 92 h 510"/>
                <a:gd name="T18" fmla="*/ 245 w 425"/>
                <a:gd name="T19" fmla="*/ 92 h 510"/>
                <a:gd name="T20" fmla="*/ 304 w 425"/>
                <a:gd name="T21" fmla="*/ 148 h 510"/>
                <a:gd name="T22" fmla="*/ 245 w 425"/>
                <a:gd name="T23" fmla="*/ 205 h 510"/>
                <a:gd name="T24" fmla="*/ 109 w 425"/>
                <a:gd name="T25" fmla="*/ 205 h 510"/>
                <a:gd name="T26" fmla="*/ 109 w 425"/>
                <a:gd name="T27" fmla="*/ 92 h 510"/>
                <a:gd name="T28" fmla="*/ 249 w 425"/>
                <a:gd name="T29" fmla="*/ 417 h 510"/>
                <a:gd name="T30" fmla="*/ 249 w 425"/>
                <a:gd name="T31" fmla="*/ 418 h 510"/>
                <a:gd name="T32" fmla="*/ 109 w 425"/>
                <a:gd name="T33" fmla="*/ 418 h 510"/>
                <a:gd name="T34" fmla="*/ 109 w 425"/>
                <a:gd name="T35" fmla="*/ 298 h 510"/>
                <a:gd name="T36" fmla="*/ 249 w 425"/>
                <a:gd name="T37" fmla="*/ 298 h 510"/>
                <a:gd name="T38" fmla="*/ 315 w 425"/>
                <a:gd name="T39" fmla="*/ 357 h 510"/>
                <a:gd name="T40" fmla="*/ 249 w 425"/>
                <a:gd name="T41" fmla="*/ 417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5" h="510">
                  <a:moveTo>
                    <a:pt x="327" y="247"/>
                  </a:moveTo>
                  <a:cubicBezTo>
                    <a:pt x="375" y="237"/>
                    <a:pt x="415" y="194"/>
                    <a:pt x="415" y="130"/>
                  </a:cubicBezTo>
                  <a:cubicBezTo>
                    <a:pt x="415" y="62"/>
                    <a:pt x="365" y="0"/>
                    <a:pt x="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277" y="510"/>
                    <a:pt x="277" y="510"/>
                    <a:pt x="277" y="510"/>
                  </a:cubicBezTo>
                  <a:cubicBezTo>
                    <a:pt x="374" y="510"/>
                    <a:pt x="425" y="449"/>
                    <a:pt x="425" y="373"/>
                  </a:cubicBezTo>
                  <a:cubicBezTo>
                    <a:pt x="425" y="309"/>
                    <a:pt x="381" y="256"/>
                    <a:pt x="327" y="247"/>
                  </a:cubicBezTo>
                  <a:close/>
                  <a:moveTo>
                    <a:pt x="109" y="92"/>
                  </a:moveTo>
                  <a:cubicBezTo>
                    <a:pt x="245" y="92"/>
                    <a:pt x="245" y="92"/>
                    <a:pt x="245" y="92"/>
                  </a:cubicBezTo>
                  <a:cubicBezTo>
                    <a:pt x="281" y="92"/>
                    <a:pt x="304" y="117"/>
                    <a:pt x="304" y="148"/>
                  </a:cubicBezTo>
                  <a:cubicBezTo>
                    <a:pt x="304" y="181"/>
                    <a:pt x="281" y="205"/>
                    <a:pt x="245" y="205"/>
                  </a:cubicBezTo>
                  <a:cubicBezTo>
                    <a:pt x="109" y="205"/>
                    <a:pt x="109" y="205"/>
                    <a:pt x="109" y="205"/>
                  </a:cubicBezTo>
                  <a:lnTo>
                    <a:pt x="109" y="92"/>
                  </a:lnTo>
                  <a:close/>
                  <a:moveTo>
                    <a:pt x="249" y="417"/>
                  </a:moveTo>
                  <a:cubicBezTo>
                    <a:pt x="249" y="418"/>
                    <a:pt x="249" y="418"/>
                    <a:pt x="249" y="418"/>
                  </a:cubicBezTo>
                  <a:cubicBezTo>
                    <a:pt x="109" y="418"/>
                    <a:pt x="109" y="418"/>
                    <a:pt x="109" y="418"/>
                  </a:cubicBezTo>
                  <a:cubicBezTo>
                    <a:pt x="109" y="298"/>
                    <a:pt x="109" y="298"/>
                    <a:pt x="109" y="298"/>
                  </a:cubicBezTo>
                  <a:cubicBezTo>
                    <a:pt x="249" y="298"/>
                    <a:pt x="249" y="298"/>
                    <a:pt x="249" y="298"/>
                  </a:cubicBezTo>
                  <a:cubicBezTo>
                    <a:pt x="292" y="298"/>
                    <a:pt x="315" y="325"/>
                    <a:pt x="315" y="357"/>
                  </a:cubicBezTo>
                  <a:cubicBezTo>
                    <a:pt x="315" y="394"/>
                    <a:pt x="290" y="417"/>
                    <a:pt x="249" y="4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22">
              <a:extLst>
                <a:ext uri="{FF2B5EF4-FFF2-40B4-BE49-F238E27FC236}">
                  <a16:creationId xmlns:a16="http://schemas.microsoft.com/office/drawing/2014/main" id="{05C0F3AF-1E64-F4C9-5564-207AB298F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826" y="-103188"/>
              <a:ext cx="347663" cy="436563"/>
            </a:xfrm>
            <a:custGeom>
              <a:avLst/>
              <a:gdLst>
                <a:gd name="T0" fmla="*/ 59 w 420"/>
                <a:gd name="T1" fmla="*/ 363 h 527"/>
                <a:gd name="T2" fmla="*/ 221 w 420"/>
                <a:gd name="T3" fmla="*/ 431 h 527"/>
                <a:gd name="T4" fmla="*/ 310 w 420"/>
                <a:gd name="T5" fmla="*/ 374 h 527"/>
                <a:gd name="T6" fmla="*/ 207 w 420"/>
                <a:gd name="T7" fmla="*/ 309 h 527"/>
                <a:gd name="T8" fmla="*/ 17 w 420"/>
                <a:gd name="T9" fmla="*/ 154 h 527"/>
                <a:gd name="T10" fmla="*/ 210 w 420"/>
                <a:gd name="T11" fmla="*/ 0 h 527"/>
                <a:gd name="T12" fmla="*/ 409 w 420"/>
                <a:gd name="T13" fmla="*/ 71 h 527"/>
                <a:gd name="T14" fmla="*/ 349 w 420"/>
                <a:gd name="T15" fmla="*/ 151 h 527"/>
                <a:gd name="T16" fmla="*/ 203 w 420"/>
                <a:gd name="T17" fmla="*/ 95 h 527"/>
                <a:gd name="T18" fmla="*/ 128 w 420"/>
                <a:gd name="T19" fmla="*/ 147 h 527"/>
                <a:gd name="T20" fmla="*/ 229 w 420"/>
                <a:gd name="T21" fmla="*/ 206 h 527"/>
                <a:gd name="T22" fmla="*/ 420 w 420"/>
                <a:gd name="T23" fmla="*/ 363 h 527"/>
                <a:gd name="T24" fmla="*/ 216 w 420"/>
                <a:gd name="T25" fmla="*/ 527 h 527"/>
                <a:gd name="T26" fmla="*/ 0 w 420"/>
                <a:gd name="T27" fmla="*/ 446 h 527"/>
                <a:gd name="T28" fmla="*/ 59 w 420"/>
                <a:gd name="T29" fmla="*/ 363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0" h="527">
                  <a:moveTo>
                    <a:pt x="59" y="363"/>
                  </a:moveTo>
                  <a:cubicBezTo>
                    <a:pt x="95" y="400"/>
                    <a:pt x="151" y="431"/>
                    <a:pt x="221" y="431"/>
                  </a:cubicBezTo>
                  <a:cubicBezTo>
                    <a:pt x="281" y="431"/>
                    <a:pt x="310" y="403"/>
                    <a:pt x="310" y="374"/>
                  </a:cubicBezTo>
                  <a:cubicBezTo>
                    <a:pt x="310" y="336"/>
                    <a:pt x="266" y="323"/>
                    <a:pt x="207" y="309"/>
                  </a:cubicBezTo>
                  <a:cubicBezTo>
                    <a:pt x="124" y="290"/>
                    <a:pt x="17" y="267"/>
                    <a:pt x="17" y="154"/>
                  </a:cubicBezTo>
                  <a:cubicBezTo>
                    <a:pt x="17" y="69"/>
                    <a:pt x="90" y="0"/>
                    <a:pt x="210" y="0"/>
                  </a:cubicBezTo>
                  <a:cubicBezTo>
                    <a:pt x="291" y="0"/>
                    <a:pt x="359" y="24"/>
                    <a:pt x="409" y="71"/>
                  </a:cubicBezTo>
                  <a:cubicBezTo>
                    <a:pt x="349" y="151"/>
                    <a:pt x="349" y="151"/>
                    <a:pt x="349" y="151"/>
                  </a:cubicBezTo>
                  <a:cubicBezTo>
                    <a:pt x="308" y="113"/>
                    <a:pt x="253" y="95"/>
                    <a:pt x="203" y="95"/>
                  </a:cubicBezTo>
                  <a:cubicBezTo>
                    <a:pt x="154" y="95"/>
                    <a:pt x="128" y="117"/>
                    <a:pt x="128" y="147"/>
                  </a:cubicBezTo>
                  <a:cubicBezTo>
                    <a:pt x="128" y="182"/>
                    <a:pt x="170" y="192"/>
                    <a:pt x="229" y="206"/>
                  </a:cubicBezTo>
                  <a:cubicBezTo>
                    <a:pt x="313" y="225"/>
                    <a:pt x="420" y="250"/>
                    <a:pt x="420" y="363"/>
                  </a:cubicBezTo>
                  <a:cubicBezTo>
                    <a:pt x="420" y="457"/>
                    <a:pt x="353" y="527"/>
                    <a:pt x="216" y="527"/>
                  </a:cubicBezTo>
                  <a:cubicBezTo>
                    <a:pt x="118" y="527"/>
                    <a:pt x="48" y="494"/>
                    <a:pt x="0" y="446"/>
                  </a:cubicBezTo>
                  <a:lnTo>
                    <a:pt x="59" y="3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Rectangle 23">
              <a:extLst>
                <a:ext uri="{FF2B5EF4-FFF2-40B4-BE49-F238E27FC236}">
                  <a16:creationId xmlns:a16="http://schemas.microsoft.com/office/drawing/2014/main" id="{5308E799-0736-BCF1-CC1A-3F3E2248F9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501" y="-96838"/>
              <a:ext cx="88900" cy="422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24">
              <a:extLst>
                <a:ext uri="{FF2B5EF4-FFF2-40B4-BE49-F238E27FC236}">
                  <a16:creationId xmlns:a16="http://schemas.microsoft.com/office/drawing/2014/main" id="{D9308C71-8329-D144-E136-1D34018B4D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-31750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7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6 h 136"/>
                <a:gd name="T20" fmla="*/ 20 w 113"/>
                <a:gd name="T21" fmla="*/ 16 h 136"/>
                <a:gd name="T22" fmla="*/ 20 w 113"/>
                <a:gd name="T23" fmla="*/ 120 h 136"/>
                <a:gd name="T24" fmla="*/ 45 w 113"/>
                <a:gd name="T25" fmla="*/ 120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6"/>
                    <a:pt x="92" y="17"/>
                  </a:cubicBezTo>
                  <a:cubicBezTo>
                    <a:pt x="103" y="28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20"/>
                    <a:pt x="59" y="16"/>
                    <a:pt x="45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58" y="120"/>
                    <a:pt x="69" y="116"/>
                    <a:pt x="78" y="107"/>
                  </a:cubicBezTo>
                  <a:cubicBezTo>
                    <a:pt x="87" y="98"/>
                    <a:pt x="92" y="85"/>
                    <a:pt x="92" y="68"/>
                  </a:cubicBezTo>
                  <a:cubicBezTo>
                    <a:pt x="92" y="51"/>
                    <a:pt x="87" y="37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25">
              <a:extLst>
                <a:ext uri="{FF2B5EF4-FFF2-40B4-BE49-F238E27FC236}">
                  <a16:creationId xmlns:a16="http://schemas.microsoft.com/office/drawing/2014/main" id="{9B065B41-2B00-5183-95B8-2C97D2776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438" y="-3175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26">
              <a:extLst>
                <a:ext uri="{FF2B5EF4-FFF2-40B4-BE49-F238E27FC236}">
                  <a16:creationId xmlns:a16="http://schemas.microsoft.com/office/drawing/2014/main" id="{AEBBA209-4388-44E3-1F5D-110C641693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70176" y="-36513"/>
              <a:ext cx="20638" cy="117475"/>
            </a:xfrm>
            <a:custGeom>
              <a:avLst/>
              <a:gdLst>
                <a:gd name="T0" fmla="*/ 13 w 25"/>
                <a:gd name="T1" fmla="*/ 24 h 143"/>
                <a:gd name="T2" fmla="*/ 0 w 25"/>
                <a:gd name="T3" fmla="*/ 12 h 143"/>
                <a:gd name="T4" fmla="*/ 13 w 25"/>
                <a:gd name="T5" fmla="*/ 0 h 143"/>
                <a:gd name="T6" fmla="*/ 25 w 25"/>
                <a:gd name="T7" fmla="*/ 12 h 143"/>
                <a:gd name="T8" fmla="*/ 13 w 25"/>
                <a:gd name="T9" fmla="*/ 24 h 143"/>
                <a:gd name="T10" fmla="*/ 4 w 25"/>
                <a:gd name="T11" fmla="*/ 143 h 143"/>
                <a:gd name="T12" fmla="*/ 4 w 25"/>
                <a:gd name="T13" fmla="*/ 44 h 143"/>
                <a:gd name="T14" fmla="*/ 22 w 25"/>
                <a:gd name="T15" fmla="*/ 44 h 143"/>
                <a:gd name="T16" fmla="*/ 22 w 25"/>
                <a:gd name="T17" fmla="*/ 143 h 143"/>
                <a:gd name="T18" fmla="*/ 4 w 25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5"/>
                    <a:pt x="25" y="12"/>
                  </a:cubicBezTo>
                  <a:cubicBezTo>
                    <a:pt x="25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27">
              <a:extLst>
                <a:ext uri="{FF2B5EF4-FFF2-40B4-BE49-F238E27FC236}">
                  <a16:creationId xmlns:a16="http://schemas.microsoft.com/office/drawing/2014/main" id="{4524D336-2EEE-036C-C9C9-0D5F156C9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926" y="-1588"/>
              <a:ext cx="80963" cy="82550"/>
            </a:xfrm>
            <a:custGeom>
              <a:avLst/>
              <a:gdLst>
                <a:gd name="T0" fmla="*/ 31 w 51"/>
                <a:gd name="T1" fmla="*/ 52 h 52"/>
                <a:gd name="T2" fmla="*/ 20 w 51"/>
                <a:gd name="T3" fmla="*/ 52 h 52"/>
                <a:gd name="T4" fmla="*/ 0 w 51"/>
                <a:gd name="T5" fmla="*/ 0 h 52"/>
                <a:gd name="T6" fmla="*/ 11 w 51"/>
                <a:gd name="T7" fmla="*/ 0 h 52"/>
                <a:gd name="T8" fmla="*/ 25 w 51"/>
                <a:gd name="T9" fmla="*/ 42 h 52"/>
                <a:gd name="T10" fmla="*/ 40 w 51"/>
                <a:gd name="T11" fmla="*/ 0 h 52"/>
                <a:gd name="T12" fmla="*/ 51 w 51"/>
                <a:gd name="T13" fmla="*/ 0 h 52"/>
                <a:gd name="T14" fmla="*/ 31 w 51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52">
                  <a:moveTo>
                    <a:pt x="31" y="52"/>
                  </a:moveTo>
                  <a:lnTo>
                    <a:pt x="20" y="5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42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31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28">
              <a:extLst>
                <a:ext uri="{FF2B5EF4-FFF2-40B4-BE49-F238E27FC236}">
                  <a16:creationId xmlns:a16="http://schemas.microsoft.com/office/drawing/2014/main" id="{7957D02A-F6AA-E7FB-776F-5DF982079E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9238" y="-3175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9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5 h 103"/>
                <a:gd name="T22" fmla="*/ 19 w 90"/>
                <a:gd name="T23" fmla="*/ 43 h 103"/>
                <a:gd name="T24" fmla="*/ 71 w 90"/>
                <a:gd name="T25" fmla="*/ 43 h 103"/>
                <a:gd name="T26" fmla="*/ 46 w 90"/>
                <a:gd name="T27" fmla="*/ 1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6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5"/>
                    <a:pt x="0" y="52"/>
                  </a:cubicBezTo>
                  <a:cubicBezTo>
                    <a:pt x="0" y="20"/>
                    <a:pt x="21" y="0"/>
                    <a:pt x="47" y="0"/>
                  </a:cubicBezTo>
                  <a:cubicBezTo>
                    <a:pt x="74" y="0"/>
                    <a:pt x="90" y="20"/>
                    <a:pt x="90" y="4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5"/>
                  </a:moveTo>
                  <a:cubicBezTo>
                    <a:pt x="28" y="15"/>
                    <a:pt x="20" y="30"/>
                    <a:pt x="19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28"/>
                    <a:pt x="64" y="15"/>
                    <a:pt x="4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29">
              <a:extLst>
                <a:ext uri="{FF2B5EF4-FFF2-40B4-BE49-F238E27FC236}">
                  <a16:creationId xmlns:a16="http://schemas.microsoft.com/office/drawing/2014/main" id="{C091E53F-E8FB-D219-1C2C-C8CDF3A477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2901" y="-3175"/>
              <a:ext cx="68263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8 w 84"/>
                <a:gd name="T7" fmla="*/ 42 h 101"/>
                <a:gd name="T8" fmla="*/ 18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7 w 84"/>
                <a:gd name="T15" fmla="*/ 2 h 101"/>
                <a:gd name="T16" fmla="*/ 18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0" y="32"/>
                    <a:pt x="18" y="42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30">
              <a:extLst>
                <a:ext uri="{FF2B5EF4-FFF2-40B4-BE49-F238E27FC236}">
                  <a16:creationId xmlns:a16="http://schemas.microsoft.com/office/drawing/2014/main" id="{D8C0F936-155F-B9D3-105E-CB4A7E9C8F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06726" y="-34925"/>
              <a:ext cx="79375" cy="117475"/>
            </a:xfrm>
            <a:custGeom>
              <a:avLst/>
              <a:gdLst>
                <a:gd name="T0" fmla="*/ 50 w 95"/>
                <a:gd name="T1" fmla="*/ 142 h 142"/>
                <a:gd name="T2" fmla="*/ 20 w 95"/>
                <a:gd name="T3" fmla="*/ 125 h 142"/>
                <a:gd name="T4" fmla="*/ 17 w 95"/>
                <a:gd name="T5" fmla="*/ 140 h 142"/>
                <a:gd name="T6" fmla="*/ 0 w 95"/>
                <a:gd name="T7" fmla="*/ 140 h 142"/>
                <a:gd name="T8" fmla="*/ 0 w 95"/>
                <a:gd name="T9" fmla="*/ 0 h 142"/>
                <a:gd name="T10" fmla="*/ 19 w 95"/>
                <a:gd name="T11" fmla="*/ 0 h 142"/>
                <a:gd name="T12" fmla="*/ 19 w 95"/>
                <a:gd name="T13" fmla="*/ 57 h 142"/>
                <a:gd name="T14" fmla="*/ 52 w 95"/>
                <a:gd name="T15" fmla="*/ 39 h 142"/>
                <a:gd name="T16" fmla="*/ 94 w 95"/>
                <a:gd name="T17" fmla="*/ 91 h 142"/>
                <a:gd name="T18" fmla="*/ 50 w 95"/>
                <a:gd name="T19" fmla="*/ 142 h 142"/>
                <a:gd name="T20" fmla="*/ 47 w 95"/>
                <a:gd name="T21" fmla="*/ 55 h 142"/>
                <a:gd name="T22" fmla="*/ 18 w 95"/>
                <a:gd name="T23" fmla="*/ 91 h 142"/>
                <a:gd name="T24" fmla="*/ 46 w 95"/>
                <a:gd name="T25" fmla="*/ 127 h 142"/>
                <a:gd name="T26" fmla="*/ 75 w 95"/>
                <a:gd name="T27" fmla="*/ 91 h 142"/>
                <a:gd name="T28" fmla="*/ 47 w 95"/>
                <a:gd name="T29" fmla="*/ 5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142">
                  <a:moveTo>
                    <a:pt x="50" y="142"/>
                  </a:moveTo>
                  <a:cubicBezTo>
                    <a:pt x="31" y="142"/>
                    <a:pt x="22" y="129"/>
                    <a:pt x="20" y="125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5"/>
                    <a:pt x="31" y="39"/>
                    <a:pt x="52" y="39"/>
                  </a:cubicBezTo>
                  <a:cubicBezTo>
                    <a:pt x="78" y="39"/>
                    <a:pt x="94" y="61"/>
                    <a:pt x="94" y="91"/>
                  </a:cubicBezTo>
                  <a:cubicBezTo>
                    <a:pt x="95" y="121"/>
                    <a:pt x="77" y="142"/>
                    <a:pt x="50" y="142"/>
                  </a:cubicBezTo>
                  <a:close/>
                  <a:moveTo>
                    <a:pt x="47" y="55"/>
                  </a:moveTo>
                  <a:cubicBezTo>
                    <a:pt x="30" y="55"/>
                    <a:pt x="18" y="71"/>
                    <a:pt x="18" y="91"/>
                  </a:cubicBezTo>
                  <a:cubicBezTo>
                    <a:pt x="18" y="110"/>
                    <a:pt x="29" y="127"/>
                    <a:pt x="46" y="127"/>
                  </a:cubicBezTo>
                  <a:cubicBezTo>
                    <a:pt x="63" y="127"/>
                    <a:pt x="75" y="111"/>
                    <a:pt x="75" y="91"/>
                  </a:cubicBezTo>
                  <a:cubicBezTo>
                    <a:pt x="75" y="71"/>
                    <a:pt x="64" y="55"/>
                    <a:pt x="47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31">
              <a:extLst>
                <a:ext uri="{FF2B5EF4-FFF2-40B4-BE49-F238E27FC236}">
                  <a16:creationId xmlns:a16="http://schemas.microsoft.com/office/drawing/2014/main" id="{B3C06BAF-2606-07B2-0633-EFEFFAE99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4038" y="-1588"/>
              <a:ext cx="79375" cy="114300"/>
            </a:xfrm>
            <a:custGeom>
              <a:avLst/>
              <a:gdLst>
                <a:gd name="T0" fmla="*/ 52 w 96"/>
                <a:gd name="T1" fmla="*/ 113 h 136"/>
                <a:gd name="T2" fmla="*/ 26 w 96"/>
                <a:gd name="T3" fmla="*/ 136 h 136"/>
                <a:gd name="T4" fmla="*/ 7 w 96"/>
                <a:gd name="T5" fmla="*/ 132 h 136"/>
                <a:gd name="T6" fmla="*/ 11 w 96"/>
                <a:gd name="T7" fmla="*/ 117 h 136"/>
                <a:gd name="T8" fmla="*/ 22 w 96"/>
                <a:gd name="T9" fmla="*/ 120 h 136"/>
                <a:gd name="T10" fmla="*/ 33 w 96"/>
                <a:gd name="T11" fmla="*/ 110 h 136"/>
                <a:gd name="T12" fmla="*/ 38 w 96"/>
                <a:gd name="T13" fmla="*/ 98 h 136"/>
                <a:gd name="T14" fmla="*/ 0 w 96"/>
                <a:gd name="T15" fmla="*/ 0 h 136"/>
                <a:gd name="T16" fmla="*/ 20 w 96"/>
                <a:gd name="T17" fmla="*/ 0 h 136"/>
                <a:gd name="T18" fmla="*/ 48 w 96"/>
                <a:gd name="T19" fmla="*/ 81 h 136"/>
                <a:gd name="T20" fmla="*/ 76 w 96"/>
                <a:gd name="T21" fmla="*/ 0 h 136"/>
                <a:gd name="T22" fmla="*/ 96 w 96"/>
                <a:gd name="T23" fmla="*/ 0 h 136"/>
                <a:gd name="T24" fmla="*/ 52 w 96"/>
                <a:gd name="T25" fmla="*/ 11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36">
                  <a:moveTo>
                    <a:pt x="52" y="113"/>
                  </a:moveTo>
                  <a:cubicBezTo>
                    <a:pt x="45" y="129"/>
                    <a:pt x="38" y="136"/>
                    <a:pt x="26" y="136"/>
                  </a:cubicBezTo>
                  <a:cubicBezTo>
                    <a:pt x="13" y="136"/>
                    <a:pt x="7" y="132"/>
                    <a:pt x="7" y="132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11" y="117"/>
                    <a:pt x="17" y="120"/>
                    <a:pt x="22" y="120"/>
                  </a:cubicBezTo>
                  <a:cubicBezTo>
                    <a:pt x="27" y="120"/>
                    <a:pt x="30" y="118"/>
                    <a:pt x="33" y="110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52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Rectangle 32">
              <a:extLst>
                <a:ext uri="{FF2B5EF4-FFF2-40B4-BE49-F238E27FC236}">
                  <a16:creationId xmlns:a16="http://schemas.microsoft.com/office/drawing/2014/main" id="{28E831E1-5403-0391-CFF1-443342404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9451" y="-31750"/>
              <a:ext cx="17463" cy="1127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33">
              <a:extLst>
                <a:ext uri="{FF2B5EF4-FFF2-40B4-BE49-F238E27FC236}">
                  <a16:creationId xmlns:a16="http://schemas.microsoft.com/office/drawing/2014/main" id="{C26B6476-3E8D-9E7B-540C-E0FEFAD5D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901" y="-3175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9 w 84"/>
                <a:gd name="T7" fmla="*/ 42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2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34">
              <a:extLst>
                <a:ext uri="{FF2B5EF4-FFF2-40B4-BE49-F238E27FC236}">
                  <a16:creationId xmlns:a16="http://schemas.microsoft.com/office/drawing/2014/main" id="{944C5982-3C91-7F73-09A4-D3869163B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962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39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2" y="99"/>
                    <a:pt x="54" y="103"/>
                    <a:pt x="39" y="103"/>
                  </a:cubicBezTo>
                  <a:cubicBezTo>
                    <a:pt x="19" y="103"/>
                    <a:pt x="4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39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7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3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35">
              <a:extLst>
                <a:ext uri="{FF2B5EF4-FFF2-40B4-BE49-F238E27FC236}">
                  <a16:creationId xmlns:a16="http://schemas.microsoft.com/office/drawing/2014/main" id="{948AB8FF-2BA3-9E06-B8CF-1E2C0011DA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29001" y="-36513"/>
              <a:ext cx="20638" cy="117475"/>
            </a:xfrm>
            <a:custGeom>
              <a:avLst/>
              <a:gdLst>
                <a:gd name="T0" fmla="*/ 13 w 26"/>
                <a:gd name="T1" fmla="*/ 24 h 143"/>
                <a:gd name="T2" fmla="*/ 0 w 26"/>
                <a:gd name="T3" fmla="*/ 12 h 143"/>
                <a:gd name="T4" fmla="*/ 13 w 26"/>
                <a:gd name="T5" fmla="*/ 0 h 143"/>
                <a:gd name="T6" fmla="*/ 26 w 26"/>
                <a:gd name="T7" fmla="*/ 12 h 143"/>
                <a:gd name="T8" fmla="*/ 13 w 26"/>
                <a:gd name="T9" fmla="*/ 24 h 143"/>
                <a:gd name="T10" fmla="*/ 4 w 26"/>
                <a:gd name="T11" fmla="*/ 143 h 143"/>
                <a:gd name="T12" fmla="*/ 4 w 26"/>
                <a:gd name="T13" fmla="*/ 44 h 143"/>
                <a:gd name="T14" fmla="*/ 22 w 26"/>
                <a:gd name="T15" fmla="*/ 44 h 143"/>
                <a:gd name="T16" fmla="*/ 22 w 26"/>
                <a:gd name="T17" fmla="*/ 143 h 143"/>
                <a:gd name="T18" fmla="*/ 4 w 26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5"/>
                    <a:pt x="26" y="12"/>
                  </a:cubicBezTo>
                  <a:cubicBezTo>
                    <a:pt x="26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36">
              <a:extLst>
                <a:ext uri="{FF2B5EF4-FFF2-40B4-BE49-F238E27FC236}">
                  <a16:creationId xmlns:a16="http://schemas.microsoft.com/office/drawing/2014/main" id="{914FBE95-5DCD-B09C-05FA-773F884D73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65513" y="-3175"/>
              <a:ext cx="77788" cy="115888"/>
            </a:xfrm>
            <a:custGeom>
              <a:avLst/>
              <a:gdLst>
                <a:gd name="T0" fmla="*/ 84 w 94"/>
                <a:gd name="T1" fmla="*/ 122 h 138"/>
                <a:gd name="T2" fmla="*/ 44 w 94"/>
                <a:gd name="T3" fmla="*/ 138 h 138"/>
                <a:gd name="T4" fmla="*/ 5 w 94"/>
                <a:gd name="T5" fmla="*/ 126 h 138"/>
                <a:gd name="T6" fmla="*/ 12 w 94"/>
                <a:gd name="T7" fmla="*/ 112 h 138"/>
                <a:gd name="T8" fmla="*/ 43 w 94"/>
                <a:gd name="T9" fmla="*/ 122 h 138"/>
                <a:gd name="T10" fmla="*/ 67 w 94"/>
                <a:gd name="T11" fmla="*/ 113 h 138"/>
                <a:gd name="T12" fmla="*/ 74 w 94"/>
                <a:gd name="T13" fmla="*/ 89 h 138"/>
                <a:gd name="T14" fmla="*/ 74 w 94"/>
                <a:gd name="T15" fmla="*/ 80 h 138"/>
                <a:gd name="T16" fmla="*/ 42 w 94"/>
                <a:gd name="T17" fmla="*/ 99 h 138"/>
                <a:gd name="T18" fmla="*/ 0 w 94"/>
                <a:gd name="T19" fmla="*/ 49 h 138"/>
                <a:gd name="T20" fmla="*/ 43 w 94"/>
                <a:gd name="T21" fmla="*/ 0 h 138"/>
                <a:gd name="T22" fmla="*/ 74 w 94"/>
                <a:gd name="T23" fmla="*/ 18 h 138"/>
                <a:gd name="T24" fmla="*/ 76 w 94"/>
                <a:gd name="T25" fmla="*/ 2 h 138"/>
                <a:gd name="T26" fmla="*/ 94 w 94"/>
                <a:gd name="T27" fmla="*/ 2 h 138"/>
                <a:gd name="T28" fmla="*/ 94 w 94"/>
                <a:gd name="T29" fmla="*/ 82 h 138"/>
                <a:gd name="T30" fmla="*/ 84 w 94"/>
                <a:gd name="T31" fmla="*/ 122 h 138"/>
                <a:gd name="T32" fmla="*/ 48 w 94"/>
                <a:gd name="T33" fmla="*/ 15 h 138"/>
                <a:gd name="T34" fmla="*/ 20 w 94"/>
                <a:gd name="T35" fmla="*/ 49 h 138"/>
                <a:gd name="T36" fmla="*/ 47 w 94"/>
                <a:gd name="T37" fmla="*/ 83 h 138"/>
                <a:gd name="T38" fmla="*/ 75 w 94"/>
                <a:gd name="T39" fmla="*/ 49 h 138"/>
                <a:gd name="T40" fmla="*/ 48 w 94"/>
                <a:gd name="T41" fmla="*/ 1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138">
                  <a:moveTo>
                    <a:pt x="84" y="122"/>
                  </a:moveTo>
                  <a:cubicBezTo>
                    <a:pt x="76" y="130"/>
                    <a:pt x="64" y="138"/>
                    <a:pt x="44" y="138"/>
                  </a:cubicBezTo>
                  <a:cubicBezTo>
                    <a:pt x="23" y="138"/>
                    <a:pt x="8" y="129"/>
                    <a:pt x="5" y="126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7" y="116"/>
                    <a:pt x="30" y="122"/>
                    <a:pt x="43" y="122"/>
                  </a:cubicBezTo>
                  <a:cubicBezTo>
                    <a:pt x="55" y="122"/>
                    <a:pt x="63" y="118"/>
                    <a:pt x="67" y="113"/>
                  </a:cubicBezTo>
                  <a:cubicBezTo>
                    <a:pt x="72" y="109"/>
                    <a:pt x="74" y="101"/>
                    <a:pt x="74" y="89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3" y="83"/>
                    <a:pt x="64" y="99"/>
                    <a:pt x="42" y="99"/>
                  </a:cubicBezTo>
                  <a:cubicBezTo>
                    <a:pt x="16" y="99"/>
                    <a:pt x="0" y="78"/>
                    <a:pt x="0" y="49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65" y="0"/>
                    <a:pt x="73" y="15"/>
                    <a:pt x="74" y="18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102"/>
                    <a:pt x="91" y="113"/>
                    <a:pt x="84" y="122"/>
                  </a:cubicBezTo>
                  <a:close/>
                  <a:moveTo>
                    <a:pt x="48" y="15"/>
                  </a:moveTo>
                  <a:cubicBezTo>
                    <a:pt x="31" y="15"/>
                    <a:pt x="20" y="30"/>
                    <a:pt x="20" y="49"/>
                  </a:cubicBezTo>
                  <a:cubicBezTo>
                    <a:pt x="20" y="67"/>
                    <a:pt x="30" y="83"/>
                    <a:pt x="47" y="83"/>
                  </a:cubicBezTo>
                  <a:cubicBezTo>
                    <a:pt x="64" y="83"/>
                    <a:pt x="75" y="67"/>
                    <a:pt x="75" y="49"/>
                  </a:cubicBezTo>
                  <a:cubicBezTo>
                    <a:pt x="75" y="30"/>
                    <a:pt x="65" y="15"/>
                    <a:pt x="48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37">
              <a:extLst>
                <a:ext uri="{FF2B5EF4-FFF2-40B4-BE49-F238E27FC236}">
                  <a16:creationId xmlns:a16="http://schemas.microsoft.com/office/drawing/2014/main" id="{DCECE63C-3BE4-E3D3-8A34-3F4C88B09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8701" y="-34925"/>
              <a:ext cx="69850" cy="115888"/>
            </a:xfrm>
            <a:custGeom>
              <a:avLst/>
              <a:gdLst>
                <a:gd name="T0" fmla="*/ 66 w 85"/>
                <a:gd name="T1" fmla="*/ 141 h 141"/>
                <a:gd name="T2" fmla="*/ 66 w 85"/>
                <a:gd name="T3" fmla="*/ 82 h 141"/>
                <a:gd name="T4" fmla="*/ 46 w 85"/>
                <a:gd name="T5" fmla="*/ 56 h 141"/>
                <a:gd name="T6" fmla="*/ 19 w 85"/>
                <a:gd name="T7" fmla="*/ 82 h 141"/>
                <a:gd name="T8" fmla="*/ 19 w 85"/>
                <a:gd name="T9" fmla="*/ 141 h 141"/>
                <a:gd name="T10" fmla="*/ 0 w 85"/>
                <a:gd name="T11" fmla="*/ 141 h 141"/>
                <a:gd name="T12" fmla="*/ 0 w 85"/>
                <a:gd name="T13" fmla="*/ 0 h 141"/>
                <a:gd name="T14" fmla="*/ 19 w 85"/>
                <a:gd name="T15" fmla="*/ 0 h 141"/>
                <a:gd name="T16" fmla="*/ 19 w 85"/>
                <a:gd name="T17" fmla="*/ 60 h 141"/>
                <a:gd name="T18" fmla="*/ 52 w 85"/>
                <a:gd name="T19" fmla="*/ 39 h 141"/>
                <a:gd name="T20" fmla="*/ 85 w 85"/>
                <a:gd name="T21" fmla="*/ 77 h 141"/>
                <a:gd name="T22" fmla="*/ 85 w 85"/>
                <a:gd name="T23" fmla="*/ 141 h 141"/>
                <a:gd name="T24" fmla="*/ 66 w 85"/>
                <a:gd name="T25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141">
                  <a:moveTo>
                    <a:pt x="66" y="141"/>
                  </a:moveTo>
                  <a:cubicBezTo>
                    <a:pt x="66" y="82"/>
                    <a:pt x="66" y="82"/>
                    <a:pt x="66" y="82"/>
                  </a:cubicBezTo>
                  <a:cubicBezTo>
                    <a:pt x="66" y="66"/>
                    <a:pt x="61" y="56"/>
                    <a:pt x="46" y="56"/>
                  </a:cubicBezTo>
                  <a:cubicBezTo>
                    <a:pt x="31" y="56"/>
                    <a:pt x="21" y="72"/>
                    <a:pt x="19" y="82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5" y="50"/>
                    <a:pt x="36" y="39"/>
                    <a:pt x="52" y="39"/>
                  </a:cubicBezTo>
                  <a:cubicBezTo>
                    <a:pt x="72" y="39"/>
                    <a:pt x="85" y="51"/>
                    <a:pt x="85" y="77"/>
                  </a:cubicBezTo>
                  <a:cubicBezTo>
                    <a:pt x="85" y="141"/>
                    <a:pt x="85" y="141"/>
                    <a:pt x="85" y="141"/>
                  </a:cubicBezTo>
                  <a:lnTo>
                    <a:pt x="66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38">
              <a:extLst>
                <a:ext uri="{FF2B5EF4-FFF2-40B4-BE49-F238E27FC236}">
                  <a16:creationId xmlns:a16="http://schemas.microsoft.com/office/drawing/2014/main" id="{A628084C-CF66-E7E8-A07E-637CE5D6B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4426" y="-23813"/>
              <a:ext cx="50800" cy="106363"/>
            </a:xfrm>
            <a:custGeom>
              <a:avLst/>
              <a:gdLst>
                <a:gd name="T0" fmla="*/ 33 w 61"/>
                <a:gd name="T1" fmla="*/ 41 h 128"/>
                <a:gd name="T2" fmla="*/ 33 w 61"/>
                <a:gd name="T3" fmla="*/ 92 h 128"/>
                <a:gd name="T4" fmla="*/ 37 w 61"/>
                <a:gd name="T5" fmla="*/ 109 h 128"/>
                <a:gd name="T6" fmla="*/ 47 w 61"/>
                <a:gd name="T7" fmla="*/ 113 h 128"/>
                <a:gd name="T8" fmla="*/ 58 w 61"/>
                <a:gd name="T9" fmla="*/ 111 h 128"/>
                <a:gd name="T10" fmla="*/ 60 w 61"/>
                <a:gd name="T11" fmla="*/ 125 h 128"/>
                <a:gd name="T12" fmla="*/ 42 w 61"/>
                <a:gd name="T13" fmla="*/ 128 h 128"/>
                <a:gd name="T14" fmla="*/ 21 w 61"/>
                <a:gd name="T15" fmla="*/ 121 h 128"/>
                <a:gd name="T16" fmla="*/ 15 w 61"/>
                <a:gd name="T17" fmla="*/ 95 h 128"/>
                <a:gd name="T18" fmla="*/ 15 w 61"/>
                <a:gd name="T19" fmla="*/ 41 h 128"/>
                <a:gd name="T20" fmla="*/ 0 w 61"/>
                <a:gd name="T21" fmla="*/ 41 h 128"/>
                <a:gd name="T22" fmla="*/ 0 w 61"/>
                <a:gd name="T23" fmla="*/ 27 h 128"/>
                <a:gd name="T24" fmla="*/ 14 w 61"/>
                <a:gd name="T25" fmla="*/ 27 h 128"/>
                <a:gd name="T26" fmla="*/ 16 w 61"/>
                <a:gd name="T27" fmla="*/ 0 h 128"/>
                <a:gd name="T28" fmla="*/ 33 w 61"/>
                <a:gd name="T29" fmla="*/ 0 h 128"/>
                <a:gd name="T30" fmla="*/ 33 w 61"/>
                <a:gd name="T31" fmla="*/ 27 h 128"/>
                <a:gd name="T32" fmla="*/ 61 w 61"/>
                <a:gd name="T33" fmla="*/ 27 h 128"/>
                <a:gd name="T34" fmla="*/ 61 w 61"/>
                <a:gd name="T35" fmla="*/ 41 h 128"/>
                <a:gd name="T36" fmla="*/ 33 w 61"/>
                <a:gd name="T37" fmla="*/ 4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128">
                  <a:moveTo>
                    <a:pt x="33" y="41"/>
                  </a:moveTo>
                  <a:cubicBezTo>
                    <a:pt x="33" y="92"/>
                    <a:pt x="33" y="92"/>
                    <a:pt x="33" y="92"/>
                  </a:cubicBezTo>
                  <a:cubicBezTo>
                    <a:pt x="33" y="101"/>
                    <a:pt x="34" y="106"/>
                    <a:pt x="37" y="109"/>
                  </a:cubicBezTo>
                  <a:cubicBezTo>
                    <a:pt x="40" y="112"/>
                    <a:pt x="43" y="113"/>
                    <a:pt x="47" y="113"/>
                  </a:cubicBezTo>
                  <a:cubicBezTo>
                    <a:pt x="52" y="113"/>
                    <a:pt x="56" y="112"/>
                    <a:pt x="58" y="111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6" y="127"/>
                    <a:pt x="48" y="128"/>
                    <a:pt x="42" y="128"/>
                  </a:cubicBezTo>
                  <a:cubicBezTo>
                    <a:pt x="33" y="128"/>
                    <a:pt x="27" y="126"/>
                    <a:pt x="21" y="121"/>
                  </a:cubicBezTo>
                  <a:cubicBezTo>
                    <a:pt x="16" y="115"/>
                    <a:pt x="15" y="108"/>
                    <a:pt x="15" y="95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33" y="41"/>
                    <a:pt x="33" y="41"/>
                    <a:pt x="33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39">
              <a:extLst>
                <a:ext uri="{FF2B5EF4-FFF2-40B4-BE49-F238E27FC236}">
                  <a16:creationId xmlns:a16="http://schemas.microsoft.com/office/drawing/2014/main" id="{644BE14E-EA94-5B64-6A69-FD38062EC8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157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40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3" y="99"/>
                    <a:pt x="54" y="103"/>
                    <a:pt x="39" y="103"/>
                  </a:cubicBezTo>
                  <a:cubicBezTo>
                    <a:pt x="19" y="103"/>
                    <a:pt x="5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40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8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4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40">
              <a:extLst>
                <a:ext uri="{FF2B5EF4-FFF2-40B4-BE49-F238E27FC236}">
                  <a16:creationId xmlns:a16="http://schemas.microsoft.com/office/drawing/2014/main" id="{EF137B69-3191-B6FE-C47C-0D807733E2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157163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6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5 h 136"/>
                <a:gd name="T20" fmla="*/ 20 w 113"/>
                <a:gd name="T21" fmla="*/ 15 h 136"/>
                <a:gd name="T22" fmla="*/ 20 w 113"/>
                <a:gd name="T23" fmla="*/ 119 h 136"/>
                <a:gd name="T24" fmla="*/ 45 w 113"/>
                <a:gd name="T25" fmla="*/ 119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5"/>
                    <a:pt x="92" y="16"/>
                  </a:cubicBezTo>
                  <a:cubicBezTo>
                    <a:pt x="103" y="27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19"/>
                    <a:pt x="59" y="15"/>
                    <a:pt x="45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45" y="119"/>
                    <a:pt x="45" y="119"/>
                    <a:pt x="45" y="119"/>
                  </a:cubicBezTo>
                  <a:cubicBezTo>
                    <a:pt x="58" y="119"/>
                    <a:pt x="69" y="116"/>
                    <a:pt x="78" y="107"/>
                  </a:cubicBezTo>
                  <a:cubicBezTo>
                    <a:pt x="87" y="98"/>
                    <a:pt x="92" y="84"/>
                    <a:pt x="92" y="68"/>
                  </a:cubicBezTo>
                  <a:cubicBezTo>
                    <a:pt x="92" y="51"/>
                    <a:pt x="87" y="36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41">
              <a:extLst>
                <a:ext uri="{FF2B5EF4-FFF2-40B4-BE49-F238E27FC236}">
                  <a16:creationId xmlns:a16="http://schemas.microsoft.com/office/drawing/2014/main" id="{821A2D0B-222A-FACB-58E1-95FBC01269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50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Rectangle 42">
              <a:extLst>
                <a:ext uri="{FF2B5EF4-FFF2-40B4-BE49-F238E27FC236}">
                  <a16:creationId xmlns:a16="http://schemas.microsoft.com/office/drawing/2014/main" id="{7DEFDA0D-DEC0-C80E-280E-37E6A828C6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7163" y="153988"/>
              <a:ext cx="15875" cy="115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43">
              <a:extLst>
                <a:ext uri="{FF2B5EF4-FFF2-40B4-BE49-F238E27FC236}">
                  <a16:creationId xmlns:a16="http://schemas.microsoft.com/office/drawing/2014/main" id="{E1B199F1-629A-2B40-F991-6A433992CF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6851" y="150813"/>
              <a:ext cx="20638" cy="119063"/>
            </a:xfrm>
            <a:custGeom>
              <a:avLst/>
              <a:gdLst>
                <a:gd name="T0" fmla="*/ 12 w 25"/>
                <a:gd name="T1" fmla="*/ 25 h 144"/>
                <a:gd name="T2" fmla="*/ 0 w 25"/>
                <a:gd name="T3" fmla="*/ 13 h 144"/>
                <a:gd name="T4" fmla="*/ 12 w 25"/>
                <a:gd name="T5" fmla="*/ 0 h 144"/>
                <a:gd name="T6" fmla="*/ 25 w 25"/>
                <a:gd name="T7" fmla="*/ 12 h 144"/>
                <a:gd name="T8" fmla="*/ 12 w 25"/>
                <a:gd name="T9" fmla="*/ 25 h 144"/>
                <a:gd name="T10" fmla="*/ 3 w 25"/>
                <a:gd name="T11" fmla="*/ 144 h 144"/>
                <a:gd name="T12" fmla="*/ 3 w 25"/>
                <a:gd name="T13" fmla="*/ 45 h 144"/>
                <a:gd name="T14" fmla="*/ 22 w 25"/>
                <a:gd name="T15" fmla="*/ 45 h 144"/>
                <a:gd name="T16" fmla="*/ 22 w 25"/>
                <a:gd name="T17" fmla="*/ 144 h 144"/>
                <a:gd name="T18" fmla="*/ 3 w 25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4">
                  <a:moveTo>
                    <a:pt x="12" y="25"/>
                  </a:moveTo>
                  <a:cubicBezTo>
                    <a:pt x="5" y="25"/>
                    <a:pt x="0" y="20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0" y="0"/>
                    <a:pt x="25" y="6"/>
                    <a:pt x="25" y="12"/>
                  </a:cubicBezTo>
                  <a:cubicBezTo>
                    <a:pt x="25" y="19"/>
                    <a:pt x="20" y="25"/>
                    <a:pt x="12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44">
              <a:extLst>
                <a:ext uri="{FF2B5EF4-FFF2-40B4-BE49-F238E27FC236}">
                  <a16:creationId xmlns:a16="http://schemas.microsoft.com/office/drawing/2014/main" id="{344578C9-CCB4-4F2D-6F97-A69FE48FE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8601" y="188913"/>
              <a:ext cx="79375" cy="80963"/>
            </a:xfrm>
            <a:custGeom>
              <a:avLst/>
              <a:gdLst>
                <a:gd name="T0" fmla="*/ 30 w 50"/>
                <a:gd name="T1" fmla="*/ 51 h 51"/>
                <a:gd name="T2" fmla="*/ 19 w 50"/>
                <a:gd name="T3" fmla="*/ 51 h 51"/>
                <a:gd name="T4" fmla="*/ 0 w 50"/>
                <a:gd name="T5" fmla="*/ 0 h 51"/>
                <a:gd name="T6" fmla="*/ 10 w 50"/>
                <a:gd name="T7" fmla="*/ 0 h 51"/>
                <a:gd name="T8" fmla="*/ 25 w 50"/>
                <a:gd name="T9" fmla="*/ 41 h 51"/>
                <a:gd name="T10" fmla="*/ 39 w 50"/>
                <a:gd name="T11" fmla="*/ 0 h 51"/>
                <a:gd name="T12" fmla="*/ 50 w 50"/>
                <a:gd name="T13" fmla="*/ 0 h 51"/>
                <a:gd name="T14" fmla="*/ 30 w 50"/>
                <a:gd name="T1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51">
                  <a:moveTo>
                    <a:pt x="30" y="51"/>
                  </a:moveTo>
                  <a:lnTo>
                    <a:pt x="19" y="5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5" y="41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30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45">
              <a:extLst>
                <a:ext uri="{FF2B5EF4-FFF2-40B4-BE49-F238E27FC236}">
                  <a16:creationId xmlns:a16="http://schemas.microsoft.com/office/drawing/2014/main" id="{2236A563-D056-2155-A154-64F4FBDBB1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59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0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46">
              <a:extLst>
                <a:ext uri="{FF2B5EF4-FFF2-40B4-BE49-F238E27FC236}">
                  <a16:creationId xmlns:a16="http://schemas.microsoft.com/office/drawing/2014/main" id="{F4BF70B8-9555-C261-D3C1-88BD30FC33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7988" y="185738"/>
              <a:ext cx="47625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47">
              <a:extLst>
                <a:ext uri="{FF2B5EF4-FFF2-40B4-BE49-F238E27FC236}">
                  <a16:creationId xmlns:a16="http://schemas.microsoft.com/office/drawing/2014/main" id="{2EFAC510-CEEE-DA5A-FAA3-F170FED762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987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48">
              <a:extLst>
                <a:ext uri="{FF2B5EF4-FFF2-40B4-BE49-F238E27FC236}">
                  <a16:creationId xmlns:a16="http://schemas.microsoft.com/office/drawing/2014/main" id="{9F75901F-04A3-6B7A-4918-99E7F7C4A0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84513" y="153988"/>
              <a:ext cx="77788" cy="117475"/>
            </a:xfrm>
            <a:custGeom>
              <a:avLst/>
              <a:gdLst>
                <a:gd name="T0" fmla="*/ 78 w 94"/>
                <a:gd name="T1" fmla="*/ 141 h 143"/>
                <a:gd name="T2" fmla="*/ 75 w 94"/>
                <a:gd name="T3" fmla="*/ 125 h 143"/>
                <a:gd name="T4" fmla="*/ 42 w 94"/>
                <a:gd name="T5" fmla="*/ 143 h 143"/>
                <a:gd name="T6" fmla="*/ 0 w 94"/>
                <a:gd name="T7" fmla="*/ 91 h 143"/>
                <a:gd name="T8" fmla="*/ 44 w 94"/>
                <a:gd name="T9" fmla="*/ 40 h 143"/>
                <a:gd name="T10" fmla="*/ 75 w 94"/>
                <a:gd name="T11" fmla="*/ 58 h 143"/>
                <a:gd name="T12" fmla="*/ 75 w 94"/>
                <a:gd name="T13" fmla="*/ 0 h 143"/>
                <a:gd name="T14" fmla="*/ 94 w 94"/>
                <a:gd name="T15" fmla="*/ 0 h 143"/>
                <a:gd name="T16" fmla="*/ 94 w 94"/>
                <a:gd name="T17" fmla="*/ 141 h 143"/>
                <a:gd name="T18" fmla="*/ 78 w 94"/>
                <a:gd name="T19" fmla="*/ 141 h 143"/>
                <a:gd name="T20" fmla="*/ 48 w 94"/>
                <a:gd name="T21" fmla="*/ 54 h 143"/>
                <a:gd name="T22" fmla="*/ 19 w 94"/>
                <a:gd name="T23" fmla="*/ 90 h 143"/>
                <a:gd name="T24" fmla="*/ 47 w 94"/>
                <a:gd name="T25" fmla="*/ 127 h 143"/>
                <a:gd name="T26" fmla="*/ 75 w 94"/>
                <a:gd name="T27" fmla="*/ 90 h 143"/>
                <a:gd name="T28" fmla="*/ 48 w 94"/>
                <a:gd name="T29" fmla="*/ 5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43">
                  <a:moveTo>
                    <a:pt x="78" y="141"/>
                  </a:moveTo>
                  <a:cubicBezTo>
                    <a:pt x="75" y="125"/>
                    <a:pt x="75" y="125"/>
                    <a:pt x="75" y="125"/>
                  </a:cubicBezTo>
                  <a:cubicBezTo>
                    <a:pt x="74" y="126"/>
                    <a:pt x="65" y="143"/>
                    <a:pt x="42" y="143"/>
                  </a:cubicBezTo>
                  <a:cubicBezTo>
                    <a:pt x="16" y="143"/>
                    <a:pt x="0" y="121"/>
                    <a:pt x="0" y="91"/>
                  </a:cubicBezTo>
                  <a:cubicBezTo>
                    <a:pt x="0" y="62"/>
                    <a:pt x="18" y="40"/>
                    <a:pt x="44" y="40"/>
                  </a:cubicBezTo>
                  <a:cubicBezTo>
                    <a:pt x="65" y="40"/>
                    <a:pt x="74" y="56"/>
                    <a:pt x="75" y="58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78" y="141"/>
                    <a:pt x="78" y="141"/>
                    <a:pt x="78" y="141"/>
                  </a:cubicBezTo>
                  <a:close/>
                  <a:moveTo>
                    <a:pt x="48" y="54"/>
                  </a:moveTo>
                  <a:cubicBezTo>
                    <a:pt x="30" y="54"/>
                    <a:pt x="19" y="71"/>
                    <a:pt x="19" y="90"/>
                  </a:cubicBezTo>
                  <a:cubicBezTo>
                    <a:pt x="19" y="110"/>
                    <a:pt x="29" y="127"/>
                    <a:pt x="47" y="127"/>
                  </a:cubicBezTo>
                  <a:cubicBezTo>
                    <a:pt x="64" y="127"/>
                    <a:pt x="75" y="110"/>
                    <a:pt x="75" y="90"/>
                  </a:cubicBezTo>
                  <a:cubicBezTo>
                    <a:pt x="76" y="71"/>
                    <a:pt x="66" y="54"/>
                    <a:pt x="48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49">
              <a:extLst>
                <a:ext uri="{FF2B5EF4-FFF2-40B4-BE49-F238E27FC236}">
                  <a16:creationId xmlns:a16="http://schemas.microsoft.com/office/drawing/2014/main" id="{746411D7-FE52-9D4A-5F9C-E781E2B0A6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926" y="152400"/>
              <a:ext cx="53975" cy="117475"/>
            </a:xfrm>
            <a:custGeom>
              <a:avLst/>
              <a:gdLst>
                <a:gd name="T0" fmla="*/ 61 w 64"/>
                <a:gd name="T1" fmla="*/ 18 h 142"/>
                <a:gd name="T2" fmla="*/ 49 w 64"/>
                <a:gd name="T3" fmla="*/ 15 h 142"/>
                <a:gd name="T4" fmla="*/ 36 w 64"/>
                <a:gd name="T5" fmla="*/ 21 h 142"/>
                <a:gd name="T6" fmla="*/ 34 w 64"/>
                <a:gd name="T7" fmla="*/ 35 h 142"/>
                <a:gd name="T8" fmla="*/ 34 w 64"/>
                <a:gd name="T9" fmla="*/ 43 h 142"/>
                <a:gd name="T10" fmla="*/ 59 w 64"/>
                <a:gd name="T11" fmla="*/ 43 h 142"/>
                <a:gd name="T12" fmla="*/ 59 w 64"/>
                <a:gd name="T13" fmla="*/ 57 h 142"/>
                <a:gd name="T14" fmla="*/ 34 w 64"/>
                <a:gd name="T15" fmla="*/ 57 h 142"/>
                <a:gd name="T16" fmla="*/ 34 w 64"/>
                <a:gd name="T17" fmla="*/ 142 h 142"/>
                <a:gd name="T18" fmla="*/ 15 w 64"/>
                <a:gd name="T19" fmla="*/ 142 h 142"/>
                <a:gd name="T20" fmla="*/ 15 w 64"/>
                <a:gd name="T21" fmla="*/ 57 h 142"/>
                <a:gd name="T22" fmla="*/ 0 w 64"/>
                <a:gd name="T23" fmla="*/ 57 h 142"/>
                <a:gd name="T24" fmla="*/ 0 w 64"/>
                <a:gd name="T25" fmla="*/ 43 h 142"/>
                <a:gd name="T26" fmla="*/ 15 w 64"/>
                <a:gd name="T27" fmla="*/ 43 h 142"/>
                <a:gd name="T28" fmla="*/ 15 w 64"/>
                <a:gd name="T29" fmla="*/ 32 h 142"/>
                <a:gd name="T30" fmla="*/ 22 w 64"/>
                <a:gd name="T31" fmla="*/ 9 h 142"/>
                <a:gd name="T32" fmla="*/ 45 w 64"/>
                <a:gd name="T33" fmla="*/ 0 h 142"/>
                <a:gd name="T34" fmla="*/ 64 w 64"/>
                <a:gd name="T35" fmla="*/ 4 h 142"/>
                <a:gd name="T36" fmla="*/ 61 w 64"/>
                <a:gd name="T37" fmla="*/ 1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142">
                  <a:moveTo>
                    <a:pt x="61" y="18"/>
                  </a:moveTo>
                  <a:cubicBezTo>
                    <a:pt x="61" y="18"/>
                    <a:pt x="55" y="15"/>
                    <a:pt x="49" y="15"/>
                  </a:cubicBezTo>
                  <a:cubicBezTo>
                    <a:pt x="43" y="15"/>
                    <a:pt x="39" y="17"/>
                    <a:pt x="36" y="21"/>
                  </a:cubicBezTo>
                  <a:cubicBezTo>
                    <a:pt x="34" y="24"/>
                    <a:pt x="34" y="29"/>
                    <a:pt x="34" y="35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142"/>
                    <a:pt x="34" y="142"/>
                    <a:pt x="34" y="142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21"/>
                    <a:pt x="18" y="14"/>
                    <a:pt x="22" y="9"/>
                  </a:cubicBezTo>
                  <a:cubicBezTo>
                    <a:pt x="27" y="4"/>
                    <a:pt x="34" y="0"/>
                    <a:pt x="45" y="0"/>
                  </a:cubicBezTo>
                  <a:cubicBezTo>
                    <a:pt x="55" y="0"/>
                    <a:pt x="62" y="3"/>
                    <a:pt x="64" y="4"/>
                  </a:cubicBezTo>
                  <a:lnTo>
                    <a:pt x="61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50">
              <a:extLst>
                <a:ext uri="{FF2B5EF4-FFF2-40B4-BE49-F238E27FC236}">
                  <a16:creationId xmlns:a16="http://schemas.microsoft.com/office/drawing/2014/main" id="{71C2BF5D-0F27-5DC4-E839-53363129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0251" y="185738"/>
              <a:ext cx="46038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51">
              <a:extLst>
                <a:ext uri="{FF2B5EF4-FFF2-40B4-BE49-F238E27FC236}">
                  <a16:creationId xmlns:a16="http://schemas.microsoft.com/office/drawing/2014/main" id="{6AAE8FD2-F294-9C4A-F94A-068B4B7ABC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21051" y="185738"/>
              <a:ext cx="79375" cy="85725"/>
            </a:xfrm>
            <a:custGeom>
              <a:avLst/>
              <a:gdLst>
                <a:gd name="T0" fmla="*/ 48 w 96"/>
                <a:gd name="T1" fmla="*/ 102 h 102"/>
                <a:gd name="T2" fmla="*/ 0 w 96"/>
                <a:gd name="T3" fmla="*/ 51 h 102"/>
                <a:gd name="T4" fmla="*/ 48 w 96"/>
                <a:gd name="T5" fmla="*/ 0 h 102"/>
                <a:gd name="T6" fmla="*/ 96 w 96"/>
                <a:gd name="T7" fmla="*/ 51 h 102"/>
                <a:gd name="T8" fmla="*/ 48 w 96"/>
                <a:gd name="T9" fmla="*/ 102 h 102"/>
                <a:gd name="T10" fmla="*/ 48 w 96"/>
                <a:gd name="T11" fmla="*/ 14 h 102"/>
                <a:gd name="T12" fmla="*/ 20 w 96"/>
                <a:gd name="T13" fmla="*/ 51 h 102"/>
                <a:gd name="T14" fmla="*/ 48 w 96"/>
                <a:gd name="T15" fmla="*/ 88 h 102"/>
                <a:gd name="T16" fmla="*/ 77 w 96"/>
                <a:gd name="T17" fmla="*/ 51 h 102"/>
                <a:gd name="T18" fmla="*/ 48 w 96"/>
                <a:gd name="T19" fmla="*/ 1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102">
                  <a:moveTo>
                    <a:pt x="48" y="102"/>
                  </a:moveTo>
                  <a:cubicBezTo>
                    <a:pt x="20" y="102"/>
                    <a:pt x="0" y="82"/>
                    <a:pt x="0" y="51"/>
                  </a:cubicBezTo>
                  <a:cubicBezTo>
                    <a:pt x="0" y="20"/>
                    <a:pt x="20" y="0"/>
                    <a:pt x="48" y="0"/>
                  </a:cubicBezTo>
                  <a:cubicBezTo>
                    <a:pt x="77" y="0"/>
                    <a:pt x="96" y="20"/>
                    <a:pt x="96" y="51"/>
                  </a:cubicBezTo>
                  <a:cubicBezTo>
                    <a:pt x="96" y="82"/>
                    <a:pt x="77" y="102"/>
                    <a:pt x="48" y="102"/>
                  </a:cubicBezTo>
                  <a:close/>
                  <a:moveTo>
                    <a:pt x="48" y="14"/>
                  </a:moveTo>
                  <a:cubicBezTo>
                    <a:pt x="30" y="14"/>
                    <a:pt x="20" y="29"/>
                    <a:pt x="20" y="51"/>
                  </a:cubicBezTo>
                  <a:cubicBezTo>
                    <a:pt x="20" y="72"/>
                    <a:pt x="30" y="88"/>
                    <a:pt x="48" y="88"/>
                  </a:cubicBezTo>
                  <a:cubicBezTo>
                    <a:pt x="67" y="88"/>
                    <a:pt x="77" y="72"/>
                    <a:pt x="77" y="51"/>
                  </a:cubicBezTo>
                  <a:cubicBezTo>
                    <a:pt x="77" y="29"/>
                    <a:pt x="67" y="14"/>
                    <a:pt x="4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52">
              <a:extLst>
                <a:ext uri="{FF2B5EF4-FFF2-40B4-BE49-F238E27FC236}">
                  <a16:creationId xmlns:a16="http://schemas.microsoft.com/office/drawing/2014/main" id="{C590DB0F-DC19-CD6D-2F4D-61479185D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9476" y="185738"/>
              <a:ext cx="117475" cy="84138"/>
            </a:xfrm>
            <a:custGeom>
              <a:avLst/>
              <a:gdLst>
                <a:gd name="T0" fmla="*/ 123 w 142"/>
                <a:gd name="T1" fmla="*/ 101 h 101"/>
                <a:gd name="T2" fmla="*/ 123 w 142"/>
                <a:gd name="T3" fmla="*/ 39 h 101"/>
                <a:gd name="T4" fmla="*/ 106 w 142"/>
                <a:gd name="T5" fmla="*/ 16 h 101"/>
                <a:gd name="T6" fmla="*/ 80 w 142"/>
                <a:gd name="T7" fmla="*/ 41 h 101"/>
                <a:gd name="T8" fmla="*/ 80 w 142"/>
                <a:gd name="T9" fmla="*/ 101 h 101"/>
                <a:gd name="T10" fmla="*/ 62 w 142"/>
                <a:gd name="T11" fmla="*/ 101 h 101"/>
                <a:gd name="T12" fmla="*/ 62 w 142"/>
                <a:gd name="T13" fmla="*/ 39 h 101"/>
                <a:gd name="T14" fmla="*/ 44 w 142"/>
                <a:gd name="T15" fmla="*/ 16 h 101"/>
                <a:gd name="T16" fmla="*/ 19 w 142"/>
                <a:gd name="T17" fmla="*/ 41 h 101"/>
                <a:gd name="T18" fmla="*/ 19 w 142"/>
                <a:gd name="T19" fmla="*/ 101 h 101"/>
                <a:gd name="T20" fmla="*/ 0 w 142"/>
                <a:gd name="T21" fmla="*/ 101 h 101"/>
                <a:gd name="T22" fmla="*/ 0 w 142"/>
                <a:gd name="T23" fmla="*/ 2 h 101"/>
                <a:gd name="T24" fmla="*/ 18 w 142"/>
                <a:gd name="T25" fmla="*/ 2 h 101"/>
                <a:gd name="T26" fmla="*/ 19 w 142"/>
                <a:gd name="T27" fmla="*/ 20 h 101"/>
                <a:gd name="T28" fmla="*/ 51 w 142"/>
                <a:gd name="T29" fmla="*/ 0 h 101"/>
                <a:gd name="T30" fmla="*/ 79 w 142"/>
                <a:gd name="T31" fmla="*/ 21 h 101"/>
                <a:gd name="T32" fmla="*/ 112 w 142"/>
                <a:gd name="T33" fmla="*/ 0 h 101"/>
                <a:gd name="T34" fmla="*/ 142 w 142"/>
                <a:gd name="T35" fmla="*/ 34 h 101"/>
                <a:gd name="T36" fmla="*/ 142 w 142"/>
                <a:gd name="T37" fmla="*/ 101 h 101"/>
                <a:gd name="T38" fmla="*/ 123 w 142"/>
                <a:gd name="T3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2" h="101">
                  <a:moveTo>
                    <a:pt x="123" y="101"/>
                  </a:moveTo>
                  <a:cubicBezTo>
                    <a:pt x="123" y="39"/>
                    <a:pt x="123" y="39"/>
                    <a:pt x="123" y="39"/>
                  </a:cubicBezTo>
                  <a:cubicBezTo>
                    <a:pt x="123" y="26"/>
                    <a:pt x="120" y="16"/>
                    <a:pt x="106" y="16"/>
                  </a:cubicBezTo>
                  <a:cubicBezTo>
                    <a:pt x="91" y="16"/>
                    <a:pt x="81" y="34"/>
                    <a:pt x="80" y="41"/>
                  </a:cubicBezTo>
                  <a:cubicBezTo>
                    <a:pt x="80" y="101"/>
                    <a:pt x="80" y="101"/>
                    <a:pt x="80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26"/>
                    <a:pt x="59" y="16"/>
                    <a:pt x="44" y="16"/>
                  </a:cubicBezTo>
                  <a:cubicBezTo>
                    <a:pt x="30" y="16"/>
                    <a:pt x="20" y="34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5" y="9"/>
                    <a:pt x="37" y="0"/>
                    <a:pt x="51" y="0"/>
                  </a:cubicBezTo>
                  <a:cubicBezTo>
                    <a:pt x="64" y="0"/>
                    <a:pt x="75" y="6"/>
                    <a:pt x="79" y="21"/>
                  </a:cubicBezTo>
                  <a:cubicBezTo>
                    <a:pt x="86" y="9"/>
                    <a:pt x="98" y="0"/>
                    <a:pt x="112" y="0"/>
                  </a:cubicBezTo>
                  <a:cubicBezTo>
                    <a:pt x="128" y="0"/>
                    <a:pt x="142" y="9"/>
                    <a:pt x="142" y="34"/>
                  </a:cubicBezTo>
                  <a:cubicBezTo>
                    <a:pt x="142" y="101"/>
                    <a:pt x="142" y="101"/>
                    <a:pt x="142" y="101"/>
                  </a:cubicBezTo>
                  <a:cubicBezTo>
                    <a:pt x="123" y="101"/>
                    <a:pt x="123" y="101"/>
                    <a:pt x="123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53">
              <a:extLst>
                <a:ext uri="{FF2B5EF4-FFF2-40B4-BE49-F238E27FC236}">
                  <a16:creationId xmlns:a16="http://schemas.microsoft.com/office/drawing/2014/main" id="{975A0B57-FD60-D7A6-C45A-346EA17AE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4101" y="157163"/>
              <a:ext cx="69850" cy="112713"/>
            </a:xfrm>
            <a:custGeom>
              <a:avLst/>
              <a:gdLst>
                <a:gd name="T0" fmla="*/ 0 w 44"/>
                <a:gd name="T1" fmla="*/ 71 h 71"/>
                <a:gd name="T2" fmla="*/ 0 w 44"/>
                <a:gd name="T3" fmla="*/ 0 h 71"/>
                <a:gd name="T4" fmla="*/ 43 w 44"/>
                <a:gd name="T5" fmla="*/ 0 h 71"/>
                <a:gd name="T6" fmla="*/ 43 w 44"/>
                <a:gd name="T7" fmla="*/ 8 h 71"/>
                <a:gd name="T8" fmla="*/ 10 w 44"/>
                <a:gd name="T9" fmla="*/ 8 h 71"/>
                <a:gd name="T10" fmla="*/ 10 w 44"/>
                <a:gd name="T11" fmla="*/ 29 h 71"/>
                <a:gd name="T12" fmla="*/ 41 w 44"/>
                <a:gd name="T13" fmla="*/ 29 h 71"/>
                <a:gd name="T14" fmla="*/ 41 w 44"/>
                <a:gd name="T15" fmla="*/ 38 h 71"/>
                <a:gd name="T16" fmla="*/ 10 w 44"/>
                <a:gd name="T17" fmla="*/ 38 h 71"/>
                <a:gd name="T18" fmla="*/ 10 w 44"/>
                <a:gd name="T19" fmla="*/ 62 h 71"/>
                <a:gd name="T20" fmla="*/ 44 w 44"/>
                <a:gd name="T21" fmla="*/ 62 h 71"/>
                <a:gd name="T22" fmla="*/ 44 w 44"/>
                <a:gd name="T23" fmla="*/ 71 h 71"/>
                <a:gd name="T24" fmla="*/ 0 w 44"/>
                <a:gd name="T25" fmla="*/ 71 h 71"/>
                <a:gd name="T26" fmla="*/ 0 w 44"/>
                <a:gd name="T2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71">
                  <a:moveTo>
                    <a:pt x="0" y="71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8"/>
                  </a:lnTo>
                  <a:lnTo>
                    <a:pt x="10" y="8"/>
                  </a:lnTo>
                  <a:lnTo>
                    <a:pt x="10" y="29"/>
                  </a:lnTo>
                  <a:lnTo>
                    <a:pt x="41" y="29"/>
                  </a:lnTo>
                  <a:lnTo>
                    <a:pt x="41" y="38"/>
                  </a:lnTo>
                  <a:lnTo>
                    <a:pt x="10" y="38"/>
                  </a:lnTo>
                  <a:lnTo>
                    <a:pt x="10" y="62"/>
                  </a:lnTo>
                  <a:lnTo>
                    <a:pt x="44" y="62"/>
                  </a:lnTo>
                  <a:lnTo>
                    <a:pt x="44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54">
              <a:extLst>
                <a:ext uri="{FF2B5EF4-FFF2-40B4-BE49-F238E27FC236}">
                  <a16:creationId xmlns:a16="http://schemas.microsoft.com/office/drawing/2014/main" id="{E8018739-B110-09C4-D3DE-76CFD23BB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888" y="188913"/>
              <a:ext cx="77788" cy="80963"/>
            </a:xfrm>
            <a:custGeom>
              <a:avLst/>
              <a:gdLst>
                <a:gd name="T0" fmla="*/ 38 w 49"/>
                <a:gd name="T1" fmla="*/ 51 h 51"/>
                <a:gd name="T2" fmla="*/ 24 w 49"/>
                <a:gd name="T3" fmla="*/ 30 h 51"/>
                <a:gd name="T4" fmla="*/ 11 w 49"/>
                <a:gd name="T5" fmla="*/ 51 h 51"/>
                <a:gd name="T6" fmla="*/ 0 w 49"/>
                <a:gd name="T7" fmla="*/ 51 h 51"/>
                <a:gd name="T8" fmla="*/ 18 w 49"/>
                <a:gd name="T9" fmla="*/ 25 h 51"/>
                <a:gd name="T10" fmla="*/ 1 w 49"/>
                <a:gd name="T11" fmla="*/ 0 h 51"/>
                <a:gd name="T12" fmla="*/ 12 w 49"/>
                <a:gd name="T13" fmla="*/ 0 h 51"/>
                <a:gd name="T14" fmla="*/ 25 w 49"/>
                <a:gd name="T15" fmla="*/ 19 h 51"/>
                <a:gd name="T16" fmla="*/ 37 w 49"/>
                <a:gd name="T17" fmla="*/ 0 h 51"/>
                <a:gd name="T18" fmla="*/ 48 w 49"/>
                <a:gd name="T19" fmla="*/ 0 h 51"/>
                <a:gd name="T20" fmla="*/ 30 w 49"/>
                <a:gd name="T21" fmla="*/ 25 h 51"/>
                <a:gd name="T22" fmla="*/ 49 w 49"/>
                <a:gd name="T23" fmla="*/ 51 h 51"/>
                <a:gd name="T24" fmla="*/ 38 w 49"/>
                <a:gd name="T2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1">
                  <a:moveTo>
                    <a:pt x="38" y="51"/>
                  </a:moveTo>
                  <a:lnTo>
                    <a:pt x="24" y="30"/>
                  </a:lnTo>
                  <a:lnTo>
                    <a:pt x="11" y="51"/>
                  </a:lnTo>
                  <a:lnTo>
                    <a:pt x="0" y="51"/>
                  </a:lnTo>
                  <a:lnTo>
                    <a:pt x="18" y="25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5" y="19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30" y="25"/>
                  </a:lnTo>
                  <a:lnTo>
                    <a:pt x="49" y="51"/>
                  </a:lnTo>
                  <a:lnTo>
                    <a:pt x="38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55">
              <a:extLst>
                <a:ext uri="{FF2B5EF4-FFF2-40B4-BE49-F238E27FC236}">
                  <a16:creationId xmlns:a16="http://schemas.microsoft.com/office/drawing/2014/main" id="{6262A5DA-588E-44E3-D3E5-B27EFDFBA4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63963" y="185738"/>
              <a:ext cx="77788" cy="114300"/>
            </a:xfrm>
            <a:custGeom>
              <a:avLst/>
              <a:gdLst>
                <a:gd name="T0" fmla="*/ 49 w 94"/>
                <a:gd name="T1" fmla="*/ 102 h 136"/>
                <a:gd name="T2" fmla="*/ 18 w 94"/>
                <a:gd name="T3" fmla="*/ 85 h 136"/>
                <a:gd name="T4" fmla="*/ 18 w 94"/>
                <a:gd name="T5" fmla="*/ 136 h 136"/>
                <a:gd name="T6" fmla="*/ 0 w 94"/>
                <a:gd name="T7" fmla="*/ 136 h 136"/>
                <a:gd name="T8" fmla="*/ 0 w 94"/>
                <a:gd name="T9" fmla="*/ 1 h 136"/>
                <a:gd name="T10" fmla="*/ 17 w 94"/>
                <a:gd name="T11" fmla="*/ 1 h 136"/>
                <a:gd name="T12" fmla="*/ 18 w 94"/>
                <a:gd name="T13" fmla="*/ 17 h 136"/>
                <a:gd name="T14" fmla="*/ 51 w 94"/>
                <a:gd name="T15" fmla="*/ 0 h 136"/>
                <a:gd name="T16" fmla="*/ 94 w 94"/>
                <a:gd name="T17" fmla="*/ 51 h 136"/>
                <a:gd name="T18" fmla="*/ 49 w 94"/>
                <a:gd name="T19" fmla="*/ 102 h 136"/>
                <a:gd name="T20" fmla="*/ 46 w 94"/>
                <a:gd name="T21" fmla="*/ 14 h 136"/>
                <a:gd name="T22" fmla="*/ 17 w 94"/>
                <a:gd name="T23" fmla="*/ 50 h 136"/>
                <a:gd name="T24" fmla="*/ 45 w 94"/>
                <a:gd name="T25" fmla="*/ 87 h 136"/>
                <a:gd name="T26" fmla="*/ 74 w 94"/>
                <a:gd name="T27" fmla="*/ 50 h 136"/>
                <a:gd name="T28" fmla="*/ 46 w 94"/>
                <a:gd name="T29" fmla="*/ 1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36">
                  <a:moveTo>
                    <a:pt x="49" y="102"/>
                  </a:moveTo>
                  <a:cubicBezTo>
                    <a:pt x="29" y="102"/>
                    <a:pt x="21" y="89"/>
                    <a:pt x="18" y="85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0" y="15"/>
                    <a:pt x="30" y="0"/>
                    <a:pt x="51" y="0"/>
                  </a:cubicBezTo>
                  <a:cubicBezTo>
                    <a:pt x="78" y="0"/>
                    <a:pt x="94" y="21"/>
                    <a:pt x="94" y="51"/>
                  </a:cubicBezTo>
                  <a:cubicBezTo>
                    <a:pt x="93" y="81"/>
                    <a:pt x="75" y="102"/>
                    <a:pt x="49" y="102"/>
                  </a:cubicBezTo>
                  <a:close/>
                  <a:moveTo>
                    <a:pt x="46" y="14"/>
                  </a:moveTo>
                  <a:cubicBezTo>
                    <a:pt x="29" y="14"/>
                    <a:pt x="17" y="31"/>
                    <a:pt x="17" y="50"/>
                  </a:cubicBezTo>
                  <a:cubicBezTo>
                    <a:pt x="17" y="70"/>
                    <a:pt x="28" y="87"/>
                    <a:pt x="45" y="87"/>
                  </a:cubicBezTo>
                  <a:cubicBezTo>
                    <a:pt x="62" y="87"/>
                    <a:pt x="74" y="70"/>
                    <a:pt x="74" y="50"/>
                  </a:cubicBezTo>
                  <a:cubicBezTo>
                    <a:pt x="74" y="31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56">
              <a:extLst>
                <a:ext uri="{FF2B5EF4-FFF2-40B4-BE49-F238E27FC236}">
                  <a16:creationId xmlns:a16="http://schemas.microsoft.com/office/drawing/2014/main" id="{35512E43-0E79-8BBC-F997-A442D44277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52863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5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57">
              <a:extLst>
                <a:ext uri="{FF2B5EF4-FFF2-40B4-BE49-F238E27FC236}">
                  <a16:creationId xmlns:a16="http://schemas.microsoft.com/office/drawing/2014/main" id="{FEF6EF1B-2A95-0FAE-281F-3A8B2AACA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526" y="185738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58">
              <a:extLst>
                <a:ext uri="{FF2B5EF4-FFF2-40B4-BE49-F238E27FC236}">
                  <a16:creationId xmlns:a16="http://schemas.microsoft.com/office/drawing/2014/main" id="{AF31A35E-7433-891D-44E8-BEA36D454E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5263" y="150813"/>
              <a:ext cx="20638" cy="119063"/>
            </a:xfrm>
            <a:custGeom>
              <a:avLst/>
              <a:gdLst>
                <a:gd name="T0" fmla="*/ 13 w 26"/>
                <a:gd name="T1" fmla="*/ 25 h 144"/>
                <a:gd name="T2" fmla="*/ 0 w 26"/>
                <a:gd name="T3" fmla="*/ 13 h 144"/>
                <a:gd name="T4" fmla="*/ 13 w 26"/>
                <a:gd name="T5" fmla="*/ 0 h 144"/>
                <a:gd name="T6" fmla="*/ 26 w 26"/>
                <a:gd name="T7" fmla="*/ 12 h 144"/>
                <a:gd name="T8" fmla="*/ 13 w 26"/>
                <a:gd name="T9" fmla="*/ 25 h 144"/>
                <a:gd name="T10" fmla="*/ 3 w 26"/>
                <a:gd name="T11" fmla="*/ 144 h 144"/>
                <a:gd name="T12" fmla="*/ 3 w 26"/>
                <a:gd name="T13" fmla="*/ 45 h 144"/>
                <a:gd name="T14" fmla="*/ 22 w 26"/>
                <a:gd name="T15" fmla="*/ 45 h 144"/>
                <a:gd name="T16" fmla="*/ 22 w 26"/>
                <a:gd name="T17" fmla="*/ 144 h 144"/>
                <a:gd name="T18" fmla="*/ 3 w 26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4">
                  <a:moveTo>
                    <a:pt x="13" y="25"/>
                  </a:moveTo>
                  <a:cubicBezTo>
                    <a:pt x="6" y="25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2"/>
                  </a:cubicBezTo>
                  <a:cubicBezTo>
                    <a:pt x="26" y="19"/>
                    <a:pt x="20" y="25"/>
                    <a:pt x="13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59">
              <a:extLst>
                <a:ext uri="{FF2B5EF4-FFF2-40B4-BE49-F238E27FC236}">
                  <a16:creationId xmlns:a16="http://schemas.microsoft.com/office/drawing/2014/main" id="{011AEB08-8C96-F19B-82E4-848E1AED67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41776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60">
              <a:extLst>
                <a:ext uri="{FF2B5EF4-FFF2-40B4-BE49-F238E27FC236}">
                  <a16:creationId xmlns:a16="http://schemas.microsoft.com/office/drawing/2014/main" id="{131EA098-7609-E572-FDAB-89536CA98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438" y="185738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1 h 101"/>
                <a:gd name="T4" fmla="*/ 45 w 84"/>
                <a:gd name="T5" fmla="*/ 16 h 101"/>
                <a:gd name="T6" fmla="*/ 19 w 84"/>
                <a:gd name="T7" fmla="*/ 41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2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1"/>
                    <a:pt x="65" y="41"/>
                    <a:pt x="65" y="41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2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61">
              <a:extLst>
                <a:ext uri="{FF2B5EF4-FFF2-40B4-BE49-F238E27FC236}">
                  <a16:creationId xmlns:a16="http://schemas.microsoft.com/office/drawing/2014/main" id="{8CB86734-E125-A2B2-51F8-7EC52DBF2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1163" y="185738"/>
              <a:ext cx="71438" cy="85725"/>
            </a:xfrm>
            <a:custGeom>
              <a:avLst/>
              <a:gdLst>
                <a:gd name="T0" fmla="*/ 76 w 86"/>
                <a:gd name="T1" fmla="*/ 28 h 103"/>
                <a:gd name="T2" fmla="*/ 51 w 86"/>
                <a:gd name="T3" fmla="*/ 15 h 103"/>
                <a:gd name="T4" fmla="*/ 20 w 86"/>
                <a:gd name="T5" fmla="*/ 51 h 103"/>
                <a:gd name="T6" fmla="*/ 50 w 86"/>
                <a:gd name="T7" fmla="*/ 86 h 103"/>
                <a:gd name="T8" fmla="*/ 76 w 86"/>
                <a:gd name="T9" fmla="*/ 73 h 103"/>
                <a:gd name="T10" fmla="*/ 86 w 86"/>
                <a:gd name="T11" fmla="*/ 85 h 103"/>
                <a:gd name="T12" fmla="*/ 47 w 86"/>
                <a:gd name="T13" fmla="*/ 103 h 103"/>
                <a:gd name="T14" fmla="*/ 0 w 86"/>
                <a:gd name="T15" fmla="*/ 51 h 103"/>
                <a:gd name="T16" fmla="*/ 48 w 86"/>
                <a:gd name="T17" fmla="*/ 0 h 103"/>
                <a:gd name="T18" fmla="*/ 85 w 86"/>
                <a:gd name="T19" fmla="*/ 17 h 103"/>
                <a:gd name="T20" fmla="*/ 76 w 86"/>
                <a:gd name="T21" fmla="*/ 2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" h="103">
                  <a:moveTo>
                    <a:pt x="76" y="28"/>
                  </a:moveTo>
                  <a:cubicBezTo>
                    <a:pt x="76" y="28"/>
                    <a:pt x="67" y="15"/>
                    <a:pt x="51" y="15"/>
                  </a:cubicBezTo>
                  <a:cubicBezTo>
                    <a:pt x="34" y="15"/>
                    <a:pt x="20" y="27"/>
                    <a:pt x="20" y="51"/>
                  </a:cubicBezTo>
                  <a:cubicBezTo>
                    <a:pt x="20" y="75"/>
                    <a:pt x="34" y="86"/>
                    <a:pt x="50" y="86"/>
                  </a:cubicBezTo>
                  <a:cubicBezTo>
                    <a:pt x="66" y="86"/>
                    <a:pt x="76" y="74"/>
                    <a:pt x="76" y="73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5" y="86"/>
                    <a:pt x="74" y="103"/>
                    <a:pt x="47" y="103"/>
                  </a:cubicBezTo>
                  <a:cubicBezTo>
                    <a:pt x="21" y="103"/>
                    <a:pt x="0" y="83"/>
                    <a:pt x="0" y="51"/>
                  </a:cubicBezTo>
                  <a:cubicBezTo>
                    <a:pt x="0" y="19"/>
                    <a:pt x="22" y="0"/>
                    <a:pt x="48" y="0"/>
                  </a:cubicBezTo>
                  <a:cubicBezTo>
                    <a:pt x="74" y="0"/>
                    <a:pt x="84" y="16"/>
                    <a:pt x="85" y="17"/>
                  </a:cubicBezTo>
                  <a:lnTo>
                    <a:pt x="76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62">
              <a:extLst>
                <a:ext uri="{FF2B5EF4-FFF2-40B4-BE49-F238E27FC236}">
                  <a16:creationId xmlns:a16="http://schemas.microsoft.com/office/drawing/2014/main" id="{E2BA6FAC-BC0B-955C-76C2-7569276E7C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037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1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Rectangle 63">
              <a:extLst>
                <a:ext uri="{FF2B5EF4-FFF2-40B4-BE49-F238E27FC236}">
                  <a16:creationId xmlns:a16="http://schemas.microsoft.com/office/drawing/2014/main" id="{8B1668FC-ED11-4E5F-5CD7-B8AECBE72E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713" y="-269875"/>
              <a:ext cx="12700" cy="773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Oval 64">
              <a:extLst>
                <a:ext uri="{FF2B5EF4-FFF2-40B4-BE49-F238E27FC236}">
                  <a16:creationId xmlns:a16="http://schemas.microsoft.com/office/drawing/2014/main" id="{E764F59C-9348-969F-DC4C-91400D947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1226" y="-279400"/>
              <a:ext cx="119063" cy="1206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Oval 65">
              <a:extLst>
                <a:ext uri="{FF2B5EF4-FFF2-40B4-BE49-F238E27FC236}">
                  <a16:creationId xmlns:a16="http://schemas.microsoft.com/office/drawing/2014/main" id="{0C6CC64C-557B-7855-41F2-B4CCE30CC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476" y="-269875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Oval 66">
              <a:extLst>
                <a:ext uri="{FF2B5EF4-FFF2-40B4-BE49-F238E27FC236}">
                  <a16:creationId xmlns:a16="http://schemas.microsoft.com/office/drawing/2014/main" id="{6F43F3D1-B8CB-54F6-36F7-16314257D6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9163" y="-103188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Oval 67">
              <a:extLst>
                <a:ext uri="{FF2B5EF4-FFF2-40B4-BE49-F238E27FC236}">
                  <a16:creationId xmlns:a16="http://schemas.microsoft.com/office/drawing/2014/main" id="{92E571BB-D352-2156-6D4A-C44BE8B1DE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101" y="53975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Oval 68">
              <a:extLst>
                <a:ext uri="{FF2B5EF4-FFF2-40B4-BE49-F238E27FC236}">
                  <a16:creationId xmlns:a16="http://schemas.microsoft.com/office/drawing/2014/main" id="{7A8957F8-68A4-3EE6-C67A-79E4C3B0E7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413" y="-95250"/>
              <a:ext cx="87313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Oval 69">
              <a:extLst>
                <a:ext uri="{FF2B5EF4-FFF2-40B4-BE49-F238E27FC236}">
                  <a16:creationId xmlns:a16="http://schemas.microsoft.com/office/drawing/2014/main" id="{E37C8ED8-118C-127C-C8D8-93DB49103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188" y="-261938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FFC5C2C-B337-3578-4DEF-5FA5EAEA706D}"/>
              </a:ext>
            </a:extLst>
          </p:cNvPr>
          <p:cNvSpPr txBox="1"/>
          <p:nvPr/>
        </p:nvSpPr>
        <p:spPr>
          <a:xfrm>
            <a:off x="1516830" y="6334188"/>
            <a:ext cx="57190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Includes content supplied by Sales Benchmark Index; Copyright © Sales Benchmark Index, 2024</a:t>
            </a:r>
          </a:p>
        </p:txBody>
      </p:sp>
    </p:spTree>
    <p:extLst>
      <p:ext uri="{BB962C8B-B14F-4D97-AF65-F5344CB8AC3E}">
        <p14:creationId xmlns:p14="http://schemas.microsoft.com/office/powerpoint/2010/main" val="20166339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 blue dots bkd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4658552-6E07-9117-0CA9-3B60B698736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8084756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64658552-6E07-9117-0CA9-3B60B69873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4591F0AA-87FF-62FE-5D42-09693E23D32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5F5AEC-749C-44CA-94C1-9495903C3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6830" y="2523757"/>
            <a:ext cx="9139234" cy="664797"/>
          </a:xfrm>
        </p:spPr>
        <p:txBody>
          <a:bodyPr vert="horz" lIns="91440" tIns="91440" rIns="91440" bIns="91440" anchor="ctr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2" name="Text Placeholder 81">
            <a:extLst>
              <a:ext uri="{FF2B5EF4-FFF2-40B4-BE49-F238E27FC236}">
                <a16:creationId xmlns:a16="http://schemas.microsoft.com/office/drawing/2014/main" id="{B020BF28-FA10-43DE-B2FD-965A7D8594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0386" y="3998279"/>
            <a:ext cx="4586287" cy="323850"/>
          </a:xfrm>
        </p:spPr>
        <p:txBody>
          <a:bodyPr lIns="91440" tIns="91440" rIns="91440" bIns="91440" anchor="ctr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3" name="Subtitle 2">
            <a:extLst>
              <a:ext uri="{FF2B5EF4-FFF2-40B4-BE49-F238E27FC236}">
                <a16:creationId xmlns:a16="http://schemas.microsoft.com/office/drawing/2014/main" id="{CA420EE9-07D0-49A0-A796-E6EAA8EBDB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6830" y="3444432"/>
            <a:ext cx="9139234" cy="297969"/>
          </a:xfrm>
        </p:spPr>
        <p:txBody>
          <a:bodyPr vert="horz" lIns="91440" tIns="91440" rIns="91440" bIns="91440" rtlCol="0" anchor="ctr">
            <a:noAutofit/>
          </a:bodyPr>
          <a:lstStyle>
            <a:lvl1pPr>
              <a:defRPr lang="en-US" sz="22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AF47BE45-9A6B-F77A-A246-E9AD74AC3E05}"/>
              </a:ext>
            </a:extLst>
          </p:cNvPr>
          <p:cNvGrpSpPr>
            <a:grpSpLocks noChangeAspect="1"/>
          </p:cNvGrpSpPr>
          <p:nvPr/>
        </p:nvGrpSpPr>
        <p:grpSpPr>
          <a:xfrm>
            <a:off x="702214" y="780933"/>
            <a:ext cx="3494345" cy="745107"/>
            <a:chOff x="611188" y="-279400"/>
            <a:chExt cx="3767138" cy="803275"/>
          </a:xfrm>
          <a:solidFill>
            <a:schemeClr val="bg1"/>
          </a:solidFill>
        </p:grpSpPr>
        <p:sp>
          <p:nvSpPr>
            <p:cNvPr id="149" name="Freeform 5">
              <a:extLst>
                <a:ext uri="{FF2B5EF4-FFF2-40B4-BE49-F238E27FC236}">
                  <a16:creationId xmlns:a16="http://schemas.microsoft.com/office/drawing/2014/main" id="{5C5B487B-3C0A-CD7C-49B9-906DAA6B05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85951" y="438150"/>
              <a:ext cx="60325" cy="63500"/>
            </a:xfrm>
            <a:custGeom>
              <a:avLst/>
              <a:gdLst>
                <a:gd name="T0" fmla="*/ 36 w 73"/>
                <a:gd name="T1" fmla="*/ 0 h 78"/>
                <a:gd name="T2" fmla="*/ 10 w 73"/>
                <a:gd name="T3" fmla="*/ 10 h 78"/>
                <a:gd name="T4" fmla="*/ 0 w 73"/>
                <a:gd name="T5" fmla="*/ 39 h 78"/>
                <a:gd name="T6" fmla="*/ 10 w 73"/>
                <a:gd name="T7" fmla="*/ 67 h 78"/>
                <a:gd name="T8" fmla="*/ 36 w 73"/>
                <a:gd name="T9" fmla="*/ 78 h 78"/>
                <a:gd name="T10" fmla="*/ 63 w 73"/>
                <a:gd name="T11" fmla="*/ 67 h 78"/>
                <a:gd name="T12" fmla="*/ 73 w 73"/>
                <a:gd name="T13" fmla="*/ 39 h 78"/>
                <a:gd name="T14" fmla="*/ 63 w 73"/>
                <a:gd name="T15" fmla="*/ 10 h 78"/>
                <a:gd name="T16" fmla="*/ 36 w 73"/>
                <a:gd name="T17" fmla="*/ 0 h 78"/>
                <a:gd name="T18" fmla="*/ 52 w 73"/>
                <a:gd name="T19" fmla="*/ 59 h 78"/>
                <a:gd name="T20" fmla="*/ 36 w 73"/>
                <a:gd name="T21" fmla="*/ 66 h 78"/>
                <a:gd name="T22" fmla="*/ 20 w 73"/>
                <a:gd name="T23" fmla="*/ 59 h 78"/>
                <a:gd name="T24" fmla="*/ 15 w 73"/>
                <a:gd name="T25" fmla="*/ 39 h 78"/>
                <a:gd name="T26" fmla="*/ 21 w 73"/>
                <a:gd name="T27" fmla="*/ 19 h 78"/>
                <a:gd name="T28" fmla="*/ 36 w 73"/>
                <a:gd name="T29" fmla="*/ 11 h 78"/>
                <a:gd name="T30" fmla="*/ 52 w 73"/>
                <a:gd name="T31" fmla="*/ 19 h 78"/>
                <a:gd name="T32" fmla="*/ 58 w 73"/>
                <a:gd name="T33" fmla="*/ 39 h 78"/>
                <a:gd name="T34" fmla="*/ 52 w 73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78">
                  <a:moveTo>
                    <a:pt x="36" y="0"/>
                  </a:moveTo>
                  <a:cubicBezTo>
                    <a:pt x="25" y="0"/>
                    <a:pt x="17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7" y="74"/>
                    <a:pt x="25" y="78"/>
                    <a:pt x="36" y="78"/>
                  </a:cubicBezTo>
                  <a:cubicBezTo>
                    <a:pt x="47" y="78"/>
                    <a:pt x="56" y="74"/>
                    <a:pt x="63" y="67"/>
                  </a:cubicBezTo>
                  <a:cubicBezTo>
                    <a:pt x="69" y="60"/>
                    <a:pt x="73" y="51"/>
                    <a:pt x="73" y="39"/>
                  </a:cubicBezTo>
                  <a:cubicBezTo>
                    <a:pt x="73" y="27"/>
                    <a:pt x="69" y="17"/>
                    <a:pt x="63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1" y="19"/>
                  </a:cubicBezTo>
                  <a:cubicBezTo>
                    <a:pt x="24" y="14"/>
                    <a:pt x="30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8" y="30"/>
                    <a:pt x="58" y="39"/>
                  </a:cubicBezTo>
                  <a:cubicBezTo>
                    <a:pt x="58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6">
              <a:extLst>
                <a:ext uri="{FF2B5EF4-FFF2-40B4-BE49-F238E27FC236}">
                  <a16:creationId xmlns:a16="http://schemas.microsoft.com/office/drawing/2014/main" id="{FC002D50-1258-94CD-A4CA-8EF058420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2526" y="414338"/>
              <a:ext cx="74613" cy="87313"/>
            </a:xfrm>
            <a:custGeom>
              <a:avLst/>
              <a:gdLst>
                <a:gd name="T0" fmla="*/ 50 w 89"/>
                <a:gd name="T1" fmla="*/ 62 h 106"/>
                <a:gd name="T2" fmla="*/ 75 w 89"/>
                <a:gd name="T3" fmla="*/ 62 h 106"/>
                <a:gd name="T4" fmla="*/ 75 w 89"/>
                <a:gd name="T5" fmla="*/ 80 h 106"/>
                <a:gd name="T6" fmla="*/ 74 w 89"/>
                <a:gd name="T7" fmla="*/ 81 h 106"/>
                <a:gd name="T8" fmla="*/ 71 w 89"/>
                <a:gd name="T9" fmla="*/ 84 h 106"/>
                <a:gd name="T10" fmla="*/ 66 w 89"/>
                <a:gd name="T11" fmla="*/ 88 h 106"/>
                <a:gd name="T12" fmla="*/ 58 w 89"/>
                <a:gd name="T13" fmla="*/ 91 h 106"/>
                <a:gd name="T14" fmla="*/ 48 w 89"/>
                <a:gd name="T15" fmla="*/ 92 h 106"/>
                <a:gd name="T16" fmla="*/ 24 w 89"/>
                <a:gd name="T17" fmla="*/ 82 h 106"/>
                <a:gd name="T18" fmla="*/ 15 w 89"/>
                <a:gd name="T19" fmla="*/ 52 h 106"/>
                <a:gd name="T20" fmla="*/ 25 w 89"/>
                <a:gd name="T21" fmla="*/ 23 h 106"/>
                <a:gd name="T22" fmla="*/ 48 w 89"/>
                <a:gd name="T23" fmla="*/ 13 h 106"/>
                <a:gd name="T24" fmla="*/ 57 w 89"/>
                <a:gd name="T25" fmla="*/ 14 h 106"/>
                <a:gd name="T26" fmla="*/ 64 w 89"/>
                <a:gd name="T27" fmla="*/ 16 h 106"/>
                <a:gd name="T28" fmla="*/ 69 w 89"/>
                <a:gd name="T29" fmla="*/ 19 h 106"/>
                <a:gd name="T30" fmla="*/ 73 w 89"/>
                <a:gd name="T31" fmla="*/ 23 h 106"/>
                <a:gd name="T32" fmla="*/ 75 w 89"/>
                <a:gd name="T33" fmla="*/ 26 h 106"/>
                <a:gd name="T34" fmla="*/ 76 w 89"/>
                <a:gd name="T35" fmla="*/ 27 h 106"/>
                <a:gd name="T36" fmla="*/ 86 w 89"/>
                <a:gd name="T37" fmla="*/ 18 h 106"/>
                <a:gd name="T38" fmla="*/ 48 w 89"/>
                <a:gd name="T39" fmla="*/ 0 h 106"/>
                <a:gd name="T40" fmla="*/ 14 w 89"/>
                <a:gd name="T41" fmla="*/ 14 h 106"/>
                <a:gd name="T42" fmla="*/ 0 w 89"/>
                <a:gd name="T43" fmla="*/ 52 h 106"/>
                <a:gd name="T44" fmla="*/ 13 w 89"/>
                <a:gd name="T45" fmla="*/ 91 h 106"/>
                <a:gd name="T46" fmla="*/ 45 w 89"/>
                <a:gd name="T47" fmla="*/ 106 h 106"/>
                <a:gd name="T48" fmla="*/ 57 w 89"/>
                <a:gd name="T49" fmla="*/ 104 h 106"/>
                <a:gd name="T50" fmla="*/ 66 w 89"/>
                <a:gd name="T51" fmla="*/ 101 h 106"/>
                <a:gd name="T52" fmla="*/ 73 w 89"/>
                <a:gd name="T53" fmla="*/ 97 h 106"/>
                <a:gd name="T54" fmla="*/ 76 w 89"/>
                <a:gd name="T55" fmla="*/ 94 h 106"/>
                <a:gd name="T56" fmla="*/ 78 w 89"/>
                <a:gd name="T57" fmla="*/ 92 h 106"/>
                <a:gd name="T58" fmla="*/ 79 w 89"/>
                <a:gd name="T59" fmla="*/ 104 h 106"/>
                <a:gd name="T60" fmla="*/ 89 w 89"/>
                <a:gd name="T61" fmla="*/ 104 h 106"/>
                <a:gd name="T62" fmla="*/ 89 w 89"/>
                <a:gd name="T63" fmla="*/ 51 h 106"/>
                <a:gd name="T64" fmla="*/ 50 w 89"/>
                <a:gd name="T65" fmla="*/ 51 h 106"/>
                <a:gd name="T66" fmla="*/ 50 w 89"/>
                <a:gd name="T67" fmla="*/ 6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" h="106">
                  <a:moveTo>
                    <a:pt x="50" y="62"/>
                  </a:moveTo>
                  <a:cubicBezTo>
                    <a:pt x="75" y="62"/>
                    <a:pt x="75" y="62"/>
                    <a:pt x="75" y="62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3" y="82"/>
                    <a:pt x="72" y="83"/>
                    <a:pt x="71" y="84"/>
                  </a:cubicBezTo>
                  <a:cubicBezTo>
                    <a:pt x="69" y="86"/>
                    <a:pt x="68" y="87"/>
                    <a:pt x="66" y="88"/>
                  </a:cubicBezTo>
                  <a:cubicBezTo>
                    <a:pt x="64" y="89"/>
                    <a:pt x="61" y="90"/>
                    <a:pt x="58" y="91"/>
                  </a:cubicBezTo>
                  <a:cubicBezTo>
                    <a:pt x="55" y="92"/>
                    <a:pt x="51" y="92"/>
                    <a:pt x="48" y="92"/>
                  </a:cubicBezTo>
                  <a:cubicBezTo>
                    <a:pt x="38" y="92"/>
                    <a:pt x="30" y="89"/>
                    <a:pt x="24" y="82"/>
                  </a:cubicBezTo>
                  <a:cubicBezTo>
                    <a:pt x="18" y="74"/>
                    <a:pt x="15" y="65"/>
                    <a:pt x="15" y="52"/>
                  </a:cubicBezTo>
                  <a:cubicBezTo>
                    <a:pt x="15" y="40"/>
                    <a:pt x="18" y="31"/>
                    <a:pt x="25" y="23"/>
                  </a:cubicBezTo>
                  <a:cubicBezTo>
                    <a:pt x="31" y="16"/>
                    <a:pt x="39" y="13"/>
                    <a:pt x="48" y="13"/>
                  </a:cubicBezTo>
                  <a:cubicBezTo>
                    <a:pt x="51" y="13"/>
                    <a:pt x="54" y="13"/>
                    <a:pt x="57" y="14"/>
                  </a:cubicBezTo>
                  <a:cubicBezTo>
                    <a:pt x="60" y="14"/>
                    <a:pt x="62" y="15"/>
                    <a:pt x="64" y="16"/>
                  </a:cubicBezTo>
                  <a:cubicBezTo>
                    <a:pt x="66" y="17"/>
                    <a:pt x="67" y="18"/>
                    <a:pt x="69" y="19"/>
                  </a:cubicBezTo>
                  <a:cubicBezTo>
                    <a:pt x="71" y="21"/>
                    <a:pt x="72" y="22"/>
                    <a:pt x="73" y="23"/>
                  </a:cubicBezTo>
                  <a:cubicBezTo>
                    <a:pt x="74" y="24"/>
                    <a:pt x="74" y="25"/>
                    <a:pt x="75" y="26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77" y="6"/>
                    <a:pt x="64" y="0"/>
                    <a:pt x="48" y="0"/>
                  </a:cubicBezTo>
                  <a:cubicBezTo>
                    <a:pt x="35" y="0"/>
                    <a:pt x="23" y="4"/>
                    <a:pt x="14" y="14"/>
                  </a:cubicBezTo>
                  <a:cubicBezTo>
                    <a:pt x="4" y="24"/>
                    <a:pt x="0" y="36"/>
                    <a:pt x="0" y="52"/>
                  </a:cubicBezTo>
                  <a:cubicBezTo>
                    <a:pt x="0" y="69"/>
                    <a:pt x="4" y="82"/>
                    <a:pt x="13" y="91"/>
                  </a:cubicBezTo>
                  <a:cubicBezTo>
                    <a:pt x="21" y="101"/>
                    <a:pt x="32" y="106"/>
                    <a:pt x="45" y="106"/>
                  </a:cubicBezTo>
                  <a:cubicBezTo>
                    <a:pt x="50" y="106"/>
                    <a:pt x="54" y="105"/>
                    <a:pt x="57" y="104"/>
                  </a:cubicBezTo>
                  <a:cubicBezTo>
                    <a:pt x="61" y="103"/>
                    <a:pt x="64" y="102"/>
                    <a:pt x="66" y="101"/>
                  </a:cubicBezTo>
                  <a:cubicBezTo>
                    <a:pt x="69" y="100"/>
                    <a:pt x="71" y="99"/>
                    <a:pt x="73" y="97"/>
                  </a:cubicBezTo>
                  <a:cubicBezTo>
                    <a:pt x="75" y="95"/>
                    <a:pt x="76" y="94"/>
                    <a:pt x="76" y="94"/>
                  </a:cubicBezTo>
                  <a:cubicBezTo>
                    <a:pt x="77" y="93"/>
                    <a:pt x="77" y="93"/>
                    <a:pt x="78" y="92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50" y="51"/>
                    <a:pt x="50" y="51"/>
                    <a:pt x="50" y="51"/>
                  </a:cubicBezTo>
                  <a:lnTo>
                    <a:pt x="50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7">
              <a:extLst>
                <a:ext uri="{FF2B5EF4-FFF2-40B4-BE49-F238E27FC236}">
                  <a16:creationId xmlns:a16="http://schemas.microsoft.com/office/drawing/2014/main" id="{5E276722-5197-B412-82F4-CAE376DBB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6188" y="436563"/>
              <a:ext cx="34925" cy="63500"/>
            </a:xfrm>
            <a:custGeom>
              <a:avLst/>
              <a:gdLst>
                <a:gd name="T0" fmla="*/ 23 w 43"/>
                <a:gd name="T1" fmla="*/ 5 h 77"/>
                <a:gd name="T2" fmla="*/ 14 w 43"/>
                <a:gd name="T3" fmla="*/ 17 h 77"/>
                <a:gd name="T4" fmla="*/ 13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4 w 43"/>
                <a:gd name="T11" fmla="*/ 77 h 77"/>
                <a:gd name="T12" fmla="*/ 14 w 43"/>
                <a:gd name="T13" fmla="*/ 35 h 77"/>
                <a:gd name="T14" fmla="*/ 24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3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3" y="5"/>
                  </a:moveTo>
                  <a:cubicBezTo>
                    <a:pt x="19" y="8"/>
                    <a:pt x="16" y="12"/>
                    <a:pt x="14" y="17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27"/>
                    <a:pt x="19" y="22"/>
                    <a:pt x="24" y="18"/>
                  </a:cubicBezTo>
                  <a:cubicBezTo>
                    <a:pt x="28" y="16"/>
                    <a:pt x="31" y="14"/>
                    <a:pt x="35" y="14"/>
                  </a:cubicBezTo>
                  <a:cubicBezTo>
                    <a:pt x="37" y="14"/>
                    <a:pt x="39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7" y="2"/>
                    <a:pt x="2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8">
              <a:extLst>
                <a:ext uri="{FF2B5EF4-FFF2-40B4-BE49-F238E27FC236}">
                  <a16:creationId xmlns:a16="http://schemas.microsoft.com/office/drawing/2014/main" id="{030C0CC0-0956-B1B0-70A8-800FA865F9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84288" y="438150"/>
              <a:ext cx="60325" cy="63500"/>
            </a:xfrm>
            <a:custGeom>
              <a:avLst/>
              <a:gdLst>
                <a:gd name="T0" fmla="*/ 36 w 72"/>
                <a:gd name="T1" fmla="*/ 0 h 78"/>
                <a:gd name="T2" fmla="*/ 10 w 72"/>
                <a:gd name="T3" fmla="*/ 10 h 78"/>
                <a:gd name="T4" fmla="*/ 0 w 72"/>
                <a:gd name="T5" fmla="*/ 39 h 78"/>
                <a:gd name="T6" fmla="*/ 10 w 72"/>
                <a:gd name="T7" fmla="*/ 67 h 78"/>
                <a:gd name="T8" fmla="*/ 36 w 72"/>
                <a:gd name="T9" fmla="*/ 78 h 78"/>
                <a:gd name="T10" fmla="*/ 62 w 72"/>
                <a:gd name="T11" fmla="*/ 67 h 78"/>
                <a:gd name="T12" fmla="*/ 72 w 72"/>
                <a:gd name="T13" fmla="*/ 39 h 78"/>
                <a:gd name="T14" fmla="*/ 62 w 72"/>
                <a:gd name="T15" fmla="*/ 10 h 78"/>
                <a:gd name="T16" fmla="*/ 36 w 72"/>
                <a:gd name="T17" fmla="*/ 0 h 78"/>
                <a:gd name="T18" fmla="*/ 52 w 72"/>
                <a:gd name="T19" fmla="*/ 59 h 78"/>
                <a:gd name="T20" fmla="*/ 36 w 72"/>
                <a:gd name="T21" fmla="*/ 66 h 78"/>
                <a:gd name="T22" fmla="*/ 20 w 72"/>
                <a:gd name="T23" fmla="*/ 59 h 78"/>
                <a:gd name="T24" fmla="*/ 15 w 72"/>
                <a:gd name="T25" fmla="*/ 39 h 78"/>
                <a:gd name="T26" fmla="*/ 20 w 72"/>
                <a:gd name="T27" fmla="*/ 19 h 78"/>
                <a:gd name="T28" fmla="*/ 36 w 72"/>
                <a:gd name="T29" fmla="*/ 11 h 78"/>
                <a:gd name="T30" fmla="*/ 52 w 72"/>
                <a:gd name="T31" fmla="*/ 19 h 78"/>
                <a:gd name="T32" fmla="*/ 57 w 72"/>
                <a:gd name="T33" fmla="*/ 39 h 78"/>
                <a:gd name="T34" fmla="*/ 52 w 72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78">
                  <a:moveTo>
                    <a:pt x="36" y="0"/>
                  </a:moveTo>
                  <a:cubicBezTo>
                    <a:pt x="25" y="0"/>
                    <a:pt x="16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6" y="74"/>
                    <a:pt x="25" y="78"/>
                    <a:pt x="36" y="78"/>
                  </a:cubicBezTo>
                  <a:cubicBezTo>
                    <a:pt x="47" y="78"/>
                    <a:pt x="56" y="74"/>
                    <a:pt x="62" y="67"/>
                  </a:cubicBezTo>
                  <a:cubicBezTo>
                    <a:pt x="69" y="60"/>
                    <a:pt x="72" y="51"/>
                    <a:pt x="72" y="39"/>
                  </a:cubicBezTo>
                  <a:cubicBezTo>
                    <a:pt x="72" y="27"/>
                    <a:pt x="69" y="17"/>
                    <a:pt x="62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0" y="19"/>
                  </a:cubicBezTo>
                  <a:cubicBezTo>
                    <a:pt x="24" y="14"/>
                    <a:pt x="29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7" y="30"/>
                    <a:pt x="57" y="39"/>
                  </a:cubicBezTo>
                  <a:cubicBezTo>
                    <a:pt x="57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9">
              <a:extLst>
                <a:ext uri="{FF2B5EF4-FFF2-40B4-BE49-F238E27FC236}">
                  <a16:creationId xmlns:a16="http://schemas.microsoft.com/office/drawing/2014/main" id="{88BAE485-97CC-07B4-6CBC-75F7EB1F86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963" y="438150"/>
              <a:ext cx="90488" cy="61913"/>
            </a:xfrm>
            <a:custGeom>
              <a:avLst/>
              <a:gdLst>
                <a:gd name="T0" fmla="*/ 41 w 57"/>
                <a:gd name="T1" fmla="*/ 31 h 39"/>
                <a:gd name="T2" fmla="*/ 32 w 57"/>
                <a:gd name="T3" fmla="*/ 0 h 39"/>
                <a:gd name="T4" fmla="*/ 24 w 57"/>
                <a:gd name="T5" fmla="*/ 0 h 39"/>
                <a:gd name="T6" fmla="*/ 16 w 57"/>
                <a:gd name="T7" fmla="*/ 31 h 39"/>
                <a:gd name="T8" fmla="*/ 8 w 57"/>
                <a:gd name="T9" fmla="*/ 0 h 39"/>
                <a:gd name="T10" fmla="*/ 0 w 57"/>
                <a:gd name="T11" fmla="*/ 0 h 39"/>
                <a:gd name="T12" fmla="*/ 12 w 57"/>
                <a:gd name="T13" fmla="*/ 39 h 39"/>
                <a:gd name="T14" fmla="*/ 20 w 57"/>
                <a:gd name="T15" fmla="*/ 39 h 39"/>
                <a:gd name="T16" fmla="*/ 28 w 57"/>
                <a:gd name="T17" fmla="*/ 9 h 39"/>
                <a:gd name="T18" fmla="*/ 37 w 57"/>
                <a:gd name="T19" fmla="*/ 39 h 39"/>
                <a:gd name="T20" fmla="*/ 45 w 57"/>
                <a:gd name="T21" fmla="*/ 39 h 39"/>
                <a:gd name="T22" fmla="*/ 57 w 57"/>
                <a:gd name="T23" fmla="*/ 0 h 39"/>
                <a:gd name="T24" fmla="*/ 49 w 57"/>
                <a:gd name="T25" fmla="*/ 0 h 39"/>
                <a:gd name="T26" fmla="*/ 41 w 57"/>
                <a:gd name="T27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39">
                  <a:moveTo>
                    <a:pt x="41" y="31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16" y="31"/>
                  </a:lnTo>
                  <a:lnTo>
                    <a:pt x="8" y="0"/>
                  </a:lnTo>
                  <a:lnTo>
                    <a:pt x="0" y="0"/>
                  </a:lnTo>
                  <a:lnTo>
                    <a:pt x="12" y="39"/>
                  </a:lnTo>
                  <a:lnTo>
                    <a:pt x="20" y="39"/>
                  </a:lnTo>
                  <a:lnTo>
                    <a:pt x="28" y="9"/>
                  </a:lnTo>
                  <a:lnTo>
                    <a:pt x="37" y="39"/>
                  </a:lnTo>
                  <a:lnTo>
                    <a:pt x="45" y="39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0">
              <a:extLst>
                <a:ext uri="{FF2B5EF4-FFF2-40B4-BE49-F238E27FC236}">
                  <a16:creationId xmlns:a16="http://schemas.microsoft.com/office/drawing/2014/main" id="{E0EE8424-6820-BE0B-2C64-487E7DD59B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6213" y="422275"/>
              <a:ext cx="38100" cy="79375"/>
            </a:xfrm>
            <a:custGeom>
              <a:avLst/>
              <a:gdLst>
                <a:gd name="T0" fmla="*/ 26 w 46"/>
                <a:gd name="T1" fmla="*/ 0 h 97"/>
                <a:gd name="T2" fmla="*/ 13 w 46"/>
                <a:gd name="T3" fmla="*/ 0 h 97"/>
                <a:gd name="T4" fmla="*/ 11 w 46"/>
                <a:gd name="T5" fmla="*/ 20 h 97"/>
                <a:gd name="T6" fmla="*/ 0 w 46"/>
                <a:gd name="T7" fmla="*/ 20 h 97"/>
                <a:gd name="T8" fmla="*/ 0 w 46"/>
                <a:gd name="T9" fmla="*/ 31 h 97"/>
                <a:gd name="T10" fmla="*/ 11 w 46"/>
                <a:gd name="T11" fmla="*/ 31 h 97"/>
                <a:gd name="T12" fmla="*/ 11 w 46"/>
                <a:gd name="T13" fmla="*/ 72 h 97"/>
                <a:gd name="T14" fmla="*/ 16 w 46"/>
                <a:gd name="T15" fmla="*/ 91 h 97"/>
                <a:gd name="T16" fmla="*/ 32 w 46"/>
                <a:gd name="T17" fmla="*/ 97 h 97"/>
                <a:gd name="T18" fmla="*/ 46 w 46"/>
                <a:gd name="T19" fmla="*/ 95 h 97"/>
                <a:gd name="T20" fmla="*/ 44 w 46"/>
                <a:gd name="T21" fmla="*/ 84 h 97"/>
                <a:gd name="T22" fmla="*/ 36 w 46"/>
                <a:gd name="T23" fmla="*/ 85 h 97"/>
                <a:gd name="T24" fmla="*/ 28 w 46"/>
                <a:gd name="T25" fmla="*/ 82 h 97"/>
                <a:gd name="T26" fmla="*/ 26 w 46"/>
                <a:gd name="T27" fmla="*/ 70 h 97"/>
                <a:gd name="T28" fmla="*/ 26 w 46"/>
                <a:gd name="T29" fmla="*/ 31 h 97"/>
                <a:gd name="T30" fmla="*/ 46 w 46"/>
                <a:gd name="T31" fmla="*/ 31 h 97"/>
                <a:gd name="T32" fmla="*/ 46 w 46"/>
                <a:gd name="T33" fmla="*/ 20 h 97"/>
                <a:gd name="T34" fmla="*/ 26 w 46"/>
                <a:gd name="T35" fmla="*/ 20 h 97"/>
                <a:gd name="T36" fmla="*/ 26 w 46"/>
                <a:gd name="T3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97">
                  <a:moveTo>
                    <a:pt x="2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81"/>
                    <a:pt x="13" y="88"/>
                    <a:pt x="16" y="91"/>
                  </a:cubicBezTo>
                  <a:cubicBezTo>
                    <a:pt x="20" y="95"/>
                    <a:pt x="25" y="97"/>
                    <a:pt x="32" y="97"/>
                  </a:cubicBezTo>
                  <a:cubicBezTo>
                    <a:pt x="38" y="97"/>
                    <a:pt x="42" y="96"/>
                    <a:pt x="46" y="95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2" y="85"/>
                    <a:pt x="39" y="85"/>
                    <a:pt x="36" y="85"/>
                  </a:cubicBezTo>
                  <a:cubicBezTo>
                    <a:pt x="33" y="85"/>
                    <a:pt x="30" y="84"/>
                    <a:pt x="28" y="82"/>
                  </a:cubicBezTo>
                  <a:cubicBezTo>
                    <a:pt x="27" y="80"/>
                    <a:pt x="26" y="76"/>
                    <a:pt x="26" y="7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26" y="20"/>
                    <a:pt x="26" y="20"/>
                    <a:pt x="26" y="20"/>
                  </a:cubicBez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1">
              <a:extLst>
                <a:ext uri="{FF2B5EF4-FFF2-40B4-BE49-F238E27FC236}">
                  <a16:creationId xmlns:a16="http://schemas.microsoft.com/office/drawing/2014/main" id="{493BFF13-D216-7236-ADB3-513803D7A4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7013" y="412750"/>
              <a:ext cx="52388" cy="87313"/>
            </a:xfrm>
            <a:custGeom>
              <a:avLst/>
              <a:gdLst>
                <a:gd name="T0" fmla="*/ 39 w 64"/>
                <a:gd name="T1" fmla="*/ 30 h 106"/>
                <a:gd name="T2" fmla="*/ 14 w 64"/>
                <a:gd name="T3" fmla="*/ 45 h 106"/>
                <a:gd name="T4" fmla="*/ 14 w 64"/>
                <a:gd name="T5" fmla="*/ 0 h 106"/>
                <a:gd name="T6" fmla="*/ 0 w 64"/>
                <a:gd name="T7" fmla="*/ 0 h 106"/>
                <a:gd name="T8" fmla="*/ 0 w 64"/>
                <a:gd name="T9" fmla="*/ 106 h 106"/>
                <a:gd name="T10" fmla="*/ 14 w 64"/>
                <a:gd name="T11" fmla="*/ 106 h 106"/>
                <a:gd name="T12" fmla="*/ 14 w 64"/>
                <a:gd name="T13" fmla="*/ 62 h 106"/>
                <a:gd name="T14" fmla="*/ 21 w 64"/>
                <a:gd name="T15" fmla="*/ 49 h 106"/>
                <a:gd name="T16" fmla="*/ 34 w 64"/>
                <a:gd name="T17" fmla="*/ 42 h 106"/>
                <a:gd name="T18" fmla="*/ 46 w 64"/>
                <a:gd name="T19" fmla="*/ 47 h 106"/>
                <a:gd name="T20" fmla="*/ 49 w 64"/>
                <a:gd name="T21" fmla="*/ 62 h 106"/>
                <a:gd name="T22" fmla="*/ 49 w 64"/>
                <a:gd name="T23" fmla="*/ 106 h 106"/>
                <a:gd name="T24" fmla="*/ 64 w 64"/>
                <a:gd name="T25" fmla="*/ 106 h 106"/>
                <a:gd name="T26" fmla="*/ 64 w 64"/>
                <a:gd name="T27" fmla="*/ 58 h 106"/>
                <a:gd name="T28" fmla="*/ 57 w 64"/>
                <a:gd name="T29" fmla="*/ 37 h 106"/>
                <a:gd name="T30" fmla="*/ 39 w 64"/>
                <a:gd name="T31" fmla="*/ 3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6">
                  <a:moveTo>
                    <a:pt x="39" y="30"/>
                  </a:moveTo>
                  <a:cubicBezTo>
                    <a:pt x="29" y="30"/>
                    <a:pt x="20" y="35"/>
                    <a:pt x="14" y="4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57"/>
                    <a:pt x="17" y="53"/>
                    <a:pt x="21" y="49"/>
                  </a:cubicBezTo>
                  <a:cubicBezTo>
                    <a:pt x="25" y="44"/>
                    <a:pt x="29" y="42"/>
                    <a:pt x="34" y="42"/>
                  </a:cubicBezTo>
                  <a:cubicBezTo>
                    <a:pt x="40" y="42"/>
                    <a:pt x="44" y="44"/>
                    <a:pt x="46" y="47"/>
                  </a:cubicBezTo>
                  <a:cubicBezTo>
                    <a:pt x="48" y="50"/>
                    <a:pt x="49" y="55"/>
                    <a:pt x="49" y="62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4" y="48"/>
                    <a:pt x="62" y="41"/>
                    <a:pt x="57" y="37"/>
                  </a:cubicBezTo>
                  <a:cubicBezTo>
                    <a:pt x="53" y="32"/>
                    <a:pt x="47" y="30"/>
                    <a:pt x="39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2">
              <a:extLst>
                <a:ext uri="{FF2B5EF4-FFF2-40B4-BE49-F238E27FC236}">
                  <a16:creationId xmlns:a16="http://schemas.microsoft.com/office/drawing/2014/main" id="{A2FBFC85-5630-8BC3-A583-1DEC58BBCC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81151" y="415925"/>
              <a:ext cx="77788" cy="84138"/>
            </a:xfrm>
            <a:custGeom>
              <a:avLst/>
              <a:gdLst>
                <a:gd name="T0" fmla="*/ 20 w 49"/>
                <a:gd name="T1" fmla="*/ 0 h 53"/>
                <a:gd name="T2" fmla="*/ 0 w 49"/>
                <a:gd name="T3" fmla="*/ 53 h 53"/>
                <a:gd name="T4" fmla="*/ 8 w 49"/>
                <a:gd name="T5" fmla="*/ 53 h 53"/>
                <a:gd name="T6" fmla="*/ 13 w 49"/>
                <a:gd name="T7" fmla="*/ 40 h 53"/>
                <a:gd name="T8" fmla="*/ 36 w 49"/>
                <a:gd name="T9" fmla="*/ 40 h 53"/>
                <a:gd name="T10" fmla="*/ 40 w 49"/>
                <a:gd name="T11" fmla="*/ 53 h 53"/>
                <a:gd name="T12" fmla="*/ 49 w 49"/>
                <a:gd name="T13" fmla="*/ 53 h 53"/>
                <a:gd name="T14" fmla="*/ 29 w 49"/>
                <a:gd name="T15" fmla="*/ 0 h 53"/>
                <a:gd name="T16" fmla="*/ 20 w 49"/>
                <a:gd name="T17" fmla="*/ 0 h 53"/>
                <a:gd name="T18" fmla="*/ 15 w 49"/>
                <a:gd name="T19" fmla="*/ 34 h 53"/>
                <a:gd name="T20" fmla="*/ 24 w 49"/>
                <a:gd name="T21" fmla="*/ 7 h 53"/>
                <a:gd name="T22" fmla="*/ 34 w 49"/>
                <a:gd name="T23" fmla="*/ 34 h 53"/>
                <a:gd name="T24" fmla="*/ 15 w 49"/>
                <a:gd name="T25" fmla="*/ 3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3">
                  <a:moveTo>
                    <a:pt x="20" y="0"/>
                  </a:moveTo>
                  <a:lnTo>
                    <a:pt x="0" y="53"/>
                  </a:lnTo>
                  <a:lnTo>
                    <a:pt x="8" y="53"/>
                  </a:lnTo>
                  <a:lnTo>
                    <a:pt x="13" y="40"/>
                  </a:lnTo>
                  <a:lnTo>
                    <a:pt x="36" y="40"/>
                  </a:lnTo>
                  <a:lnTo>
                    <a:pt x="40" y="53"/>
                  </a:lnTo>
                  <a:lnTo>
                    <a:pt x="49" y="53"/>
                  </a:lnTo>
                  <a:lnTo>
                    <a:pt x="29" y="0"/>
                  </a:lnTo>
                  <a:lnTo>
                    <a:pt x="20" y="0"/>
                  </a:lnTo>
                  <a:close/>
                  <a:moveTo>
                    <a:pt x="15" y="34"/>
                  </a:moveTo>
                  <a:lnTo>
                    <a:pt x="24" y="7"/>
                  </a:lnTo>
                  <a:lnTo>
                    <a:pt x="34" y="34"/>
                  </a:lnTo>
                  <a:lnTo>
                    <a:pt x="15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4">
              <a:extLst>
                <a:ext uri="{FF2B5EF4-FFF2-40B4-BE49-F238E27FC236}">
                  <a16:creationId xmlns:a16="http://schemas.microsoft.com/office/drawing/2014/main" id="{FF83A1F9-4D22-902B-230C-EA48637DF2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3701" y="412750"/>
              <a:ext cx="58738" cy="88900"/>
            </a:xfrm>
            <a:custGeom>
              <a:avLst/>
              <a:gdLst>
                <a:gd name="T0" fmla="*/ 57 w 71"/>
                <a:gd name="T1" fmla="*/ 43 h 108"/>
                <a:gd name="T2" fmla="*/ 55 w 71"/>
                <a:gd name="T3" fmla="*/ 40 h 108"/>
                <a:gd name="T4" fmla="*/ 51 w 71"/>
                <a:gd name="T5" fmla="*/ 36 h 108"/>
                <a:gd name="T6" fmla="*/ 43 w 71"/>
                <a:gd name="T7" fmla="*/ 31 h 108"/>
                <a:gd name="T8" fmla="*/ 33 w 71"/>
                <a:gd name="T9" fmla="*/ 30 h 108"/>
                <a:gd name="T10" fmla="*/ 9 w 71"/>
                <a:gd name="T11" fmla="*/ 41 h 108"/>
                <a:gd name="T12" fmla="*/ 0 w 71"/>
                <a:gd name="T13" fmla="*/ 69 h 108"/>
                <a:gd name="T14" fmla="*/ 8 w 71"/>
                <a:gd name="T15" fmla="*/ 97 h 108"/>
                <a:gd name="T16" fmla="*/ 32 w 71"/>
                <a:gd name="T17" fmla="*/ 108 h 108"/>
                <a:gd name="T18" fmla="*/ 37 w 71"/>
                <a:gd name="T19" fmla="*/ 107 h 108"/>
                <a:gd name="T20" fmla="*/ 42 w 71"/>
                <a:gd name="T21" fmla="*/ 106 h 108"/>
                <a:gd name="T22" fmla="*/ 46 w 71"/>
                <a:gd name="T23" fmla="*/ 104 h 108"/>
                <a:gd name="T24" fmla="*/ 49 w 71"/>
                <a:gd name="T25" fmla="*/ 103 h 108"/>
                <a:gd name="T26" fmla="*/ 52 w 71"/>
                <a:gd name="T27" fmla="*/ 100 h 108"/>
                <a:gd name="T28" fmla="*/ 54 w 71"/>
                <a:gd name="T29" fmla="*/ 98 h 108"/>
                <a:gd name="T30" fmla="*/ 55 w 71"/>
                <a:gd name="T31" fmla="*/ 97 h 108"/>
                <a:gd name="T32" fmla="*/ 56 w 71"/>
                <a:gd name="T33" fmla="*/ 95 h 108"/>
                <a:gd name="T34" fmla="*/ 57 w 71"/>
                <a:gd name="T35" fmla="*/ 95 h 108"/>
                <a:gd name="T36" fmla="*/ 59 w 71"/>
                <a:gd name="T37" fmla="*/ 106 h 108"/>
                <a:gd name="T38" fmla="*/ 71 w 71"/>
                <a:gd name="T39" fmla="*/ 106 h 108"/>
                <a:gd name="T40" fmla="*/ 71 w 71"/>
                <a:gd name="T41" fmla="*/ 0 h 108"/>
                <a:gd name="T42" fmla="*/ 57 w 71"/>
                <a:gd name="T43" fmla="*/ 0 h 108"/>
                <a:gd name="T44" fmla="*/ 57 w 71"/>
                <a:gd name="T45" fmla="*/ 43 h 108"/>
                <a:gd name="T46" fmla="*/ 51 w 71"/>
                <a:gd name="T47" fmla="*/ 88 h 108"/>
                <a:gd name="T48" fmla="*/ 36 w 71"/>
                <a:gd name="T49" fmla="*/ 96 h 108"/>
                <a:gd name="T50" fmla="*/ 20 w 71"/>
                <a:gd name="T51" fmla="*/ 88 h 108"/>
                <a:gd name="T52" fmla="*/ 15 w 71"/>
                <a:gd name="T53" fmla="*/ 68 h 108"/>
                <a:gd name="T54" fmla="*/ 21 w 71"/>
                <a:gd name="T55" fmla="*/ 49 h 108"/>
                <a:gd name="T56" fmla="*/ 36 w 71"/>
                <a:gd name="T57" fmla="*/ 41 h 108"/>
                <a:gd name="T58" fmla="*/ 51 w 71"/>
                <a:gd name="T59" fmla="*/ 49 h 108"/>
                <a:gd name="T60" fmla="*/ 57 w 71"/>
                <a:gd name="T61" fmla="*/ 68 h 108"/>
                <a:gd name="T62" fmla="*/ 51 w 71"/>
                <a:gd name="T63" fmla="*/ 8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108">
                  <a:moveTo>
                    <a:pt x="57" y="43"/>
                  </a:moveTo>
                  <a:cubicBezTo>
                    <a:pt x="56" y="42"/>
                    <a:pt x="56" y="41"/>
                    <a:pt x="55" y="40"/>
                  </a:cubicBezTo>
                  <a:cubicBezTo>
                    <a:pt x="54" y="39"/>
                    <a:pt x="53" y="38"/>
                    <a:pt x="51" y="36"/>
                  </a:cubicBezTo>
                  <a:cubicBezTo>
                    <a:pt x="49" y="34"/>
                    <a:pt x="46" y="33"/>
                    <a:pt x="43" y="31"/>
                  </a:cubicBezTo>
                  <a:cubicBezTo>
                    <a:pt x="40" y="30"/>
                    <a:pt x="37" y="30"/>
                    <a:pt x="33" y="30"/>
                  </a:cubicBezTo>
                  <a:cubicBezTo>
                    <a:pt x="23" y="30"/>
                    <a:pt x="15" y="33"/>
                    <a:pt x="9" y="41"/>
                  </a:cubicBezTo>
                  <a:cubicBezTo>
                    <a:pt x="3" y="48"/>
                    <a:pt x="0" y="57"/>
                    <a:pt x="0" y="69"/>
                  </a:cubicBezTo>
                  <a:cubicBezTo>
                    <a:pt x="0" y="80"/>
                    <a:pt x="3" y="90"/>
                    <a:pt x="8" y="97"/>
                  </a:cubicBezTo>
                  <a:cubicBezTo>
                    <a:pt x="14" y="104"/>
                    <a:pt x="22" y="108"/>
                    <a:pt x="32" y="108"/>
                  </a:cubicBezTo>
                  <a:cubicBezTo>
                    <a:pt x="34" y="108"/>
                    <a:pt x="35" y="108"/>
                    <a:pt x="37" y="107"/>
                  </a:cubicBezTo>
                  <a:cubicBezTo>
                    <a:pt x="39" y="107"/>
                    <a:pt x="41" y="107"/>
                    <a:pt x="42" y="106"/>
                  </a:cubicBezTo>
                  <a:cubicBezTo>
                    <a:pt x="43" y="106"/>
                    <a:pt x="45" y="105"/>
                    <a:pt x="46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2"/>
                    <a:pt x="51" y="101"/>
                    <a:pt x="52" y="100"/>
                  </a:cubicBezTo>
                  <a:cubicBezTo>
                    <a:pt x="53" y="100"/>
                    <a:pt x="53" y="99"/>
                    <a:pt x="54" y="98"/>
                  </a:cubicBezTo>
                  <a:cubicBezTo>
                    <a:pt x="54" y="98"/>
                    <a:pt x="55" y="97"/>
                    <a:pt x="55" y="97"/>
                  </a:cubicBezTo>
                  <a:cubicBezTo>
                    <a:pt x="56" y="96"/>
                    <a:pt x="56" y="96"/>
                    <a:pt x="56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57" y="43"/>
                  </a:lnTo>
                  <a:close/>
                  <a:moveTo>
                    <a:pt x="51" y="88"/>
                  </a:moveTo>
                  <a:cubicBezTo>
                    <a:pt x="47" y="93"/>
                    <a:pt x="42" y="96"/>
                    <a:pt x="36" y="96"/>
                  </a:cubicBezTo>
                  <a:cubicBezTo>
                    <a:pt x="29" y="96"/>
                    <a:pt x="24" y="93"/>
                    <a:pt x="20" y="88"/>
                  </a:cubicBezTo>
                  <a:cubicBezTo>
                    <a:pt x="17" y="83"/>
                    <a:pt x="15" y="76"/>
                    <a:pt x="15" y="68"/>
                  </a:cubicBezTo>
                  <a:cubicBezTo>
                    <a:pt x="15" y="61"/>
                    <a:pt x="17" y="54"/>
                    <a:pt x="21" y="49"/>
                  </a:cubicBezTo>
                  <a:cubicBezTo>
                    <a:pt x="25" y="44"/>
                    <a:pt x="30" y="41"/>
                    <a:pt x="36" y="41"/>
                  </a:cubicBezTo>
                  <a:cubicBezTo>
                    <a:pt x="43" y="41"/>
                    <a:pt x="48" y="44"/>
                    <a:pt x="51" y="49"/>
                  </a:cubicBezTo>
                  <a:cubicBezTo>
                    <a:pt x="55" y="54"/>
                    <a:pt x="57" y="61"/>
                    <a:pt x="57" y="68"/>
                  </a:cubicBezTo>
                  <a:cubicBezTo>
                    <a:pt x="57" y="76"/>
                    <a:pt x="55" y="83"/>
                    <a:pt x="51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5">
              <a:extLst>
                <a:ext uri="{FF2B5EF4-FFF2-40B4-BE49-F238E27FC236}">
                  <a16:creationId xmlns:a16="http://schemas.microsoft.com/office/drawing/2014/main" id="{B67964F5-8081-A3D8-089C-A081B2E52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3551" y="438150"/>
              <a:ext cx="60325" cy="61913"/>
            </a:xfrm>
            <a:custGeom>
              <a:avLst/>
              <a:gdLst>
                <a:gd name="T0" fmla="*/ 18 w 38"/>
                <a:gd name="T1" fmla="*/ 32 h 39"/>
                <a:gd name="T2" fmla="*/ 8 w 38"/>
                <a:gd name="T3" fmla="*/ 0 h 39"/>
                <a:gd name="T4" fmla="*/ 0 w 38"/>
                <a:gd name="T5" fmla="*/ 0 h 39"/>
                <a:gd name="T6" fmla="*/ 15 w 38"/>
                <a:gd name="T7" fmla="*/ 39 h 39"/>
                <a:gd name="T8" fmla="*/ 23 w 38"/>
                <a:gd name="T9" fmla="*/ 39 h 39"/>
                <a:gd name="T10" fmla="*/ 38 w 38"/>
                <a:gd name="T11" fmla="*/ 0 h 39"/>
                <a:gd name="T12" fmla="*/ 29 w 38"/>
                <a:gd name="T13" fmla="*/ 0 h 39"/>
                <a:gd name="T14" fmla="*/ 18 w 38"/>
                <a:gd name="T15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9">
                  <a:moveTo>
                    <a:pt x="18" y="32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15" y="39"/>
                  </a:lnTo>
                  <a:lnTo>
                    <a:pt x="23" y="39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18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6">
              <a:extLst>
                <a:ext uri="{FF2B5EF4-FFF2-40B4-BE49-F238E27FC236}">
                  <a16:creationId xmlns:a16="http://schemas.microsoft.com/office/drawing/2014/main" id="{C73E25E4-139B-A180-CBFD-59414A4BD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1813" y="411163"/>
              <a:ext cx="15875" cy="14288"/>
            </a:xfrm>
            <a:custGeom>
              <a:avLst/>
              <a:gdLst>
                <a:gd name="T0" fmla="*/ 10 w 19"/>
                <a:gd name="T1" fmla="*/ 0 h 18"/>
                <a:gd name="T2" fmla="*/ 3 w 19"/>
                <a:gd name="T3" fmla="*/ 2 h 18"/>
                <a:gd name="T4" fmla="*/ 0 w 19"/>
                <a:gd name="T5" fmla="*/ 9 h 18"/>
                <a:gd name="T6" fmla="*/ 3 w 19"/>
                <a:gd name="T7" fmla="*/ 16 h 18"/>
                <a:gd name="T8" fmla="*/ 10 w 19"/>
                <a:gd name="T9" fmla="*/ 18 h 18"/>
                <a:gd name="T10" fmla="*/ 17 w 19"/>
                <a:gd name="T11" fmla="*/ 16 h 18"/>
                <a:gd name="T12" fmla="*/ 19 w 19"/>
                <a:gd name="T13" fmla="*/ 9 h 18"/>
                <a:gd name="T14" fmla="*/ 17 w 19"/>
                <a:gd name="T15" fmla="*/ 2 h 18"/>
                <a:gd name="T16" fmla="*/ 10 w 19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0" y="0"/>
                  </a:moveTo>
                  <a:cubicBezTo>
                    <a:pt x="7" y="0"/>
                    <a:pt x="5" y="1"/>
                    <a:pt x="3" y="2"/>
                  </a:cubicBezTo>
                  <a:cubicBezTo>
                    <a:pt x="1" y="4"/>
                    <a:pt x="0" y="7"/>
                    <a:pt x="0" y="9"/>
                  </a:cubicBezTo>
                  <a:cubicBezTo>
                    <a:pt x="0" y="12"/>
                    <a:pt x="1" y="14"/>
                    <a:pt x="3" y="16"/>
                  </a:cubicBezTo>
                  <a:cubicBezTo>
                    <a:pt x="5" y="17"/>
                    <a:pt x="7" y="18"/>
                    <a:pt x="10" y="18"/>
                  </a:cubicBezTo>
                  <a:cubicBezTo>
                    <a:pt x="13" y="18"/>
                    <a:pt x="15" y="17"/>
                    <a:pt x="17" y="16"/>
                  </a:cubicBezTo>
                  <a:cubicBezTo>
                    <a:pt x="18" y="14"/>
                    <a:pt x="19" y="12"/>
                    <a:pt x="19" y="9"/>
                  </a:cubicBezTo>
                  <a:cubicBezTo>
                    <a:pt x="19" y="6"/>
                    <a:pt x="18" y="4"/>
                    <a:pt x="17" y="2"/>
                  </a:cubicBezTo>
                  <a:cubicBezTo>
                    <a:pt x="15" y="1"/>
                    <a:pt x="12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Rectangle 17">
              <a:extLst>
                <a:ext uri="{FF2B5EF4-FFF2-40B4-BE49-F238E27FC236}">
                  <a16:creationId xmlns:a16="http://schemas.microsoft.com/office/drawing/2014/main" id="{7B6F8562-C3CB-5305-FB0B-63FF8D970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4988" y="438150"/>
              <a:ext cx="11113" cy="619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8">
              <a:extLst>
                <a:ext uri="{FF2B5EF4-FFF2-40B4-BE49-F238E27FC236}">
                  <a16:creationId xmlns:a16="http://schemas.microsoft.com/office/drawing/2014/main" id="{AAAB2CA3-ACC4-BAB9-7B09-8D2F882AE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8801" y="436563"/>
              <a:ext cx="47625" cy="65088"/>
            </a:xfrm>
            <a:custGeom>
              <a:avLst/>
              <a:gdLst>
                <a:gd name="T0" fmla="*/ 44 w 59"/>
                <a:gd name="T1" fmla="*/ 36 h 79"/>
                <a:gd name="T2" fmla="*/ 37 w 59"/>
                <a:gd name="T3" fmla="*/ 34 h 79"/>
                <a:gd name="T4" fmla="*/ 30 w 59"/>
                <a:gd name="T5" fmla="*/ 31 h 79"/>
                <a:gd name="T6" fmla="*/ 24 w 59"/>
                <a:gd name="T7" fmla="*/ 29 h 79"/>
                <a:gd name="T8" fmla="*/ 20 w 59"/>
                <a:gd name="T9" fmla="*/ 26 h 79"/>
                <a:gd name="T10" fmla="*/ 18 w 59"/>
                <a:gd name="T11" fmla="*/ 21 h 79"/>
                <a:gd name="T12" fmla="*/ 22 w 59"/>
                <a:gd name="T13" fmla="*/ 14 h 79"/>
                <a:gd name="T14" fmla="*/ 32 w 59"/>
                <a:gd name="T15" fmla="*/ 12 h 79"/>
                <a:gd name="T16" fmla="*/ 52 w 59"/>
                <a:gd name="T17" fmla="*/ 20 h 79"/>
                <a:gd name="T18" fmla="*/ 58 w 59"/>
                <a:gd name="T19" fmla="*/ 10 h 79"/>
                <a:gd name="T20" fmla="*/ 55 w 59"/>
                <a:gd name="T21" fmla="*/ 8 h 79"/>
                <a:gd name="T22" fmla="*/ 46 w 59"/>
                <a:gd name="T23" fmla="*/ 3 h 79"/>
                <a:gd name="T24" fmla="*/ 32 w 59"/>
                <a:gd name="T25" fmla="*/ 0 h 79"/>
                <a:gd name="T26" fmla="*/ 12 w 59"/>
                <a:gd name="T27" fmla="*/ 7 h 79"/>
                <a:gd name="T28" fmla="*/ 4 w 59"/>
                <a:gd name="T29" fmla="*/ 23 h 79"/>
                <a:gd name="T30" fmla="*/ 6 w 59"/>
                <a:gd name="T31" fmla="*/ 31 h 79"/>
                <a:gd name="T32" fmla="*/ 11 w 59"/>
                <a:gd name="T33" fmla="*/ 37 h 79"/>
                <a:gd name="T34" fmla="*/ 15 w 59"/>
                <a:gd name="T35" fmla="*/ 40 h 79"/>
                <a:gd name="T36" fmla="*/ 19 w 59"/>
                <a:gd name="T37" fmla="*/ 42 h 79"/>
                <a:gd name="T38" fmla="*/ 23 w 59"/>
                <a:gd name="T39" fmla="*/ 44 h 79"/>
                <a:gd name="T40" fmla="*/ 29 w 59"/>
                <a:gd name="T41" fmla="*/ 45 h 79"/>
                <a:gd name="T42" fmla="*/ 33 w 59"/>
                <a:gd name="T43" fmla="*/ 47 h 79"/>
                <a:gd name="T44" fmla="*/ 38 w 59"/>
                <a:gd name="T45" fmla="*/ 49 h 79"/>
                <a:gd name="T46" fmla="*/ 42 w 59"/>
                <a:gd name="T47" fmla="*/ 52 h 79"/>
                <a:gd name="T48" fmla="*/ 45 w 59"/>
                <a:gd name="T49" fmla="*/ 57 h 79"/>
                <a:gd name="T50" fmla="*/ 41 w 59"/>
                <a:gd name="T51" fmla="*/ 65 h 79"/>
                <a:gd name="T52" fmla="*/ 30 w 59"/>
                <a:gd name="T53" fmla="*/ 67 h 79"/>
                <a:gd name="T54" fmla="*/ 18 w 59"/>
                <a:gd name="T55" fmla="*/ 64 h 79"/>
                <a:gd name="T56" fmla="*/ 8 w 59"/>
                <a:gd name="T57" fmla="*/ 57 h 79"/>
                <a:gd name="T58" fmla="*/ 0 w 59"/>
                <a:gd name="T59" fmla="*/ 66 h 79"/>
                <a:gd name="T60" fmla="*/ 12 w 59"/>
                <a:gd name="T61" fmla="*/ 74 h 79"/>
                <a:gd name="T62" fmla="*/ 30 w 59"/>
                <a:gd name="T63" fmla="*/ 79 h 79"/>
                <a:gd name="T64" fmla="*/ 52 w 59"/>
                <a:gd name="T65" fmla="*/ 72 h 79"/>
                <a:gd name="T66" fmla="*/ 59 w 59"/>
                <a:gd name="T67" fmla="*/ 55 h 79"/>
                <a:gd name="T68" fmla="*/ 44 w 59"/>
                <a:gd name="T69" fmla="*/ 3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79">
                  <a:moveTo>
                    <a:pt x="44" y="36"/>
                  </a:moveTo>
                  <a:cubicBezTo>
                    <a:pt x="43" y="36"/>
                    <a:pt x="41" y="35"/>
                    <a:pt x="37" y="34"/>
                  </a:cubicBezTo>
                  <a:cubicBezTo>
                    <a:pt x="34" y="33"/>
                    <a:pt x="31" y="32"/>
                    <a:pt x="30" y="31"/>
                  </a:cubicBezTo>
                  <a:cubicBezTo>
                    <a:pt x="27" y="30"/>
                    <a:pt x="25" y="30"/>
                    <a:pt x="24" y="29"/>
                  </a:cubicBezTo>
                  <a:cubicBezTo>
                    <a:pt x="23" y="29"/>
                    <a:pt x="22" y="28"/>
                    <a:pt x="20" y="26"/>
                  </a:cubicBezTo>
                  <a:cubicBezTo>
                    <a:pt x="19" y="25"/>
                    <a:pt x="18" y="23"/>
                    <a:pt x="18" y="21"/>
                  </a:cubicBezTo>
                  <a:cubicBezTo>
                    <a:pt x="18" y="18"/>
                    <a:pt x="19" y="15"/>
                    <a:pt x="22" y="14"/>
                  </a:cubicBezTo>
                  <a:cubicBezTo>
                    <a:pt x="24" y="12"/>
                    <a:pt x="28" y="12"/>
                    <a:pt x="32" y="12"/>
                  </a:cubicBezTo>
                  <a:cubicBezTo>
                    <a:pt x="39" y="12"/>
                    <a:pt x="46" y="14"/>
                    <a:pt x="52" y="2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7" y="9"/>
                    <a:pt x="55" y="8"/>
                  </a:cubicBezTo>
                  <a:cubicBezTo>
                    <a:pt x="53" y="6"/>
                    <a:pt x="50" y="5"/>
                    <a:pt x="46" y="3"/>
                  </a:cubicBezTo>
                  <a:cubicBezTo>
                    <a:pt x="41" y="1"/>
                    <a:pt x="37" y="0"/>
                    <a:pt x="32" y="0"/>
                  </a:cubicBezTo>
                  <a:cubicBezTo>
                    <a:pt x="23" y="0"/>
                    <a:pt x="17" y="3"/>
                    <a:pt x="12" y="7"/>
                  </a:cubicBezTo>
                  <a:cubicBezTo>
                    <a:pt x="7" y="11"/>
                    <a:pt x="4" y="16"/>
                    <a:pt x="4" y="23"/>
                  </a:cubicBezTo>
                  <a:cubicBezTo>
                    <a:pt x="4" y="26"/>
                    <a:pt x="5" y="29"/>
                    <a:pt x="6" y="31"/>
                  </a:cubicBezTo>
                  <a:cubicBezTo>
                    <a:pt x="7" y="33"/>
                    <a:pt x="8" y="35"/>
                    <a:pt x="11" y="37"/>
                  </a:cubicBezTo>
                  <a:cubicBezTo>
                    <a:pt x="13" y="39"/>
                    <a:pt x="14" y="40"/>
                    <a:pt x="15" y="40"/>
                  </a:cubicBezTo>
                  <a:cubicBezTo>
                    <a:pt x="16" y="41"/>
                    <a:pt x="18" y="41"/>
                    <a:pt x="19" y="42"/>
                  </a:cubicBezTo>
                  <a:cubicBezTo>
                    <a:pt x="20" y="43"/>
                    <a:pt x="22" y="43"/>
                    <a:pt x="23" y="44"/>
                  </a:cubicBezTo>
                  <a:cubicBezTo>
                    <a:pt x="25" y="44"/>
                    <a:pt x="27" y="45"/>
                    <a:pt x="29" y="45"/>
                  </a:cubicBezTo>
                  <a:cubicBezTo>
                    <a:pt x="31" y="46"/>
                    <a:pt x="32" y="47"/>
                    <a:pt x="33" y="47"/>
                  </a:cubicBezTo>
                  <a:cubicBezTo>
                    <a:pt x="35" y="48"/>
                    <a:pt x="37" y="48"/>
                    <a:pt x="38" y="49"/>
                  </a:cubicBezTo>
                  <a:cubicBezTo>
                    <a:pt x="39" y="49"/>
                    <a:pt x="41" y="50"/>
                    <a:pt x="42" y="52"/>
                  </a:cubicBezTo>
                  <a:cubicBezTo>
                    <a:pt x="44" y="53"/>
                    <a:pt x="45" y="55"/>
                    <a:pt x="45" y="57"/>
                  </a:cubicBezTo>
                  <a:cubicBezTo>
                    <a:pt x="45" y="61"/>
                    <a:pt x="44" y="63"/>
                    <a:pt x="41" y="65"/>
                  </a:cubicBezTo>
                  <a:cubicBezTo>
                    <a:pt x="38" y="66"/>
                    <a:pt x="35" y="67"/>
                    <a:pt x="30" y="67"/>
                  </a:cubicBezTo>
                  <a:cubicBezTo>
                    <a:pt x="26" y="67"/>
                    <a:pt x="22" y="66"/>
                    <a:pt x="18" y="64"/>
                  </a:cubicBezTo>
                  <a:cubicBezTo>
                    <a:pt x="14" y="62"/>
                    <a:pt x="10" y="59"/>
                    <a:pt x="8" y="5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" y="69"/>
                    <a:pt x="7" y="71"/>
                    <a:pt x="12" y="74"/>
                  </a:cubicBezTo>
                  <a:cubicBezTo>
                    <a:pt x="17" y="77"/>
                    <a:pt x="23" y="79"/>
                    <a:pt x="30" y="79"/>
                  </a:cubicBezTo>
                  <a:cubicBezTo>
                    <a:pt x="39" y="79"/>
                    <a:pt x="47" y="76"/>
                    <a:pt x="52" y="72"/>
                  </a:cubicBezTo>
                  <a:cubicBezTo>
                    <a:pt x="57" y="67"/>
                    <a:pt x="59" y="62"/>
                    <a:pt x="59" y="55"/>
                  </a:cubicBezTo>
                  <a:cubicBezTo>
                    <a:pt x="59" y="47"/>
                    <a:pt x="54" y="40"/>
                    <a:pt x="44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9">
              <a:extLst>
                <a:ext uri="{FF2B5EF4-FFF2-40B4-BE49-F238E27FC236}">
                  <a16:creationId xmlns:a16="http://schemas.microsoft.com/office/drawing/2014/main" id="{995386EE-0219-9B59-3015-DA9800463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0563" y="436563"/>
              <a:ext cx="36513" cy="63500"/>
            </a:xfrm>
            <a:custGeom>
              <a:avLst/>
              <a:gdLst>
                <a:gd name="T0" fmla="*/ 24 w 43"/>
                <a:gd name="T1" fmla="*/ 5 h 77"/>
                <a:gd name="T2" fmla="*/ 15 w 43"/>
                <a:gd name="T3" fmla="*/ 17 h 77"/>
                <a:gd name="T4" fmla="*/ 14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5 w 43"/>
                <a:gd name="T11" fmla="*/ 77 h 77"/>
                <a:gd name="T12" fmla="*/ 15 w 43"/>
                <a:gd name="T13" fmla="*/ 35 h 77"/>
                <a:gd name="T14" fmla="*/ 25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4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4" y="5"/>
                  </a:moveTo>
                  <a:cubicBezTo>
                    <a:pt x="20" y="8"/>
                    <a:pt x="17" y="12"/>
                    <a:pt x="15" y="17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27"/>
                    <a:pt x="19" y="22"/>
                    <a:pt x="25" y="18"/>
                  </a:cubicBezTo>
                  <a:cubicBezTo>
                    <a:pt x="28" y="16"/>
                    <a:pt x="32" y="14"/>
                    <a:pt x="35" y="14"/>
                  </a:cubicBezTo>
                  <a:cubicBezTo>
                    <a:pt x="38" y="14"/>
                    <a:pt x="40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8" y="2"/>
                    <a:pt x="2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20">
              <a:extLst>
                <a:ext uri="{FF2B5EF4-FFF2-40B4-BE49-F238E27FC236}">
                  <a16:creationId xmlns:a16="http://schemas.microsoft.com/office/drawing/2014/main" id="{2960E1C6-F590-264A-344E-7EF84C9D9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251" y="438150"/>
              <a:ext cx="58738" cy="85725"/>
            </a:xfrm>
            <a:custGeom>
              <a:avLst/>
              <a:gdLst>
                <a:gd name="T0" fmla="*/ 57 w 72"/>
                <a:gd name="T1" fmla="*/ 0 h 103"/>
                <a:gd name="T2" fmla="*/ 36 w 72"/>
                <a:gd name="T3" fmla="*/ 61 h 103"/>
                <a:gd name="T4" fmla="*/ 15 w 72"/>
                <a:gd name="T5" fmla="*/ 0 h 103"/>
                <a:gd name="T6" fmla="*/ 0 w 72"/>
                <a:gd name="T7" fmla="*/ 0 h 103"/>
                <a:gd name="T8" fmla="*/ 28 w 72"/>
                <a:gd name="T9" fmla="*/ 74 h 103"/>
                <a:gd name="T10" fmla="*/ 25 w 72"/>
                <a:gd name="T11" fmla="*/ 83 h 103"/>
                <a:gd name="T12" fmla="*/ 21 w 72"/>
                <a:gd name="T13" fmla="*/ 90 h 103"/>
                <a:gd name="T14" fmla="*/ 16 w 72"/>
                <a:gd name="T15" fmla="*/ 91 h 103"/>
                <a:gd name="T16" fmla="*/ 8 w 72"/>
                <a:gd name="T17" fmla="*/ 89 h 103"/>
                <a:gd name="T18" fmla="*/ 5 w 72"/>
                <a:gd name="T19" fmla="*/ 100 h 103"/>
                <a:gd name="T20" fmla="*/ 6 w 72"/>
                <a:gd name="T21" fmla="*/ 101 h 103"/>
                <a:gd name="T22" fmla="*/ 12 w 72"/>
                <a:gd name="T23" fmla="*/ 103 h 103"/>
                <a:gd name="T24" fmla="*/ 19 w 72"/>
                <a:gd name="T25" fmla="*/ 103 h 103"/>
                <a:gd name="T26" fmla="*/ 31 w 72"/>
                <a:gd name="T27" fmla="*/ 100 h 103"/>
                <a:gd name="T28" fmla="*/ 39 w 72"/>
                <a:gd name="T29" fmla="*/ 87 h 103"/>
                <a:gd name="T30" fmla="*/ 72 w 72"/>
                <a:gd name="T31" fmla="*/ 0 h 103"/>
                <a:gd name="T32" fmla="*/ 57 w 72"/>
                <a:gd name="T3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103">
                  <a:moveTo>
                    <a:pt x="57" y="0"/>
                  </a:moveTo>
                  <a:cubicBezTo>
                    <a:pt x="36" y="61"/>
                    <a:pt x="36" y="61"/>
                    <a:pt x="36" y="6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4" y="87"/>
                    <a:pt x="22" y="89"/>
                    <a:pt x="21" y="90"/>
                  </a:cubicBezTo>
                  <a:cubicBezTo>
                    <a:pt x="20" y="91"/>
                    <a:pt x="18" y="91"/>
                    <a:pt x="16" y="91"/>
                  </a:cubicBezTo>
                  <a:cubicBezTo>
                    <a:pt x="14" y="91"/>
                    <a:pt x="11" y="91"/>
                    <a:pt x="8" y="8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2"/>
                    <a:pt x="9" y="102"/>
                    <a:pt x="12" y="103"/>
                  </a:cubicBezTo>
                  <a:cubicBezTo>
                    <a:pt x="14" y="103"/>
                    <a:pt x="17" y="103"/>
                    <a:pt x="19" y="103"/>
                  </a:cubicBezTo>
                  <a:cubicBezTo>
                    <a:pt x="24" y="103"/>
                    <a:pt x="28" y="102"/>
                    <a:pt x="31" y="100"/>
                  </a:cubicBezTo>
                  <a:cubicBezTo>
                    <a:pt x="34" y="97"/>
                    <a:pt x="36" y="93"/>
                    <a:pt x="39" y="87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21">
              <a:extLst>
                <a:ext uri="{FF2B5EF4-FFF2-40B4-BE49-F238E27FC236}">
                  <a16:creationId xmlns:a16="http://schemas.microsoft.com/office/drawing/2014/main" id="{8279F213-F01D-0BA8-7DEC-BF8F2017D9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47813" y="-96838"/>
              <a:ext cx="352425" cy="422275"/>
            </a:xfrm>
            <a:custGeom>
              <a:avLst/>
              <a:gdLst>
                <a:gd name="T0" fmla="*/ 327 w 425"/>
                <a:gd name="T1" fmla="*/ 247 h 510"/>
                <a:gd name="T2" fmla="*/ 415 w 425"/>
                <a:gd name="T3" fmla="*/ 130 h 510"/>
                <a:gd name="T4" fmla="*/ 268 w 425"/>
                <a:gd name="T5" fmla="*/ 0 h 510"/>
                <a:gd name="T6" fmla="*/ 0 w 425"/>
                <a:gd name="T7" fmla="*/ 0 h 510"/>
                <a:gd name="T8" fmla="*/ 0 w 425"/>
                <a:gd name="T9" fmla="*/ 510 h 510"/>
                <a:gd name="T10" fmla="*/ 277 w 425"/>
                <a:gd name="T11" fmla="*/ 510 h 510"/>
                <a:gd name="T12" fmla="*/ 425 w 425"/>
                <a:gd name="T13" fmla="*/ 373 h 510"/>
                <a:gd name="T14" fmla="*/ 327 w 425"/>
                <a:gd name="T15" fmla="*/ 247 h 510"/>
                <a:gd name="T16" fmla="*/ 109 w 425"/>
                <a:gd name="T17" fmla="*/ 92 h 510"/>
                <a:gd name="T18" fmla="*/ 245 w 425"/>
                <a:gd name="T19" fmla="*/ 92 h 510"/>
                <a:gd name="T20" fmla="*/ 304 w 425"/>
                <a:gd name="T21" fmla="*/ 148 h 510"/>
                <a:gd name="T22" fmla="*/ 245 w 425"/>
                <a:gd name="T23" fmla="*/ 205 h 510"/>
                <a:gd name="T24" fmla="*/ 109 w 425"/>
                <a:gd name="T25" fmla="*/ 205 h 510"/>
                <a:gd name="T26" fmla="*/ 109 w 425"/>
                <a:gd name="T27" fmla="*/ 92 h 510"/>
                <a:gd name="T28" fmla="*/ 249 w 425"/>
                <a:gd name="T29" fmla="*/ 417 h 510"/>
                <a:gd name="T30" fmla="*/ 249 w 425"/>
                <a:gd name="T31" fmla="*/ 418 h 510"/>
                <a:gd name="T32" fmla="*/ 109 w 425"/>
                <a:gd name="T33" fmla="*/ 418 h 510"/>
                <a:gd name="T34" fmla="*/ 109 w 425"/>
                <a:gd name="T35" fmla="*/ 298 h 510"/>
                <a:gd name="T36" fmla="*/ 249 w 425"/>
                <a:gd name="T37" fmla="*/ 298 h 510"/>
                <a:gd name="T38" fmla="*/ 315 w 425"/>
                <a:gd name="T39" fmla="*/ 357 h 510"/>
                <a:gd name="T40" fmla="*/ 249 w 425"/>
                <a:gd name="T41" fmla="*/ 417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5" h="510">
                  <a:moveTo>
                    <a:pt x="327" y="247"/>
                  </a:moveTo>
                  <a:cubicBezTo>
                    <a:pt x="375" y="237"/>
                    <a:pt x="415" y="194"/>
                    <a:pt x="415" y="130"/>
                  </a:cubicBezTo>
                  <a:cubicBezTo>
                    <a:pt x="415" y="62"/>
                    <a:pt x="365" y="0"/>
                    <a:pt x="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277" y="510"/>
                    <a:pt x="277" y="510"/>
                    <a:pt x="277" y="510"/>
                  </a:cubicBezTo>
                  <a:cubicBezTo>
                    <a:pt x="374" y="510"/>
                    <a:pt x="425" y="449"/>
                    <a:pt x="425" y="373"/>
                  </a:cubicBezTo>
                  <a:cubicBezTo>
                    <a:pt x="425" y="309"/>
                    <a:pt x="381" y="256"/>
                    <a:pt x="327" y="247"/>
                  </a:cubicBezTo>
                  <a:close/>
                  <a:moveTo>
                    <a:pt x="109" y="92"/>
                  </a:moveTo>
                  <a:cubicBezTo>
                    <a:pt x="245" y="92"/>
                    <a:pt x="245" y="92"/>
                    <a:pt x="245" y="92"/>
                  </a:cubicBezTo>
                  <a:cubicBezTo>
                    <a:pt x="281" y="92"/>
                    <a:pt x="304" y="117"/>
                    <a:pt x="304" y="148"/>
                  </a:cubicBezTo>
                  <a:cubicBezTo>
                    <a:pt x="304" y="181"/>
                    <a:pt x="281" y="205"/>
                    <a:pt x="245" y="205"/>
                  </a:cubicBezTo>
                  <a:cubicBezTo>
                    <a:pt x="109" y="205"/>
                    <a:pt x="109" y="205"/>
                    <a:pt x="109" y="205"/>
                  </a:cubicBezTo>
                  <a:lnTo>
                    <a:pt x="109" y="92"/>
                  </a:lnTo>
                  <a:close/>
                  <a:moveTo>
                    <a:pt x="249" y="417"/>
                  </a:moveTo>
                  <a:cubicBezTo>
                    <a:pt x="249" y="418"/>
                    <a:pt x="249" y="418"/>
                    <a:pt x="249" y="418"/>
                  </a:cubicBezTo>
                  <a:cubicBezTo>
                    <a:pt x="109" y="418"/>
                    <a:pt x="109" y="418"/>
                    <a:pt x="109" y="418"/>
                  </a:cubicBezTo>
                  <a:cubicBezTo>
                    <a:pt x="109" y="298"/>
                    <a:pt x="109" y="298"/>
                    <a:pt x="109" y="298"/>
                  </a:cubicBezTo>
                  <a:cubicBezTo>
                    <a:pt x="249" y="298"/>
                    <a:pt x="249" y="298"/>
                    <a:pt x="249" y="298"/>
                  </a:cubicBezTo>
                  <a:cubicBezTo>
                    <a:pt x="292" y="298"/>
                    <a:pt x="315" y="325"/>
                    <a:pt x="315" y="357"/>
                  </a:cubicBezTo>
                  <a:cubicBezTo>
                    <a:pt x="315" y="394"/>
                    <a:pt x="290" y="417"/>
                    <a:pt x="249" y="4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22">
              <a:extLst>
                <a:ext uri="{FF2B5EF4-FFF2-40B4-BE49-F238E27FC236}">
                  <a16:creationId xmlns:a16="http://schemas.microsoft.com/office/drawing/2014/main" id="{05C0F3AF-1E64-F4C9-5564-207AB298F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826" y="-103188"/>
              <a:ext cx="347663" cy="436563"/>
            </a:xfrm>
            <a:custGeom>
              <a:avLst/>
              <a:gdLst>
                <a:gd name="T0" fmla="*/ 59 w 420"/>
                <a:gd name="T1" fmla="*/ 363 h 527"/>
                <a:gd name="T2" fmla="*/ 221 w 420"/>
                <a:gd name="T3" fmla="*/ 431 h 527"/>
                <a:gd name="T4" fmla="*/ 310 w 420"/>
                <a:gd name="T5" fmla="*/ 374 h 527"/>
                <a:gd name="T6" fmla="*/ 207 w 420"/>
                <a:gd name="T7" fmla="*/ 309 h 527"/>
                <a:gd name="T8" fmla="*/ 17 w 420"/>
                <a:gd name="T9" fmla="*/ 154 h 527"/>
                <a:gd name="T10" fmla="*/ 210 w 420"/>
                <a:gd name="T11" fmla="*/ 0 h 527"/>
                <a:gd name="T12" fmla="*/ 409 w 420"/>
                <a:gd name="T13" fmla="*/ 71 h 527"/>
                <a:gd name="T14" fmla="*/ 349 w 420"/>
                <a:gd name="T15" fmla="*/ 151 h 527"/>
                <a:gd name="T16" fmla="*/ 203 w 420"/>
                <a:gd name="T17" fmla="*/ 95 h 527"/>
                <a:gd name="T18" fmla="*/ 128 w 420"/>
                <a:gd name="T19" fmla="*/ 147 h 527"/>
                <a:gd name="T20" fmla="*/ 229 w 420"/>
                <a:gd name="T21" fmla="*/ 206 h 527"/>
                <a:gd name="T22" fmla="*/ 420 w 420"/>
                <a:gd name="T23" fmla="*/ 363 h 527"/>
                <a:gd name="T24" fmla="*/ 216 w 420"/>
                <a:gd name="T25" fmla="*/ 527 h 527"/>
                <a:gd name="T26" fmla="*/ 0 w 420"/>
                <a:gd name="T27" fmla="*/ 446 h 527"/>
                <a:gd name="T28" fmla="*/ 59 w 420"/>
                <a:gd name="T29" fmla="*/ 363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0" h="527">
                  <a:moveTo>
                    <a:pt x="59" y="363"/>
                  </a:moveTo>
                  <a:cubicBezTo>
                    <a:pt x="95" y="400"/>
                    <a:pt x="151" y="431"/>
                    <a:pt x="221" y="431"/>
                  </a:cubicBezTo>
                  <a:cubicBezTo>
                    <a:pt x="281" y="431"/>
                    <a:pt x="310" y="403"/>
                    <a:pt x="310" y="374"/>
                  </a:cubicBezTo>
                  <a:cubicBezTo>
                    <a:pt x="310" y="336"/>
                    <a:pt x="266" y="323"/>
                    <a:pt x="207" y="309"/>
                  </a:cubicBezTo>
                  <a:cubicBezTo>
                    <a:pt x="124" y="290"/>
                    <a:pt x="17" y="267"/>
                    <a:pt x="17" y="154"/>
                  </a:cubicBezTo>
                  <a:cubicBezTo>
                    <a:pt x="17" y="69"/>
                    <a:pt x="90" y="0"/>
                    <a:pt x="210" y="0"/>
                  </a:cubicBezTo>
                  <a:cubicBezTo>
                    <a:pt x="291" y="0"/>
                    <a:pt x="359" y="24"/>
                    <a:pt x="409" y="71"/>
                  </a:cubicBezTo>
                  <a:cubicBezTo>
                    <a:pt x="349" y="151"/>
                    <a:pt x="349" y="151"/>
                    <a:pt x="349" y="151"/>
                  </a:cubicBezTo>
                  <a:cubicBezTo>
                    <a:pt x="308" y="113"/>
                    <a:pt x="253" y="95"/>
                    <a:pt x="203" y="95"/>
                  </a:cubicBezTo>
                  <a:cubicBezTo>
                    <a:pt x="154" y="95"/>
                    <a:pt x="128" y="117"/>
                    <a:pt x="128" y="147"/>
                  </a:cubicBezTo>
                  <a:cubicBezTo>
                    <a:pt x="128" y="182"/>
                    <a:pt x="170" y="192"/>
                    <a:pt x="229" y="206"/>
                  </a:cubicBezTo>
                  <a:cubicBezTo>
                    <a:pt x="313" y="225"/>
                    <a:pt x="420" y="250"/>
                    <a:pt x="420" y="363"/>
                  </a:cubicBezTo>
                  <a:cubicBezTo>
                    <a:pt x="420" y="457"/>
                    <a:pt x="353" y="527"/>
                    <a:pt x="216" y="527"/>
                  </a:cubicBezTo>
                  <a:cubicBezTo>
                    <a:pt x="118" y="527"/>
                    <a:pt x="48" y="494"/>
                    <a:pt x="0" y="446"/>
                  </a:cubicBezTo>
                  <a:lnTo>
                    <a:pt x="59" y="3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Rectangle 23">
              <a:extLst>
                <a:ext uri="{FF2B5EF4-FFF2-40B4-BE49-F238E27FC236}">
                  <a16:creationId xmlns:a16="http://schemas.microsoft.com/office/drawing/2014/main" id="{5308E799-0736-BCF1-CC1A-3F3E2248F9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501" y="-96838"/>
              <a:ext cx="88900" cy="422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24">
              <a:extLst>
                <a:ext uri="{FF2B5EF4-FFF2-40B4-BE49-F238E27FC236}">
                  <a16:creationId xmlns:a16="http://schemas.microsoft.com/office/drawing/2014/main" id="{D9308C71-8329-D144-E136-1D34018B4D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-31750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7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6 h 136"/>
                <a:gd name="T20" fmla="*/ 20 w 113"/>
                <a:gd name="T21" fmla="*/ 16 h 136"/>
                <a:gd name="T22" fmla="*/ 20 w 113"/>
                <a:gd name="T23" fmla="*/ 120 h 136"/>
                <a:gd name="T24" fmla="*/ 45 w 113"/>
                <a:gd name="T25" fmla="*/ 120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6"/>
                    <a:pt x="92" y="17"/>
                  </a:cubicBezTo>
                  <a:cubicBezTo>
                    <a:pt x="103" y="28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20"/>
                    <a:pt x="59" y="16"/>
                    <a:pt x="45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58" y="120"/>
                    <a:pt x="69" y="116"/>
                    <a:pt x="78" y="107"/>
                  </a:cubicBezTo>
                  <a:cubicBezTo>
                    <a:pt x="87" y="98"/>
                    <a:pt x="92" y="85"/>
                    <a:pt x="92" y="68"/>
                  </a:cubicBezTo>
                  <a:cubicBezTo>
                    <a:pt x="92" y="51"/>
                    <a:pt x="87" y="37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25">
              <a:extLst>
                <a:ext uri="{FF2B5EF4-FFF2-40B4-BE49-F238E27FC236}">
                  <a16:creationId xmlns:a16="http://schemas.microsoft.com/office/drawing/2014/main" id="{9B065B41-2B00-5183-95B8-2C97D2776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438" y="-3175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26">
              <a:extLst>
                <a:ext uri="{FF2B5EF4-FFF2-40B4-BE49-F238E27FC236}">
                  <a16:creationId xmlns:a16="http://schemas.microsoft.com/office/drawing/2014/main" id="{AEBBA209-4388-44E3-1F5D-110C641693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70176" y="-36513"/>
              <a:ext cx="20638" cy="117475"/>
            </a:xfrm>
            <a:custGeom>
              <a:avLst/>
              <a:gdLst>
                <a:gd name="T0" fmla="*/ 13 w 25"/>
                <a:gd name="T1" fmla="*/ 24 h 143"/>
                <a:gd name="T2" fmla="*/ 0 w 25"/>
                <a:gd name="T3" fmla="*/ 12 h 143"/>
                <a:gd name="T4" fmla="*/ 13 w 25"/>
                <a:gd name="T5" fmla="*/ 0 h 143"/>
                <a:gd name="T6" fmla="*/ 25 w 25"/>
                <a:gd name="T7" fmla="*/ 12 h 143"/>
                <a:gd name="T8" fmla="*/ 13 w 25"/>
                <a:gd name="T9" fmla="*/ 24 h 143"/>
                <a:gd name="T10" fmla="*/ 4 w 25"/>
                <a:gd name="T11" fmla="*/ 143 h 143"/>
                <a:gd name="T12" fmla="*/ 4 w 25"/>
                <a:gd name="T13" fmla="*/ 44 h 143"/>
                <a:gd name="T14" fmla="*/ 22 w 25"/>
                <a:gd name="T15" fmla="*/ 44 h 143"/>
                <a:gd name="T16" fmla="*/ 22 w 25"/>
                <a:gd name="T17" fmla="*/ 143 h 143"/>
                <a:gd name="T18" fmla="*/ 4 w 25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5"/>
                    <a:pt x="25" y="12"/>
                  </a:cubicBezTo>
                  <a:cubicBezTo>
                    <a:pt x="25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27">
              <a:extLst>
                <a:ext uri="{FF2B5EF4-FFF2-40B4-BE49-F238E27FC236}">
                  <a16:creationId xmlns:a16="http://schemas.microsoft.com/office/drawing/2014/main" id="{4524D336-2EEE-036C-C9C9-0D5F156C9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926" y="-1588"/>
              <a:ext cx="80963" cy="82550"/>
            </a:xfrm>
            <a:custGeom>
              <a:avLst/>
              <a:gdLst>
                <a:gd name="T0" fmla="*/ 31 w 51"/>
                <a:gd name="T1" fmla="*/ 52 h 52"/>
                <a:gd name="T2" fmla="*/ 20 w 51"/>
                <a:gd name="T3" fmla="*/ 52 h 52"/>
                <a:gd name="T4" fmla="*/ 0 w 51"/>
                <a:gd name="T5" fmla="*/ 0 h 52"/>
                <a:gd name="T6" fmla="*/ 11 w 51"/>
                <a:gd name="T7" fmla="*/ 0 h 52"/>
                <a:gd name="T8" fmla="*/ 25 w 51"/>
                <a:gd name="T9" fmla="*/ 42 h 52"/>
                <a:gd name="T10" fmla="*/ 40 w 51"/>
                <a:gd name="T11" fmla="*/ 0 h 52"/>
                <a:gd name="T12" fmla="*/ 51 w 51"/>
                <a:gd name="T13" fmla="*/ 0 h 52"/>
                <a:gd name="T14" fmla="*/ 31 w 51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52">
                  <a:moveTo>
                    <a:pt x="31" y="52"/>
                  </a:moveTo>
                  <a:lnTo>
                    <a:pt x="20" y="5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42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31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28">
              <a:extLst>
                <a:ext uri="{FF2B5EF4-FFF2-40B4-BE49-F238E27FC236}">
                  <a16:creationId xmlns:a16="http://schemas.microsoft.com/office/drawing/2014/main" id="{7957D02A-F6AA-E7FB-776F-5DF982079E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9238" y="-3175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9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5 h 103"/>
                <a:gd name="T22" fmla="*/ 19 w 90"/>
                <a:gd name="T23" fmla="*/ 43 h 103"/>
                <a:gd name="T24" fmla="*/ 71 w 90"/>
                <a:gd name="T25" fmla="*/ 43 h 103"/>
                <a:gd name="T26" fmla="*/ 46 w 90"/>
                <a:gd name="T27" fmla="*/ 1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6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5"/>
                    <a:pt x="0" y="52"/>
                  </a:cubicBezTo>
                  <a:cubicBezTo>
                    <a:pt x="0" y="20"/>
                    <a:pt x="21" y="0"/>
                    <a:pt x="47" y="0"/>
                  </a:cubicBezTo>
                  <a:cubicBezTo>
                    <a:pt x="74" y="0"/>
                    <a:pt x="90" y="20"/>
                    <a:pt x="90" y="4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5"/>
                  </a:moveTo>
                  <a:cubicBezTo>
                    <a:pt x="28" y="15"/>
                    <a:pt x="20" y="30"/>
                    <a:pt x="19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28"/>
                    <a:pt x="64" y="15"/>
                    <a:pt x="4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29">
              <a:extLst>
                <a:ext uri="{FF2B5EF4-FFF2-40B4-BE49-F238E27FC236}">
                  <a16:creationId xmlns:a16="http://schemas.microsoft.com/office/drawing/2014/main" id="{C091E53F-E8FB-D219-1C2C-C8CDF3A477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2901" y="-3175"/>
              <a:ext cx="68263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8 w 84"/>
                <a:gd name="T7" fmla="*/ 42 h 101"/>
                <a:gd name="T8" fmla="*/ 18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7 w 84"/>
                <a:gd name="T15" fmla="*/ 2 h 101"/>
                <a:gd name="T16" fmla="*/ 18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0" y="32"/>
                    <a:pt x="18" y="42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30">
              <a:extLst>
                <a:ext uri="{FF2B5EF4-FFF2-40B4-BE49-F238E27FC236}">
                  <a16:creationId xmlns:a16="http://schemas.microsoft.com/office/drawing/2014/main" id="{D8C0F936-155F-B9D3-105E-CB4A7E9C8F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06726" y="-34925"/>
              <a:ext cx="79375" cy="117475"/>
            </a:xfrm>
            <a:custGeom>
              <a:avLst/>
              <a:gdLst>
                <a:gd name="T0" fmla="*/ 50 w 95"/>
                <a:gd name="T1" fmla="*/ 142 h 142"/>
                <a:gd name="T2" fmla="*/ 20 w 95"/>
                <a:gd name="T3" fmla="*/ 125 h 142"/>
                <a:gd name="T4" fmla="*/ 17 w 95"/>
                <a:gd name="T5" fmla="*/ 140 h 142"/>
                <a:gd name="T6" fmla="*/ 0 w 95"/>
                <a:gd name="T7" fmla="*/ 140 h 142"/>
                <a:gd name="T8" fmla="*/ 0 w 95"/>
                <a:gd name="T9" fmla="*/ 0 h 142"/>
                <a:gd name="T10" fmla="*/ 19 w 95"/>
                <a:gd name="T11" fmla="*/ 0 h 142"/>
                <a:gd name="T12" fmla="*/ 19 w 95"/>
                <a:gd name="T13" fmla="*/ 57 h 142"/>
                <a:gd name="T14" fmla="*/ 52 w 95"/>
                <a:gd name="T15" fmla="*/ 39 h 142"/>
                <a:gd name="T16" fmla="*/ 94 w 95"/>
                <a:gd name="T17" fmla="*/ 91 h 142"/>
                <a:gd name="T18" fmla="*/ 50 w 95"/>
                <a:gd name="T19" fmla="*/ 142 h 142"/>
                <a:gd name="T20" fmla="*/ 47 w 95"/>
                <a:gd name="T21" fmla="*/ 55 h 142"/>
                <a:gd name="T22" fmla="*/ 18 w 95"/>
                <a:gd name="T23" fmla="*/ 91 h 142"/>
                <a:gd name="T24" fmla="*/ 46 w 95"/>
                <a:gd name="T25" fmla="*/ 127 h 142"/>
                <a:gd name="T26" fmla="*/ 75 w 95"/>
                <a:gd name="T27" fmla="*/ 91 h 142"/>
                <a:gd name="T28" fmla="*/ 47 w 95"/>
                <a:gd name="T29" fmla="*/ 5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142">
                  <a:moveTo>
                    <a:pt x="50" y="142"/>
                  </a:moveTo>
                  <a:cubicBezTo>
                    <a:pt x="31" y="142"/>
                    <a:pt x="22" y="129"/>
                    <a:pt x="20" y="125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5"/>
                    <a:pt x="31" y="39"/>
                    <a:pt x="52" y="39"/>
                  </a:cubicBezTo>
                  <a:cubicBezTo>
                    <a:pt x="78" y="39"/>
                    <a:pt x="94" y="61"/>
                    <a:pt x="94" y="91"/>
                  </a:cubicBezTo>
                  <a:cubicBezTo>
                    <a:pt x="95" y="121"/>
                    <a:pt x="77" y="142"/>
                    <a:pt x="50" y="142"/>
                  </a:cubicBezTo>
                  <a:close/>
                  <a:moveTo>
                    <a:pt x="47" y="55"/>
                  </a:moveTo>
                  <a:cubicBezTo>
                    <a:pt x="30" y="55"/>
                    <a:pt x="18" y="71"/>
                    <a:pt x="18" y="91"/>
                  </a:cubicBezTo>
                  <a:cubicBezTo>
                    <a:pt x="18" y="110"/>
                    <a:pt x="29" y="127"/>
                    <a:pt x="46" y="127"/>
                  </a:cubicBezTo>
                  <a:cubicBezTo>
                    <a:pt x="63" y="127"/>
                    <a:pt x="75" y="111"/>
                    <a:pt x="75" y="91"/>
                  </a:cubicBezTo>
                  <a:cubicBezTo>
                    <a:pt x="75" y="71"/>
                    <a:pt x="64" y="55"/>
                    <a:pt x="47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31">
              <a:extLst>
                <a:ext uri="{FF2B5EF4-FFF2-40B4-BE49-F238E27FC236}">
                  <a16:creationId xmlns:a16="http://schemas.microsoft.com/office/drawing/2014/main" id="{B3C06BAF-2606-07B2-0633-EFEFFAE99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4038" y="-1588"/>
              <a:ext cx="79375" cy="114300"/>
            </a:xfrm>
            <a:custGeom>
              <a:avLst/>
              <a:gdLst>
                <a:gd name="T0" fmla="*/ 52 w 96"/>
                <a:gd name="T1" fmla="*/ 113 h 136"/>
                <a:gd name="T2" fmla="*/ 26 w 96"/>
                <a:gd name="T3" fmla="*/ 136 h 136"/>
                <a:gd name="T4" fmla="*/ 7 w 96"/>
                <a:gd name="T5" fmla="*/ 132 h 136"/>
                <a:gd name="T6" fmla="*/ 11 w 96"/>
                <a:gd name="T7" fmla="*/ 117 h 136"/>
                <a:gd name="T8" fmla="*/ 22 w 96"/>
                <a:gd name="T9" fmla="*/ 120 h 136"/>
                <a:gd name="T10" fmla="*/ 33 w 96"/>
                <a:gd name="T11" fmla="*/ 110 h 136"/>
                <a:gd name="T12" fmla="*/ 38 w 96"/>
                <a:gd name="T13" fmla="*/ 98 h 136"/>
                <a:gd name="T14" fmla="*/ 0 w 96"/>
                <a:gd name="T15" fmla="*/ 0 h 136"/>
                <a:gd name="T16" fmla="*/ 20 w 96"/>
                <a:gd name="T17" fmla="*/ 0 h 136"/>
                <a:gd name="T18" fmla="*/ 48 w 96"/>
                <a:gd name="T19" fmla="*/ 81 h 136"/>
                <a:gd name="T20" fmla="*/ 76 w 96"/>
                <a:gd name="T21" fmla="*/ 0 h 136"/>
                <a:gd name="T22" fmla="*/ 96 w 96"/>
                <a:gd name="T23" fmla="*/ 0 h 136"/>
                <a:gd name="T24" fmla="*/ 52 w 96"/>
                <a:gd name="T25" fmla="*/ 11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36">
                  <a:moveTo>
                    <a:pt x="52" y="113"/>
                  </a:moveTo>
                  <a:cubicBezTo>
                    <a:pt x="45" y="129"/>
                    <a:pt x="38" y="136"/>
                    <a:pt x="26" y="136"/>
                  </a:cubicBezTo>
                  <a:cubicBezTo>
                    <a:pt x="13" y="136"/>
                    <a:pt x="7" y="132"/>
                    <a:pt x="7" y="132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11" y="117"/>
                    <a:pt x="17" y="120"/>
                    <a:pt x="22" y="120"/>
                  </a:cubicBezTo>
                  <a:cubicBezTo>
                    <a:pt x="27" y="120"/>
                    <a:pt x="30" y="118"/>
                    <a:pt x="33" y="110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52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Rectangle 32">
              <a:extLst>
                <a:ext uri="{FF2B5EF4-FFF2-40B4-BE49-F238E27FC236}">
                  <a16:creationId xmlns:a16="http://schemas.microsoft.com/office/drawing/2014/main" id="{28E831E1-5403-0391-CFF1-443342404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9451" y="-31750"/>
              <a:ext cx="17463" cy="1127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33">
              <a:extLst>
                <a:ext uri="{FF2B5EF4-FFF2-40B4-BE49-F238E27FC236}">
                  <a16:creationId xmlns:a16="http://schemas.microsoft.com/office/drawing/2014/main" id="{C26B6476-3E8D-9E7B-540C-E0FEFAD5D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901" y="-3175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9 w 84"/>
                <a:gd name="T7" fmla="*/ 42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2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34">
              <a:extLst>
                <a:ext uri="{FF2B5EF4-FFF2-40B4-BE49-F238E27FC236}">
                  <a16:creationId xmlns:a16="http://schemas.microsoft.com/office/drawing/2014/main" id="{944C5982-3C91-7F73-09A4-D3869163B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962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39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2" y="99"/>
                    <a:pt x="54" y="103"/>
                    <a:pt x="39" y="103"/>
                  </a:cubicBezTo>
                  <a:cubicBezTo>
                    <a:pt x="19" y="103"/>
                    <a:pt x="4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39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7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3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35">
              <a:extLst>
                <a:ext uri="{FF2B5EF4-FFF2-40B4-BE49-F238E27FC236}">
                  <a16:creationId xmlns:a16="http://schemas.microsoft.com/office/drawing/2014/main" id="{948AB8FF-2BA3-9E06-B8CF-1E2C0011DA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29001" y="-36513"/>
              <a:ext cx="20638" cy="117475"/>
            </a:xfrm>
            <a:custGeom>
              <a:avLst/>
              <a:gdLst>
                <a:gd name="T0" fmla="*/ 13 w 26"/>
                <a:gd name="T1" fmla="*/ 24 h 143"/>
                <a:gd name="T2" fmla="*/ 0 w 26"/>
                <a:gd name="T3" fmla="*/ 12 h 143"/>
                <a:gd name="T4" fmla="*/ 13 w 26"/>
                <a:gd name="T5" fmla="*/ 0 h 143"/>
                <a:gd name="T6" fmla="*/ 26 w 26"/>
                <a:gd name="T7" fmla="*/ 12 h 143"/>
                <a:gd name="T8" fmla="*/ 13 w 26"/>
                <a:gd name="T9" fmla="*/ 24 h 143"/>
                <a:gd name="T10" fmla="*/ 4 w 26"/>
                <a:gd name="T11" fmla="*/ 143 h 143"/>
                <a:gd name="T12" fmla="*/ 4 w 26"/>
                <a:gd name="T13" fmla="*/ 44 h 143"/>
                <a:gd name="T14" fmla="*/ 22 w 26"/>
                <a:gd name="T15" fmla="*/ 44 h 143"/>
                <a:gd name="T16" fmla="*/ 22 w 26"/>
                <a:gd name="T17" fmla="*/ 143 h 143"/>
                <a:gd name="T18" fmla="*/ 4 w 26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5"/>
                    <a:pt x="26" y="12"/>
                  </a:cubicBezTo>
                  <a:cubicBezTo>
                    <a:pt x="26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36">
              <a:extLst>
                <a:ext uri="{FF2B5EF4-FFF2-40B4-BE49-F238E27FC236}">
                  <a16:creationId xmlns:a16="http://schemas.microsoft.com/office/drawing/2014/main" id="{914FBE95-5DCD-B09C-05FA-773F884D73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65513" y="-3175"/>
              <a:ext cx="77788" cy="115888"/>
            </a:xfrm>
            <a:custGeom>
              <a:avLst/>
              <a:gdLst>
                <a:gd name="T0" fmla="*/ 84 w 94"/>
                <a:gd name="T1" fmla="*/ 122 h 138"/>
                <a:gd name="T2" fmla="*/ 44 w 94"/>
                <a:gd name="T3" fmla="*/ 138 h 138"/>
                <a:gd name="T4" fmla="*/ 5 w 94"/>
                <a:gd name="T5" fmla="*/ 126 h 138"/>
                <a:gd name="T6" fmla="*/ 12 w 94"/>
                <a:gd name="T7" fmla="*/ 112 h 138"/>
                <a:gd name="T8" fmla="*/ 43 w 94"/>
                <a:gd name="T9" fmla="*/ 122 h 138"/>
                <a:gd name="T10" fmla="*/ 67 w 94"/>
                <a:gd name="T11" fmla="*/ 113 h 138"/>
                <a:gd name="T12" fmla="*/ 74 w 94"/>
                <a:gd name="T13" fmla="*/ 89 h 138"/>
                <a:gd name="T14" fmla="*/ 74 w 94"/>
                <a:gd name="T15" fmla="*/ 80 h 138"/>
                <a:gd name="T16" fmla="*/ 42 w 94"/>
                <a:gd name="T17" fmla="*/ 99 h 138"/>
                <a:gd name="T18" fmla="*/ 0 w 94"/>
                <a:gd name="T19" fmla="*/ 49 h 138"/>
                <a:gd name="T20" fmla="*/ 43 w 94"/>
                <a:gd name="T21" fmla="*/ 0 h 138"/>
                <a:gd name="T22" fmla="*/ 74 w 94"/>
                <a:gd name="T23" fmla="*/ 18 h 138"/>
                <a:gd name="T24" fmla="*/ 76 w 94"/>
                <a:gd name="T25" fmla="*/ 2 h 138"/>
                <a:gd name="T26" fmla="*/ 94 w 94"/>
                <a:gd name="T27" fmla="*/ 2 h 138"/>
                <a:gd name="T28" fmla="*/ 94 w 94"/>
                <a:gd name="T29" fmla="*/ 82 h 138"/>
                <a:gd name="T30" fmla="*/ 84 w 94"/>
                <a:gd name="T31" fmla="*/ 122 h 138"/>
                <a:gd name="T32" fmla="*/ 48 w 94"/>
                <a:gd name="T33" fmla="*/ 15 h 138"/>
                <a:gd name="T34" fmla="*/ 20 w 94"/>
                <a:gd name="T35" fmla="*/ 49 h 138"/>
                <a:gd name="T36" fmla="*/ 47 w 94"/>
                <a:gd name="T37" fmla="*/ 83 h 138"/>
                <a:gd name="T38" fmla="*/ 75 w 94"/>
                <a:gd name="T39" fmla="*/ 49 h 138"/>
                <a:gd name="T40" fmla="*/ 48 w 94"/>
                <a:gd name="T41" fmla="*/ 1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138">
                  <a:moveTo>
                    <a:pt x="84" y="122"/>
                  </a:moveTo>
                  <a:cubicBezTo>
                    <a:pt x="76" y="130"/>
                    <a:pt x="64" y="138"/>
                    <a:pt x="44" y="138"/>
                  </a:cubicBezTo>
                  <a:cubicBezTo>
                    <a:pt x="23" y="138"/>
                    <a:pt x="8" y="129"/>
                    <a:pt x="5" y="126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7" y="116"/>
                    <a:pt x="30" y="122"/>
                    <a:pt x="43" y="122"/>
                  </a:cubicBezTo>
                  <a:cubicBezTo>
                    <a:pt x="55" y="122"/>
                    <a:pt x="63" y="118"/>
                    <a:pt x="67" y="113"/>
                  </a:cubicBezTo>
                  <a:cubicBezTo>
                    <a:pt x="72" y="109"/>
                    <a:pt x="74" y="101"/>
                    <a:pt x="74" y="89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3" y="83"/>
                    <a:pt x="64" y="99"/>
                    <a:pt x="42" y="99"/>
                  </a:cubicBezTo>
                  <a:cubicBezTo>
                    <a:pt x="16" y="99"/>
                    <a:pt x="0" y="78"/>
                    <a:pt x="0" y="49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65" y="0"/>
                    <a:pt x="73" y="15"/>
                    <a:pt x="74" y="18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102"/>
                    <a:pt x="91" y="113"/>
                    <a:pt x="84" y="122"/>
                  </a:cubicBezTo>
                  <a:close/>
                  <a:moveTo>
                    <a:pt x="48" y="15"/>
                  </a:moveTo>
                  <a:cubicBezTo>
                    <a:pt x="31" y="15"/>
                    <a:pt x="20" y="30"/>
                    <a:pt x="20" y="49"/>
                  </a:cubicBezTo>
                  <a:cubicBezTo>
                    <a:pt x="20" y="67"/>
                    <a:pt x="30" y="83"/>
                    <a:pt x="47" y="83"/>
                  </a:cubicBezTo>
                  <a:cubicBezTo>
                    <a:pt x="64" y="83"/>
                    <a:pt x="75" y="67"/>
                    <a:pt x="75" y="49"/>
                  </a:cubicBezTo>
                  <a:cubicBezTo>
                    <a:pt x="75" y="30"/>
                    <a:pt x="65" y="15"/>
                    <a:pt x="48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37">
              <a:extLst>
                <a:ext uri="{FF2B5EF4-FFF2-40B4-BE49-F238E27FC236}">
                  <a16:creationId xmlns:a16="http://schemas.microsoft.com/office/drawing/2014/main" id="{DCECE63C-3BE4-E3D3-8A34-3F4C88B09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8701" y="-34925"/>
              <a:ext cx="69850" cy="115888"/>
            </a:xfrm>
            <a:custGeom>
              <a:avLst/>
              <a:gdLst>
                <a:gd name="T0" fmla="*/ 66 w 85"/>
                <a:gd name="T1" fmla="*/ 141 h 141"/>
                <a:gd name="T2" fmla="*/ 66 w 85"/>
                <a:gd name="T3" fmla="*/ 82 h 141"/>
                <a:gd name="T4" fmla="*/ 46 w 85"/>
                <a:gd name="T5" fmla="*/ 56 h 141"/>
                <a:gd name="T6" fmla="*/ 19 w 85"/>
                <a:gd name="T7" fmla="*/ 82 h 141"/>
                <a:gd name="T8" fmla="*/ 19 w 85"/>
                <a:gd name="T9" fmla="*/ 141 h 141"/>
                <a:gd name="T10" fmla="*/ 0 w 85"/>
                <a:gd name="T11" fmla="*/ 141 h 141"/>
                <a:gd name="T12" fmla="*/ 0 w 85"/>
                <a:gd name="T13" fmla="*/ 0 h 141"/>
                <a:gd name="T14" fmla="*/ 19 w 85"/>
                <a:gd name="T15" fmla="*/ 0 h 141"/>
                <a:gd name="T16" fmla="*/ 19 w 85"/>
                <a:gd name="T17" fmla="*/ 60 h 141"/>
                <a:gd name="T18" fmla="*/ 52 w 85"/>
                <a:gd name="T19" fmla="*/ 39 h 141"/>
                <a:gd name="T20" fmla="*/ 85 w 85"/>
                <a:gd name="T21" fmla="*/ 77 h 141"/>
                <a:gd name="T22" fmla="*/ 85 w 85"/>
                <a:gd name="T23" fmla="*/ 141 h 141"/>
                <a:gd name="T24" fmla="*/ 66 w 85"/>
                <a:gd name="T25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141">
                  <a:moveTo>
                    <a:pt x="66" y="141"/>
                  </a:moveTo>
                  <a:cubicBezTo>
                    <a:pt x="66" y="82"/>
                    <a:pt x="66" y="82"/>
                    <a:pt x="66" y="82"/>
                  </a:cubicBezTo>
                  <a:cubicBezTo>
                    <a:pt x="66" y="66"/>
                    <a:pt x="61" y="56"/>
                    <a:pt x="46" y="56"/>
                  </a:cubicBezTo>
                  <a:cubicBezTo>
                    <a:pt x="31" y="56"/>
                    <a:pt x="21" y="72"/>
                    <a:pt x="19" y="82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5" y="50"/>
                    <a:pt x="36" y="39"/>
                    <a:pt x="52" y="39"/>
                  </a:cubicBezTo>
                  <a:cubicBezTo>
                    <a:pt x="72" y="39"/>
                    <a:pt x="85" y="51"/>
                    <a:pt x="85" y="77"/>
                  </a:cubicBezTo>
                  <a:cubicBezTo>
                    <a:pt x="85" y="141"/>
                    <a:pt x="85" y="141"/>
                    <a:pt x="85" y="141"/>
                  </a:cubicBezTo>
                  <a:lnTo>
                    <a:pt x="66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38">
              <a:extLst>
                <a:ext uri="{FF2B5EF4-FFF2-40B4-BE49-F238E27FC236}">
                  <a16:creationId xmlns:a16="http://schemas.microsoft.com/office/drawing/2014/main" id="{A628084C-CF66-E7E8-A07E-637CE5D6B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4426" y="-23813"/>
              <a:ext cx="50800" cy="106363"/>
            </a:xfrm>
            <a:custGeom>
              <a:avLst/>
              <a:gdLst>
                <a:gd name="T0" fmla="*/ 33 w 61"/>
                <a:gd name="T1" fmla="*/ 41 h 128"/>
                <a:gd name="T2" fmla="*/ 33 w 61"/>
                <a:gd name="T3" fmla="*/ 92 h 128"/>
                <a:gd name="T4" fmla="*/ 37 w 61"/>
                <a:gd name="T5" fmla="*/ 109 h 128"/>
                <a:gd name="T6" fmla="*/ 47 w 61"/>
                <a:gd name="T7" fmla="*/ 113 h 128"/>
                <a:gd name="T8" fmla="*/ 58 w 61"/>
                <a:gd name="T9" fmla="*/ 111 h 128"/>
                <a:gd name="T10" fmla="*/ 60 w 61"/>
                <a:gd name="T11" fmla="*/ 125 h 128"/>
                <a:gd name="T12" fmla="*/ 42 w 61"/>
                <a:gd name="T13" fmla="*/ 128 h 128"/>
                <a:gd name="T14" fmla="*/ 21 w 61"/>
                <a:gd name="T15" fmla="*/ 121 h 128"/>
                <a:gd name="T16" fmla="*/ 15 w 61"/>
                <a:gd name="T17" fmla="*/ 95 h 128"/>
                <a:gd name="T18" fmla="*/ 15 w 61"/>
                <a:gd name="T19" fmla="*/ 41 h 128"/>
                <a:gd name="T20" fmla="*/ 0 w 61"/>
                <a:gd name="T21" fmla="*/ 41 h 128"/>
                <a:gd name="T22" fmla="*/ 0 w 61"/>
                <a:gd name="T23" fmla="*/ 27 h 128"/>
                <a:gd name="T24" fmla="*/ 14 w 61"/>
                <a:gd name="T25" fmla="*/ 27 h 128"/>
                <a:gd name="T26" fmla="*/ 16 w 61"/>
                <a:gd name="T27" fmla="*/ 0 h 128"/>
                <a:gd name="T28" fmla="*/ 33 w 61"/>
                <a:gd name="T29" fmla="*/ 0 h 128"/>
                <a:gd name="T30" fmla="*/ 33 w 61"/>
                <a:gd name="T31" fmla="*/ 27 h 128"/>
                <a:gd name="T32" fmla="*/ 61 w 61"/>
                <a:gd name="T33" fmla="*/ 27 h 128"/>
                <a:gd name="T34" fmla="*/ 61 w 61"/>
                <a:gd name="T35" fmla="*/ 41 h 128"/>
                <a:gd name="T36" fmla="*/ 33 w 61"/>
                <a:gd name="T37" fmla="*/ 4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128">
                  <a:moveTo>
                    <a:pt x="33" y="41"/>
                  </a:moveTo>
                  <a:cubicBezTo>
                    <a:pt x="33" y="92"/>
                    <a:pt x="33" y="92"/>
                    <a:pt x="33" y="92"/>
                  </a:cubicBezTo>
                  <a:cubicBezTo>
                    <a:pt x="33" y="101"/>
                    <a:pt x="34" y="106"/>
                    <a:pt x="37" y="109"/>
                  </a:cubicBezTo>
                  <a:cubicBezTo>
                    <a:pt x="40" y="112"/>
                    <a:pt x="43" y="113"/>
                    <a:pt x="47" y="113"/>
                  </a:cubicBezTo>
                  <a:cubicBezTo>
                    <a:pt x="52" y="113"/>
                    <a:pt x="56" y="112"/>
                    <a:pt x="58" y="111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6" y="127"/>
                    <a:pt x="48" y="128"/>
                    <a:pt x="42" y="128"/>
                  </a:cubicBezTo>
                  <a:cubicBezTo>
                    <a:pt x="33" y="128"/>
                    <a:pt x="27" y="126"/>
                    <a:pt x="21" y="121"/>
                  </a:cubicBezTo>
                  <a:cubicBezTo>
                    <a:pt x="16" y="115"/>
                    <a:pt x="15" y="108"/>
                    <a:pt x="15" y="95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33" y="41"/>
                    <a:pt x="33" y="41"/>
                    <a:pt x="33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39">
              <a:extLst>
                <a:ext uri="{FF2B5EF4-FFF2-40B4-BE49-F238E27FC236}">
                  <a16:creationId xmlns:a16="http://schemas.microsoft.com/office/drawing/2014/main" id="{644BE14E-EA94-5B64-6A69-FD38062EC8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157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40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3" y="99"/>
                    <a:pt x="54" y="103"/>
                    <a:pt x="39" y="103"/>
                  </a:cubicBezTo>
                  <a:cubicBezTo>
                    <a:pt x="19" y="103"/>
                    <a:pt x="5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40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8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4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40">
              <a:extLst>
                <a:ext uri="{FF2B5EF4-FFF2-40B4-BE49-F238E27FC236}">
                  <a16:creationId xmlns:a16="http://schemas.microsoft.com/office/drawing/2014/main" id="{EF137B69-3191-B6FE-C47C-0D807733E2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157163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6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5 h 136"/>
                <a:gd name="T20" fmla="*/ 20 w 113"/>
                <a:gd name="T21" fmla="*/ 15 h 136"/>
                <a:gd name="T22" fmla="*/ 20 w 113"/>
                <a:gd name="T23" fmla="*/ 119 h 136"/>
                <a:gd name="T24" fmla="*/ 45 w 113"/>
                <a:gd name="T25" fmla="*/ 119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5"/>
                    <a:pt x="92" y="16"/>
                  </a:cubicBezTo>
                  <a:cubicBezTo>
                    <a:pt x="103" y="27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19"/>
                    <a:pt x="59" y="15"/>
                    <a:pt x="45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45" y="119"/>
                    <a:pt x="45" y="119"/>
                    <a:pt x="45" y="119"/>
                  </a:cubicBezTo>
                  <a:cubicBezTo>
                    <a:pt x="58" y="119"/>
                    <a:pt x="69" y="116"/>
                    <a:pt x="78" y="107"/>
                  </a:cubicBezTo>
                  <a:cubicBezTo>
                    <a:pt x="87" y="98"/>
                    <a:pt x="92" y="84"/>
                    <a:pt x="92" y="68"/>
                  </a:cubicBezTo>
                  <a:cubicBezTo>
                    <a:pt x="92" y="51"/>
                    <a:pt x="87" y="36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41">
              <a:extLst>
                <a:ext uri="{FF2B5EF4-FFF2-40B4-BE49-F238E27FC236}">
                  <a16:creationId xmlns:a16="http://schemas.microsoft.com/office/drawing/2014/main" id="{821A2D0B-222A-FACB-58E1-95FBC01269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50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Rectangle 42">
              <a:extLst>
                <a:ext uri="{FF2B5EF4-FFF2-40B4-BE49-F238E27FC236}">
                  <a16:creationId xmlns:a16="http://schemas.microsoft.com/office/drawing/2014/main" id="{7DEFDA0D-DEC0-C80E-280E-37E6A828C6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7163" y="153988"/>
              <a:ext cx="15875" cy="115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43">
              <a:extLst>
                <a:ext uri="{FF2B5EF4-FFF2-40B4-BE49-F238E27FC236}">
                  <a16:creationId xmlns:a16="http://schemas.microsoft.com/office/drawing/2014/main" id="{E1B199F1-629A-2B40-F991-6A433992CF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6851" y="150813"/>
              <a:ext cx="20638" cy="119063"/>
            </a:xfrm>
            <a:custGeom>
              <a:avLst/>
              <a:gdLst>
                <a:gd name="T0" fmla="*/ 12 w 25"/>
                <a:gd name="T1" fmla="*/ 25 h 144"/>
                <a:gd name="T2" fmla="*/ 0 w 25"/>
                <a:gd name="T3" fmla="*/ 13 h 144"/>
                <a:gd name="T4" fmla="*/ 12 w 25"/>
                <a:gd name="T5" fmla="*/ 0 h 144"/>
                <a:gd name="T6" fmla="*/ 25 w 25"/>
                <a:gd name="T7" fmla="*/ 12 h 144"/>
                <a:gd name="T8" fmla="*/ 12 w 25"/>
                <a:gd name="T9" fmla="*/ 25 h 144"/>
                <a:gd name="T10" fmla="*/ 3 w 25"/>
                <a:gd name="T11" fmla="*/ 144 h 144"/>
                <a:gd name="T12" fmla="*/ 3 w 25"/>
                <a:gd name="T13" fmla="*/ 45 h 144"/>
                <a:gd name="T14" fmla="*/ 22 w 25"/>
                <a:gd name="T15" fmla="*/ 45 h 144"/>
                <a:gd name="T16" fmla="*/ 22 w 25"/>
                <a:gd name="T17" fmla="*/ 144 h 144"/>
                <a:gd name="T18" fmla="*/ 3 w 25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4">
                  <a:moveTo>
                    <a:pt x="12" y="25"/>
                  </a:moveTo>
                  <a:cubicBezTo>
                    <a:pt x="5" y="25"/>
                    <a:pt x="0" y="20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0" y="0"/>
                    <a:pt x="25" y="6"/>
                    <a:pt x="25" y="12"/>
                  </a:cubicBezTo>
                  <a:cubicBezTo>
                    <a:pt x="25" y="19"/>
                    <a:pt x="20" y="25"/>
                    <a:pt x="12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44">
              <a:extLst>
                <a:ext uri="{FF2B5EF4-FFF2-40B4-BE49-F238E27FC236}">
                  <a16:creationId xmlns:a16="http://schemas.microsoft.com/office/drawing/2014/main" id="{344578C9-CCB4-4F2D-6F97-A69FE48FE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8601" y="188913"/>
              <a:ext cx="79375" cy="80963"/>
            </a:xfrm>
            <a:custGeom>
              <a:avLst/>
              <a:gdLst>
                <a:gd name="T0" fmla="*/ 30 w 50"/>
                <a:gd name="T1" fmla="*/ 51 h 51"/>
                <a:gd name="T2" fmla="*/ 19 w 50"/>
                <a:gd name="T3" fmla="*/ 51 h 51"/>
                <a:gd name="T4" fmla="*/ 0 w 50"/>
                <a:gd name="T5" fmla="*/ 0 h 51"/>
                <a:gd name="T6" fmla="*/ 10 w 50"/>
                <a:gd name="T7" fmla="*/ 0 h 51"/>
                <a:gd name="T8" fmla="*/ 25 w 50"/>
                <a:gd name="T9" fmla="*/ 41 h 51"/>
                <a:gd name="T10" fmla="*/ 39 w 50"/>
                <a:gd name="T11" fmla="*/ 0 h 51"/>
                <a:gd name="T12" fmla="*/ 50 w 50"/>
                <a:gd name="T13" fmla="*/ 0 h 51"/>
                <a:gd name="T14" fmla="*/ 30 w 50"/>
                <a:gd name="T1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51">
                  <a:moveTo>
                    <a:pt x="30" y="51"/>
                  </a:moveTo>
                  <a:lnTo>
                    <a:pt x="19" y="5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5" y="41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30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45">
              <a:extLst>
                <a:ext uri="{FF2B5EF4-FFF2-40B4-BE49-F238E27FC236}">
                  <a16:creationId xmlns:a16="http://schemas.microsoft.com/office/drawing/2014/main" id="{2236A563-D056-2155-A154-64F4FBDBB1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59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0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46">
              <a:extLst>
                <a:ext uri="{FF2B5EF4-FFF2-40B4-BE49-F238E27FC236}">
                  <a16:creationId xmlns:a16="http://schemas.microsoft.com/office/drawing/2014/main" id="{F4BF70B8-9555-C261-D3C1-88BD30FC33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7988" y="185738"/>
              <a:ext cx="47625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47">
              <a:extLst>
                <a:ext uri="{FF2B5EF4-FFF2-40B4-BE49-F238E27FC236}">
                  <a16:creationId xmlns:a16="http://schemas.microsoft.com/office/drawing/2014/main" id="{2EFAC510-CEEE-DA5A-FAA3-F170FED762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987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48">
              <a:extLst>
                <a:ext uri="{FF2B5EF4-FFF2-40B4-BE49-F238E27FC236}">
                  <a16:creationId xmlns:a16="http://schemas.microsoft.com/office/drawing/2014/main" id="{9F75901F-04A3-6B7A-4918-99E7F7C4A0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84513" y="153988"/>
              <a:ext cx="77788" cy="117475"/>
            </a:xfrm>
            <a:custGeom>
              <a:avLst/>
              <a:gdLst>
                <a:gd name="T0" fmla="*/ 78 w 94"/>
                <a:gd name="T1" fmla="*/ 141 h 143"/>
                <a:gd name="T2" fmla="*/ 75 w 94"/>
                <a:gd name="T3" fmla="*/ 125 h 143"/>
                <a:gd name="T4" fmla="*/ 42 w 94"/>
                <a:gd name="T5" fmla="*/ 143 h 143"/>
                <a:gd name="T6" fmla="*/ 0 w 94"/>
                <a:gd name="T7" fmla="*/ 91 h 143"/>
                <a:gd name="T8" fmla="*/ 44 w 94"/>
                <a:gd name="T9" fmla="*/ 40 h 143"/>
                <a:gd name="T10" fmla="*/ 75 w 94"/>
                <a:gd name="T11" fmla="*/ 58 h 143"/>
                <a:gd name="T12" fmla="*/ 75 w 94"/>
                <a:gd name="T13" fmla="*/ 0 h 143"/>
                <a:gd name="T14" fmla="*/ 94 w 94"/>
                <a:gd name="T15" fmla="*/ 0 h 143"/>
                <a:gd name="T16" fmla="*/ 94 w 94"/>
                <a:gd name="T17" fmla="*/ 141 h 143"/>
                <a:gd name="T18" fmla="*/ 78 w 94"/>
                <a:gd name="T19" fmla="*/ 141 h 143"/>
                <a:gd name="T20" fmla="*/ 48 w 94"/>
                <a:gd name="T21" fmla="*/ 54 h 143"/>
                <a:gd name="T22" fmla="*/ 19 w 94"/>
                <a:gd name="T23" fmla="*/ 90 h 143"/>
                <a:gd name="T24" fmla="*/ 47 w 94"/>
                <a:gd name="T25" fmla="*/ 127 h 143"/>
                <a:gd name="T26" fmla="*/ 75 w 94"/>
                <a:gd name="T27" fmla="*/ 90 h 143"/>
                <a:gd name="T28" fmla="*/ 48 w 94"/>
                <a:gd name="T29" fmla="*/ 5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43">
                  <a:moveTo>
                    <a:pt x="78" y="141"/>
                  </a:moveTo>
                  <a:cubicBezTo>
                    <a:pt x="75" y="125"/>
                    <a:pt x="75" y="125"/>
                    <a:pt x="75" y="125"/>
                  </a:cubicBezTo>
                  <a:cubicBezTo>
                    <a:pt x="74" y="126"/>
                    <a:pt x="65" y="143"/>
                    <a:pt x="42" y="143"/>
                  </a:cubicBezTo>
                  <a:cubicBezTo>
                    <a:pt x="16" y="143"/>
                    <a:pt x="0" y="121"/>
                    <a:pt x="0" y="91"/>
                  </a:cubicBezTo>
                  <a:cubicBezTo>
                    <a:pt x="0" y="62"/>
                    <a:pt x="18" y="40"/>
                    <a:pt x="44" y="40"/>
                  </a:cubicBezTo>
                  <a:cubicBezTo>
                    <a:pt x="65" y="40"/>
                    <a:pt x="74" y="56"/>
                    <a:pt x="75" y="58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78" y="141"/>
                    <a:pt x="78" y="141"/>
                    <a:pt x="78" y="141"/>
                  </a:cubicBezTo>
                  <a:close/>
                  <a:moveTo>
                    <a:pt x="48" y="54"/>
                  </a:moveTo>
                  <a:cubicBezTo>
                    <a:pt x="30" y="54"/>
                    <a:pt x="19" y="71"/>
                    <a:pt x="19" y="90"/>
                  </a:cubicBezTo>
                  <a:cubicBezTo>
                    <a:pt x="19" y="110"/>
                    <a:pt x="29" y="127"/>
                    <a:pt x="47" y="127"/>
                  </a:cubicBezTo>
                  <a:cubicBezTo>
                    <a:pt x="64" y="127"/>
                    <a:pt x="75" y="110"/>
                    <a:pt x="75" y="90"/>
                  </a:cubicBezTo>
                  <a:cubicBezTo>
                    <a:pt x="76" y="71"/>
                    <a:pt x="66" y="54"/>
                    <a:pt x="48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49">
              <a:extLst>
                <a:ext uri="{FF2B5EF4-FFF2-40B4-BE49-F238E27FC236}">
                  <a16:creationId xmlns:a16="http://schemas.microsoft.com/office/drawing/2014/main" id="{746411D7-FE52-9D4A-5F9C-E781E2B0A6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926" y="152400"/>
              <a:ext cx="53975" cy="117475"/>
            </a:xfrm>
            <a:custGeom>
              <a:avLst/>
              <a:gdLst>
                <a:gd name="T0" fmla="*/ 61 w 64"/>
                <a:gd name="T1" fmla="*/ 18 h 142"/>
                <a:gd name="T2" fmla="*/ 49 w 64"/>
                <a:gd name="T3" fmla="*/ 15 h 142"/>
                <a:gd name="T4" fmla="*/ 36 w 64"/>
                <a:gd name="T5" fmla="*/ 21 h 142"/>
                <a:gd name="T6" fmla="*/ 34 w 64"/>
                <a:gd name="T7" fmla="*/ 35 h 142"/>
                <a:gd name="T8" fmla="*/ 34 w 64"/>
                <a:gd name="T9" fmla="*/ 43 h 142"/>
                <a:gd name="T10" fmla="*/ 59 w 64"/>
                <a:gd name="T11" fmla="*/ 43 h 142"/>
                <a:gd name="T12" fmla="*/ 59 w 64"/>
                <a:gd name="T13" fmla="*/ 57 h 142"/>
                <a:gd name="T14" fmla="*/ 34 w 64"/>
                <a:gd name="T15" fmla="*/ 57 h 142"/>
                <a:gd name="T16" fmla="*/ 34 w 64"/>
                <a:gd name="T17" fmla="*/ 142 h 142"/>
                <a:gd name="T18" fmla="*/ 15 w 64"/>
                <a:gd name="T19" fmla="*/ 142 h 142"/>
                <a:gd name="T20" fmla="*/ 15 w 64"/>
                <a:gd name="T21" fmla="*/ 57 h 142"/>
                <a:gd name="T22" fmla="*/ 0 w 64"/>
                <a:gd name="T23" fmla="*/ 57 h 142"/>
                <a:gd name="T24" fmla="*/ 0 w 64"/>
                <a:gd name="T25" fmla="*/ 43 h 142"/>
                <a:gd name="T26" fmla="*/ 15 w 64"/>
                <a:gd name="T27" fmla="*/ 43 h 142"/>
                <a:gd name="T28" fmla="*/ 15 w 64"/>
                <a:gd name="T29" fmla="*/ 32 h 142"/>
                <a:gd name="T30" fmla="*/ 22 w 64"/>
                <a:gd name="T31" fmla="*/ 9 h 142"/>
                <a:gd name="T32" fmla="*/ 45 w 64"/>
                <a:gd name="T33" fmla="*/ 0 h 142"/>
                <a:gd name="T34" fmla="*/ 64 w 64"/>
                <a:gd name="T35" fmla="*/ 4 h 142"/>
                <a:gd name="T36" fmla="*/ 61 w 64"/>
                <a:gd name="T37" fmla="*/ 1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142">
                  <a:moveTo>
                    <a:pt x="61" y="18"/>
                  </a:moveTo>
                  <a:cubicBezTo>
                    <a:pt x="61" y="18"/>
                    <a:pt x="55" y="15"/>
                    <a:pt x="49" y="15"/>
                  </a:cubicBezTo>
                  <a:cubicBezTo>
                    <a:pt x="43" y="15"/>
                    <a:pt x="39" y="17"/>
                    <a:pt x="36" y="21"/>
                  </a:cubicBezTo>
                  <a:cubicBezTo>
                    <a:pt x="34" y="24"/>
                    <a:pt x="34" y="29"/>
                    <a:pt x="34" y="35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142"/>
                    <a:pt x="34" y="142"/>
                    <a:pt x="34" y="142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21"/>
                    <a:pt x="18" y="14"/>
                    <a:pt x="22" y="9"/>
                  </a:cubicBezTo>
                  <a:cubicBezTo>
                    <a:pt x="27" y="4"/>
                    <a:pt x="34" y="0"/>
                    <a:pt x="45" y="0"/>
                  </a:cubicBezTo>
                  <a:cubicBezTo>
                    <a:pt x="55" y="0"/>
                    <a:pt x="62" y="3"/>
                    <a:pt x="64" y="4"/>
                  </a:cubicBezTo>
                  <a:lnTo>
                    <a:pt x="61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50">
              <a:extLst>
                <a:ext uri="{FF2B5EF4-FFF2-40B4-BE49-F238E27FC236}">
                  <a16:creationId xmlns:a16="http://schemas.microsoft.com/office/drawing/2014/main" id="{71C2BF5D-0F27-5DC4-E839-53363129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0251" y="185738"/>
              <a:ext cx="46038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51">
              <a:extLst>
                <a:ext uri="{FF2B5EF4-FFF2-40B4-BE49-F238E27FC236}">
                  <a16:creationId xmlns:a16="http://schemas.microsoft.com/office/drawing/2014/main" id="{6AAE8FD2-F294-9C4A-F94A-068B4B7ABC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21051" y="185738"/>
              <a:ext cx="79375" cy="85725"/>
            </a:xfrm>
            <a:custGeom>
              <a:avLst/>
              <a:gdLst>
                <a:gd name="T0" fmla="*/ 48 w 96"/>
                <a:gd name="T1" fmla="*/ 102 h 102"/>
                <a:gd name="T2" fmla="*/ 0 w 96"/>
                <a:gd name="T3" fmla="*/ 51 h 102"/>
                <a:gd name="T4" fmla="*/ 48 w 96"/>
                <a:gd name="T5" fmla="*/ 0 h 102"/>
                <a:gd name="T6" fmla="*/ 96 w 96"/>
                <a:gd name="T7" fmla="*/ 51 h 102"/>
                <a:gd name="T8" fmla="*/ 48 w 96"/>
                <a:gd name="T9" fmla="*/ 102 h 102"/>
                <a:gd name="T10" fmla="*/ 48 w 96"/>
                <a:gd name="T11" fmla="*/ 14 h 102"/>
                <a:gd name="T12" fmla="*/ 20 w 96"/>
                <a:gd name="T13" fmla="*/ 51 h 102"/>
                <a:gd name="T14" fmla="*/ 48 w 96"/>
                <a:gd name="T15" fmla="*/ 88 h 102"/>
                <a:gd name="T16" fmla="*/ 77 w 96"/>
                <a:gd name="T17" fmla="*/ 51 h 102"/>
                <a:gd name="T18" fmla="*/ 48 w 96"/>
                <a:gd name="T19" fmla="*/ 1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102">
                  <a:moveTo>
                    <a:pt x="48" y="102"/>
                  </a:moveTo>
                  <a:cubicBezTo>
                    <a:pt x="20" y="102"/>
                    <a:pt x="0" y="82"/>
                    <a:pt x="0" y="51"/>
                  </a:cubicBezTo>
                  <a:cubicBezTo>
                    <a:pt x="0" y="20"/>
                    <a:pt x="20" y="0"/>
                    <a:pt x="48" y="0"/>
                  </a:cubicBezTo>
                  <a:cubicBezTo>
                    <a:pt x="77" y="0"/>
                    <a:pt x="96" y="20"/>
                    <a:pt x="96" y="51"/>
                  </a:cubicBezTo>
                  <a:cubicBezTo>
                    <a:pt x="96" y="82"/>
                    <a:pt x="77" y="102"/>
                    <a:pt x="48" y="102"/>
                  </a:cubicBezTo>
                  <a:close/>
                  <a:moveTo>
                    <a:pt x="48" y="14"/>
                  </a:moveTo>
                  <a:cubicBezTo>
                    <a:pt x="30" y="14"/>
                    <a:pt x="20" y="29"/>
                    <a:pt x="20" y="51"/>
                  </a:cubicBezTo>
                  <a:cubicBezTo>
                    <a:pt x="20" y="72"/>
                    <a:pt x="30" y="88"/>
                    <a:pt x="48" y="88"/>
                  </a:cubicBezTo>
                  <a:cubicBezTo>
                    <a:pt x="67" y="88"/>
                    <a:pt x="77" y="72"/>
                    <a:pt x="77" y="51"/>
                  </a:cubicBezTo>
                  <a:cubicBezTo>
                    <a:pt x="77" y="29"/>
                    <a:pt x="67" y="14"/>
                    <a:pt x="4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52">
              <a:extLst>
                <a:ext uri="{FF2B5EF4-FFF2-40B4-BE49-F238E27FC236}">
                  <a16:creationId xmlns:a16="http://schemas.microsoft.com/office/drawing/2014/main" id="{C590DB0F-DC19-CD6D-2F4D-61479185D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9476" y="185738"/>
              <a:ext cx="117475" cy="84138"/>
            </a:xfrm>
            <a:custGeom>
              <a:avLst/>
              <a:gdLst>
                <a:gd name="T0" fmla="*/ 123 w 142"/>
                <a:gd name="T1" fmla="*/ 101 h 101"/>
                <a:gd name="T2" fmla="*/ 123 w 142"/>
                <a:gd name="T3" fmla="*/ 39 h 101"/>
                <a:gd name="T4" fmla="*/ 106 w 142"/>
                <a:gd name="T5" fmla="*/ 16 h 101"/>
                <a:gd name="T6" fmla="*/ 80 w 142"/>
                <a:gd name="T7" fmla="*/ 41 h 101"/>
                <a:gd name="T8" fmla="*/ 80 w 142"/>
                <a:gd name="T9" fmla="*/ 101 h 101"/>
                <a:gd name="T10" fmla="*/ 62 w 142"/>
                <a:gd name="T11" fmla="*/ 101 h 101"/>
                <a:gd name="T12" fmla="*/ 62 w 142"/>
                <a:gd name="T13" fmla="*/ 39 h 101"/>
                <a:gd name="T14" fmla="*/ 44 w 142"/>
                <a:gd name="T15" fmla="*/ 16 h 101"/>
                <a:gd name="T16" fmla="*/ 19 w 142"/>
                <a:gd name="T17" fmla="*/ 41 h 101"/>
                <a:gd name="T18" fmla="*/ 19 w 142"/>
                <a:gd name="T19" fmla="*/ 101 h 101"/>
                <a:gd name="T20" fmla="*/ 0 w 142"/>
                <a:gd name="T21" fmla="*/ 101 h 101"/>
                <a:gd name="T22" fmla="*/ 0 w 142"/>
                <a:gd name="T23" fmla="*/ 2 h 101"/>
                <a:gd name="T24" fmla="*/ 18 w 142"/>
                <a:gd name="T25" fmla="*/ 2 h 101"/>
                <a:gd name="T26" fmla="*/ 19 w 142"/>
                <a:gd name="T27" fmla="*/ 20 h 101"/>
                <a:gd name="T28" fmla="*/ 51 w 142"/>
                <a:gd name="T29" fmla="*/ 0 h 101"/>
                <a:gd name="T30" fmla="*/ 79 w 142"/>
                <a:gd name="T31" fmla="*/ 21 h 101"/>
                <a:gd name="T32" fmla="*/ 112 w 142"/>
                <a:gd name="T33" fmla="*/ 0 h 101"/>
                <a:gd name="T34" fmla="*/ 142 w 142"/>
                <a:gd name="T35" fmla="*/ 34 h 101"/>
                <a:gd name="T36" fmla="*/ 142 w 142"/>
                <a:gd name="T37" fmla="*/ 101 h 101"/>
                <a:gd name="T38" fmla="*/ 123 w 142"/>
                <a:gd name="T3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2" h="101">
                  <a:moveTo>
                    <a:pt x="123" y="101"/>
                  </a:moveTo>
                  <a:cubicBezTo>
                    <a:pt x="123" y="39"/>
                    <a:pt x="123" y="39"/>
                    <a:pt x="123" y="39"/>
                  </a:cubicBezTo>
                  <a:cubicBezTo>
                    <a:pt x="123" y="26"/>
                    <a:pt x="120" y="16"/>
                    <a:pt x="106" y="16"/>
                  </a:cubicBezTo>
                  <a:cubicBezTo>
                    <a:pt x="91" y="16"/>
                    <a:pt x="81" y="34"/>
                    <a:pt x="80" y="41"/>
                  </a:cubicBezTo>
                  <a:cubicBezTo>
                    <a:pt x="80" y="101"/>
                    <a:pt x="80" y="101"/>
                    <a:pt x="80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26"/>
                    <a:pt x="59" y="16"/>
                    <a:pt x="44" y="16"/>
                  </a:cubicBezTo>
                  <a:cubicBezTo>
                    <a:pt x="30" y="16"/>
                    <a:pt x="20" y="34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5" y="9"/>
                    <a:pt x="37" y="0"/>
                    <a:pt x="51" y="0"/>
                  </a:cubicBezTo>
                  <a:cubicBezTo>
                    <a:pt x="64" y="0"/>
                    <a:pt x="75" y="6"/>
                    <a:pt x="79" y="21"/>
                  </a:cubicBezTo>
                  <a:cubicBezTo>
                    <a:pt x="86" y="9"/>
                    <a:pt x="98" y="0"/>
                    <a:pt x="112" y="0"/>
                  </a:cubicBezTo>
                  <a:cubicBezTo>
                    <a:pt x="128" y="0"/>
                    <a:pt x="142" y="9"/>
                    <a:pt x="142" y="34"/>
                  </a:cubicBezTo>
                  <a:cubicBezTo>
                    <a:pt x="142" y="101"/>
                    <a:pt x="142" y="101"/>
                    <a:pt x="142" y="101"/>
                  </a:cubicBezTo>
                  <a:cubicBezTo>
                    <a:pt x="123" y="101"/>
                    <a:pt x="123" y="101"/>
                    <a:pt x="123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53">
              <a:extLst>
                <a:ext uri="{FF2B5EF4-FFF2-40B4-BE49-F238E27FC236}">
                  <a16:creationId xmlns:a16="http://schemas.microsoft.com/office/drawing/2014/main" id="{975A0B57-FD60-D7A6-C45A-346EA17AE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4101" y="157163"/>
              <a:ext cx="69850" cy="112713"/>
            </a:xfrm>
            <a:custGeom>
              <a:avLst/>
              <a:gdLst>
                <a:gd name="T0" fmla="*/ 0 w 44"/>
                <a:gd name="T1" fmla="*/ 71 h 71"/>
                <a:gd name="T2" fmla="*/ 0 w 44"/>
                <a:gd name="T3" fmla="*/ 0 h 71"/>
                <a:gd name="T4" fmla="*/ 43 w 44"/>
                <a:gd name="T5" fmla="*/ 0 h 71"/>
                <a:gd name="T6" fmla="*/ 43 w 44"/>
                <a:gd name="T7" fmla="*/ 8 h 71"/>
                <a:gd name="T8" fmla="*/ 10 w 44"/>
                <a:gd name="T9" fmla="*/ 8 h 71"/>
                <a:gd name="T10" fmla="*/ 10 w 44"/>
                <a:gd name="T11" fmla="*/ 29 h 71"/>
                <a:gd name="T12" fmla="*/ 41 w 44"/>
                <a:gd name="T13" fmla="*/ 29 h 71"/>
                <a:gd name="T14" fmla="*/ 41 w 44"/>
                <a:gd name="T15" fmla="*/ 38 h 71"/>
                <a:gd name="T16" fmla="*/ 10 w 44"/>
                <a:gd name="T17" fmla="*/ 38 h 71"/>
                <a:gd name="T18" fmla="*/ 10 w 44"/>
                <a:gd name="T19" fmla="*/ 62 h 71"/>
                <a:gd name="T20" fmla="*/ 44 w 44"/>
                <a:gd name="T21" fmla="*/ 62 h 71"/>
                <a:gd name="T22" fmla="*/ 44 w 44"/>
                <a:gd name="T23" fmla="*/ 71 h 71"/>
                <a:gd name="T24" fmla="*/ 0 w 44"/>
                <a:gd name="T25" fmla="*/ 71 h 71"/>
                <a:gd name="T26" fmla="*/ 0 w 44"/>
                <a:gd name="T2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71">
                  <a:moveTo>
                    <a:pt x="0" y="71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8"/>
                  </a:lnTo>
                  <a:lnTo>
                    <a:pt x="10" y="8"/>
                  </a:lnTo>
                  <a:lnTo>
                    <a:pt x="10" y="29"/>
                  </a:lnTo>
                  <a:lnTo>
                    <a:pt x="41" y="29"/>
                  </a:lnTo>
                  <a:lnTo>
                    <a:pt x="41" y="38"/>
                  </a:lnTo>
                  <a:lnTo>
                    <a:pt x="10" y="38"/>
                  </a:lnTo>
                  <a:lnTo>
                    <a:pt x="10" y="62"/>
                  </a:lnTo>
                  <a:lnTo>
                    <a:pt x="44" y="62"/>
                  </a:lnTo>
                  <a:lnTo>
                    <a:pt x="44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54">
              <a:extLst>
                <a:ext uri="{FF2B5EF4-FFF2-40B4-BE49-F238E27FC236}">
                  <a16:creationId xmlns:a16="http://schemas.microsoft.com/office/drawing/2014/main" id="{E8018739-B110-09C4-D3DE-76CFD23BB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888" y="188913"/>
              <a:ext cx="77788" cy="80963"/>
            </a:xfrm>
            <a:custGeom>
              <a:avLst/>
              <a:gdLst>
                <a:gd name="T0" fmla="*/ 38 w 49"/>
                <a:gd name="T1" fmla="*/ 51 h 51"/>
                <a:gd name="T2" fmla="*/ 24 w 49"/>
                <a:gd name="T3" fmla="*/ 30 h 51"/>
                <a:gd name="T4" fmla="*/ 11 w 49"/>
                <a:gd name="T5" fmla="*/ 51 h 51"/>
                <a:gd name="T6" fmla="*/ 0 w 49"/>
                <a:gd name="T7" fmla="*/ 51 h 51"/>
                <a:gd name="T8" fmla="*/ 18 w 49"/>
                <a:gd name="T9" fmla="*/ 25 h 51"/>
                <a:gd name="T10" fmla="*/ 1 w 49"/>
                <a:gd name="T11" fmla="*/ 0 h 51"/>
                <a:gd name="T12" fmla="*/ 12 w 49"/>
                <a:gd name="T13" fmla="*/ 0 h 51"/>
                <a:gd name="T14" fmla="*/ 25 w 49"/>
                <a:gd name="T15" fmla="*/ 19 h 51"/>
                <a:gd name="T16" fmla="*/ 37 w 49"/>
                <a:gd name="T17" fmla="*/ 0 h 51"/>
                <a:gd name="T18" fmla="*/ 48 w 49"/>
                <a:gd name="T19" fmla="*/ 0 h 51"/>
                <a:gd name="T20" fmla="*/ 30 w 49"/>
                <a:gd name="T21" fmla="*/ 25 h 51"/>
                <a:gd name="T22" fmla="*/ 49 w 49"/>
                <a:gd name="T23" fmla="*/ 51 h 51"/>
                <a:gd name="T24" fmla="*/ 38 w 49"/>
                <a:gd name="T2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1">
                  <a:moveTo>
                    <a:pt x="38" y="51"/>
                  </a:moveTo>
                  <a:lnTo>
                    <a:pt x="24" y="30"/>
                  </a:lnTo>
                  <a:lnTo>
                    <a:pt x="11" y="51"/>
                  </a:lnTo>
                  <a:lnTo>
                    <a:pt x="0" y="51"/>
                  </a:lnTo>
                  <a:lnTo>
                    <a:pt x="18" y="25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5" y="19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30" y="25"/>
                  </a:lnTo>
                  <a:lnTo>
                    <a:pt x="49" y="51"/>
                  </a:lnTo>
                  <a:lnTo>
                    <a:pt x="38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55">
              <a:extLst>
                <a:ext uri="{FF2B5EF4-FFF2-40B4-BE49-F238E27FC236}">
                  <a16:creationId xmlns:a16="http://schemas.microsoft.com/office/drawing/2014/main" id="{6262A5DA-588E-44E3-D3E5-B27EFDFBA4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63963" y="185738"/>
              <a:ext cx="77788" cy="114300"/>
            </a:xfrm>
            <a:custGeom>
              <a:avLst/>
              <a:gdLst>
                <a:gd name="T0" fmla="*/ 49 w 94"/>
                <a:gd name="T1" fmla="*/ 102 h 136"/>
                <a:gd name="T2" fmla="*/ 18 w 94"/>
                <a:gd name="T3" fmla="*/ 85 h 136"/>
                <a:gd name="T4" fmla="*/ 18 w 94"/>
                <a:gd name="T5" fmla="*/ 136 h 136"/>
                <a:gd name="T6" fmla="*/ 0 w 94"/>
                <a:gd name="T7" fmla="*/ 136 h 136"/>
                <a:gd name="T8" fmla="*/ 0 w 94"/>
                <a:gd name="T9" fmla="*/ 1 h 136"/>
                <a:gd name="T10" fmla="*/ 17 w 94"/>
                <a:gd name="T11" fmla="*/ 1 h 136"/>
                <a:gd name="T12" fmla="*/ 18 w 94"/>
                <a:gd name="T13" fmla="*/ 17 h 136"/>
                <a:gd name="T14" fmla="*/ 51 w 94"/>
                <a:gd name="T15" fmla="*/ 0 h 136"/>
                <a:gd name="T16" fmla="*/ 94 w 94"/>
                <a:gd name="T17" fmla="*/ 51 h 136"/>
                <a:gd name="T18" fmla="*/ 49 w 94"/>
                <a:gd name="T19" fmla="*/ 102 h 136"/>
                <a:gd name="T20" fmla="*/ 46 w 94"/>
                <a:gd name="T21" fmla="*/ 14 h 136"/>
                <a:gd name="T22" fmla="*/ 17 w 94"/>
                <a:gd name="T23" fmla="*/ 50 h 136"/>
                <a:gd name="T24" fmla="*/ 45 w 94"/>
                <a:gd name="T25" fmla="*/ 87 h 136"/>
                <a:gd name="T26" fmla="*/ 74 w 94"/>
                <a:gd name="T27" fmla="*/ 50 h 136"/>
                <a:gd name="T28" fmla="*/ 46 w 94"/>
                <a:gd name="T29" fmla="*/ 1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36">
                  <a:moveTo>
                    <a:pt x="49" y="102"/>
                  </a:moveTo>
                  <a:cubicBezTo>
                    <a:pt x="29" y="102"/>
                    <a:pt x="21" y="89"/>
                    <a:pt x="18" y="85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0" y="15"/>
                    <a:pt x="30" y="0"/>
                    <a:pt x="51" y="0"/>
                  </a:cubicBezTo>
                  <a:cubicBezTo>
                    <a:pt x="78" y="0"/>
                    <a:pt x="94" y="21"/>
                    <a:pt x="94" y="51"/>
                  </a:cubicBezTo>
                  <a:cubicBezTo>
                    <a:pt x="93" y="81"/>
                    <a:pt x="75" y="102"/>
                    <a:pt x="49" y="102"/>
                  </a:cubicBezTo>
                  <a:close/>
                  <a:moveTo>
                    <a:pt x="46" y="14"/>
                  </a:moveTo>
                  <a:cubicBezTo>
                    <a:pt x="29" y="14"/>
                    <a:pt x="17" y="31"/>
                    <a:pt x="17" y="50"/>
                  </a:cubicBezTo>
                  <a:cubicBezTo>
                    <a:pt x="17" y="70"/>
                    <a:pt x="28" y="87"/>
                    <a:pt x="45" y="87"/>
                  </a:cubicBezTo>
                  <a:cubicBezTo>
                    <a:pt x="62" y="87"/>
                    <a:pt x="74" y="70"/>
                    <a:pt x="74" y="50"/>
                  </a:cubicBezTo>
                  <a:cubicBezTo>
                    <a:pt x="74" y="31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56">
              <a:extLst>
                <a:ext uri="{FF2B5EF4-FFF2-40B4-BE49-F238E27FC236}">
                  <a16:creationId xmlns:a16="http://schemas.microsoft.com/office/drawing/2014/main" id="{35512E43-0E79-8BBC-F997-A442D44277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52863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5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57">
              <a:extLst>
                <a:ext uri="{FF2B5EF4-FFF2-40B4-BE49-F238E27FC236}">
                  <a16:creationId xmlns:a16="http://schemas.microsoft.com/office/drawing/2014/main" id="{FEF6EF1B-2A95-0FAE-281F-3A8B2AACA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526" y="185738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58">
              <a:extLst>
                <a:ext uri="{FF2B5EF4-FFF2-40B4-BE49-F238E27FC236}">
                  <a16:creationId xmlns:a16="http://schemas.microsoft.com/office/drawing/2014/main" id="{AF31A35E-7433-891D-44E8-BEA36D454E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5263" y="150813"/>
              <a:ext cx="20638" cy="119063"/>
            </a:xfrm>
            <a:custGeom>
              <a:avLst/>
              <a:gdLst>
                <a:gd name="T0" fmla="*/ 13 w 26"/>
                <a:gd name="T1" fmla="*/ 25 h 144"/>
                <a:gd name="T2" fmla="*/ 0 w 26"/>
                <a:gd name="T3" fmla="*/ 13 h 144"/>
                <a:gd name="T4" fmla="*/ 13 w 26"/>
                <a:gd name="T5" fmla="*/ 0 h 144"/>
                <a:gd name="T6" fmla="*/ 26 w 26"/>
                <a:gd name="T7" fmla="*/ 12 h 144"/>
                <a:gd name="T8" fmla="*/ 13 w 26"/>
                <a:gd name="T9" fmla="*/ 25 h 144"/>
                <a:gd name="T10" fmla="*/ 3 w 26"/>
                <a:gd name="T11" fmla="*/ 144 h 144"/>
                <a:gd name="T12" fmla="*/ 3 w 26"/>
                <a:gd name="T13" fmla="*/ 45 h 144"/>
                <a:gd name="T14" fmla="*/ 22 w 26"/>
                <a:gd name="T15" fmla="*/ 45 h 144"/>
                <a:gd name="T16" fmla="*/ 22 w 26"/>
                <a:gd name="T17" fmla="*/ 144 h 144"/>
                <a:gd name="T18" fmla="*/ 3 w 26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4">
                  <a:moveTo>
                    <a:pt x="13" y="25"/>
                  </a:moveTo>
                  <a:cubicBezTo>
                    <a:pt x="6" y="25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2"/>
                  </a:cubicBezTo>
                  <a:cubicBezTo>
                    <a:pt x="26" y="19"/>
                    <a:pt x="20" y="25"/>
                    <a:pt x="13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59">
              <a:extLst>
                <a:ext uri="{FF2B5EF4-FFF2-40B4-BE49-F238E27FC236}">
                  <a16:creationId xmlns:a16="http://schemas.microsoft.com/office/drawing/2014/main" id="{011AEB08-8C96-F19B-82E4-848E1AED67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41776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60">
              <a:extLst>
                <a:ext uri="{FF2B5EF4-FFF2-40B4-BE49-F238E27FC236}">
                  <a16:creationId xmlns:a16="http://schemas.microsoft.com/office/drawing/2014/main" id="{131EA098-7609-E572-FDAB-89536CA98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438" y="185738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1 h 101"/>
                <a:gd name="T4" fmla="*/ 45 w 84"/>
                <a:gd name="T5" fmla="*/ 16 h 101"/>
                <a:gd name="T6" fmla="*/ 19 w 84"/>
                <a:gd name="T7" fmla="*/ 41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2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1"/>
                    <a:pt x="65" y="41"/>
                    <a:pt x="65" y="41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2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61">
              <a:extLst>
                <a:ext uri="{FF2B5EF4-FFF2-40B4-BE49-F238E27FC236}">
                  <a16:creationId xmlns:a16="http://schemas.microsoft.com/office/drawing/2014/main" id="{8CB86734-E125-A2B2-51F8-7EC52DBF2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1163" y="185738"/>
              <a:ext cx="71438" cy="85725"/>
            </a:xfrm>
            <a:custGeom>
              <a:avLst/>
              <a:gdLst>
                <a:gd name="T0" fmla="*/ 76 w 86"/>
                <a:gd name="T1" fmla="*/ 28 h 103"/>
                <a:gd name="T2" fmla="*/ 51 w 86"/>
                <a:gd name="T3" fmla="*/ 15 h 103"/>
                <a:gd name="T4" fmla="*/ 20 w 86"/>
                <a:gd name="T5" fmla="*/ 51 h 103"/>
                <a:gd name="T6" fmla="*/ 50 w 86"/>
                <a:gd name="T7" fmla="*/ 86 h 103"/>
                <a:gd name="T8" fmla="*/ 76 w 86"/>
                <a:gd name="T9" fmla="*/ 73 h 103"/>
                <a:gd name="T10" fmla="*/ 86 w 86"/>
                <a:gd name="T11" fmla="*/ 85 h 103"/>
                <a:gd name="T12" fmla="*/ 47 w 86"/>
                <a:gd name="T13" fmla="*/ 103 h 103"/>
                <a:gd name="T14" fmla="*/ 0 w 86"/>
                <a:gd name="T15" fmla="*/ 51 h 103"/>
                <a:gd name="T16" fmla="*/ 48 w 86"/>
                <a:gd name="T17" fmla="*/ 0 h 103"/>
                <a:gd name="T18" fmla="*/ 85 w 86"/>
                <a:gd name="T19" fmla="*/ 17 h 103"/>
                <a:gd name="T20" fmla="*/ 76 w 86"/>
                <a:gd name="T21" fmla="*/ 2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" h="103">
                  <a:moveTo>
                    <a:pt x="76" y="28"/>
                  </a:moveTo>
                  <a:cubicBezTo>
                    <a:pt x="76" y="28"/>
                    <a:pt x="67" y="15"/>
                    <a:pt x="51" y="15"/>
                  </a:cubicBezTo>
                  <a:cubicBezTo>
                    <a:pt x="34" y="15"/>
                    <a:pt x="20" y="27"/>
                    <a:pt x="20" y="51"/>
                  </a:cubicBezTo>
                  <a:cubicBezTo>
                    <a:pt x="20" y="75"/>
                    <a:pt x="34" y="86"/>
                    <a:pt x="50" y="86"/>
                  </a:cubicBezTo>
                  <a:cubicBezTo>
                    <a:pt x="66" y="86"/>
                    <a:pt x="76" y="74"/>
                    <a:pt x="76" y="73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5" y="86"/>
                    <a:pt x="74" y="103"/>
                    <a:pt x="47" y="103"/>
                  </a:cubicBezTo>
                  <a:cubicBezTo>
                    <a:pt x="21" y="103"/>
                    <a:pt x="0" y="83"/>
                    <a:pt x="0" y="51"/>
                  </a:cubicBezTo>
                  <a:cubicBezTo>
                    <a:pt x="0" y="19"/>
                    <a:pt x="22" y="0"/>
                    <a:pt x="48" y="0"/>
                  </a:cubicBezTo>
                  <a:cubicBezTo>
                    <a:pt x="74" y="0"/>
                    <a:pt x="84" y="16"/>
                    <a:pt x="85" y="17"/>
                  </a:cubicBezTo>
                  <a:lnTo>
                    <a:pt x="76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62">
              <a:extLst>
                <a:ext uri="{FF2B5EF4-FFF2-40B4-BE49-F238E27FC236}">
                  <a16:creationId xmlns:a16="http://schemas.microsoft.com/office/drawing/2014/main" id="{E2BA6FAC-BC0B-955C-76C2-7569276E7C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037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1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Rectangle 63">
              <a:extLst>
                <a:ext uri="{FF2B5EF4-FFF2-40B4-BE49-F238E27FC236}">
                  <a16:creationId xmlns:a16="http://schemas.microsoft.com/office/drawing/2014/main" id="{8B1668FC-ED11-4E5F-5CD7-B8AECBE72E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713" y="-269875"/>
              <a:ext cx="12700" cy="773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Oval 64">
              <a:extLst>
                <a:ext uri="{FF2B5EF4-FFF2-40B4-BE49-F238E27FC236}">
                  <a16:creationId xmlns:a16="http://schemas.microsoft.com/office/drawing/2014/main" id="{E764F59C-9348-969F-DC4C-91400D947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1226" y="-279400"/>
              <a:ext cx="119063" cy="1206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Oval 65">
              <a:extLst>
                <a:ext uri="{FF2B5EF4-FFF2-40B4-BE49-F238E27FC236}">
                  <a16:creationId xmlns:a16="http://schemas.microsoft.com/office/drawing/2014/main" id="{0C6CC64C-557B-7855-41F2-B4CCE30CC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476" y="-269875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Oval 66">
              <a:extLst>
                <a:ext uri="{FF2B5EF4-FFF2-40B4-BE49-F238E27FC236}">
                  <a16:creationId xmlns:a16="http://schemas.microsoft.com/office/drawing/2014/main" id="{6F43F3D1-B8CB-54F6-36F7-16314257D6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9163" y="-103188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Oval 67">
              <a:extLst>
                <a:ext uri="{FF2B5EF4-FFF2-40B4-BE49-F238E27FC236}">
                  <a16:creationId xmlns:a16="http://schemas.microsoft.com/office/drawing/2014/main" id="{92E571BB-D352-2156-6D4A-C44BE8B1DE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101" y="53975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Oval 68">
              <a:extLst>
                <a:ext uri="{FF2B5EF4-FFF2-40B4-BE49-F238E27FC236}">
                  <a16:creationId xmlns:a16="http://schemas.microsoft.com/office/drawing/2014/main" id="{7A8957F8-68A4-3EE6-C67A-79E4C3B0E7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413" y="-95250"/>
              <a:ext cx="87313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Oval 69">
              <a:extLst>
                <a:ext uri="{FF2B5EF4-FFF2-40B4-BE49-F238E27FC236}">
                  <a16:creationId xmlns:a16="http://schemas.microsoft.com/office/drawing/2014/main" id="{E37C8ED8-118C-127C-C8D8-93DB49103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188" y="-261938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FFC5C2C-B337-3578-4DEF-5FA5EAEA706D}"/>
              </a:ext>
            </a:extLst>
          </p:cNvPr>
          <p:cNvSpPr txBox="1"/>
          <p:nvPr userDrawn="1"/>
        </p:nvSpPr>
        <p:spPr>
          <a:xfrm>
            <a:off x="1516830" y="6334188"/>
            <a:ext cx="57190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Includes content supplied by Sales Benchmark Index; Copyright © Sales Benchmark Index, 2024</a:t>
            </a:r>
          </a:p>
        </p:txBody>
      </p:sp>
    </p:spTree>
    <p:extLst>
      <p:ext uri="{BB962C8B-B14F-4D97-AF65-F5344CB8AC3E}">
        <p14:creationId xmlns:p14="http://schemas.microsoft.com/office/powerpoint/2010/main" val="21391015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le Slide blue dots bkd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4658552-6E07-9117-0CA9-3B60B698736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0665089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64658552-6E07-9117-0CA9-3B60B69873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A picture containing text, night, road, dark&#10;&#10;Description automatically generated">
            <a:extLst>
              <a:ext uri="{FF2B5EF4-FFF2-40B4-BE49-F238E27FC236}">
                <a16:creationId xmlns:a16="http://schemas.microsoft.com/office/drawing/2014/main" id="{8D58678D-5B64-3781-4493-30D95C9EDAB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5F5AEC-749C-44CA-94C1-9495903C3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6830" y="2523757"/>
            <a:ext cx="9139234" cy="664797"/>
          </a:xfrm>
        </p:spPr>
        <p:txBody>
          <a:bodyPr vert="horz" lIns="91440" tIns="91440" rIns="91440" bIns="91440" anchor="ctr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2" name="Text Placeholder 81">
            <a:extLst>
              <a:ext uri="{FF2B5EF4-FFF2-40B4-BE49-F238E27FC236}">
                <a16:creationId xmlns:a16="http://schemas.microsoft.com/office/drawing/2014/main" id="{B020BF28-FA10-43DE-B2FD-965A7D8594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0386" y="3998279"/>
            <a:ext cx="4586287" cy="323850"/>
          </a:xfrm>
        </p:spPr>
        <p:txBody>
          <a:bodyPr lIns="91440" tIns="91440" rIns="91440" bIns="91440" anchor="ctr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3" name="Subtitle 2">
            <a:extLst>
              <a:ext uri="{FF2B5EF4-FFF2-40B4-BE49-F238E27FC236}">
                <a16:creationId xmlns:a16="http://schemas.microsoft.com/office/drawing/2014/main" id="{CA420EE9-07D0-49A0-A796-E6EAA8EBDB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6830" y="3444432"/>
            <a:ext cx="9139234" cy="297969"/>
          </a:xfrm>
        </p:spPr>
        <p:txBody>
          <a:bodyPr vert="horz" lIns="91440" tIns="91440" rIns="91440" bIns="91440" rtlCol="0" anchor="ctr">
            <a:noAutofit/>
          </a:bodyPr>
          <a:lstStyle>
            <a:lvl1pPr>
              <a:defRPr lang="en-US" sz="22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AF47BE45-9A6B-F77A-A246-E9AD74AC3E05}"/>
              </a:ext>
            </a:extLst>
          </p:cNvPr>
          <p:cNvGrpSpPr>
            <a:grpSpLocks noChangeAspect="1"/>
          </p:cNvGrpSpPr>
          <p:nvPr/>
        </p:nvGrpSpPr>
        <p:grpSpPr>
          <a:xfrm>
            <a:off x="702214" y="780933"/>
            <a:ext cx="3494345" cy="745107"/>
            <a:chOff x="611188" y="-279400"/>
            <a:chExt cx="3767138" cy="803275"/>
          </a:xfrm>
          <a:solidFill>
            <a:schemeClr val="bg1"/>
          </a:solidFill>
        </p:grpSpPr>
        <p:sp>
          <p:nvSpPr>
            <p:cNvPr id="149" name="Freeform 5">
              <a:extLst>
                <a:ext uri="{FF2B5EF4-FFF2-40B4-BE49-F238E27FC236}">
                  <a16:creationId xmlns:a16="http://schemas.microsoft.com/office/drawing/2014/main" id="{5C5B487B-3C0A-CD7C-49B9-906DAA6B05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85951" y="438150"/>
              <a:ext cx="60325" cy="63500"/>
            </a:xfrm>
            <a:custGeom>
              <a:avLst/>
              <a:gdLst>
                <a:gd name="T0" fmla="*/ 36 w 73"/>
                <a:gd name="T1" fmla="*/ 0 h 78"/>
                <a:gd name="T2" fmla="*/ 10 w 73"/>
                <a:gd name="T3" fmla="*/ 10 h 78"/>
                <a:gd name="T4" fmla="*/ 0 w 73"/>
                <a:gd name="T5" fmla="*/ 39 h 78"/>
                <a:gd name="T6" fmla="*/ 10 w 73"/>
                <a:gd name="T7" fmla="*/ 67 h 78"/>
                <a:gd name="T8" fmla="*/ 36 w 73"/>
                <a:gd name="T9" fmla="*/ 78 h 78"/>
                <a:gd name="T10" fmla="*/ 63 w 73"/>
                <a:gd name="T11" fmla="*/ 67 h 78"/>
                <a:gd name="T12" fmla="*/ 73 w 73"/>
                <a:gd name="T13" fmla="*/ 39 h 78"/>
                <a:gd name="T14" fmla="*/ 63 w 73"/>
                <a:gd name="T15" fmla="*/ 10 h 78"/>
                <a:gd name="T16" fmla="*/ 36 w 73"/>
                <a:gd name="T17" fmla="*/ 0 h 78"/>
                <a:gd name="T18" fmla="*/ 52 w 73"/>
                <a:gd name="T19" fmla="*/ 59 h 78"/>
                <a:gd name="T20" fmla="*/ 36 w 73"/>
                <a:gd name="T21" fmla="*/ 66 h 78"/>
                <a:gd name="T22" fmla="*/ 20 w 73"/>
                <a:gd name="T23" fmla="*/ 59 h 78"/>
                <a:gd name="T24" fmla="*/ 15 w 73"/>
                <a:gd name="T25" fmla="*/ 39 h 78"/>
                <a:gd name="T26" fmla="*/ 21 w 73"/>
                <a:gd name="T27" fmla="*/ 19 h 78"/>
                <a:gd name="T28" fmla="*/ 36 w 73"/>
                <a:gd name="T29" fmla="*/ 11 h 78"/>
                <a:gd name="T30" fmla="*/ 52 w 73"/>
                <a:gd name="T31" fmla="*/ 19 h 78"/>
                <a:gd name="T32" fmla="*/ 58 w 73"/>
                <a:gd name="T33" fmla="*/ 39 h 78"/>
                <a:gd name="T34" fmla="*/ 52 w 73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78">
                  <a:moveTo>
                    <a:pt x="36" y="0"/>
                  </a:moveTo>
                  <a:cubicBezTo>
                    <a:pt x="25" y="0"/>
                    <a:pt x="17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7" y="74"/>
                    <a:pt x="25" y="78"/>
                    <a:pt x="36" y="78"/>
                  </a:cubicBezTo>
                  <a:cubicBezTo>
                    <a:pt x="47" y="78"/>
                    <a:pt x="56" y="74"/>
                    <a:pt x="63" y="67"/>
                  </a:cubicBezTo>
                  <a:cubicBezTo>
                    <a:pt x="69" y="60"/>
                    <a:pt x="73" y="51"/>
                    <a:pt x="73" y="39"/>
                  </a:cubicBezTo>
                  <a:cubicBezTo>
                    <a:pt x="73" y="27"/>
                    <a:pt x="69" y="17"/>
                    <a:pt x="63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1" y="19"/>
                  </a:cubicBezTo>
                  <a:cubicBezTo>
                    <a:pt x="24" y="14"/>
                    <a:pt x="30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8" y="30"/>
                    <a:pt x="58" y="39"/>
                  </a:cubicBezTo>
                  <a:cubicBezTo>
                    <a:pt x="58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6">
              <a:extLst>
                <a:ext uri="{FF2B5EF4-FFF2-40B4-BE49-F238E27FC236}">
                  <a16:creationId xmlns:a16="http://schemas.microsoft.com/office/drawing/2014/main" id="{FC002D50-1258-94CD-A4CA-8EF058420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2526" y="414338"/>
              <a:ext cx="74613" cy="87313"/>
            </a:xfrm>
            <a:custGeom>
              <a:avLst/>
              <a:gdLst>
                <a:gd name="T0" fmla="*/ 50 w 89"/>
                <a:gd name="T1" fmla="*/ 62 h 106"/>
                <a:gd name="T2" fmla="*/ 75 w 89"/>
                <a:gd name="T3" fmla="*/ 62 h 106"/>
                <a:gd name="T4" fmla="*/ 75 w 89"/>
                <a:gd name="T5" fmla="*/ 80 h 106"/>
                <a:gd name="T6" fmla="*/ 74 w 89"/>
                <a:gd name="T7" fmla="*/ 81 h 106"/>
                <a:gd name="T8" fmla="*/ 71 w 89"/>
                <a:gd name="T9" fmla="*/ 84 h 106"/>
                <a:gd name="T10" fmla="*/ 66 w 89"/>
                <a:gd name="T11" fmla="*/ 88 h 106"/>
                <a:gd name="T12" fmla="*/ 58 w 89"/>
                <a:gd name="T13" fmla="*/ 91 h 106"/>
                <a:gd name="T14" fmla="*/ 48 w 89"/>
                <a:gd name="T15" fmla="*/ 92 h 106"/>
                <a:gd name="T16" fmla="*/ 24 w 89"/>
                <a:gd name="T17" fmla="*/ 82 h 106"/>
                <a:gd name="T18" fmla="*/ 15 w 89"/>
                <a:gd name="T19" fmla="*/ 52 h 106"/>
                <a:gd name="T20" fmla="*/ 25 w 89"/>
                <a:gd name="T21" fmla="*/ 23 h 106"/>
                <a:gd name="T22" fmla="*/ 48 w 89"/>
                <a:gd name="T23" fmla="*/ 13 h 106"/>
                <a:gd name="T24" fmla="*/ 57 w 89"/>
                <a:gd name="T25" fmla="*/ 14 h 106"/>
                <a:gd name="T26" fmla="*/ 64 w 89"/>
                <a:gd name="T27" fmla="*/ 16 h 106"/>
                <a:gd name="T28" fmla="*/ 69 w 89"/>
                <a:gd name="T29" fmla="*/ 19 h 106"/>
                <a:gd name="T30" fmla="*/ 73 w 89"/>
                <a:gd name="T31" fmla="*/ 23 h 106"/>
                <a:gd name="T32" fmla="*/ 75 w 89"/>
                <a:gd name="T33" fmla="*/ 26 h 106"/>
                <a:gd name="T34" fmla="*/ 76 w 89"/>
                <a:gd name="T35" fmla="*/ 27 h 106"/>
                <a:gd name="T36" fmla="*/ 86 w 89"/>
                <a:gd name="T37" fmla="*/ 18 h 106"/>
                <a:gd name="T38" fmla="*/ 48 w 89"/>
                <a:gd name="T39" fmla="*/ 0 h 106"/>
                <a:gd name="T40" fmla="*/ 14 w 89"/>
                <a:gd name="T41" fmla="*/ 14 h 106"/>
                <a:gd name="T42" fmla="*/ 0 w 89"/>
                <a:gd name="T43" fmla="*/ 52 h 106"/>
                <a:gd name="T44" fmla="*/ 13 w 89"/>
                <a:gd name="T45" fmla="*/ 91 h 106"/>
                <a:gd name="T46" fmla="*/ 45 w 89"/>
                <a:gd name="T47" fmla="*/ 106 h 106"/>
                <a:gd name="T48" fmla="*/ 57 w 89"/>
                <a:gd name="T49" fmla="*/ 104 h 106"/>
                <a:gd name="T50" fmla="*/ 66 w 89"/>
                <a:gd name="T51" fmla="*/ 101 h 106"/>
                <a:gd name="T52" fmla="*/ 73 w 89"/>
                <a:gd name="T53" fmla="*/ 97 h 106"/>
                <a:gd name="T54" fmla="*/ 76 w 89"/>
                <a:gd name="T55" fmla="*/ 94 h 106"/>
                <a:gd name="T56" fmla="*/ 78 w 89"/>
                <a:gd name="T57" fmla="*/ 92 h 106"/>
                <a:gd name="T58" fmla="*/ 79 w 89"/>
                <a:gd name="T59" fmla="*/ 104 h 106"/>
                <a:gd name="T60" fmla="*/ 89 w 89"/>
                <a:gd name="T61" fmla="*/ 104 h 106"/>
                <a:gd name="T62" fmla="*/ 89 w 89"/>
                <a:gd name="T63" fmla="*/ 51 h 106"/>
                <a:gd name="T64" fmla="*/ 50 w 89"/>
                <a:gd name="T65" fmla="*/ 51 h 106"/>
                <a:gd name="T66" fmla="*/ 50 w 89"/>
                <a:gd name="T67" fmla="*/ 6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" h="106">
                  <a:moveTo>
                    <a:pt x="50" y="62"/>
                  </a:moveTo>
                  <a:cubicBezTo>
                    <a:pt x="75" y="62"/>
                    <a:pt x="75" y="62"/>
                    <a:pt x="75" y="62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3" y="82"/>
                    <a:pt x="72" y="83"/>
                    <a:pt x="71" y="84"/>
                  </a:cubicBezTo>
                  <a:cubicBezTo>
                    <a:pt x="69" y="86"/>
                    <a:pt x="68" y="87"/>
                    <a:pt x="66" y="88"/>
                  </a:cubicBezTo>
                  <a:cubicBezTo>
                    <a:pt x="64" y="89"/>
                    <a:pt x="61" y="90"/>
                    <a:pt x="58" y="91"/>
                  </a:cubicBezTo>
                  <a:cubicBezTo>
                    <a:pt x="55" y="92"/>
                    <a:pt x="51" y="92"/>
                    <a:pt x="48" y="92"/>
                  </a:cubicBezTo>
                  <a:cubicBezTo>
                    <a:pt x="38" y="92"/>
                    <a:pt x="30" y="89"/>
                    <a:pt x="24" y="82"/>
                  </a:cubicBezTo>
                  <a:cubicBezTo>
                    <a:pt x="18" y="74"/>
                    <a:pt x="15" y="65"/>
                    <a:pt x="15" y="52"/>
                  </a:cubicBezTo>
                  <a:cubicBezTo>
                    <a:pt x="15" y="40"/>
                    <a:pt x="18" y="31"/>
                    <a:pt x="25" y="23"/>
                  </a:cubicBezTo>
                  <a:cubicBezTo>
                    <a:pt x="31" y="16"/>
                    <a:pt x="39" y="13"/>
                    <a:pt x="48" y="13"/>
                  </a:cubicBezTo>
                  <a:cubicBezTo>
                    <a:pt x="51" y="13"/>
                    <a:pt x="54" y="13"/>
                    <a:pt x="57" y="14"/>
                  </a:cubicBezTo>
                  <a:cubicBezTo>
                    <a:pt x="60" y="14"/>
                    <a:pt x="62" y="15"/>
                    <a:pt x="64" y="16"/>
                  </a:cubicBezTo>
                  <a:cubicBezTo>
                    <a:pt x="66" y="17"/>
                    <a:pt x="67" y="18"/>
                    <a:pt x="69" y="19"/>
                  </a:cubicBezTo>
                  <a:cubicBezTo>
                    <a:pt x="71" y="21"/>
                    <a:pt x="72" y="22"/>
                    <a:pt x="73" y="23"/>
                  </a:cubicBezTo>
                  <a:cubicBezTo>
                    <a:pt x="74" y="24"/>
                    <a:pt x="74" y="25"/>
                    <a:pt x="75" y="26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77" y="6"/>
                    <a:pt x="64" y="0"/>
                    <a:pt x="48" y="0"/>
                  </a:cubicBezTo>
                  <a:cubicBezTo>
                    <a:pt x="35" y="0"/>
                    <a:pt x="23" y="4"/>
                    <a:pt x="14" y="14"/>
                  </a:cubicBezTo>
                  <a:cubicBezTo>
                    <a:pt x="4" y="24"/>
                    <a:pt x="0" y="36"/>
                    <a:pt x="0" y="52"/>
                  </a:cubicBezTo>
                  <a:cubicBezTo>
                    <a:pt x="0" y="69"/>
                    <a:pt x="4" y="82"/>
                    <a:pt x="13" y="91"/>
                  </a:cubicBezTo>
                  <a:cubicBezTo>
                    <a:pt x="21" y="101"/>
                    <a:pt x="32" y="106"/>
                    <a:pt x="45" y="106"/>
                  </a:cubicBezTo>
                  <a:cubicBezTo>
                    <a:pt x="50" y="106"/>
                    <a:pt x="54" y="105"/>
                    <a:pt x="57" y="104"/>
                  </a:cubicBezTo>
                  <a:cubicBezTo>
                    <a:pt x="61" y="103"/>
                    <a:pt x="64" y="102"/>
                    <a:pt x="66" y="101"/>
                  </a:cubicBezTo>
                  <a:cubicBezTo>
                    <a:pt x="69" y="100"/>
                    <a:pt x="71" y="99"/>
                    <a:pt x="73" y="97"/>
                  </a:cubicBezTo>
                  <a:cubicBezTo>
                    <a:pt x="75" y="95"/>
                    <a:pt x="76" y="94"/>
                    <a:pt x="76" y="94"/>
                  </a:cubicBezTo>
                  <a:cubicBezTo>
                    <a:pt x="77" y="93"/>
                    <a:pt x="77" y="93"/>
                    <a:pt x="78" y="92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50" y="51"/>
                    <a:pt x="50" y="51"/>
                    <a:pt x="50" y="51"/>
                  </a:cubicBezTo>
                  <a:lnTo>
                    <a:pt x="50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7">
              <a:extLst>
                <a:ext uri="{FF2B5EF4-FFF2-40B4-BE49-F238E27FC236}">
                  <a16:creationId xmlns:a16="http://schemas.microsoft.com/office/drawing/2014/main" id="{5E276722-5197-B412-82F4-CAE376DBB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6188" y="436563"/>
              <a:ext cx="34925" cy="63500"/>
            </a:xfrm>
            <a:custGeom>
              <a:avLst/>
              <a:gdLst>
                <a:gd name="T0" fmla="*/ 23 w 43"/>
                <a:gd name="T1" fmla="*/ 5 h 77"/>
                <a:gd name="T2" fmla="*/ 14 w 43"/>
                <a:gd name="T3" fmla="*/ 17 h 77"/>
                <a:gd name="T4" fmla="*/ 13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4 w 43"/>
                <a:gd name="T11" fmla="*/ 77 h 77"/>
                <a:gd name="T12" fmla="*/ 14 w 43"/>
                <a:gd name="T13" fmla="*/ 35 h 77"/>
                <a:gd name="T14" fmla="*/ 24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3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3" y="5"/>
                  </a:moveTo>
                  <a:cubicBezTo>
                    <a:pt x="19" y="8"/>
                    <a:pt x="16" y="12"/>
                    <a:pt x="14" y="17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27"/>
                    <a:pt x="19" y="22"/>
                    <a:pt x="24" y="18"/>
                  </a:cubicBezTo>
                  <a:cubicBezTo>
                    <a:pt x="28" y="16"/>
                    <a:pt x="31" y="14"/>
                    <a:pt x="35" y="14"/>
                  </a:cubicBezTo>
                  <a:cubicBezTo>
                    <a:pt x="37" y="14"/>
                    <a:pt x="39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7" y="2"/>
                    <a:pt x="2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8">
              <a:extLst>
                <a:ext uri="{FF2B5EF4-FFF2-40B4-BE49-F238E27FC236}">
                  <a16:creationId xmlns:a16="http://schemas.microsoft.com/office/drawing/2014/main" id="{030C0CC0-0956-B1B0-70A8-800FA865F9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84288" y="438150"/>
              <a:ext cx="60325" cy="63500"/>
            </a:xfrm>
            <a:custGeom>
              <a:avLst/>
              <a:gdLst>
                <a:gd name="T0" fmla="*/ 36 w 72"/>
                <a:gd name="T1" fmla="*/ 0 h 78"/>
                <a:gd name="T2" fmla="*/ 10 w 72"/>
                <a:gd name="T3" fmla="*/ 10 h 78"/>
                <a:gd name="T4" fmla="*/ 0 w 72"/>
                <a:gd name="T5" fmla="*/ 39 h 78"/>
                <a:gd name="T6" fmla="*/ 10 w 72"/>
                <a:gd name="T7" fmla="*/ 67 h 78"/>
                <a:gd name="T8" fmla="*/ 36 w 72"/>
                <a:gd name="T9" fmla="*/ 78 h 78"/>
                <a:gd name="T10" fmla="*/ 62 w 72"/>
                <a:gd name="T11" fmla="*/ 67 h 78"/>
                <a:gd name="T12" fmla="*/ 72 w 72"/>
                <a:gd name="T13" fmla="*/ 39 h 78"/>
                <a:gd name="T14" fmla="*/ 62 w 72"/>
                <a:gd name="T15" fmla="*/ 10 h 78"/>
                <a:gd name="T16" fmla="*/ 36 w 72"/>
                <a:gd name="T17" fmla="*/ 0 h 78"/>
                <a:gd name="T18" fmla="*/ 52 w 72"/>
                <a:gd name="T19" fmla="*/ 59 h 78"/>
                <a:gd name="T20" fmla="*/ 36 w 72"/>
                <a:gd name="T21" fmla="*/ 66 h 78"/>
                <a:gd name="T22" fmla="*/ 20 w 72"/>
                <a:gd name="T23" fmla="*/ 59 h 78"/>
                <a:gd name="T24" fmla="*/ 15 w 72"/>
                <a:gd name="T25" fmla="*/ 39 h 78"/>
                <a:gd name="T26" fmla="*/ 20 w 72"/>
                <a:gd name="T27" fmla="*/ 19 h 78"/>
                <a:gd name="T28" fmla="*/ 36 w 72"/>
                <a:gd name="T29" fmla="*/ 11 h 78"/>
                <a:gd name="T30" fmla="*/ 52 w 72"/>
                <a:gd name="T31" fmla="*/ 19 h 78"/>
                <a:gd name="T32" fmla="*/ 57 w 72"/>
                <a:gd name="T33" fmla="*/ 39 h 78"/>
                <a:gd name="T34" fmla="*/ 52 w 72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78">
                  <a:moveTo>
                    <a:pt x="36" y="0"/>
                  </a:moveTo>
                  <a:cubicBezTo>
                    <a:pt x="25" y="0"/>
                    <a:pt x="16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6" y="74"/>
                    <a:pt x="25" y="78"/>
                    <a:pt x="36" y="78"/>
                  </a:cubicBezTo>
                  <a:cubicBezTo>
                    <a:pt x="47" y="78"/>
                    <a:pt x="56" y="74"/>
                    <a:pt x="62" y="67"/>
                  </a:cubicBezTo>
                  <a:cubicBezTo>
                    <a:pt x="69" y="60"/>
                    <a:pt x="72" y="51"/>
                    <a:pt x="72" y="39"/>
                  </a:cubicBezTo>
                  <a:cubicBezTo>
                    <a:pt x="72" y="27"/>
                    <a:pt x="69" y="17"/>
                    <a:pt x="62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0" y="19"/>
                  </a:cubicBezTo>
                  <a:cubicBezTo>
                    <a:pt x="24" y="14"/>
                    <a:pt x="29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7" y="30"/>
                    <a:pt x="57" y="39"/>
                  </a:cubicBezTo>
                  <a:cubicBezTo>
                    <a:pt x="57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9">
              <a:extLst>
                <a:ext uri="{FF2B5EF4-FFF2-40B4-BE49-F238E27FC236}">
                  <a16:creationId xmlns:a16="http://schemas.microsoft.com/office/drawing/2014/main" id="{88BAE485-97CC-07B4-6CBC-75F7EB1F86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963" y="438150"/>
              <a:ext cx="90488" cy="61913"/>
            </a:xfrm>
            <a:custGeom>
              <a:avLst/>
              <a:gdLst>
                <a:gd name="T0" fmla="*/ 41 w 57"/>
                <a:gd name="T1" fmla="*/ 31 h 39"/>
                <a:gd name="T2" fmla="*/ 32 w 57"/>
                <a:gd name="T3" fmla="*/ 0 h 39"/>
                <a:gd name="T4" fmla="*/ 24 w 57"/>
                <a:gd name="T5" fmla="*/ 0 h 39"/>
                <a:gd name="T6" fmla="*/ 16 w 57"/>
                <a:gd name="T7" fmla="*/ 31 h 39"/>
                <a:gd name="T8" fmla="*/ 8 w 57"/>
                <a:gd name="T9" fmla="*/ 0 h 39"/>
                <a:gd name="T10" fmla="*/ 0 w 57"/>
                <a:gd name="T11" fmla="*/ 0 h 39"/>
                <a:gd name="T12" fmla="*/ 12 w 57"/>
                <a:gd name="T13" fmla="*/ 39 h 39"/>
                <a:gd name="T14" fmla="*/ 20 w 57"/>
                <a:gd name="T15" fmla="*/ 39 h 39"/>
                <a:gd name="T16" fmla="*/ 28 w 57"/>
                <a:gd name="T17" fmla="*/ 9 h 39"/>
                <a:gd name="T18" fmla="*/ 37 w 57"/>
                <a:gd name="T19" fmla="*/ 39 h 39"/>
                <a:gd name="T20" fmla="*/ 45 w 57"/>
                <a:gd name="T21" fmla="*/ 39 h 39"/>
                <a:gd name="T22" fmla="*/ 57 w 57"/>
                <a:gd name="T23" fmla="*/ 0 h 39"/>
                <a:gd name="T24" fmla="*/ 49 w 57"/>
                <a:gd name="T25" fmla="*/ 0 h 39"/>
                <a:gd name="T26" fmla="*/ 41 w 57"/>
                <a:gd name="T27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39">
                  <a:moveTo>
                    <a:pt x="41" y="31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16" y="31"/>
                  </a:lnTo>
                  <a:lnTo>
                    <a:pt x="8" y="0"/>
                  </a:lnTo>
                  <a:lnTo>
                    <a:pt x="0" y="0"/>
                  </a:lnTo>
                  <a:lnTo>
                    <a:pt x="12" y="39"/>
                  </a:lnTo>
                  <a:lnTo>
                    <a:pt x="20" y="39"/>
                  </a:lnTo>
                  <a:lnTo>
                    <a:pt x="28" y="9"/>
                  </a:lnTo>
                  <a:lnTo>
                    <a:pt x="37" y="39"/>
                  </a:lnTo>
                  <a:lnTo>
                    <a:pt x="45" y="39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0">
              <a:extLst>
                <a:ext uri="{FF2B5EF4-FFF2-40B4-BE49-F238E27FC236}">
                  <a16:creationId xmlns:a16="http://schemas.microsoft.com/office/drawing/2014/main" id="{E0EE8424-6820-BE0B-2C64-487E7DD59B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6213" y="422275"/>
              <a:ext cx="38100" cy="79375"/>
            </a:xfrm>
            <a:custGeom>
              <a:avLst/>
              <a:gdLst>
                <a:gd name="T0" fmla="*/ 26 w 46"/>
                <a:gd name="T1" fmla="*/ 0 h 97"/>
                <a:gd name="T2" fmla="*/ 13 w 46"/>
                <a:gd name="T3" fmla="*/ 0 h 97"/>
                <a:gd name="T4" fmla="*/ 11 w 46"/>
                <a:gd name="T5" fmla="*/ 20 h 97"/>
                <a:gd name="T6" fmla="*/ 0 w 46"/>
                <a:gd name="T7" fmla="*/ 20 h 97"/>
                <a:gd name="T8" fmla="*/ 0 w 46"/>
                <a:gd name="T9" fmla="*/ 31 h 97"/>
                <a:gd name="T10" fmla="*/ 11 w 46"/>
                <a:gd name="T11" fmla="*/ 31 h 97"/>
                <a:gd name="T12" fmla="*/ 11 w 46"/>
                <a:gd name="T13" fmla="*/ 72 h 97"/>
                <a:gd name="T14" fmla="*/ 16 w 46"/>
                <a:gd name="T15" fmla="*/ 91 h 97"/>
                <a:gd name="T16" fmla="*/ 32 w 46"/>
                <a:gd name="T17" fmla="*/ 97 h 97"/>
                <a:gd name="T18" fmla="*/ 46 w 46"/>
                <a:gd name="T19" fmla="*/ 95 h 97"/>
                <a:gd name="T20" fmla="*/ 44 w 46"/>
                <a:gd name="T21" fmla="*/ 84 h 97"/>
                <a:gd name="T22" fmla="*/ 36 w 46"/>
                <a:gd name="T23" fmla="*/ 85 h 97"/>
                <a:gd name="T24" fmla="*/ 28 w 46"/>
                <a:gd name="T25" fmla="*/ 82 h 97"/>
                <a:gd name="T26" fmla="*/ 26 w 46"/>
                <a:gd name="T27" fmla="*/ 70 h 97"/>
                <a:gd name="T28" fmla="*/ 26 w 46"/>
                <a:gd name="T29" fmla="*/ 31 h 97"/>
                <a:gd name="T30" fmla="*/ 46 w 46"/>
                <a:gd name="T31" fmla="*/ 31 h 97"/>
                <a:gd name="T32" fmla="*/ 46 w 46"/>
                <a:gd name="T33" fmla="*/ 20 h 97"/>
                <a:gd name="T34" fmla="*/ 26 w 46"/>
                <a:gd name="T35" fmla="*/ 20 h 97"/>
                <a:gd name="T36" fmla="*/ 26 w 46"/>
                <a:gd name="T3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97">
                  <a:moveTo>
                    <a:pt x="2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81"/>
                    <a:pt x="13" y="88"/>
                    <a:pt x="16" y="91"/>
                  </a:cubicBezTo>
                  <a:cubicBezTo>
                    <a:pt x="20" y="95"/>
                    <a:pt x="25" y="97"/>
                    <a:pt x="32" y="97"/>
                  </a:cubicBezTo>
                  <a:cubicBezTo>
                    <a:pt x="38" y="97"/>
                    <a:pt x="42" y="96"/>
                    <a:pt x="46" y="95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2" y="85"/>
                    <a:pt x="39" y="85"/>
                    <a:pt x="36" y="85"/>
                  </a:cubicBezTo>
                  <a:cubicBezTo>
                    <a:pt x="33" y="85"/>
                    <a:pt x="30" y="84"/>
                    <a:pt x="28" y="82"/>
                  </a:cubicBezTo>
                  <a:cubicBezTo>
                    <a:pt x="27" y="80"/>
                    <a:pt x="26" y="76"/>
                    <a:pt x="26" y="7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26" y="20"/>
                    <a:pt x="26" y="20"/>
                    <a:pt x="26" y="20"/>
                  </a:cubicBez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1">
              <a:extLst>
                <a:ext uri="{FF2B5EF4-FFF2-40B4-BE49-F238E27FC236}">
                  <a16:creationId xmlns:a16="http://schemas.microsoft.com/office/drawing/2014/main" id="{493BFF13-D216-7236-ADB3-513803D7A4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7013" y="412750"/>
              <a:ext cx="52388" cy="87313"/>
            </a:xfrm>
            <a:custGeom>
              <a:avLst/>
              <a:gdLst>
                <a:gd name="T0" fmla="*/ 39 w 64"/>
                <a:gd name="T1" fmla="*/ 30 h 106"/>
                <a:gd name="T2" fmla="*/ 14 w 64"/>
                <a:gd name="T3" fmla="*/ 45 h 106"/>
                <a:gd name="T4" fmla="*/ 14 w 64"/>
                <a:gd name="T5" fmla="*/ 0 h 106"/>
                <a:gd name="T6" fmla="*/ 0 w 64"/>
                <a:gd name="T7" fmla="*/ 0 h 106"/>
                <a:gd name="T8" fmla="*/ 0 w 64"/>
                <a:gd name="T9" fmla="*/ 106 h 106"/>
                <a:gd name="T10" fmla="*/ 14 w 64"/>
                <a:gd name="T11" fmla="*/ 106 h 106"/>
                <a:gd name="T12" fmla="*/ 14 w 64"/>
                <a:gd name="T13" fmla="*/ 62 h 106"/>
                <a:gd name="T14" fmla="*/ 21 w 64"/>
                <a:gd name="T15" fmla="*/ 49 h 106"/>
                <a:gd name="T16" fmla="*/ 34 w 64"/>
                <a:gd name="T17" fmla="*/ 42 h 106"/>
                <a:gd name="T18" fmla="*/ 46 w 64"/>
                <a:gd name="T19" fmla="*/ 47 h 106"/>
                <a:gd name="T20" fmla="*/ 49 w 64"/>
                <a:gd name="T21" fmla="*/ 62 h 106"/>
                <a:gd name="T22" fmla="*/ 49 w 64"/>
                <a:gd name="T23" fmla="*/ 106 h 106"/>
                <a:gd name="T24" fmla="*/ 64 w 64"/>
                <a:gd name="T25" fmla="*/ 106 h 106"/>
                <a:gd name="T26" fmla="*/ 64 w 64"/>
                <a:gd name="T27" fmla="*/ 58 h 106"/>
                <a:gd name="T28" fmla="*/ 57 w 64"/>
                <a:gd name="T29" fmla="*/ 37 h 106"/>
                <a:gd name="T30" fmla="*/ 39 w 64"/>
                <a:gd name="T31" fmla="*/ 3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6">
                  <a:moveTo>
                    <a:pt x="39" y="30"/>
                  </a:moveTo>
                  <a:cubicBezTo>
                    <a:pt x="29" y="30"/>
                    <a:pt x="20" y="35"/>
                    <a:pt x="14" y="4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57"/>
                    <a:pt x="17" y="53"/>
                    <a:pt x="21" y="49"/>
                  </a:cubicBezTo>
                  <a:cubicBezTo>
                    <a:pt x="25" y="44"/>
                    <a:pt x="29" y="42"/>
                    <a:pt x="34" y="42"/>
                  </a:cubicBezTo>
                  <a:cubicBezTo>
                    <a:pt x="40" y="42"/>
                    <a:pt x="44" y="44"/>
                    <a:pt x="46" y="47"/>
                  </a:cubicBezTo>
                  <a:cubicBezTo>
                    <a:pt x="48" y="50"/>
                    <a:pt x="49" y="55"/>
                    <a:pt x="49" y="62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4" y="48"/>
                    <a:pt x="62" y="41"/>
                    <a:pt x="57" y="37"/>
                  </a:cubicBezTo>
                  <a:cubicBezTo>
                    <a:pt x="53" y="32"/>
                    <a:pt x="47" y="30"/>
                    <a:pt x="39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2">
              <a:extLst>
                <a:ext uri="{FF2B5EF4-FFF2-40B4-BE49-F238E27FC236}">
                  <a16:creationId xmlns:a16="http://schemas.microsoft.com/office/drawing/2014/main" id="{A2FBFC85-5630-8BC3-A583-1DEC58BBCC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81151" y="415925"/>
              <a:ext cx="77788" cy="84138"/>
            </a:xfrm>
            <a:custGeom>
              <a:avLst/>
              <a:gdLst>
                <a:gd name="T0" fmla="*/ 20 w 49"/>
                <a:gd name="T1" fmla="*/ 0 h 53"/>
                <a:gd name="T2" fmla="*/ 0 w 49"/>
                <a:gd name="T3" fmla="*/ 53 h 53"/>
                <a:gd name="T4" fmla="*/ 8 w 49"/>
                <a:gd name="T5" fmla="*/ 53 h 53"/>
                <a:gd name="T6" fmla="*/ 13 w 49"/>
                <a:gd name="T7" fmla="*/ 40 h 53"/>
                <a:gd name="T8" fmla="*/ 36 w 49"/>
                <a:gd name="T9" fmla="*/ 40 h 53"/>
                <a:gd name="T10" fmla="*/ 40 w 49"/>
                <a:gd name="T11" fmla="*/ 53 h 53"/>
                <a:gd name="T12" fmla="*/ 49 w 49"/>
                <a:gd name="T13" fmla="*/ 53 h 53"/>
                <a:gd name="T14" fmla="*/ 29 w 49"/>
                <a:gd name="T15" fmla="*/ 0 h 53"/>
                <a:gd name="T16" fmla="*/ 20 w 49"/>
                <a:gd name="T17" fmla="*/ 0 h 53"/>
                <a:gd name="T18" fmla="*/ 15 w 49"/>
                <a:gd name="T19" fmla="*/ 34 h 53"/>
                <a:gd name="T20" fmla="*/ 24 w 49"/>
                <a:gd name="T21" fmla="*/ 7 h 53"/>
                <a:gd name="T22" fmla="*/ 34 w 49"/>
                <a:gd name="T23" fmla="*/ 34 h 53"/>
                <a:gd name="T24" fmla="*/ 15 w 49"/>
                <a:gd name="T25" fmla="*/ 3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3">
                  <a:moveTo>
                    <a:pt x="20" y="0"/>
                  </a:moveTo>
                  <a:lnTo>
                    <a:pt x="0" y="53"/>
                  </a:lnTo>
                  <a:lnTo>
                    <a:pt x="8" y="53"/>
                  </a:lnTo>
                  <a:lnTo>
                    <a:pt x="13" y="40"/>
                  </a:lnTo>
                  <a:lnTo>
                    <a:pt x="36" y="40"/>
                  </a:lnTo>
                  <a:lnTo>
                    <a:pt x="40" y="53"/>
                  </a:lnTo>
                  <a:lnTo>
                    <a:pt x="49" y="53"/>
                  </a:lnTo>
                  <a:lnTo>
                    <a:pt x="29" y="0"/>
                  </a:lnTo>
                  <a:lnTo>
                    <a:pt x="20" y="0"/>
                  </a:lnTo>
                  <a:close/>
                  <a:moveTo>
                    <a:pt x="15" y="34"/>
                  </a:moveTo>
                  <a:lnTo>
                    <a:pt x="24" y="7"/>
                  </a:lnTo>
                  <a:lnTo>
                    <a:pt x="34" y="34"/>
                  </a:lnTo>
                  <a:lnTo>
                    <a:pt x="15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4">
              <a:extLst>
                <a:ext uri="{FF2B5EF4-FFF2-40B4-BE49-F238E27FC236}">
                  <a16:creationId xmlns:a16="http://schemas.microsoft.com/office/drawing/2014/main" id="{FF83A1F9-4D22-902B-230C-EA48637DF2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3701" y="412750"/>
              <a:ext cx="58738" cy="88900"/>
            </a:xfrm>
            <a:custGeom>
              <a:avLst/>
              <a:gdLst>
                <a:gd name="T0" fmla="*/ 57 w 71"/>
                <a:gd name="T1" fmla="*/ 43 h 108"/>
                <a:gd name="T2" fmla="*/ 55 w 71"/>
                <a:gd name="T3" fmla="*/ 40 h 108"/>
                <a:gd name="T4" fmla="*/ 51 w 71"/>
                <a:gd name="T5" fmla="*/ 36 h 108"/>
                <a:gd name="T6" fmla="*/ 43 w 71"/>
                <a:gd name="T7" fmla="*/ 31 h 108"/>
                <a:gd name="T8" fmla="*/ 33 w 71"/>
                <a:gd name="T9" fmla="*/ 30 h 108"/>
                <a:gd name="T10" fmla="*/ 9 w 71"/>
                <a:gd name="T11" fmla="*/ 41 h 108"/>
                <a:gd name="T12" fmla="*/ 0 w 71"/>
                <a:gd name="T13" fmla="*/ 69 h 108"/>
                <a:gd name="T14" fmla="*/ 8 w 71"/>
                <a:gd name="T15" fmla="*/ 97 h 108"/>
                <a:gd name="T16" fmla="*/ 32 w 71"/>
                <a:gd name="T17" fmla="*/ 108 h 108"/>
                <a:gd name="T18" fmla="*/ 37 w 71"/>
                <a:gd name="T19" fmla="*/ 107 h 108"/>
                <a:gd name="T20" fmla="*/ 42 w 71"/>
                <a:gd name="T21" fmla="*/ 106 h 108"/>
                <a:gd name="T22" fmla="*/ 46 w 71"/>
                <a:gd name="T23" fmla="*/ 104 h 108"/>
                <a:gd name="T24" fmla="*/ 49 w 71"/>
                <a:gd name="T25" fmla="*/ 103 h 108"/>
                <a:gd name="T26" fmla="*/ 52 w 71"/>
                <a:gd name="T27" fmla="*/ 100 h 108"/>
                <a:gd name="T28" fmla="*/ 54 w 71"/>
                <a:gd name="T29" fmla="*/ 98 h 108"/>
                <a:gd name="T30" fmla="*/ 55 w 71"/>
                <a:gd name="T31" fmla="*/ 97 h 108"/>
                <a:gd name="T32" fmla="*/ 56 w 71"/>
                <a:gd name="T33" fmla="*/ 95 h 108"/>
                <a:gd name="T34" fmla="*/ 57 w 71"/>
                <a:gd name="T35" fmla="*/ 95 h 108"/>
                <a:gd name="T36" fmla="*/ 59 w 71"/>
                <a:gd name="T37" fmla="*/ 106 h 108"/>
                <a:gd name="T38" fmla="*/ 71 w 71"/>
                <a:gd name="T39" fmla="*/ 106 h 108"/>
                <a:gd name="T40" fmla="*/ 71 w 71"/>
                <a:gd name="T41" fmla="*/ 0 h 108"/>
                <a:gd name="T42" fmla="*/ 57 w 71"/>
                <a:gd name="T43" fmla="*/ 0 h 108"/>
                <a:gd name="T44" fmla="*/ 57 w 71"/>
                <a:gd name="T45" fmla="*/ 43 h 108"/>
                <a:gd name="T46" fmla="*/ 51 w 71"/>
                <a:gd name="T47" fmla="*/ 88 h 108"/>
                <a:gd name="T48" fmla="*/ 36 w 71"/>
                <a:gd name="T49" fmla="*/ 96 h 108"/>
                <a:gd name="T50" fmla="*/ 20 w 71"/>
                <a:gd name="T51" fmla="*/ 88 h 108"/>
                <a:gd name="T52" fmla="*/ 15 w 71"/>
                <a:gd name="T53" fmla="*/ 68 h 108"/>
                <a:gd name="T54" fmla="*/ 21 w 71"/>
                <a:gd name="T55" fmla="*/ 49 h 108"/>
                <a:gd name="T56" fmla="*/ 36 w 71"/>
                <a:gd name="T57" fmla="*/ 41 h 108"/>
                <a:gd name="T58" fmla="*/ 51 w 71"/>
                <a:gd name="T59" fmla="*/ 49 h 108"/>
                <a:gd name="T60" fmla="*/ 57 w 71"/>
                <a:gd name="T61" fmla="*/ 68 h 108"/>
                <a:gd name="T62" fmla="*/ 51 w 71"/>
                <a:gd name="T63" fmla="*/ 8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108">
                  <a:moveTo>
                    <a:pt x="57" y="43"/>
                  </a:moveTo>
                  <a:cubicBezTo>
                    <a:pt x="56" y="42"/>
                    <a:pt x="56" y="41"/>
                    <a:pt x="55" y="40"/>
                  </a:cubicBezTo>
                  <a:cubicBezTo>
                    <a:pt x="54" y="39"/>
                    <a:pt x="53" y="38"/>
                    <a:pt x="51" y="36"/>
                  </a:cubicBezTo>
                  <a:cubicBezTo>
                    <a:pt x="49" y="34"/>
                    <a:pt x="46" y="33"/>
                    <a:pt x="43" y="31"/>
                  </a:cubicBezTo>
                  <a:cubicBezTo>
                    <a:pt x="40" y="30"/>
                    <a:pt x="37" y="30"/>
                    <a:pt x="33" y="30"/>
                  </a:cubicBezTo>
                  <a:cubicBezTo>
                    <a:pt x="23" y="30"/>
                    <a:pt x="15" y="33"/>
                    <a:pt x="9" y="41"/>
                  </a:cubicBezTo>
                  <a:cubicBezTo>
                    <a:pt x="3" y="48"/>
                    <a:pt x="0" y="57"/>
                    <a:pt x="0" y="69"/>
                  </a:cubicBezTo>
                  <a:cubicBezTo>
                    <a:pt x="0" y="80"/>
                    <a:pt x="3" y="90"/>
                    <a:pt x="8" y="97"/>
                  </a:cubicBezTo>
                  <a:cubicBezTo>
                    <a:pt x="14" y="104"/>
                    <a:pt x="22" y="108"/>
                    <a:pt x="32" y="108"/>
                  </a:cubicBezTo>
                  <a:cubicBezTo>
                    <a:pt x="34" y="108"/>
                    <a:pt x="35" y="108"/>
                    <a:pt x="37" y="107"/>
                  </a:cubicBezTo>
                  <a:cubicBezTo>
                    <a:pt x="39" y="107"/>
                    <a:pt x="41" y="107"/>
                    <a:pt x="42" y="106"/>
                  </a:cubicBezTo>
                  <a:cubicBezTo>
                    <a:pt x="43" y="106"/>
                    <a:pt x="45" y="105"/>
                    <a:pt x="46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2"/>
                    <a:pt x="51" y="101"/>
                    <a:pt x="52" y="100"/>
                  </a:cubicBezTo>
                  <a:cubicBezTo>
                    <a:pt x="53" y="100"/>
                    <a:pt x="53" y="99"/>
                    <a:pt x="54" y="98"/>
                  </a:cubicBezTo>
                  <a:cubicBezTo>
                    <a:pt x="54" y="98"/>
                    <a:pt x="55" y="97"/>
                    <a:pt x="55" y="97"/>
                  </a:cubicBezTo>
                  <a:cubicBezTo>
                    <a:pt x="56" y="96"/>
                    <a:pt x="56" y="96"/>
                    <a:pt x="56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57" y="43"/>
                  </a:lnTo>
                  <a:close/>
                  <a:moveTo>
                    <a:pt x="51" y="88"/>
                  </a:moveTo>
                  <a:cubicBezTo>
                    <a:pt x="47" y="93"/>
                    <a:pt x="42" y="96"/>
                    <a:pt x="36" y="96"/>
                  </a:cubicBezTo>
                  <a:cubicBezTo>
                    <a:pt x="29" y="96"/>
                    <a:pt x="24" y="93"/>
                    <a:pt x="20" y="88"/>
                  </a:cubicBezTo>
                  <a:cubicBezTo>
                    <a:pt x="17" y="83"/>
                    <a:pt x="15" y="76"/>
                    <a:pt x="15" y="68"/>
                  </a:cubicBezTo>
                  <a:cubicBezTo>
                    <a:pt x="15" y="61"/>
                    <a:pt x="17" y="54"/>
                    <a:pt x="21" y="49"/>
                  </a:cubicBezTo>
                  <a:cubicBezTo>
                    <a:pt x="25" y="44"/>
                    <a:pt x="30" y="41"/>
                    <a:pt x="36" y="41"/>
                  </a:cubicBezTo>
                  <a:cubicBezTo>
                    <a:pt x="43" y="41"/>
                    <a:pt x="48" y="44"/>
                    <a:pt x="51" y="49"/>
                  </a:cubicBezTo>
                  <a:cubicBezTo>
                    <a:pt x="55" y="54"/>
                    <a:pt x="57" y="61"/>
                    <a:pt x="57" y="68"/>
                  </a:cubicBezTo>
                  <a:cubicBezTo>
                    <a:pt x="57" y="76"/>
                    <a:pt x="55" y="83"/>
                    <a:pt x="51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5">
              <a:extLst>
                <a:ext uri="{FF2B5EF4-FFF2-40B4-BE49-F238E27FC236}">
                  <a16:creationId xmlns:a16="http://schemas.microsoft.com/office/drawing/2014/main" id="{B67964F5-8081-A3D8-089C-A081B2E52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3551" y="438150"/>
              <a:ext cx="60325" cy="61913"/>
            </a:xfrm>
            <a:custGeom>
              <a:avLst/>
              <a:gdLst>
                <a:gd name="T0" fmla="*/ 18 w 38"/>
                <a:gd name="T1" fmla="*/ 32 h 39"/>
                <a:gd name="T2" fmla="*/ 8 w 38"/>
                <a:gd name="T3" fmla="*/ 0 h 39"/>
                <a:gd name="T4" fmla="*/ 0 w 38"/>
                <a:gd name="T5" fmla="*/ 0 h 39"/>
                <a:gd name="T6" fmla="*/ 15 w 38"/>
                <a:gd name="T7" fmla="*/ 39 h 39"/>
                <a:gd name="T8" fmla="*/ 23 w 38"/>
                <a:gd name="T9" fmla="*/ 39 h 39"/>
                <a:gd name="T10" fmla="*/ 38 w 38"/>
                <a:gd name="T11" fmla="*/ 0 h 39"/>
                <a:gd name="T12" fmla="*/ 29 w 38"/>
                <a:gd name="T13" fmla="*/ 0 h 39"/>
                <a:gd name="T14" fmla="*/ 18 w 38"/>
                <a:gd name="T15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9">
                  <a:moveTo>
                    <a:pt x="18" y="32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15" y="39"/>
                  </a:lnTo>
                  <a:lnTo>
                    <a:pt x="23" y="39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18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6">
              <a:extLst>
                <a:ext uri="{FF2B5EF4-FFF2-40B4-BE49-F238E27FC236}">
                  <a16:creationId xmlns:a16="http://schemas.microsoft.com/office/drawing/2014/main" id="{C73E25E4-139B-A180-CBFD-59414A4BD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1813" y="411163"/>
              <a:ext cx="15875" cy="14288"/>
            </a:xfrm>
            <a:custGeom>
              <a:avLst/>
              <a:gdLst>
                <a:gd name="T0" fmla="*/ 10 w 19"/>
                <a:gd name="T1" fmla="*/ 0 h 18"/>
                <a:gd name="T2" fmla="*/ 3 w 19"/>
                <a:gd name="T3" fmla="*/ 2 h 18"/>
                <a:gd name="T4" fmla="*/ 0 w 19"/>
                <a:gd name="T5" fmla="*/ 9 h 18"/>
                <a:gd name="T6" fmla="*/ 3 w 19"/>
                <a:gd name="T7" fmla="*/ 16 h 18"/>
                <a:gd name="T8" fmla="*/ 10 w 19"/>
                <a:gd name="T9" fmla="*/ 18 h 18"/>
                <a:gd name="T10" fmla="*/ 17 w 19"/>
                <a:gd name="T11" fmla="*/ 16 h 18"/>
                <a:gd name="T12" fmla="*/ 19 w 19"/>
                <a:gd name="T13" fmla="*/ 9 h 18"/>
                <a:gd name="T14" fmla="*/ 17 w 19"/>
                <a:gd name="T15" fmla="*/ 2 h 18"/>
                <a:gd name="T16" fmla="*/ 10 w 19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0" y="0"/>
                  </a:moveTo>
                  <a:cubicBezTo>
                    <a:pt x="7" y="0"/>
                    <a:pt x="5" y="1"/>
                    <a:pt x="3" y="2"/>
                  </a:cubicBezTo>
                  <a:cubicBezTo>
                    <a:pt x="1" y="4"/>
                    <a:pt x="0" y="7"/>
                    <a:pt x="0" y="9"/>
                  </a:cubicBezTo>
                  <a:cubicBezTo>
                    <a:pt x="0" y="12"/>
                    <a:pt x="1" y="14"/>
                    <a:pt x="3" y="16"/>
                  </a:cubicBezTo>
                  <a:cubicBezTo>
                    <a:pt x="5" y="17"/>
                    <a:pt x="7" y="18"/>
                    <a:pt x="10" y="18"/>
                  </a:cubicBezTo>
                  <a:cubicBezTo>
                    <a:pt x="13" y="18"/>
                    <a:pt x="15" y="17"/>
                    <a:pt x="17" y="16"/>
                  </a:cubicBezTo>
                  <a:cubicBezTo>
                    <a:pt x="18" y="14"/>
                    <a:pt x="19" y="12"/>
                    <a:pt x="19" y="9"/>
                  </a:cubicBezTo>
                  <a:cubicBezTo>
                    <a:pt x="19" y="6"/>
                    <a:pt x="18" y="4"/>
                    <a:pt x="17" y="2"/>
                  </a:cubicBezTo>
                  <a:cubicBezTo>
                    <a:pt x="15" y="1"/>
                    <a:pt x="12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Rectangle 17">
              <a:extLst>
                <a:ext uri="{FF2B5EF4-FFF2-40B4-BE49-F238E27FC236}">
                  <a16:creationId xmlns:a16="http://schemas.microsoft.com/office/drawing/2014/main" id="{7B6F8562-C3CB-5305-FB0B-63FF8D970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4988" y="438150"/>
              <a:ext cx="11113" cy="619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8">
              <a:extLst>
                <a:ext uri="{FF2B5EF4-FFF2-40B4-BE49-F238E27FC236}">
                  <a16:creationId xmlns:a16="http://schemas.microsoft.com/office/drawing/2014/main" id="{AAAB2CA3-ACC4-BAB9-7B09-8D2F882AE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8801" y="436563"/>
              <a:ext cx="47625" cy="65088"/>
            </a:xfrm>
            <a:custGeom>
              <a:avLst/>
              <a:gdLst>
                <a:gd name="T0" fmla="*/ 44 w 59"/>
                <a:gd name="T1" fmla="*/ 36 h 79"/>
                <a:gd name="T2" fmla="*/ 37 w 59"/>
                <a:gd name="T3" fmla="*/ 34 h 79"/>
                <a:gd name="T4" fmla="*/ 30 w 59"/>
                <a:gd name="T5" fmla="*/ 31 h 79"/>
                <a:gd name="T6" fmla="*/ 24 w 59"/>
                <a:gd name="T7" fmla="*/ 29 h 79"/>
                <a:gd name="T8" fmla="*/ 20 w 59"/>
                <a:gd name="T9" fmla="*/ 26 h 79"/>
                <a:gd name="T10" fmla="*/ 18 w 59"/>
                <a:gd name="T11" fmla="*/ 21 h 79"/>
                <a:gd name="T12" fmla="*/ 22 w 59"/>
                <a:gd name="T13" fmla="*/ 14 h 79"/>
                <a:gd name="T14" fmla="*/ 32 w 59"/>
                <a:gd name="T15" fmla="*/ 12 h 79"/>
                <a:gd name="T16" fmla="*/ 52 w 59"/>
                <a:gd name="T17" fmla="*/ 20 h 79"/>
                <a:gd name="T18" fmla="*/ 58 w 59"/>
                <a:gd name="T19" fmla="*/ 10 h 79"/>
                <a:gd name="T20" fmla="*/ 55 w 59"/>
                <a:gd name="T21" fmla="*/ 8 h 79"/>
                <a:gd name="T22" fmla="*/ 46 w 59"/>
                <a:gd name="T23" fmla="*/ 3 h 79"/>
                <a:gd name="T24" fmla="*/ 32 w 59"/>
                <a:gd name="T25" fmla="*/ 0 h 79"/>
                <a:gd name="T26" fmla="*/ 12 w 59"/>
                <a:gd name="T27" fmla="*/ 7 h 79"/>
                <a:gd name="T28" fmla="*/ 4 w 59"/>
                <a:gd name="T29" fmla="*/ 23 h 79"/>
                <a:gd name="T30" fmla="*/ 6 w 59"/>
                <a:gd name="T31" fmla="*/ 31 h 79"/>
                <a:gd name="T32" fmla="*/ 11 w 59"/>
                <a:gd name="T33" fmla="*/ 37 h 79"/>
                <a:gd name="T34" fmla="*/ 15 w 59"/>
                <a:gd name="T35" fmla="*/ 40 h 79"/>
                <a:gd name="T36" fmla="*/ 19 w 59"/>
                <a:gd name="T37" fmla="*/ 42 h 79"/>
                <a:gd name="T38" fmla="*/ 23 w 59"/>
                <a:gd name="T39" fmla="*/ 44 h 79"/>
                <a:gd name="T40" fmla="*/ 29 w 59"/>
                <a:gd name="T41" fmla="*/ 45 h 79"/>
                <a:gd name="T42" fmla="*/ 33 w 59"/>
                <a:gd name="T43" fmla="*/ 47 h 79"/>
                <a:gd name="T44" fmla="*/ 38 w 59"/>
                <a:gd name="T45" fmla="*/ 49 h 79"/>
                <a:gd name="T46" fmla="*/ 42 w 59"/>
                <a:gd name="T47" fmla="*/ 52 h 79"/>
                <a:gd name="T48" fmla="*/ 45 w 59"/>
                <a:gd name="T49" fmla="*/ 57 h 79"/>
                <a:gd name="T50" fmla="*/ 41 w 59"/>
                <a:gd name="T51" fmla="*/ 65 h 79"/>
                <a:gd name="T52" fmla="*/ 30 w 59"/>
                <a:gd name="T53" fmla="*/ 67 h 79"/>
                <a:gd name="T54" fmla="*/ 18 w 59"/>
                <a:gd name="T55" fmla="*/ 64 h 79"/>
                <a:gd name="T56" fmla="*/ 8 w 59"/>
                <a:gd name="T57" fmla="*/ 57 h 79"/>
                <a:gd name="T58" fmla="*/ 0 w 59"/>
                <a:gd name="T59" fmla="*/ 66 h 79"/>
                <a:gd name="T60" fmla="*/ 12 w 59"/>
                <a:gd name="T61" fmla="*/ 74 h 79"/>
                <a:gd name="T62" fmla="*/ 30 w 59"/>
                <a:gd name="T63" fmla="*/ 79 h 79"/>
                <a:gd name="T64" fmla="*/ 52 w 59"/>
                <a:gd name="T65" fmla="*/ 72 h 79"/>
                <a:gd name="T66" fmla="*/ 59 w 59"/>
                <a:gd name="T67" fmla="*/ 55 h 79"/>
                <a:gd name="T68" fmla="*/ 44 w 59"/>
                <a:gd name="T69" fmla="*/ 3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79">
                  <a:moveTo>
                    <a:pt x="44" y="36"/>
                  </a:moveTo>
                  <a:cubicBezTo>
                    <a:pt x="43" y="36"/>
                    <a:pt x="41" y="35"/>
                    <a:pt x="37" y="34"/>
                  </a:cubicBezTo>
                  <a:cubicBezTo>
                    <a:pt x="34" y="33"/>
                    <a:pt x="31" y="32"/>
                    <a:pt x="30" y="31"/>
                  </a:cubicBezTo>
                  <a:cubicBezTo>
                    <a:pt x="27" y="30"/>
                    <a:pt x="25" y="30"/>
                    <a:pt x="24" y="29"/>
                  </a:cubicBezTo>
                  <a:cubicBezTo>
                    <a:pt x="23" y="29"/>
                    <a:pt x="22" y="28"/>
                    <a:pt x="20" y="26"/>
                  </a:cubicBezTo>
                  <a:cubicBezTo>
                    <a:pt x="19" y="25"/>
                    <a:pt x="18" y="23"/>
                    <a:pt x="18" y="21"/>
                  </a:cubicBezTo>
                  <a:cubicBezTo>
                    <a:pt x="18" y="18"/>
                    <a:pt x="19" y="15"/>
                    <a:pt x="22" y="14"/>
                  </a:cubicBezTo>
                  <a:cubicBezTo>
                    <a:pt x="24" y="12"/>
                    <a:pt x="28" y="12"/>
                    <a:pt x="32" y="12"/>
                  </a:cubicBezTo>
                  <a:cubicBezTo>
                    <a:pt x="39" y="12"/>
                    <a:pt x="46" y="14"/>
                    <a:pt x="52" y="2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7" y="9"/>
                    <a:pt x="55" y="8"/>
                  </a:cubicBezTo>
                  <a:cubicBezTo>
                    <a:pt x="53" y="6"/>
                    <a:pt x="50" y="5"/>
                    <a:pt x="46" y="3"/>
                  </a:cubicBezTo>
                  <a:cubicBezTo>
                    <a:pt x="41" y="1"/>
                    <a:pt x="37" y="0"/>
                    <a:pt x="32" y="0"/>
                  </a:cubicBezTo>
                  <a:cubicBezTo>
                    <a:pt x="23" y="0"/>
                    <a:pt x="17" y="3"/>
                    <a:pt x="12" y="7"/>
                  </a:cubicBezTo>
                  <a:cubicBezTo>
                    <a:pt x="7" y="11"/>
                    <a:pt x="4" y="16"/>
                    <a:pt x="4" y="23"/>
                  </a:cubicBezTo>
                  <a:cubicBezTo>
                    <a:pt x="4" y="26"/>
                    <a:pt x="5" y="29"/>
                    <a:pt x="6" y="31"/>
                  </a:cubicBezTo>
                  <a:cubicBezTo>
                    <a:pt x="7" y="33"/>
                    <a:pt x="8" y="35"/>
                    <a:pt x="11" y="37"/>
                  </a:cubicBezTo>
                  <a:cubicBezTo>
                    <a:pt x="13" y="39"/>
                    <a:pt x="14" y="40"/>
                    <a:pt x="15" y="40"/>
                  </a:cubicBezTo>
                  <a:cubicBezTo>
                    <a:pt x="16" y="41"/>
                    <a:pt x="18" y="41"/>
                    <a:pt x="19" y="42"/>
                  </a:cubicBezTo>
                  <a:cubicBezTo>
                    <a:pt x="20" y="43"/>
                    <a:pt x="22" y="43"/>
                    <a:pt x="23" y="44"/>
                  </a:cubicBezTo>
                  <a:cubicBezTo>
                    <a:pt x="25" y="44"/>
                    <a:pt x="27" y="45"/>
                    <a:pt x="29" y="45"/>
                  </a:cubicBezTo>
                  <a:cubicBezTo>
                    <a:pt x="31" y="46"/>
                    <a:pt x="32" y="47"/>
                    <a:pt x="33" y="47"/>
                  </a:cubicBezTo>
                  <a:cubicBezTo>
                    <a:pt x="35" y="48"/>
                    <a:pt x="37" y="48"/>
                    <a:pt x="38" y="49"/>
                  </a:cubicBezTo>
                  <a:cubicBezTo>
                    <a:pt x="39" y="49"/>
                    <a:pt x="41" y="50"/>
                    <a:pt x="42" y="52"/>
                  </a:cubicBezTo>
                  <a:cubicBezTo>
                    <a:pt x="44" y="53"/>
                    <a:pt x="45" y="55"/>
                    <a:pt x="45" y="57"/>
                  </a:cubicBezTo>
                  <a:cubicBezTo>
                    <a:pt x="45" y="61"/>
                    <a:pt x="44" y="63"/>
                    <a:pt x="41" y="65"/>
                  </a:cubicBezTo>
                  <a:cubicBezTo>
                    <a:pt x="38" y="66"/>
                    <a:pt x="35" y="67"/>
                    <a:pt x="30" y="67"/>
                  </a:cubicBezTo>
                  <a:cubicBezTo>
                    <a:pt x="26" y="67"/>
                    <a:pt x="22" y="66"/>
                    <a:pt x="18" y="64"/>
                  </a:cubicBezTo>
                  <a:cubicBezTo>
                    <a:pt x="14" y="62"/>
                    <a:pt x="10" y="59"/>
                    <a:pt x="8" y="5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" y="69"/>
                    <a:pt x="7" y="71"/>
                    <a:pt x="12" y="74"/>
                  </a:cubicBezTo>
                  <a:cubicBezTo>
                    <a:pt x="17" y="77"/>
                    <a:pt x="23" y="79"/>
                    <a:pt x="30" y="79"/>
                  </a:cubicBezTo>
                  <a:cubicBezTo>
                    <a:pt x="39" y="79"/>
                    <a:pt x="47" y="76"/>
                    <a:pt x="52" y="72"/>
                  </a:cubicBezTo>
                  <a:cubicBezTo>
                    <a:pt x="57" y="67"/>
                    <a:pt x="59" y="62"/>
                    <a:pt x="59" y="55"/>
                  </a:cubicBezTo>
                  <a:cubicBezTo>
                    <a:pt x="59" y="47"/>
                    <a:pt x="54" y="40"/>
                    <a:pt x="44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9">
              <a:extLst>
                <a:ext uri="{FF2B5EF4-FFF2-40B4-BE49-F238E27FC236}">
                  <a16:creationId xmlns:a16="http://schemas.microsoft.com/office/drawing/2014/main" id="{995386EE-0219-9B59-3015-DA9800463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0563" y="436563"/>
              <a:ext cx="36513" cy="63500"/>
            </a:xfrm>
            <a:custGeom>
              <a:avLst/>
              <a:gdLst>
                <a:gd name="T0" fmla="*/ 24 w 43"/>
                <a:gd name="T1" fmla="*/ 5 h 77"/>
                <a:gd name="T2" fmla="*/ 15 w 43"/>
                <a:gd name="T3" fmla="*/ 17 h 77"/>
                <a:gd name="T4" fmla="*/ 14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5 w 43"/>
                <a:gd name="T11" fmla="*/ 77 h 77"/>
                <a:gd name="T12" fmla="*/ 15 w 43"/>
                <a:gd name="T13" fmla="*/ 35 h 77"/>
                <a:gd name="T14" fmla="*/ 25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4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4" y="5"/>
                  </a:moveTo>
                  <a:cubicBezTo>
                    <a:pt x="20" y="8"/>
                    <a:pt x="17" y="12"/>
                    <a:pt x="15" y="17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27"/>
                    <a:pt x="19" y="22"/>
                    <a:pt x="25" y="18"/>
                  </a:cubicBezTo>
                  <a:cubicBezTo>
                    <a:pt x="28" y="16"/>
                    <a:pt x="32" y="14"/>
                    <a:pt x="35" y="14"/>
                  </a:cubicBezTo>
                  <a:cubicBezTo>
                    <a:pt x="38" y="14"/>
                    <a:pt x="40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8" y="2"/>
                    <a:pt x="2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20">
              <a:extLst>
                <a:ext uri="{FF2B5EF4-FFF2-40B4-BE49-F238E27FC236}">
                  <a16:creationId xmlns:a16="http://schemas.microsoft.com/office/drawing/2014/main" id="{2960E1C6-F590-264A-344E-7EF84C9D9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251" y="438150"/>
              <a:ext cx="58738" cy="85725"/>
            </a:xfrm>
            <a:custGeom>
              <a:avLst/>
              <a:gdLst>
                <a:gd name="T0" fmla="*/ 57 w 72"/>
                <a:gd name="T1" fmla="*/ 0 h 103"/>
                <a:gd name="T2" fmla="*/ 36 w 72"/>
                <a:gd name="T3" fmla="*/ 61 h 103"/>
                <a:gd name="T4" fmla="*/ 15 w 72"/>
                <a:gd name="T5" fmla="*/ 0 h 103"/>
                <a:gd name="T6" fmla="*/ 0 w 72"/>
                <a:gd name="T7" fmla="*/ 0 h 103"/>
                <a:gd name="T8" fmla="*/ 28 w 72"/>
                <a:gd name="T9" fmla="*/ 74 h 103"/>
                <a:gd name="T10" fmla="*/ 25 w 72"/>
                <a:gd name="T11" fmla="*/ 83 h 103"/>
                <a:gd name="T12" fmla="*/ 21 w 72"/>
                <a:gd name="T13" fmla="*/ 90 h 103"/>
                <a:gd name="T14" fmla="*/ 16 w 72"/>
                <a:gd name="T15" fmla="*/ 91 h 103"/>
                <a:gd name="T16" fmla="*/ 8 w 72"/>
                <a:gd name="T17" fmla="*/ 89 h 103"/>
                <a:gd name="T18" fmla="*/ 5 w 72"/>
                <a:gd name="T19" fmla="*/ 100 h 103"/>
                <a:gd name="T20" fmla="*/ 6 w 72"/>
                <a:gd name="T21" fmla="*/ 101 h 103"/>
                <a:gd name="T22" fmla="*/ 12 w 72"/>
                <a:gd name="T23" fmla="*/ 103 h 103"/>
                <a:gd name="T24" fmla="*/ 19 w 72"/>
                <a:gd name="T25" fmla="*/ 103 h 103"/>
                <a:gd name="T26" fmla="*/ 31 w 72"/>
                <a:gd name="T27" fmla="*/ 100 h 103"/>
                <a:gd name="T28" fmla="*/ 39 w 72"/>
                <a:gd name="T29" fmla="*/ 87 h 103"/>
                <a:gd name="T30" fmla="*/ 72 w 72"/>
                <a:gd name="T31" fmla="*/ 0 h 103"/>
                <a:gd name="T32" fmla="*/ 57 w 72"/>
                <a:gd name="T3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103">
                  <a:moveTo>
                    <a:pt x="57" y="0"/>
                  </a:moveTo>
                  <a:cubicBezTo>
                    <a:pt x="36" y="61"/>
                    <a:pt x="36" y="61"/>
                    <a:pt x="36" y="6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4" y="87"/>
                    <a:pt x="22" y="89"/>
                    <a:pt x="21" y="90"/>
                  </a:cubicBezTo>
                  <a:cubicBezTo>
                    <a:pt x="20" y="91"/>
                    <a:pt x="18" y="91"/>
                    <a:pt x="16" y="91"/>
                  </a:cubicBezTo>
                  <a:cubicBezTo>
                    <a:pt x="14" y="91"/>
                    <a:pt x="11" y="91"/>
                    <a:pt x="8" y="8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2"/>
                    <a:pt x="9" y="102"/>
                    <a:pt x="12" y="103"/>
                  </a:cubicBezTo>
                  <a:cubicBezTo>
                    <a:pt x="14" y="103"/>
                    <a:pt x="17" y="103"/>
                    <a:pt x="19" y="103"/>
                  </a:cubicBezTo>
                  <a:cubicBezTo>
                    <a:pt x="24" y="103"/>
                    <a:pt x="28" y="102"/>
                    <a:pt x="31" y="100"/>
                  </a:cubicBezTo>
                  <a:cubicBezTo>
                    <a:pt x="34" y="97"/>
                    <a:pt x="36" y="93"/>
                    <a:pt x="39" y="87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21">
              <a:extLst>
                <a:ext uri="{FF2B5EF4-FFF2-40B4-BE49-F238E27FC236}">
                  <a16:creationId xmlns:a16="http://schemas.microsoft.com/office/drawing/2014/main" id="{8279F213-F01D-0BA8-7DEC-BF8F2017D9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47813" y="-96838"/>
              <a:ext cx="352425" cy="422275"/>
            </a:xfrm>
            <a:custGeom>
              <a:avLst/>
              <a:gdLst>
                <a:gd name="T0" fmla="*/ 327 w 425"/>
                <a:gd name="T1" fmla="*/ 247 h 510"/>
                <a:gd name="T2" fmla="*/ 415 w 425"/>
                <a:gd name="T3" fmla="*/ 130 h 510"/>
                <a:gd name="T4" fmla="*/ 268 w 425"/>
                <a:gd name="T5" fmla="*/ 0 h 510"/>
                <a:gd name="T6" fmla="*/ 0 w 425"/>
                <a:gd name="T7" fmla="*/ 0 h 510"/>
                <a:gd name="T8" fmla="*/ 0 w 425"/>
                <a:gd name="T9" fmla="*/ 510 h 510"/>
                <a:gd name="T10" fmla="*/ 277 w 425"/>
                <a:gd name="T11" fmla="*/ 510 h 510"/>
                <a:gd name="T12" fmla="*/ 425 w 425"/>
                <a:gd name="T13" fmla="*/ 373 h 510"/>
                <a:gd name="T14" fmla="*/ 327 w 425"/>
                <a:gd name="T15" fmla="*/ 247 h 510"/>
                <a:gd name="T16" fmla="*/ 109 w 425"/>
                <a:gd name="T17" fmla="*/ 92 h 510"/>
                <a:gd name="T18" fmla="*/ 245 w 425"/>
                <a:gd name="T19" fmla="*/ 92 h 510"/>
                <a:gd name="T20" fmla="*/ 304 w 425"/>
                <a:gd name="T21" fmla="*/ 148 h 510"/>
                <a:gd name="T22" fmla="*/ 245 w 425"/>
                <a:gd name="T23" fmla="*/ 205 h 510"/>
                <a:gd name="T24" fmla="*/ 109 w 425"/>
                <a:gd name="T25" fmla="*/ 205 h 510"/>
                <a:gd name="T26" fmla="*/ 109 w 425"/>
                <a:gd name="T27" fmla="*/ 92 h 510"/>
                <a:gd name="T28" fmla="*/ 249 w 425"/>
                <a:gd name="T29" fmla="*/ 417 h 510"/>
                <a:gd name="T30" fmla="*/ 249 w 425"/>
                <a:gd name="T31" fmla="*/ 418 h 510"/>
                <a:gd name="T32" fmla="*/ 109 w 425"/>
                <a:gd name="T33" fmla="*/ 418 h 510"/>
                <a:gd name="T34" fmla="*/ 109 w 425"/>
                <a:gd name="T35" fmla="*/ 298 h 510"/>
                <a:gd name="T36" fmla="*/ 249 w 425"/>
                <a:gd name="T37" fmla="*/ 298 h 510"/>
                <a:gd name="T38" fmla="*/ 315 w 425"/>
                <a:gd name="T39" fmla="*/ 357 h 510"/>
                <a:gd name="T40" fmla="*/ 249 w 425"/>
                <a:gd name="T41" fmla="*/ 417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5" h="510">
                  <a:moveTo>
                    <a:pt x="327" y="247"/>
                  </a:moveTo>
                  <a:cubicBezTo>
                    <a:pt x="375" y="237"/>
                    <a:pt x="415" y="194"/>
                    <a:pt x="415" y="130"/>
                  </a:cubicBezTo>
                  <a:cubicBezTo>
                    <a:pt x="415" y="62"/>
                    <a:pt x="365" y="0"/>
                    <a:pt x="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277" y="510"/>
                    <a:pt x="277" y="510"/>
                    <a:pt x="277" y="510"/>
                  </a:cubicBezTo>
                  <a:cubicBezTo>
                    <a:pt x="374" y="510"/>
                    <a:pt x="425" y="449"/>
                    <a:pt x="425" y="373"/>
                  </a:cubicBezTo>
                  <a:cubicBezTo>
                    <a:pt x="425" y="309"/>
                    <a:pt x="381" y="256"/>
                    <a:pt x="327" y="247"/>
                  </a:cubicBezTo>
                  <a:close/>
                  <a:moveTo>
                    <a:pt x="109" y="92"/>
                  </a:moveTo>
                  <a:cubicBezTo>
                    <a:pt x="245" y="92"/>
                    <a:pt x="245" y="92"/>
                    <a:pt x="245" y="92"/>
                  </a:cubicBezTo>
                  <a:cubicBezTo>
                    <a:pt x="281" y="92"/>
                    <a:pt x="304" y="117"/>
                    <a:pt x="304" y="148"/>
                  </a:cubicBezTo>
                  <a:cubicBezTo>
                    <a:pt x="304" y="181"/>
                    <a:pt x="281" y="205"/>
                    <a:pt x="245" y="205"/>
                  </a:cubicBezTo>
                  <a:cubicBezTo>
                    <a:pt x="109" y="205"/>
                    <a:pt x="109" y="205"/>
                    <a:pt x="109" y="205"/>
                  </a:cubicBezTo>
                  <a:lnTo>
                    <a:pt x="109" y="92"/>
                  </a:lnTo>
                  <a:close/>
                  <a:moveTo>
                    <a:pt x="249" y="417"/>
                  </a:moveTo>
                  <a:cubicBezTo>
                    <a:pt x="249" y="418"/>
                    <a:pt x="249" y="418"/>
                    <a:pt x="249" y="418"/>
                  </a:cubicBezTo>
                  <a:cubicBezTo>
                    <a:pt x="109" y="418"/>
                    <a:pt x="109" y="418"/>
                    <a:pt x="109" y="418"/>
                  </a:cubicBezTo>
                  <a:cubicBezTo>
                    <a:pt x="109" y="298"/>
                    <a:pt x="109" y="298"/>
                    <a:pt x="109" y="298"/>
                  </a:cubicBezTo>
                  <a:cubicBezTo>
                    <a:pt x="249" y="298"/>
                    <a:pt x="249" y="298"/>
                    <a:pt x="249" y="298"/>
                  </a:cubicBezTo>
                  <a:cubicBezTo>
                    <a:pt x="292" y="298"/>
                    <a:pt x="315" y="325"/>
                    <a:pt x="315" y="357"/>
                  </a:cubicBezTo>
                  <a:cubicBezTo>
                    <a:pt x="315" y="394"/>
                    <a:pt x="290" y="417"/>
                    <a:pt x="249" y="4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22">
              <a:extLst>
                <a:ext uri="{FF2B5EF4-FFF2-40B4-BE49-F238E27FC236}">
                  <a16:creationId xmlns:a16="http://schemas.microsoft.com/office/drawing/2014/main" id="{05C0F3AF-1E64-F4C9-5564-207AB298F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826" y="-103188"/>
              <a:ext cx="347663" cy="436563"/>
            </a:xfrm>
            <a:custGeom>
              <a:avLst/>
              <a:gdLst>
                <a:gd name="T0" fmla="*/ 59 w 420"/>
                <a:gd name="T1" fmla="*/ 363 h 527"/>
                <a:gd name="T2" fmla="*/ 221 w 420"/>
                <a:gd name="T3" fmla="*/ 431 h 527"/>
                <a:gd name="T4" fmla="*/ 310 w 420"/>
                <a:gd name="T5" fmla="*/ 374 h 527"/>
                <a:gd name="T6" fmla="*/ 207 w 420"/>
                <a:gd name="T7" fmla="*/ 309 h 527"/>
                <a:gd name="T8" fmla="*/ 17 w 420"/>
                <a:gd name="T9" fmla="*/ 154 h 527"/>
                <a:gd name="T10" fmla="*/ 210 w 420"/>
                <a:gd name="T11" fmla="*/ 0 h 527"/>
                <a:gd name="T12" fmla="*/ 409 w 420"/>
                <a:gd name="T13" fmla="*/ 71 h 527"/>
                <a:gd name="T14" fmla="*/ 349 w 420"/>
                <a:gd name="T15" fmla="*/ 151 h 527"/>
                <a:gd name="T16" fmla="*/ 203 w 420"/>
                <a:gd name="T17" fmla="*/ 95 h 527"/>
                <a:gd name="T18" fmla="*/ 128 w 420"/>
                <a:gd name="T19" fmla="*/ 147 h 527"/>
                <a:gd name="T20" fmla="*/ 229 w 420"/>
                <a:gd name="T21" fmla="*/ 206 h 527"/>
                <a:gd name="T22" fmla="*/ 420 w 420"/>
                <a:gd name="T23" fmla="*/ 363 h 527"/>
                <a:gd name="T24" fmla="*/ 216 w 420"/>
                <a:gd name="T25" fmla="*/ 527 h 527"/>
                <a:gd name="T26" fmla="*/ 0 w 420"/>
                <a:gd name="T27" fmla="*/ 446 h 527"/>
                <a:gd name="T28" fmla="*/ 59 w 420"/>
                <a:gd name="T29" fmla="*/ 363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0" h="527">
                  <a:moveTo>
                    <a:pt x="59" y="363"/>
                  </a:moveTo>
                  <a:cubicBezTo>
                    <a:pt x="95" y="400"/>
                    <a:pt x="151" y="431"/>
                    <a:pt x="221" y="431"/>
                  </a:cubicBezTo>
                  <a:cubicBezTo>
                    <a:pt x="281" y="431"/>
                    <a:pt x="310" y="403"/>
                    <a:pt x="310" y="374"/>
                  </a:cubicBezTo>
                  <a:cubicBezTo>
                    <a:pt x="310" y="336"/>
                    <a:pt x="266" y="323"/>
                    <a:pt x="207" y="309"/>
                  </a:cubicBezTo>
                  <a:cubicBezTo>
                    <a:pt x="124" y="290"/>
                    <a:pt x="17" y="267"/>
                    <a:pt x="17" y="154"/>
                  </a:cubicBezTo>
                  <a:cubicBezTo>
                    <a:pt x="17" y="69"/>
                    <a:pt x="90" y="0"/>
                    <a:pt x="210" y="0"/>
                  </a:cubicBezTo>
                  <a:cubicBezTo>
                    <a:pt x="291" y="0"/>
                    <a:pt x="359" y="24"/>
                    <a:pt x="409" y="71"/>
                  </a:cubicBezTo>
                  <a:cubicBezTo>
                    <a:pt x="349" y="151"/>
                    <a:pt x="349" y="151"/>
                    <a:pt x="349" y="151"/>
                  </a:cubicBezTo>
                  <a:cubicBezTo>
                    <a:pt x="308" y="113"/>
                    <a:pt x="253" y="95"/>
                    <a:pt x="203" y="95"/>
                  </a:cubicBezTo>
                  <a:cubicBezTo>
                    <a:pt x="154" y="95"/>
                    <a:pt x="128" y="117"/>
                    <a:pt x="128" y="147"/>
                  </a:cubicBezTo>
                  <a:cubicBezTo>
                    <a:pt x="128" y="182"/>
                    <a:pt x="170" y="192"/>
                    <a:pt x="229" y="206"/>
                  </a:cubicBezTo>
                  <a:cubicBezTo>
                    <a:pt x="313" y="225"/>
                    <a:pt x="420" y="250"/>
                    <a:pt x="420" y="363"/>
                  </a:cubicBezTo>
                  <a:cubicBezTo>
                    <a:pt x="420" y="457"/>
                    <a:pt x="353" y="527"/>
                    <a:pt x="216" y="527"/>
                  </a:cubicBezTo>
                  <a:cubicBezTo>
                    <a:pt x="118" y="527"/>
                    <a:pt x="48" y="494"/>
                    <a:pt x="0" y="446"/>
                  </a:cubicBezTo>
                  <a:lnTo>
                    <a:pt x="59" y="3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Rectangle 23">
              <a:extLst>
                <a:ext uri="{FF2B5EF4-FFF2-40B4-BE49-F238E27FC236}">
                  <a16:creationId xmlns:a16="http://schemas.microsoft.com/office/drawing/2014/main" id="{5308E799-0736-BCF1-CC1A-3F3E2248F9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501" y="-96838"/>
              <a:ext cx="88900" cy="422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24">
              <a:extLst>
                <a:ext uri="{FF2B5EF4-FFF2-40B4-BE49-F238E27FC236}">
                  <a16:creationId xmlns:a16="http://schemas.microsoft.com/office/drawing/2014/main" id="{D9308C71-8329-D144-E136-1D34018B4D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-31750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7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6 h 136"/>
                <a:gd name="T20" fmla="*/ 20 w 113"/>
                <a:gd name="T21" fmla="*/ 16 h 136"/>
                <a:gd name="T22" fmla="*/ 20 w 113"/>
                <a:gd name="T23" fmla="*/ 120 h 136"/>
                <a:gd name="T24" fmla="*/ 45 w 113"/>
                <a:gd name="T25" fmla="*/ 120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6"/>
                    <a:pt x="92" y="17"/>
                  </a:cubicBezTo>
                  <a:cubicBezTo>
                    <a:pt x="103" y="28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20"/>
                    <a:pt x="59" y="16"/>
                    <a:pt x="45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58" y="120"/>
                    <a:pt x="69" y="116"/>
                    <a:pt x="78" y="107"/>
                  </a:cubicBezTo>
                  <a:cubicBezTo>
                    <a:pt x="87" y="98"/>
                    <a:pt x="92" y="85"/>
                    <a:pt x="92" y="68"/>
                  </a:cubicBezTo>
                  <a:cubicBezTo>
                    <a:pt x="92" y="51"/>
                    <a:pt x="87" y="37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25">
              <a:extLst>
                <a:ext uri="{FF2B5EF4-FFF2-40B4-BE49-F238E27FC236}">
                  <a16:creationId xmlns:a16="http://schemas.microsoft.com/office/drawing/2014/main" id="{9B065B41-2B00-5183-95B8-2C97D2776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438" y="-3175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26">
              <a:extLst>
                <a:ext uri="{FF2B5EF4-FFF2-40B4-BE49-F238E27FC236}">
                  <a16:creationId xmlns:a16="http://schemas.microsoft.com/office/drawing/2014/main" id="{AEBBA209-4388-44E3-1F5D-110C641693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70176" y="-36513"/>
              <a:ext cx="20638" cy="117475"/>
            </a:xfrm>
            <a:custGeom>
              <a:avLst/>
              <a:gdLst>
                <a:gd name="T0" fmla="*/ 13 w 25"/>
                <a:gd name="T1" fmla="*/ 24 h 143"/>
                <a:gd name="T2" fmla="*/ 0 w 25"/>
                <a:gd name="T3" fmla="*/ 12 h 143"/>
                <a:gd name="T4" fmla="*/ 13 w 25"/>
                <a:gd name="T5" fmla="*/ 0 h 143"/>
                <a:gd name="T6" fmla="*/ 25 w 25"/>
                <a:gd name="T7" fmla="*/ 12 h 143"/>
                <a:gd name="T8" fmla="*/ 13 w 25"/>
                <a:gd name="T9" fmla="*/ 24 h 143"/>
                <a:gd name="T10" fmla="*/ 4 w 25"/>
                <a:gd name="T11" fmla="*/ 143 h 143"/>
                <a:gd name="T12" fmla="*/ 4 w 25"/>
                <a:gd name="T13" fmla="*/ 44 h 143"/>
                <a:gd name="T14" fmla="*/ 22 w 25"/>
                <a:gd name="T15" fmla="*/ 44 h 143"/>
                <a:gd name="T16" fmla="*/ 22 w 25"/>
                <a:gd name="T17" fmla="*/ 143 h 143"/>
                <a:gd name="T18" fmla="*/ 4 w 25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5"/>
                    <a:pt x="25" y="12"/>
                  </a:cubicBezTo>
                  <a:cubicBezTo>
                    <a:pt x="25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27">
              <a:extLst>
                <a:ext uri="{FF2B5EF4-FFF2-40B4-BE49-F238E27FC236}">
                  <a16:creationId xmlns:a16="http://schemas.microsoft.com/office/drawing/2014/main" id="{4524D336-2EEE-036C-C9C9-0D5F156C9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926" y="-1588"/>
              <a:ext cx="80963" cy="82550"/>
            </a:xfrm>
            <a:custGeom>
              <a:avLst/>
              <a:gdLst>
                <a:gd name="T0" fmla="*/ 31 w 51"/>
                <a:gd name="T1" fmla="*/ 52 h 52"/>
                <a:gd name="T2" fmla="*/ 20 w 51"/>
                <a:gd name="T3" fmla="*/ 52 h 52"/>
                <a:gd name="T4" fmla="*/ 0 w 51"/>
                <a:gd name="T5" fmla="*/ 0 h 52"/>
                <a:gd name="T6" fmla="*/ 11 w 51"/>
                <a:gd name="T7" fmla="*/ 0 h 52"/>
                <a:gd name="T8" fmla="*/ 25 w 51"/>
                <a:gd name="T9" fmla="*/ 42 h 52"/>
                <a:gd name="T10" fmla="*/ 40 w 51"/>
                <a:gd name="T11" fmla="*/ 0 h 52"/>
                <a:gd name="T12" fmla="*/ 51 w 51"/>
                <a:gd name="T13" fmla="*/ 0 h 52"/>
                <a:gd name="T14" fmla="*/ 31 w 51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52">
                  <a:moveTo>
                    <a:pt x="31" y="52"/>
                  </a:moveTo>
                  <a:lnTo>
                    <a:pt x="20" y="5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42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31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28">
              <a:extLst>
                <a:ext uri="{FF2B5EF4-FFF2-40B4-BE49-F238E27FC236}">
                  <a16:creationId xmlns:a16="http://schemas.microsoft.com/office/drawing/2014/main" id="{7957D02A-F6AA-E7FB-776F-5DF982079E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9238" y="-3175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9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5 h 103"/>
                <a:gd name="T22" fmla="*/ 19 w 90"/>
                <a:gd name="T23" fmla="*/ 43 h 103"/>
                <a:gd name="T24" fmla="*/ 71 w 90"/>
                <a:gd name="T25" fmla="*/ 43 h 103"/>
                <a:gd name="T26" fmla="*/ 46 w 90"/>
                <a:gd name="T27" fmla="*/ 1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6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5"/>
                    <a:pt x="0" y="52"/>
                  </a:cubicBezTo>
                  <a:cubicBezTo>
                    <a:pt x="0" y="20"/>
                    <a:pt x="21" y="0"/>
                    <a:pt x="47" y="0"/>
                  </a:cubicBezTo>
                  <a:cubicBezTo>
                    <a:pt x="74" y="0"/>
                    <a:pt x="90" y="20"/>
                    <a:pt x="90" y="4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5"/>
                  </a:moveTo>
                  <a:cubicBezTo>
                    <a:pt x="28" y="15"/>
                    <a:pt x="20" y="30"/>
                    <a:pt x="19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28"/>
                    <a:pt x="64" y="15"/>
                    <a:pt x="4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29">
              <a:extLst>
                <a:ext uri="{FF2B5EF4-FFF2-40B4-BE49-F238E27FC236}">
                  <a16:creationId xmlns:a16="http://schemas.microsoft.com/office/drawing/2014/main" id="{C091E53F-E8FB-D219-1C2C-C8CDF3A477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2901" y="-3175"/>
              <a:ext cx="68263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8 w 84"/>
                <a:gd name="T7" fmla="*/ 42 h 101"/>
                <a:gd name="T8" fmla="*/ 18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7 w 84"/>
                <a:gd name="T15" fmla="*/ 2 h 101"/>
                <a:gd name="T16" fmla="*/ 18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0" y="32"/>
                    <a:pt x="18" y="42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30">
              <a:extLst>
                <a:ext uri="{FF2B5EF4-FFF2-40B4-BE49-F238E27FC236}">
                  <a16:creationId xmlns:a16="http://schemas.microsoft.com/office/drawing/2014/main" id="{D8C0F936-155F-B9D3-105E-CB4A7E9C8F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06726" y="-34925"/>
              <a:ext cx="79375" cy="117475"/>
            </a:xfrm>
            <a:custGeom>
              <a:avLst/>
              <a:gdLst>
                <a:gd name="T0" fmla="*/ 50 w 95"/>
                <a:gd name="T1" fmla="*/ 142 h 142"/>
                <a:gd name="T2" fmla="*/ 20 w 95"/>
                <a:gd name="T3" fmla="*/ 125 h 142"/>
                <a:gd name="T4" fmla="*/ 17 w 95"/>
                <a:gd name="T5" fmla="*/ 140 h 142"/>
                <a:gd name="T6" fmla="*/ 0 w 95"/>
                <a:gd name="T7" fmla="*/ 140 h 142"/>
                <a:gd name="T8" fmla="*/ 0 w 95"/>
                <a:gd name="T9" fmla="*/ 0 h 142"/>
                <a:gd name="T10" fmla="*/ 19 w 95"/>
                <a:gd name="T11" fmla="*/ 0 h 142"/>
                <a:gd name="T12" fmla="*/ 19 w 95"/>
                <a:gd name="T13" fmla="*/ 57 h 142"/>
                <a:gd name="T14" fmla="*/ 52 w 95"/>
                <a:gd name="T15" fmla="*/ 39 h 142"/>
                <a:gd name="T16" fmla="*/ 94 w 95"/>
                <a:gd name="T17" fmla="*/ 91 h 142"/>
                <a:gd name="T18" fmla="*/ 50 w 95"/>
                <a:gd name="T19" fmla="*/ 142 h 142"/>
                <a:gd name="T20" fmla="*/ 47 w 95"/>
                <a:gd name="T21" fmla="*/ 55 h 142"/>
                <a:gd name="T22" fmla="*/ 18 w 95"/>
                <a:gd name="T23" fmla="*/ 91 h 142"/>
                <a:gd name="T24" fmla="*/ 46 w 95"/>
                <a:gd name="T25" fmla="*/ 127 h 142"/>
                <a:gd name="T26" fmla="*/ 75 w 95"/>
                <a:gd name="T27" fmla="*/ 91 h 142"/>
                <a:gd name="T28" fmla="*/ 47 w 95"/>
                <a:gd name="T29" fmla="*/ 5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142">
                  <a:moveTo>
                    <a:pt x="50" y="142"/>
                  </a:moveTo>
                  <a:cubicBezTo>
                    <a:pt x="31" y="142"/>
                    <a:pt x="22" y="129"/>
                    <a:pt x="20" y="125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5"/>
                    <a:pt x="31" y="39"/>
                    <a:pt x="52" y="39"/>
                  </a:cubicBezTo>
                  <a:cubicBezTo>
                    <a:pt x="78" y="39"/>
                    <a:pt x="94" y="61"/>
                    <a:pt x="94" y="91"/>
                  </a:cubicBezTo>
                  <a:cubicBezTo>
                    <a:pt x="95" y="121"/>
                    <a:pt x="77" y="142"/>
                    <a:pt x="50" y="142"/>
                  </a:cubicBezTo>
                  <a:close/>
                  <a:moveTo>
                    <a:pt x="47" y="55"/>
                  </a:moveTo>
                  <a:cubicBezTo>
                    <a:pt x="30" y="55"/>
                    <a:pt x="18" y="71"/>
                    <a:pt x="18" y="91"/>
                  </a:cubicBezTo>
                  <a:cubicBezTo>
                    <a:pt x="18" y="110"/>
                    <a:pt x="29" y="127"/>
                    <a:pt x="46" y="127"/>
                  </a:cubicBezTo>
                  <a:cubicBezTo>
                    <a:pt x="63" y="127"/>
                    <a:pt x="75" y="111"/>
                    <a:pt x="75" y="91"/>
                  </a:cubicBezTo>
                  <a:cubicBezTo>
                    <a:pt x="75" y="71"/>
                    <a:pt x="64" y="55"/>
                    <a:pt x="47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31">
              <a:extLst>
                <a:ext uri="{FF2B5EF4-FFF2-40B4-BE49-F238E27FC236}">
                  <a16:creationId xmlns:a16="http://schemas.microsoft.com/office/drawing/2014/main" id="{B3C06BAF-2606-07B2-0633-EFEFFAE99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4038" y="-1588"/>
              <a:ext cx="79375" cy="114300"/>
            </a:xfrm>
            <a:custGeom>
              <a:avLst/>
              <a:gdLst>
                <a:gd name="T0" fmla="*/ 52 w 96"/>
                <a:gd name="T1" fmla="*/ 113 h 136"/>
                <a:gd name="T2" fmla="*/ 26 w 96"/>
                <a:gd name="T3" fmla="*/ 136 h 136"/>
                <a:gd name="T4" fmla="*/ 7 w 96"/>
                <a:gd name="T5" fmla="*/ 132 h 136"/>
                <a:gd name="T6" fmla="*/ 11 w 96"/>
                <a:gd name="T7" fmla="*/ 117 h 136"/>
                <a:gd name="T8" fmla="*/ 22 w 96"/>
                <a:gd name="T9" fmla="*/ 120 h 136"/>
                <a:gd name="T10" fmla="*/ 33 w 96"/>
                <a:gd name="T11" fmla="*/ 110 h 136"/>
                <a:gd name="T12" fmla="*/ 38 w 96"/>
                <a:gd name="T13" fmla="*/ 98 h 136"/>
                <a:gd name="T14" fmla="*/ 0 w 96"/>
                <a:gd name="T15" fmla="*/ 0 h 136"/>
                <a:gd name="T16" fmla="*/ 20 w 96"/>
                <a:gd name="T17" fmla="*/ 0 h 136"/>
                <a:gd name="T18" fmla="*/ 48 w 96"/>
                <a:gd name="T19" fmla="*/ 81 h 136"/>
                <a:gd name="T20" fmla="*/ 76 w 96"/>
                <a:gd name="T21" fmla="*/ 0 h 136"/>
                <a:gd name="T22" fmla="*/ 96 w 96"/>
                <a:gd name="T23" fmla="*/ 0 h 136"/>
                <a:gd name="T24" fmla="*/ 52 w 96"/>
                <a:gd name="T25" fmla="*/ 11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36">
                  <a:moveTo>
                    <a:pt x="52" y="113"/>
                  </a:moveTo>
                  <a:cubicBezTo>
                    <a:pt x="45" y="129"/>
                    <a:pt x="38" y="136"/>
                    <a:pt x="26" y="136"/>
                  </a:cubicBezTo>
                  <a:cubicBezTo>
                    <a:pt x="13" y="136"/>
                    <a:pt x="7" y="132"/>
                    <a:pt x="7" y="132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11" y="117"/>
                    <a:pt x="17" y="120"/>
                    <a:pt x="22" y="120"/>
                  </a:cubicBezTo>
                  <a:cubicBezTo>
                    <a:pt x="27" y="120"/>
                    <a:pt x="30" y="118"/>
                    <a:pt x="33" y="110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52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Rectangle 32">
              <a:extLst>
                <a:ext uri="{FF2B5EF4-FFF2-40B4-BE49-F238E27FC236}">
                  <a16:creationId xmlns:a16="http://schemas.microsoft.com/office/drawing/2014/main" id="{28E831E1-5403-0391-CFF1-443342404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9451" y="-31750"/>
              <a:ext cx="17463" cy="1127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33">
              <a:extLst>
                <a:ext uri="{FF2B5EF4-FFF2-40B4-BE49-F238E27FC236}">
                  <a16:creationId xmlns:a16="http://schemas.microsoft.com/office/drawing/2014/main" id="{C26B6476-3E8D-9E7B-540C-E0FEFAD5D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901" y="-3175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9 w 84"/>
                <a:gd name="T7" fmla="*/ 42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2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34">
              <a:extLst>
                <a:ext uri="{FF2B5EF4-FFF2-40B4-BE49-F238E27FC236}">
                  <a16:creationId xmlns:a16="http://schemas.microsoft.com/office/drawing/2014/main" id="{944C5982-3C91-7F73-09A4-D3869163B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962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39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2" y="99"/>
                    <a:pt x="54" y="103"/>
                    <a:pt x="39" y="103"/>
                  </a:cubicBezTo>
                  <a:cubicBezTo>
                    <a:pt x="19" y="103"/>
                    <a:pt x="4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39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7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3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35">
              <a:extLst>
                <a:ext uri="{FF2B5EF4-FFF2-40B4-BE49-F238E27FC236}">
                  <a16:creationId xmlns:a16="http://schemas.microsoft.com/office/drawing/2014/main" id="{948AB8FF-2BA3-9E06-B8CF-1E2C0011DA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29001" y="-36513"/>
              <a:ext cx="20638" cy="117475"/>
            </a:xfrm>
            <a:custGeom>
              <a:avLst/>
              <a:gdLst>
                <a:gd name="T0" fmla="*/ 13 w 26"/>
                <a:gd name="T1" fmla="*/ 24 h 143"/>
                <a:gd name="T2" fmla="*/ 0 w 26"/>
                <a:gd name="T3" fmla="*/ 12 h 143"/>
                <a:gd name="T4" fmla="*/ 13 w 26"/>
                <a:gd name="T5" fmla="*/ 0 h 143"/>
                <a:gd name="T6" fmla="*/ 26 w 26"/>
                <a:gd name="T7" fmla="*/ 12 h 143"/>
                <a:gd name="T8" fmla="*/ 13 w 26"/>
                <a:gd name="T9" fmla="*/ 24 h 143"/>
                <a:gd name="T10" fmla="*/ 4 w 26"/>
                <a:gd name="T11" fmla="*/ 143 h 143"/>
                <a:gd name="T12" fmla="*/ 4 w 26"/>
                <a:gd name="T13" fmla="*/ 44 h 143"/>
                <a:gd name="T14" fmla="*/ 22 w 26"/>
                <a:gd name="T15" fmla="*/ 44 h 143"/>
                <a:gd name="T16" fmla="*/ 22 w 26"/>
                <a:gd name="T17" fmla="*/ 143 h 143"/>
                <a:gd name="T18" fmla="*/ 4 w 26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5"/>
                    <a:pt x="26" y="12"/>
                  </a:cubicBezTo>
                  <a:cubicBezTo>
                    <a:pt x="26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36">
              <a:extLst>
                <a:ext uri="{FF2B5EF4-FFF2-40B4-BE49-F238E27FC236}">
                  <a16:creationId xmlns:a16="http://schemas.microsoft.com/office/drawing/2014/main" id="{914FBE95-5DCD-B09C-05FA-773F884D73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65513" y="-3175"/>
              <a:ext cx="77788" cy="115888"/>
            </a:xfrm>
            <a:custGeom>
              <a:avLst/>
              <a:gdLst>
                <a:gd name="T0" fmla="*/ 84 w 94"/>
                <a:gd name="T1" fmla="*/ 122 h 138"/>
                <a:gd name="T2" fmla="*/ 44 w 94"/>
                <a:gd name="T3" fmla="*/ 138 h 138"/>
                <a:gd name="T4" fmla="*/ 5 w 94"/>
                <a:gd name="T5" fmla="*/ 126 h 138"/>
                <a:gd name="T6" fmla="*/ 12 w 94"/>
                <a:gd name="T7" fmla="*/ 112 h 138"/>
                <a:gd name="T8" fmla="*/ 43 w 94"/>
                <a:gd name="T9" fmla="*/ 122 h 138"/>
                <a:gd name="T10" fmla="*/ 67 w 94"/>
                <a:gd name="T11" fmla="*/ 113 h 138"/>
                <a:gd name="T12" fmla="*/ 74 w 94"/>
                <a:gd name="T13" fmla="*/ 89 h 138"/>
                <a:gd name="T14" fmla="*/ 74 w 94"/>
                <a:gd name="T15" fmla="*/ 80 h 138"/>
                <a:gd name="T16" fmla="*/ 42 w 94"/>
                <a:gd name="T17" fmla="*/ 99 h 138"/>
                <a:gd name="T18" fmla="*/ 0 w 94"/>
                <a:gd name="T19" fmla="*/ 49 h 138"/>
                <a:gd name="T20" fmla="*/ 43 w 94"/>
                <a:gd name="T21" fmla="*/ 0 h 138"/>
                <a:gd name="T22" fmla="*/ 74 w 94"/>
                <a:gd name="T23" fmla="*/ 18 h 138"/>
                <a:gd name="T24" fmla="*/ 76 w 94"/>
                <a:gd name="T25" fmla="*/ 2 h 138"/>
                <a:gd name="T26" fmla="*/ 94 w 94"/>
                <a:gd name="T27" fmla="*/ 2 h 138"/>
                <a:gd name="T28" fmla="*/ 94 w 94"/>
                <a:gd name="T29" fmla="*/ 82 h 138"/>
                <a:gd name="T30" fmla="*/ 84 w 94"/>
                <a:gd name="T31" fmla="*/ 122 h 138"/>
                <a:gd name="T32" fmla="*/ 48 w 94"/>
                <a:gd name="T33" fmla="*/ 15 h 138"/>
                <a:gd name="T34" fmla="*/ 20 w 94"/>
                <a:gd name="T35" fmla="*/ 49 h 138"/>
                <a:gd name="T36" fmla="*/ 47 w 94"/>
                <a:gd name="T37" fmla="*/ 83 h 138"/>
                <a:gd name="T38" fmla="*/ 75 w 94"/>
                <a:gd name="T39" fmla="*/ 49 h 138"/>
                <a:gd name="T40" fmla="*/ 48 w 94"/>
                <a:gd name="T41" fmla="*/ 1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138">
                  <a:moveTo>
                    <a:pt x="84" y="122"/>
                  </a:moveTo>
                  <a:cubicBezTo>
                    <a:pt x="76" y="130"/>
                    <a:pt x="64" y="138"/>
                    <a:pt x="44" y="138"/>
                  </a:cubicBezTo>
                  <a:cubicBezTo>
                    <a:pt x="23" y="138"/>
                    <a:pt x="8" y="129"/>
                    <a:pt x="5" y="126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7" y="116"/>
                    <a:pt x="30" y="122"/>
                    <a:pt x="43" y="122"/>
                  </a:cubicBezTo>
                  <a:cubicBezTo>
                    <a:pt x="55" y="122"/>
                    <a:pt x="63" y="118"/>
                    <a:pt x="67" y="113"/>
                  </a:cubicBezTo>
                  <a:cubicBezTo>
                    <a:pt x="72" y="109"/>
                    <a:pt x="74" y="101"/>
                    <a:pt x="74" y="89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3" y="83"/>
                    <a:pt x="64" y="99"/>
                    <a:pt x="42" y="99"/>
                  </a:cubicBezTo>
                  <a:cubicBezTo>
                    <a:pt x="16" y="99"/>
                    <a:pt x="0" y="78"/>
                    <a:pt x="0" y="49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65" y="0"/>
                    <a:pt x="73" y="15"/>
                    <a:pt x="74" y="18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102"/>
                    <a:pt x="91" y="113"/>
                    <a:pt x="84" y="122"/>
                  </a:cubicBezTo>
                  <a:close/>
                  <a:moveTo>
                    <a:pt x="48" y="15"/>
                  </a:moveTo>
                  <a:cubicBezTo>
                    <a:pt x="31" y="15"/>
                    <a:pt x="20" y="30"/>
                    <a:pt x="20" y="49"/>
                  </a:cubicBezTo>
                  <a:cubicBezTo>
                    <a:pt x="20" y="67"/>
                    <a:pt x="30" y="83"/>
                    <a:pt x="47" y="83"/>
                  </a:cubicBezTo>
                  <a:cubicBezTo>
                    <a:pt x="64" y="83"/>
                    <a:pt x="75" y="67"/>
                    <a:pt x="75" y="49"/>
                  </a:cubicBezTo>
                  <a:cubicBezTo>
                    <a:pt x="75" y="30"/>
                    <a:pt x="65" y="15"/>
                    <a:pt x="48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37">
              <a:extLst>
                <a:ext uri="{FF2B5EF4-FFF2-40B4-BE49-F238E27FC236}">
                  <a16:creationId xmlns:a16="http://schemas.microsoft.com/office/drawing/2014/main" id="{DCECE63C-3BE4-E3D3-8A34-3F4C88B09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8701" y="-34925"/>
              <a:ext cx="69850" cy="115888"/>
            </a:xfrm>
            <a:custGeom>
              <a:avLst/>
              <a:gdLst>
                <a:gd name="T0" fmla="*/ 66 w 85"/>
                <a:gd name="T1" fmla="*/ 141 h 141"/>
                <a:gd name="T2" fmla="*/ 66 w 85"/>
                <a:gd name="T3" fmla="*/ 82 h 141"/>
                <a:gd name="T4" fmla="*/ 46 w 85"/>
                <a:gd name="T5" fmla="*/ 56 h 141"/>
                <a:gd name="T6" fmla="*/ 19 w 85"/>
                <a:gd name="T7" fmla="*/ 82 h 141"/>
                <a:gd name="T8" fmla="*/ 19 w 85"/>
                <a:gd name="T9" fmla="*/ 141 h 141"/>
                <a:gd name="T10" fmla="*/ 0 w 85"/>
                <a:gd name="T11" fmla="*/ 141 h 141"/>
                <a:gd name="T12" fmla="*/ 0 w 85"/>
                <a:gd name="T13" fmla="*/ 0 h 141"/>
                <a:gd name="T14" fmla="*/ 19 w 85"/>
                <a:gd name="T15" fmla="*/ 0 h 141"/>
                <a:gd name="T16" fmla="*/ 19 w 85"/>
                <a:gd name="T17" fmla="*/ 60 h 141"/>
                <a:gd name="T18" fmla="*/ 52 w 85"/>
                <a:gd name="T19" fmla="*/ 39 h 141"/>
                <a:gd name="T20" fmla="*/ 85 w 85"/>
                <a:gd name="T21" fmla="*/ 77 h 141"/>
                <a:gd name="T22" fmla="*/ 85 w 85"/>
                <a:gd name="T23" fmla="*/ 141 h 141"/>
                <a:gd name="T24" fmla="*/ 66 w 85"/>
                <a:gd name="T25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141">
                  <a:moveTo>
                    <a:pt x="66" y="141"/>
                  </a:moveTo>
                  <a:cubicBezTo>
                    <a:pt x="66" y="82"/>
                    <a:pt x="66" y="82"/>
                    <a:pt x="66" y="82"/>
                  </a:cubicBezTo>
                  <a:cubicBezTo>
                    <a:pt x="66" y="66"/>
                    <a:pt x="61" y="56"/>
                    <a:pt x="46" y="56"/>
                  </a:cubicBezTo>
                  <a:cubicBezTo>
                    <a:pt x="31" y="56"/>
                    <a:pt x="21" y="72"/>
                    <a:pt x="19" y="82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5" y="50"/>
                    <a:pt x="36" y="39"/>
                    <a:pt x="52" y="39"/>
                  </a:cubicBezTo>
                  <a:cubicBezTo>
                    <a:pt x="72" y="39"/>
                    <a:pt x="85" y="51"/>
                    <a:pt x="85" y="77"/>
                  </a:cubicBezTo>
                  <a:cubicBezTo>
                    <a:pt x="85" y="141"/>
                    <a:pt x="85" y="141"/>
                    <a:pt x="85" y="141"/>
                  </a:cubicBezTo>
                  <a:lnTo>
                    <a:pt x="66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38">
              <a:extLst>
                <a:ext uri="{FF2B5EF4-FFF2-40B4-BE49-F238E27FC236}">
                  <a16:creationId xmlns:a16="http://schemas.microsoft.com/office/drawing/2014/main" id="{A628084C-CF66-E7E8-A07E-637CE5D6B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4426" y="-23813"/>
              <a:ext cx="50800" cy="106363"/>
            </a:xfrm>
            <a:custGeom>
              <a:avLst/>
              <a:gdLst>
                <a:gd name="T0" fmla="*/ 33 w 61"/>
                <a:gd name="T1" fmla="*/ 41 h 128"/>
                <a:gd name="T2" fmla="*/ 33 w 61"/>
                <a:gd name="T3" fmla="*/ 92 h 128"/>
                <a:gd name="T4" fmla="*/ 37 w 61"/>
                <a:gd name="T5" fmla="*/ 109 h 128"/>
                <a:gd name="T6" fmla="*/ 47 w 61"/>
                <a:gd name="T7" fmla="*/ 113 h 128"/>
                <a:gd name="T8" fmla="*/ 58 w 61"/>
                <a:gd name="T9" fmla="*/ 111 h 128"/>
                <a:gd name="T10" fmla="*/ 60 w 61"/>
                <a:gd name="T11" fmla="*/ 125 h 128"/>
                <a:gd name="T12" fmla="*/ 42 w 61"/>
                <a:gd name="T13" fmla="*/ 128 h 128"/>
                <a:gd name="T14" fmla="*/ 21 w 61"/>
                <a:gd name="T15" fmla="*/ 121 h 128"/>
                <a:gd name="T16" fmla="*/ 15 w 61"/>
                <a:gd name="T17" fmla="*/ 95 h 128"/>
                <a:gd name="T18" fmla="*/ 15 w 61"/>
                <a:gd name="T19" fmla="*/ 41 h 128"/>
                <a:gd name="T20" fmla="*/ 0 w 61"/>
                <a:gd name="T21" fmla="*/ 41 h 128"/>
                <a:gd name="T22" fmla="*/ 0 w 61"/>
                <a:gd name="T23" fmla="*/ 27 h 128"/>
                <a:gd name="T24" fmla="*/ 14 w 61"/>
                <a:gd name="T25" fmla="*/ 27 h 128"/>
                <a:gd name="T26" fmla="*/ 16 w 61"/>
                <a:gd name="T27" fmla="*/ 0 h 128"/>
                <a:gd name="T28" fmla="*/ 33 w 61"/>
                <a:gd name="T29" fmla="*/ 0 h 128"/>
                <a:gd name="T30" fmla="*/ 33 w 61"/>
                <a:gd name="T31" fmla="*/ 27 h 128"/>
                <a:gd name="T32" fmla="*/ 61 w 61"/>
                <a:gd name="T33" fmla="*/ 27 h 128"/>
                <a:gd name="T34" fmla="*/ 61 w 61"/>
                <a:gd name="T35" fmla="*/ 41 h 128"/>
                <a:gd name="T36" fmla="*/ 33 w 61"/>
                <a:gd name="T37" fmla="*/ 4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128">
                  <a:moveTo>
                    <a:pt x="33" y="41"/>
                  </a:moveTo>
                  <a:cubicBezTo>
                    <a:pt x="33" y="92"/>
                    <a:pt x="33" y="92"/>
                    <a:pt x="33" y="92"/>
                  </a:cubicBezTo>
                  <a:cubicBezTo>
                    <a:pt x="33" y="101"/>
                    <a:pt x="34" y="106"/>
                    <a:pt x="37" y="109"/>
                  </a:cubicBezTo>
                  <a:cubicBezTo>
                    <a:pt x="40" y="112"/>
                    <a:pt x="43" y="113"/>
                    <a:pt x="47" y="113"/>
                  </a:cubicBezTo>
                  <a:cubicBezTo>
                    <a:pt x="52" y="113"/>
                    <a:pt x="56" y="112"/>
                    <a:pt x="58" y="111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6" y="127"/>
                    <a:pt x="48" y="128"/>
                    <a:pt x="42" y="128"/>
                  </a:cubicBezTo>
                  <a:cubicBezTo>
                    <a:pt x="33" y="128"/>
                    <a:pt x="27" y="126"/>
                    <a:pt x="21" y="121"/>
                  </a:cubicBezTo>
                  <a:cubicBezTo>
                    <a:pt x="16" y="115"/>
                    <a:pt x="15" y="108"/>
                    <a:pt x="15" y="95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33" y="41"/>
                    <a:pt x="33" y="41"/>
                    <a:pt x="33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39">
              <a:extLst>
                <a:ext uri="{FF2B5EF4-FFF2-40B4-BE49-F238E27FC236}">
                  <a16:creationId xmlns:a16="http://schemas.microsoft.com/office/drawing/2014/main" id="{644BE14E-EA94-5B64-6A69-FD38062EC8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157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40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3" y="99"/>
                    <a:pt x="54" y="103"/>
                    <a:pt x="39" y="103"/>
                  </a:cubicBezTo>
                  <a:cubicBezTo>
                    <a:pt x="19" y="103"/>
                    <a:pt x="5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40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8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4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40">
              <a:extLst>
                <a:ext uri="{FF2B5EF4-FFF2-40B4-BE49-F238E27FC236}">
                  <a16:creationId xmlns:a16="http://schemas.microsoft.com/office/drawing/2014/main" id="{EF137B69-3191-B6FE-C47C-0D807733E2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157163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6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5 h 136"/>
                <a:gd name="T20" fmla="*/ 20 w 113"/>
                <a:gd name="T21" fmla="*/ 15 h 136"/>
                <a:gd name="T22" fmla="*/ 20 w 113"/>
                <a:gd name="T23" fmla="*/ 119 h 136"/>
                <a:gd name="T24" fmla="*/ 45 w 113"/>
                <a:gd name="T25" fmla="*/ 119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5"/>
                    <a:pt x="92" y="16"/>
                  </a:cubicBezTo>
                  <a:cubicBezTo>
                    <a:pt x="103" y="27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19"/>
                    <a:pt x="59" y="15"/>
                    <a:pt x="45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45" y="119"/>
                    <a:pt x="45" y="119"/>
                    <a:pt x="45" y="119"/>
                  </a:cubicBezTo>
                  <a:cubicBezTo>
                    <a:pt x="58" y="119"/>
                    <a:pt x="69" y="116"/>
                    <a:pt x="78" y="107"/>
                  </a:cubicBezTo>
                  <a:cubicBezTo>
                    <a:pt x="87" y="98"/>
                    <a:pt x="92" y="84"/>
                    <a:pt x="92" y="68"/>
                  </a:cubicBezTo>
                  <a:cubicBezTo>
                    <a:pt x="92" y="51"/>
                    <a:pt x="87" y="36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41">
              <a:extLst>
                <a:ext uri="{FF2B5EF4-FFF2-40B4-BE49-F238E27FC236}">
                  <a16:creationId xmlns:a16="http://schemas.microsoft.com/office/drawing/2014/main" id="{821A2D0B-222A-FACB-58E1-95FBC01269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50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Rectangle 42">
              <a:extLst>
                <a:ext uri="{FF2B5EF4-FFF2-40B4-BE49-F238E27FC236}">
                  <a16:creationId xmlns:a16="http://schemas.microsoft.com/office/drawing/2014/main" id="{7DEFDA0D-DEC0-C80E-280E-37E6A828C6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7163" y="153988"/>
              <a:ext cx="15875" cy="115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43">
              <a:extLst>
                <a:ext uri="{FF2B5EF4-FFF2-40B4-BE49-F238E27FC236}">
                  <a16:creationId xmlns:a16="http://schemas.microsoft.com/office/drawing/2014/main" id="{E1B199F1-629A-2B40-F991-6A433992CF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6851" y="150813"/>
              <a:ext cx="20638" cy="119063"/>
            </a:xfrm>
            <a:custGeom>
              <a:avLst/>
              <a:gdLst>
                <a:gd name="T0" fmla="*/ 12 w 25"/>
                <a:gd name="T1" fmla="*/ 25 h 144"/>
                <a:gd name="T2" fmla="*/ 0 w 25"/>
                <a:gd name="T3" fmla="*/ 13 h 144"/>
                <a:gd name="T4" fmla="*/ 12 w 25"/>
                <a:gd name="T5" fmla="*/ 0 h 144"/>
                <a:gd name="T6" fmla="*/ 25 w 25"/>
                <a:gd name="T7" fmla="*/ 12 h 144"/>
                <a:gd name="T8" fmla="*/ 12 w 25"/>
                <a:gd name="T9" fmla="*/ 25 h 144"/>
                <a:gd name="T10" fmla="*/ 3 w 25"/>
                <a:gd name="T11" fmla="*/ 144 h 144"/>
                <a:gd name="T12" fmla="*/ 3 w 25"/>
                <a:gd name="T13" fmla="*/ 45 h 144"/>
                <a:gd name="T14" fmla="*/ 22 w 25"/>
                <a:gd name="T15" fmla="*/ 45 h 144"/>
                <a:gd name="T16" fmla="*/ 22 w 25"/>
                <a:gd name="T17" fmla="*/ 144 h 144"/>
                <a:gd name="T18" fmla="*/ 3 w 25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4">
                  <a:moveTo>
                    <a:pt x="12" y="25"/>
                  </a:moveTo>
                  <a:cubicBezTo>
                    <a:pt x="5" y="25"/>
                    <a:pt x="0" y="20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0" y="0"/>
                    <a:pt x="25" y="6"/>
                    <a:pt x="25" y="12"/>
                  </a:cubicBezTo>
                  <a:cubicBezTo>
                    <a:pt x="25" y="19"/>
                    <a:pt x="20" y="25"/>
                    <a:pt x="12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44">
              <a:extLst>
                <a:ext uri="{FF2B5EF4-FFF2-40B4-BE49-F238E27FC236}">
                  <a16:creationId xmlns:a16="http://schemas.microsoft.com/office/drawing/2014/main" id="{344578C9-CCB4-4F2D-6F97-A69FE48FE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8601" y="188913"/>
              <a:ext cx="79375" cy="80963"/>
            </a:xfrm>
            <a:custGeom>
              <a:avLst/>
              <a:gdLst>
                <a:gd name="T0" fmla="*/ 30 w 50"/>
                <a:gd name="T1" fmla="*/ 51 h 51"/>
                <a:gd name="T2" fmla="*/ 19 w 50"/>
                <a:gd name="T3" fmla="*/ 51 h 51"/>
                <a:gd name="T4" fmla="*/ 0 w 50"/>
                <a:gd name="T5" fmla="*/ 0 h 51"/>
                <a:gd name="T6" fmla="*/ 10 w 50"/>
                <a:gd name="T7" fmla="*/ 0 h 51"/>
                <a:gd name="T8" fmla="*/ 25 w 50"/>
                <a:gd name="T9" fmla="*/ 41 h 51"/>
                <a:gd name="T10" fmla="*/ 39 w 50"/>
                <a:gd name="T11" fmla="*/ 0 h 51"/>
                <a:gd name="T12" fmla="*/ 50 w 50"/>
                <a:gd name="T13" fmla="*/ 0 h 51"/>
                <a:gd name="T14" fmla="*/ 30 w 50"/>
                <a:gd name="T1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51">
                  <a:moveTo>
                    <a:pt x="30" y="51"/>
                  </a:moveTo>
                  <a:lnTo>
                    <a:pt x="19" y="5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5" y="41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30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45">
              <a:extLst>
                <a:ext uri="{FF2B5EF4-FFF2-40B4-BE49-F238E27FC236}">
                  <a16:creationId xmlns:a16="http://schemas.microsoft.com/office/drawing/2014/main" id="{2236A563-D056-2155-A154-64F4FBDBB1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59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0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46">
              <a:extLst>
                <a:ext uri="{FF2B5EF4-FFF2-40B4-BE49-F238E27FC236}">
                  <a16:creationId xmlns:a16="http://schemas.microsoft.com/office/drawing/2014/main" id="{F4BF70B8-9555-C261-D3C1-88BD30FC33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7988" y="185738"/>
              <a:ext cx="47625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47">
              <a:extLst>
                <a:ext uri="{FF2B5EF4-FFF2-40B4-BE49-F238E27FC236}">
                  <a16:creationId xmlns:a16="http://schemas.microsoft.com/office/drawing/2014/main" id="{2EFAC510-CEEE-DA5A-FAA3-F170FED762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987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48">
              <a:extLst>
                <a:ext uri="{FF2B5EF4-FFF2-40B4-BE49-F238E27FC236}">
                  <a16:creationId xmlns:a16="http://schemas.microsoft.com/office/drawing/2014/main" id="{9F75901F-04A3-6B7A-4918-99E7F7C4A0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84513" y="153988"/>
              <a:ext cx="77788" cy="117475"/>
            </a:xfrm>
            <a:custGeom>
              <a:avLst/>
              <a:gdLst>
                <a:gd name="T0" fmla="*/ 78 w 94"/>
                <a:gd name="T1" fmla="*/ 141 h 143"/>
                <a:gd name="T2" fmla="*/ 75 w 94"/>
                <a:gd name="T3" fmla="*/ 125 h 143"/>
                <a:gd name="T4" fmla="*/ 42 w 94"/>
                <a:gd name="T5" fmla="*/ 143 h 143"/>
                <a:gd name="T6" fmla="*/ 0 w 94"/>
                <a:gd name="T7" fmla="*/ 91 h 143"/>
                <a:gd name="T8" fmla="*/ 44 w 94"/>
                <a:gd name="T9" fmla="*/ 40 h 143"/>
                <a:gd name="T10" fmla="*/ 75 w 94"/>
                <a:gd name="T11" fmla="*/ 58 h 143"/>
                <a:gd name="T12" fmla="*/ 75 w 94"/>
                <a:gd name="T13" fmla="*/ 0 h 143"/>
                <a:gd name="T14" fmla="*/ 94 w 94"/>
                <a:gd name="T15" fmla="*/ 0 h 143"/>
                <a:gd name="T16" fmla="*/ 94 w 94"/>
                <a:gd name="T17" fmla="*/ 141 h 143"/>
                <a:gd name="T18" fmla="*/ 78 w 94"/>
                <a:gd name="T19" fmla="*/ 141 h 143"/>
                <a:gd name="T20" fmla="*/ 48 w 94"/>
                <a:gd name="T21" fmla="*/ 54 h 143"/>
                <a:gd name="T22" fmla="*/ 19 w 94"/>
                <a:gd name="T23" fmla="*/ 90 h 143"/>
                <a:gd name="T24" fmla="*/ 47 w 94"/>
                <a:gd name="T25" fmla="*/ 127 h 143"/>
                <a:gd name="T26" fmla="*/ 75 w 94"/>
                <a:gd name="T27" fmla="*/ 90 h 143"/>
                <a:gd name="T28" fmla="*/ 48 w 94"/>
                <a:gd name="T29" fmla="*/ 5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43">
                  <a:moveTo>
                    <a:pt x="78" y="141"/>
                  </a:moveTo>
                  <a:cubicBezTo>
                    <a:pt x="75" y="125"/>
                    <a:pt x="75" y="125"/>
                    <a:pt x="75" y="125"/>
                  </a:cubicBezTo>
                  <a:cubicBezTo>
                    <a:pt x="74" y="126"/>
                    <a:pt x="65" y="143"/>
                    <a:pt x="42" y="143"/>
                  </a:cubicBezTo>
                  <a:cubicBezTo>
                    <a:pt x="16" y="143"/>
                    <a:pt x="0" y="121"/>
                    <a:pt x="0" y="91"/>
                  </a:cubicBezTo>
                  <a:cubicBezTo>
                    <a:pt x="0" y="62"/>
                    <a:pt x="18" y="40"/>
                    <a:pt x="44" y="40"/>
                  </a:cubicBezTo>
                  <a:cubicBezTo>
                    <a:pt x="65" y="40"/>
                    <a:pt x="74" y="56"/>
                    <a:pt x="75" y="58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78" y="141"/>
                    <a:pt x="78" y="141"/>
                    <a:pt x="78" y="141"/>
                  </a:cubicBezTo>
                  <a:close/>
                  <a:moveTo>
                    <a:pt x="48" y="54"/>
                  </a:moveTo>
                  <a:cubicBezTo>
                    <a:pt x="30" y="54"/>
                    <a:pt x="19" y="71"/>
                    <a:pt x="19" y="90"/>
                  </a:cubicBezTo>
                  <a:cubicBezTo>
                    <a:pt x="19" y="110"/>
                    <a:pt x="29" y="127"/>
                    <a:pt x="47" y="127"/>
                  </a:cubicBezTo>
                  <a:cubicBezTo>
                    <a:pt x="64" y="127"/>
                    <a:pt x="75" y="110"/>
                    <a:pt x="75" y="90"/>
                  </a:cubicBezTo>
                  <a:cubicBezTo>
                    <a:pt x="76" y="71"/>
                    <a:pt x="66" y="54"/>
                    <a:pt x="48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49">
              <a:extLst>
                <a:ext uri="{FF2B5EF4-FFF2-40B4-BE49-F238E27FC236}">
                  <a16:creationId xmlns:a16="http://schemas.microsoft.com/office/drawing/2014/main" id="{746411D7-FE52-9D4A-5F9C-E781E2B0A6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926" y="152400"/>
              <a:ext cx="53975" cy="117475"/>
            </a:xfrm>
            <a:custGeom>
              <a:avLst/>
              <a:gdLst>
                <a:gd name="T0" fmla="*/ 61 w 64"/>
                <a:gd name="T1" fmla="*/ 18 h 142"/>
                <a:gd name="T2" fmla="*/ 49 w 64"/>
                <a:gd name="T3" fmla="*/ 15 h 142"/>
                <a:gd name="T4" fmla="*/ 36 w 64"/>
                <a:gd name="T5" fmla="*/ 21 h 142"/>
                <a:gd name="T6" fmla="*/ 34 w 64"/>
                <a:gd name="T7" fmla="*/ 35 h 142"/>
                <a:gd name="T8" fmla="*/ 34 w 64"/>
                <a:gd name="T9" fmla="*/ 43 h 142"/>
                <a:gd name="T10" fmla="*/ 59 w 64"/>
                <a:gd name="T11" fmla="*/ 43 h 142"/>
                <a:gd name="T12" fmla="*/ 59 w 64"/>
                <a:gd name="T13" fmla="*/ 57 h 142"/>
                <a:gd name="T14" fmla="*/ 34 w 64"/>
                <a:gd name="T15" fmla="*/ 57 h 142"/>
                <a:gd name="T16" fmla="*/ 34 w 64"/>
                <a:gd name="T17" fmla="*/ 142 h 142"/>
                <a:gd name="T18" fmla="*/ 15 w 64"/>
                <a:gd name="T19" fmla="*/ 142 h 142"/>
                <a:gd name="T20" fmla="*/ 15 w 64"/>
                <a:gd name="T21" fmla="*/ 57 h 142"/>
                <a:gd name="T22" fmla="*/ 0 w 64"/>
                <a:gd name="T23" fmla="*/ 57 h 142"/>
                <a:gd name="T24" fmla="*/ 0 w 64"/>
                <a:gd name="T25" fmla="*/ 43 h 142"/>
                <a:gd name="T26" fmla="*/ 15 w 64"/>
                <a:gd name="T27" fmla="*/ 43 h 142"/>
                <a:gd name="T28" fmla="*/ 15 w 64"/>
                <a:gd name="T29" fmla="*/ 32 h 142"/>
                <a:gd name="T30" fmla="*/ 22 w 64"/>
                <a:gd name="T31" fmla="*/ 9 h 142"/>
                <a:gd name="T32" fmla="*/ 45 w 64"/>
                <a:gd name="T33" fmla="*/ 0 h 142"/>
                <a:gd name="T34" fmla="*/ 64 w 64"/>
                <a:gd name="T35" fmla="*/ 4 h 142"/>
                <a:gd name="T36" fmla="*/ 61 w 64"/>
                <a:gd name="T37" fmla="*/ 1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142">
                  <a:moveTo>
                    <a:pt x="61" y="18"/>
                  </a:moveTo>
                  <a:cubicBezTo>
                    <a:pt x="61" y="18"/>
                    <a:pt x="55" y="15"/>
                    <a:pt x="49" y="15"/>
                  </a:cubicBezTo>
                  <a:cubicBezTo>
                    <a:pt x="43" y="15"/>
                    <a:pt x="39" y="17"/>
                    <a:pt x="36" y="21"/>
                  </a:cubicBezTo>
                  <a:cubicBezTo>
                    <a:pt x="34" y="24"/>
                    <a:pt x="34" y="29"/>
                    <a:pt x="34" y="35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142"/>
                    <a:pt x="34" y="142"/>
                    <a:pt x="34" y="142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21"/>
                    <a:pt x="18" y="14"/>
                    <a:pt x="22" y="9"/>
                  </a:cubicBezTo>
                  <a:cubicBezTo>
                    <a:pt x="27" y="4"/>
                    <a:pt x="34" y="0"/>
                    <a:pt x="45" y="0"/>
                  </a:cubicBezTo>
                  <a:cubicBezTo>
                    <a:pt x="55" y="0"/>
                    <a:pt x="62" y="3"/>
                    <a:pt x="64" y="4"/>
                  </a:cubicBezTo>
                  <a:lnTo>
                    <a:pt x="61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50">
              <a:extLst>
                <a:ext uri="{FF2B5EF4-FFF2-40B4-BE49-F238E27FC236}">
                  <a16:creationId xmlns:a16="http://schemas.microsoft.com/office/drawing/2014/main" id="{71C2BF5D-0F27-5DC4-E839-53363129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0251" y="185738"/>
              <a:ext cx="46038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51">
              <a:extLst>
                <a:ext uri="{FF2B5EF4-FFF2-40B4-BE49-F238E27FC236}">
                  <a16:creationId xmlns:a16="http://schemas.microsoft.com/office/drawing/2014/main" id="{6AAE8FD2-F294-9C4A-F94A-068B4B7ABC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21051" y="185738"/>
              <a:ext cx="79375" cy="85725"/>
            </a:xfrm>
            <a:custGeom>
              <a:avLst/>
              <a:gdLst>
                <a:gd name="T0" fmla="*/ 48 w 96"/>
                <a:gd name="T1" fmla="*/ 102 h 102"/>
                <a:gd name="T2" fmla="*/ 0 w 96"/>
                <a:gd name="T3" fmla="*/ 51 h 102"/>
                <a:gd name="T4" fmla="*/ 48 w 96"/>
                <a:gd name="T5" fmla="*/ 0 h 102"/>
                <a:gd name="T6" fmla="*/ 96 w 96"/>
                <a:gd name="T7" fmla="*/ 51 h 102"/>
                <a:gd name="T8" fmla="*/ 48 w 96"/>
                <a:gd name="T9" fmla="*/ 102 h 102"/>
                <a:gd name="T10" fmla="*/ 48 w 96"/>
                <a:gd name="T11" fmla="*/ 14 h 102"/>
                <a:gd name="T12" fmla="*/ 20 w 96"/>
                <a:gd name="T13" fmla="*/ 51 h 102"/>
                <a:gd name="T14" fmla="*/ 48 w 96"/>
                <a:gd name="T15" fmla="*/ 88 h 102"/>
                <a:gd name="T16" fmla="*/ 77 w 96"/>
                <a:gd name="T17" fmla="*/ 51 h 102"/>
                <a:gd name="T18" fmla="*/ 48 w 96"/>
                <a:gd name="T19" fmla="*/ 1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102">
                  <a:moveTo>
                    <a:pt x="48" y="102"/>
                  </a:moveTo>
                  <a:cubicBezTo>
                    <a:pt x="20" y="102"/>
                    <a:pt x="0" y="82"/>
                    <a:pt x="0" y="51"/>
                  </a:cubicBezTo>
                  <a:cubicBezTo>
                    <a:pt x="0" y="20"/>
                    <a:pt x="20" y="0"/>
                    <a:pt x="48" y="0"/>
                  </a:cubicBezTo>
                  <a:cubicBezTo>
                    <a:pt x="77" y="0"/>
                    <a:pt x="96" y="20"/>
                    <a:pt x="96" y="51"/>
                  </a:cubicBezTo>
                  <a:cubicBezTo>
                    <a:pt x="96" y="82"/>
                    <a:pt x="77" y="102"/>
                    <a:pt x="48" y="102"/>
                  </a:cubicBezTo>
                  <a:close/>
                  <a:moveTo>
                    <a:pt x="48" y="14"/>
                  </a:moveTo>
                  <a:cubicBezTo>
                    <a:pt x="30" y="14"/>
                    <a:pt x="20" y="29"/>
                    <a:pt x="20" y="51"/>
                  </a:cubicBezTo>
                  <a:cubicBezTo>
                    <a:pt x="20" y="72"/>
                    <a:pt x="30" y="88"/>
                    <a:pt x="48" y="88"/>
                  </a:cubicBezTo>
                  <a:cubicBezTo>
                    <a:pt x="67" y="88"/>
                    <a:pt x="77" y="72"/>
                    <a:pt x="77" y="51"/>
                  </a:cubicBezTo>
                  <a:cubicBezTo>
                    <a:pt x="77" y="29"/>
                    <a:pt x="67" y="14"/>
                    <a:pt x="4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52">
              <a:extLst>
                <a:ext uri="{FF2B5EF4-FFF2-40B4-BE49-F238E27FC236}">
                  <a16:creationId xmlns:a16="http://schemas.microsoft.com/office/drawing/2014/main" id="{C590DB0F-DC19-CD6D-2F4D-61479185D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9476" y="185738"/>
              <a:ext cx="117475" cy="84138"/>
            </a:xfrm>
            <a:custGeom>
              <a:avLst/>
              <a:gdLst>
                <a:gd name="T0" fmla="*/ 123 w 142"/>
                <a:gd name="T1" fmla="*/ 101 h 101"/>
                <a:gd name="T2" fmla="*/ 123 w 142"/>
                <a:gd name="T3" fmla="*/ 39 h 101"/>
                <a:gd name="T4" fmla="*/ 106 w 142"/>
                <a:gd name="T5" fmla="*/ 16 h 101"/>
                <a:gd name="T6" fmla="*/ 80 w 142"/>
                <a:gd name="T7" fmla="*/ 41 h 101"/>
                <a:gd name="T8" fmla="*/ 80 w 142"/>
                <a:gd name="T9" fmla="*/ 101 h 101"/>
                <a:gd name="T10" fmla="*/ 62 w 142"/>
                <a:gd name="T11" fmla="*/ 101 h 101"/>
                <a:gd name="T12" fmla="*/ 62 w 142"/>
                <a:gd name="T13" fmla="*/ 39 h 101"/>
                <a:gd name="T14" fmla="*/ 44 w 142"/>
                <a:gd name="T15" fmla="*/ 16 h 101"/>
                <a:gd name="T16" fmla="*/ 19 w 142"/>
                <a:gd name="T17" fmla="*/ 41 h 101"/>
                <a:gd name="T18" fmla="*/ 19 w 142"/>
                <a:gd name="T19" fmla="*/ 101 h 101"/>
                <a:gd name="T20" fmla="*/ 0 w 142"/>
                <a:gd name="T21" fmla="*/ 101 h 101"/>
                <a:gd name="T22" fmla="*/ 0 w 142"/>
                <a:gd name="T23" fmla="*/ 2 h 101"/>
                <a:gd name="T24" fmla="*/ 18 w 142"/>
                <a:gd name="T25" fmla="*/ 2 h 101"/>
                <a:gd name="T26" fmla="*/ 19 w 142"/>
                <a:gd name="T27" fmla="*/ 20 h 101"/>
                <a:gd name="T28" fmla="*/ 51 w 142"/>
                <a:gd name="T29" fmla="*/ 0 h 101"/>
                <a:gd name="T30" fmla="*/ 79 w 142"/>
                <a:gd name="T31" fmla="*/ 21 h 101"/>
                <a:gd name="T32" fmla="*/ 112 w 142"/>
                <a:gd name="T33" fmla="*/ 0 h 101"/>
                <a:gd name="T34" fmla="*/ 142 w 142"/>
                <a:gd name="T35" fmla="*/ 34 h 101"/>
                <a:gd name="T36" fmla="*/ 142 w 142"/>
                <a:gd name="T37" fmla="*/ 101 h 101"/>
                <a:gd name="T38" fmla="*/ 123 w 142"/>
                <a:gd name="T3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2" h="101">
                  <a:moveTo>
                    <a:pt x="123" y="101"/>
                  </a:moveTo>
                  <a:cubicBezTo>
                    <a:pt x="123" y="39"/>
                    <a:pt x="123" y="39"/>
                    <a:pt x="123" y="39"/>
                  </a:cubicBezTo>
                  <a:cubicBezTo>
                    <a:pt x="123" y="26"/>
                    <a:pt x="120" y="16"/>
                    <a:pt x="106" y="16"/>
                  </a:cubicBezTo>
                  <a:cubicBezTo>
                    <a:pt x="91" y="16"/>
                    <a:pt x="81" y="34"/>
                    <a:pt x="80" y="41"/>
                  </a:cubicBezTo>
                  <a:cubicBezTo>
                    <a:pt x="80" y="101"/>
                    <a:pt x="80" y="101"/>
                    <a:pt x="80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26"/>
                    <a:pt x="59" y="16"/>
                    <a:pt x="44" y="16"/>
                  </a:cubicBezTo>
                  <a:cubicBezTo>
                    <a:pt x="30" y="16"/>
                    <a:pt x="20" y="34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5" y="9"/>
                    <a:pt x="37" y="0"/>
                    <a:pt x="51" y="0"/>
                  </a:cubicBezTo>
                  <a:cubicBezTo>
                    <a:pt x="64" y="0"/>
                    <a:pt x="75" y="6"/>
                    <a:pt x="79" y="21"/>
                  </a:cubicBezTo>
                  <a:cubicBezTo>
                    <a:pt x="86" y="9"/>
                    <a:pt x="98" y="0"/>
                    <a:pt x="112" y="0"/>
                  </a:cubicBezTo>
                  <a:cubicBezTo>
                    <a:pt x="128" y="0"/>
                    <a:pt x="142" y="9"/>
                    <a:pt x="142" y="34"/>
                  </a:cubicBezTo>
                  <a:cubicBezTo>
                    <a:pt x="142" y="101"/>
                    <a:pt x="142" y="101"/>
                    <a:pt x="142" y="101"/>
                  </a:cubicBezTo>
                  <a:cubicBezTo>
                    <a:pt x="123" y="101"/>
                    <a:pt x="123" y="101"/>
                    <a:pt x="123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53">
              <a:extLst>
                <a:ext uri="{FF2B5EF4-FFF2-40B4-BE49-F238E27FC236}">
                  <a16:creationId xmlns:a16="http://schemas.microsoft.com/office/drawing/2014/main" id="{975A0B57-FD60-D7A6-C45A-346EA17AE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4101" y="157163"/>
              <a:ext cx="69850" cy="112713"/>
            </a:xfrm>
            <a:custGeom>
              <a:avLst/>
              <a:gdLst>
                <a:gd name="T0" fmla="*/ 0 w 44"/>
                <a:gd name="T1" fmla="*/ 71 h 71"/>
                <a:gd name="T2" fmla="*/ 0 w 44"/>
                <a:gd name="T3" fmla="*/ 0 h 71"/>
                <a:gd name="T4" fmla="*/ 43 w 44"/>
                <a:gd name="T5" fmla="*/ 0 h 71"/>
                <a:gd name="T6" fmla="*/ 43 w 44"/>
                <a:gd name="T7" fmla="*/ 8 h 71"/>
                <a:gd name="T8" fmla="*/ 10 w 44"/>
                <a:gd name="T9" fmla="*/ 8 h 71"/>
                <a:gd name="T10" fmla="*/ 10 w 44"/>
                <a:gd name="T11" fmla="*/ 29 h 71"/>
                <a:gd name="T12" fmla="*/ 41 w 44"/>
                <a:gd name="T13" fmla="*/ 29 h 71"/>
                <a:gd name="T14" fmla="*/ 41 w 44"/>
                <a:gd name="T15" fmla="*/ 38 h 71"/>
                <a:gd name="T16" fmla="*/ 10 w 44"/>
                <a:gd name="T17" fmla="*/ 38 h 71"/>
                <a:gd name="T18" fmla="*/ 10 w 44"/>
                <a:gd name="T19" fmla="*/ 62 h 71"/>
                <a:gd name="T20" fmla="*/ 44 w 44"/>
                <a:gd name="T21" fmla="*/ 62 h 71"/>
                <a:gd name="T22" fmla="*/ 44 w 44"/>
                <a:gd name="T23" fmla="*/ 71 h 71"/>
                <a:gd name="T24" fmla="*/ 0 w 44"/>
                <a:gd name="T25" fmla="*/ 71 h 71"/>
                <a:gd name="T26" fmla="*/ 0 w 44"/>
                <a:gd name="T2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71">
                  <a:moveTo>
                    <a:pt x="0" y="71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8"/>
                  </a:lnTo>
                  <a:lnTo>
                    <a:pt x="10" y="8"/>
                  </a:lnTo>
                  <a:lnTo>
                    <a:pt x="10" y="29"/>
                  </a:lnTo>
                  <a:lnTo>
                    <a:pt x="41" y="29"/>
                  </a:lnTo>
                  <a:lnTo>
                    <a:pt x="41" y="38"/>
                  </a:lnTo>
                  <a:lnTo>
                    <a:pt x="10" y="38"/>
                  </a:lnTo>
                  <a:lnTo>
                    <a:pt x="10" y="62"/>
                  </a:lnTo>
                  <a:lnTo>
                    <a:pt x="44" y="62"/>
                  </a:lnTo>
                  <a:lnTo>
                    <a:pt x="44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54">
              <a:extLst>
                <a:ext uri="{FF2B5EF4-FFF2-40B4-BE49-F238E27FC236}">
                  <a16:creationId xmlns:a16="http://schemas.microsoft.com/office/drawing/2014/main" id="{E8018739-B110-09C4-D3DE-76CFD23BB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888" y="188913"/>
              <a:ext cx="77788" cy="80963"/>
            </a:xfrm>
            <a:custGeom>
              <a:avLst/>
              <a:gdLst>
                <a:gd name="T0" fmla="*/ 38 w 49"/>
                <a:gd name="T1" fmla="*/ 51 h 51"/>
                <a:gd name="T2" fmla="*/ 24 w 49"/>
                <a:gd name="T3" fmla="*/ 30 h 51"/>
                <a:gd name="T4" fmla="*/ 11 w 49"/>
                <a:gd name="T5" fmla="*/ 51 h 51"/>
                <a:gd name="T6" fmla="*/ 0 w 49"/>
                <a:gd name="T7" fmla="*/ 51 h 51"/>
                <a:gd name="T8" fmla="*/ 18 w 49"/>
                <a:gd name="T9" fmla="*/ 25 h 51"/>
                <a:gd name="T10" fmla="*/ 1 w 49"/>
                <a:gd name="T11" fmla="*/ 0 h 51"/>
                <a:gd name="T12" fmla="*/ 12 w 49"/>
                <a:gd name="T13" fmla="*/ 0 h 51"/>
                <a:gd name="T14" fmla="*/ 25 w 49"/>
                <a:gd name="T15" fmla="*/ 19 h 51"/>
                <a:gd name="T16" fmla="*/ 37 w 49"/>
                <a:gd name="T17" fmla="*/ 0 h 51"/>
                <a:gd name="T18" fmla="*/ 48 w 49"/>
                <a:gd name="T19" fmla="*/ 0 h 51"/>
                <a:gd name="T20" fmla="*/ 30 w 49"/>
                <a:gd name="T21" fmla="*/ 25 h 51"/>
                <a:gd name="T22" fmla="*/ 49 w 49"/>
                <a:gd name="T23" fmla="*/ 51 h 51"/>
                <a:gd name="T24" fmla="*/ 38 w 49"/>
                <a:gd name="T2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1">
                  <a:moveTo>
                    <a:pt x="38" y="51"/>
                  </a:moveTo>
                  <a:lnTo>
                    <a:pt x="24" y="30"/>
                  </a:lnTo>
                  <a:lnTo>
                    <a:pt x="11" y="51"/>
                  </a:lnTo>
                  <a:lnTo>
                    <a:pt x="0" y="51"/>
                  </a:lnTo>
                  <a:lnTo>
                    <a:pt x="18" y="25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5" y="19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30" y="25"/>
                  </a:lnTo>
                  <a:lnTo>
                    <a:pt x="49" y="51"/>
                  </a:lnTo>
                  <a:lnTo>
                    <a:pt x="38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55">
              <a:extLst>
                <a:ext uri="{FF2B5EF4-FFF2-40B4-BE49-F238E27FC236}">
                  <a16:creationId xmlns:a16="http://schemas.microsoft.com/office/drawing/2014/main" id="{6262A5DA-588E-44E3-D3E5-B27EFDFBA4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63963" y="185738"/>
              <a:ext cx="77788" cy="114300"/>
            </a:xfrm>
            <a:custGeom>
              <a:avLst/>
              <a:gdLst>
                <a:gd name="T0" fmla="*/ 49 w 94"/>
                <a:gd name="T1" fmla="*/ 102 h 136"/>
                <a:gd name="T2" fmla="*/ 18 w 94"/>
                <a:gd name="T3" fmla="*/ 85 h 136"/>
                <a:gd name="T4" fmla="*/ 18 w 94"/>
                <a:gd name="T5" fmla="*/ 136 h 136"/>
                <a:gd name="T6" fmla="*/ 0 w 94"/>
                <a:gd name="T7" fmla="*/ 136 h 136"/>
                <a:gd name="T8" fmla="*/ 0 w 94"/>
                <a:gd name="T9" fmla="*/ 1 h 136"/>
                <a:gd name="T10" fmla="*/ 17 w 94"/>
                <a:gd name="T11" fmla="*/ 1 h 136"/>
                <a:gd name="T12" fmla="*/ 18 w 94"/>
                <a:gd name="T13" fmla="*/ 17 h 136"/>
                <a:gd name="T14" fmla="*/ 51 w 94"/>
                <a:gd name="T15" fmla="*/ 0 h 136"/>
                <a:gd name="T16" fmla="*/ 94 w 94"/>
                <a:gd name="T17" fmla="*/ 51 h 136"/>
                <a:gd name="T18" fmla="*/ 49 w 94"/>
                <a:gd name="T19" fmla="*/ 102 h 136"/>
                <a:gd name="T20" fmla="*/ 46 w 94"/>
                <a:gd name="T21" fmla="*/ 14 h 136"/>
                <a:gd name="T22" fmla="*/ 17 w 94"/>
                <a:gd name="T23" fmla="*/ 50 h 136"/>
                <a:gd name="T24" fmla="*/ 45 w 94"/>
                <a:gd name="T25" fmla="*/ 87 h 136"/>
                <a:gd name="T26" fmla="*/ 74 w 94"/>
                <a:gd name="T27" fmla="*/ 50 h 136"/>
                <a:gd name="T28" fmla="*/ 46 w 94"/>
                <a:gd name="T29" fmla="*/ 1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36">
                  <a:moveTo>
                    <a:pt x="49" y="102"/>
                  </a:moveTo>
                  <a:cubicBezTo>
                    <a:pt x="29" y="102"/>
                    <a:pt x="21" y="89"/>
                    <a:pt x="18" y="85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0" y="15"/>
                    <a:pt x="30" y="0"/>
                    <a:pt x="51" y="0"/>
                  </a:cubicBezTo>
                  <a:cubicBezTo>
                    <a:pt x="78" y="0"/>
                    <a:pt x="94" y="21"/>
                    <a:pt x="94" y="51"/>
                  </a:cubicBezTo>
                  <a:cubicBezTo>
                    <a:pt x="93" y="81"/>
                    <a:pt x="75" y="102"/>
                    <a:pt x="49" y="102"/>
                  </a:cubicBezTo>
                  <a:close/>
                  <a:moveTo>
                    <a:pt x="46" y="14"/>
                  </a:moveTo>
                  <a:cubicBezTo>
                    <a:pt x="29" y="14"/>
                    <a:pt x="17" y="31"/>
                    <a:pt x="17" y="50"/>
                  </a:cubicBezTo>
                  <a:cubicBezTo>
                    <a:pt x="17" y="70"/>
                    <a:pt x="28" y="87"/>
                    <a:pt x="45" y="87"/>
                  </a:cubicBezTo>
                  <a:cubicBezTo>
                    <a:pt x="62" y="87"/>
                    <a:pt x="74" y="70"/>
                    <a:pt x="74" y="50"/>
                  </a:cubicBezTo>
                  <a:cubicBezTo>
                    <a:pt x="74" y="31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56">
              <a:extLst>
                <a:ext uri="{FF2B5EF4-FFF2-40B4-BE49-F238E27FC236}">
                  <a16:creationId xmlns:a16="http://schemas.microsoft.com/office/drawing/2014/main" id="{35512E43-0E79-8BBC-F997-A442D44277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52863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5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57">
              <a:extLst>
                <a:ext uri="{FF2B5EF4-FFF2-40B4-BE49-F238E27FC236}">
                  <a16:creationId xmlns:a16="http://schemas.microsoft.com/office/drawing/2014/main" id="{FEF6EF1B-2A95-0FAE-281F-3A8B2AACA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526" y="185738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58">
              <a:extLst>
                <a:ext uri="{FF2B5EF4-FFF2-40B4-BE49-F238E27FC236}">
                  <a16:creationId xmlns:a16="http://schemas.microsoft.com/office/drawing/2014/main" id="{AF31A35E-7433-891D-44E8-BEA36D454E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5263" y="150813"/>
              <a:ext cx="20638" cy="119063"/>
            </a:xfrm>
            <a:custGeom>
              <a:avLst/>
              <a:gdLst>
                <a:gd name="T0" fmla="*/ 13 w 26"/>
                <a:gd name="T1" fmla="*/ 25 h 144"/>
                <a:gd name="T2" fmla="*/ 0 w 26"/>
                <a:gd name="T3" fmla="*/ 13 h 144"/>
                <a:gd name="T4" fmla="*/ 13 w 26"/>
                <a:gd name="T5" fmla="*/ 0 h 144"/>
                <a:gd name="T6" fmla="*/ 26 w 26"/>
                <a:gd name="T7" fmla="*/ 12 h 144"/>
                <a:gd name="T8" fmla="*/ 13 w 26"/>
                <a:gd name="T9" fmla="*/ 25 h 144"/>
                <a:gd name="T10" fmla="*/ 3 w 26"/>
                <a:gd name="T11" fmla="*/ 144 h 144"/>
                <a:gd name="T12" fmla="*/ 3 w 26"/>
                <a:gd name="T13" fmla="*/ 45 h 144"/>
                <a:gd name="T14" fmla="*/ 22 w 26"/>
                <a:gd name="T15" fmla="*/ 45 h 144"/>
                <a:gd name="T16" fmla="*/ 22 w 26"/>
                <a:gd name="T17" fmla="*/ 144 h 144"/>
                <a:gd name="T18" fmla="*/ 3 w 26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4">
                  <a:moveTo>
                    <a:pt x="13" y="25"/>
                  </a:moveTo>
                  <a:cubicBezTo>
                    <a:pt x="6" y="25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2"/>
                  </a:cubicBezTo>
                  <a:cubicBezTo>
                    <a:pt x="26" y="19"/>
                    <a:pt x="20" y="25"/>
                    <a:pt x="13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59">
              <a:extLst>
                <a:ext uri="{FF2B5EF4-FFF2-40B4-BE49-F238E27FC236}">
                  <a16:creationId xmlns:a16="http://schemas.microsoft.com/office/drawing/2014/main" id="{011AEB08-8C96-F19B-82E4-848E1AED67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41776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60">
              <a:extLst>
                <a:ext uri="{FF2B5EF4-FFF2-40B4-BE49-F238E27FC236}">
                  <a16:creationId xmlns:a16="http://schemas.microsoft.com/office/drawing/2014/main" id="{131EA098-7609-E572-FDAB-89536CA98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438" y="185738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1 h 101"/>
                <a:gd name="T4" fmla="*/ 45 w 84"/>
                <a:gd name="T5" fmla="*/ 16 h 101"/>
                <a:gd name="T6" fmla="*/ 19 w 84"/>
                <a:gd name="T7" fmla="*/ 41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2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1"/>
                    <a:pt x="65" y="41"/>
                    <a:pt x="65" y="41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2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61">
              <a:extLst>
                <a:ext uri="{FF2B5EF4-FFF2-40B4-BE49-F238E27FC236}">
                  <a16:creationId xmlns:a16="http://schemas.microsoft.com/office/drawing/2014/main" id="{8CB86734-E125-A2B2-51F8-7EC52DBF2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1163" y="185738"/>
              <a:ext cx="71438" cy="85725"/>
            </a:xfrm>
            <a:custGeom>
              <a:avLst/>
              <a:gdLst>
                <a:gd name="T0" fmla="*/ 76 w 86"/>
                <a:gd name="T1" fmla="*/ 28 h 103"/>
                <a:gd name="T2" fmla="*/ 51 w 86"/>
                <a:gd name="T3" fmla="*/ 15 h 103"/>
                <a:gd name="T4" fmla="*/ 20 w 86"/>
                <a:gd name="T5" fmla="*/ 51 h 103"/>
                <a:gd name="T6" fmla="*/ 50 w 86"/>
                <a:gd name="T7" fmla="*/ 86 h 103"/>
                <a:gd name="T8" fmla="*/ 76 w 86"/>
                <a:gd name="T9" fmla="*/ 73 h 103"/>
                <a:gd name="T10" fmla="*/ 86 w 86"/>
                <a:gd name="T11" fmla="*/ 85 h 103"/>
                <a:gd name="T12" fmla="*/ 47 w 86"/>
                <a:gd name="T13" fmla="*/ 103 h 103"/>
                <a:gd name="T14" fmla="*/ 0 w 86"/>
                <a:gd name="T15" fmla="*/ 51 h 103"/>
                <a:gd name="T16" fmla="*/ 48 w 86"/>
                <a:gd name="T17" fmla="*/ 0 h 103"/>
                <a:gd name="T18" fmla="*/ 85 w 86"/>
                <a:gd name="T19" fmla="*/ 17 h 103"/>
                <a:gd name="T20" fmla="*/ 76 w 86"/>
                <a:gd name="T21" fmla="*/ 2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" h="103">
                  <a:moveTo>
                    <a:pt x="76" y="28"/>
                  </a:moveTo>
                  <a:cubicBezTo>
                    <a:pt x="76" y="28"/>
                    <a:pt x="67" y="15"/>
                    <a:pt x="51" y="15"/>
                  </a:cubicBezTo>
                  <a:cubicBezTo>
                    <a:pt x="34" y="15"/>
                    <a:pt x="20" y="27"/>
                    <a:pt x="20" y="51"/>
                  </a:cubicBezTo>
                  <a:cubicBezTo>
                    <a:pt x="20" y="75"/>
                    <a:pt x="34" y="86"/>
                    <a:pt x="50" y="86"/>
                  </a:cubicBezTo>
                  <a:cubicBezTo>
                    <a:pt x="66" y="86"/>
                    <a:pt x="76" y="74"/>
                    <a:pt x="76" y="73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5" y="86"/>
                    <a:pt x="74" y="103"/>
                    <a:pt x="47" y="103"/>
                  </a:cubicBezTo>
                  <a:cubicBezTo>
                    <a:pt x="21" y="103"/>
                    <a:pt x="0" y="83"/>
                    <a:pt x="0" y="51"/>
                  </a:cubicBezTo>
                  <a:cubicBezTo>
                    <a:pt x="0" y="19"/>
                    <a:pt x="22" y="0"/>
                    <a:pt x="48" y="0"/>
                  </a:cubicBezTo>
                  <a:cubicBezTo>
                    <a:pt x="74" y="0"/>
                    <a:pt x="84" y="16"/>
                    <a:pt x="85" y="17"/>
                  </a:cubicBezTo>
                  <a:lnTo>
                    <a:pt x="76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62">
              <a:extLst>
                <a:ext uri="{FF2B5EF4-FFF2-40B4-BE49-F238E27FC236}">
                  <a16:creationId xmlns:a16="http://schemas.microsoft.com/office/drawing/2014/main" id="{E2BA6FAC-BC0B-955C-76C2-7569276E7C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037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1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Rectangle 63">
              <a:extLst>
                <a:ext uri="{FF2B5EF4-FFF2-40B4-BE49-F238E27FC236}">
                  <a16:creationId xmlns:a16="http://schemas.microsoft.com/office/drawing/2014/main" id="{8B1668FC-ED11-4E5F-5CD7-B8AECBE72E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713" y="-269875"/>
              <a:ext cx="12700" cy="773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Oval 64">
              <a:extLst>
                <a:ext uri="{FF2B5EF4-FFF2-40B4-BE49-F238E27FC236}">
                  <a16:creationId xmlns:a16="http://schemas.microsoft.com/office/drawing/2014/main" id="{E764F59C-9348-969F-DC4C-91400D947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1226" y="-279400"/>
              <a:ext cx="119063" cy="1206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Oval 65">
              <a:extLst>
                <a:ext uri="{FF2B5EF4-FFF2-40B4-BE49-F238E27FC236}">
                  <a16:creationId xmlns:a16="http://schemas.microsoft.com/office/drawing/2014/main" id="{0C6CC64C-557B-7855-41F2-B4CCE30CC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476" y="-269875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Oval 66">
              <a:extLst>
                <a:ext uri="{FF2B5EF4-FFF2-40B4-BE49-F238E27FC236}">
                  <a16:creationId xmlns:a16="http://schemas.microsoft.com/office/drawing/2014/main" id="{6F43F3D1-B8CB-54F6-36F7-16314257D6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9163" y="-103188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Oval 67">
              <a:extLst>
                <a:ext uri="{FF2B5EF4-FFF2-40B4-BE49-F238E27FC236}">
                  <a16:creationId xmlns:a16="http://schemas.microsoft.com/office/drawing/2014/main" id="{92E571BB-D352-2156-6D4A-C44BE8B1DE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101" y="53975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Oval 68">
              <a:extLst>
                <a:ext uri="{FF2B5EF4-FFF2-40B4-BE49-F238E27FC236}">
                  <a16:creationId xmlns:a16="http://schemas.microsoft.com/office/drawing/2014/main" id="{7A8957F8-68A4-3EE6-C67A-79E4C3B0E7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413" y="-95250"/>
              <a:ext cx="87313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Oval 69">
              <a:extLst>
                <a:ext uri="{FF2B5EF4-FFF2-40B4-BE49-F238E27FC236}">
                  <a16:creationId xmlns:a16="http://schemas.microsoft.com/office/drawing/2014/main" id="{E37C8ED8-118C-127C-C8D8-93DB49103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188" y="-261938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FFC5C2C-B337-3578-4DEF-5FA5EAEA706D}"/>
              </a:ext>
            </a:extLst>
          </p:cNvPr>
          <p:cNvSpPr txBox="1"/>
          <p:nvPr/>
        </p:nvSpPr>
        <p:spPr>
          <a:xfrm>
            <a:off x="1516830" y="6334188"/>
            <a:ext cx="57190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Includes content supplied by Sales Benchmark Index; Copyright © Sales Benchmark Index, 2024</a:t>
            </a:r>
          </a:p>
        </p:txBody>
      </p:sp>
    </p:spTree>
    <p:extLst>
      <p:ext uri="{BB962C8B-B14F-4D97-AF65-F5344CB8AC3E}">
        <p14:creationId xmlns:p14="http://schemas.microsoft.com/office/powerpoint/2010/main" val="33131846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2BF90FA9-C732-154F-7C41-F42B7E5840D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7092213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2BF90FA9-C732-154F-7C41-F42B7E5840D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7268DF-0D1B-2D93-A94B-382F22D1D1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02541" y="2186099"/>
            <a:ext cx="1354138" cy="2730500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5400" b="1" kern="1200" dirty="0">
                <a:solidFill>
                  <a:srgbClr val="000B0B"/>
                </a:solidFill>
                <a:latin typeface="Avenir Next LT Pro" panose="020B0504020202020204" pitchFamily="34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indent="0">
              <a:buNone/>
            </a:pPr>
            <a:r>
              <a:rPr lang="en-US" sz="5400" b="1" dirty="0">
                <a:solidFill>
                  <a:srgbClr val="000B0B"/>
                </a:solidFill>
                <a:latin typeface="Avenir Next LT Pro" panose="020B0504020202020204" pitchFamily="34" charset="77"/>
                <a:ea typeface="Verdana" panose="020B0604030504040204" pitchFamily="34" charset="0"/>
                <a:cs typeface="Verdana" panose="020B0604030504040204" pitchFamily="34" charset="0"/>
              </a:rPr>
              <a:t>01</a:t>
            </a:r>
          </a:p>
          <a:p>
            <a:pPr marL="0" indent="0">
              <a:buNone/>
            </a:pPr>
            <a:r>
              <a:rPr lang="en-US" sz="5400" b="1" dirty="0">
                <a:solidFill>
                  <a:srgbClr val="000B0B"/>
                </a:solidFill>
                <a:latin typeface="Avenir Next LT Pro" panose="020B0504020202020204" pitchFamily="34" charset="77"/>
                <a:ea typeface="Verdana" panose="020B0604030504040204" pitchFamily="34" charset="0"/>
                <a:cs typeface="Verdana" panose="020B0604030504040204" pitchFamily="34" charset="0"/>
              </a:rPr>
              <a:t>02</a:t>
            </a:r>
          </a:p>
          <a:p>
            <a:pPr marL="0" indent="0">
              <a:buNone/>
            </a:pPr>
            <a:r>
              <a:rPr lang="en-US" sz="5400" b="1" dirty="0">
                <a:solidFill>
                  <a:srgbClr val="000B0B"/>
                </a:solidFill>
                <a:latin typeface="Avenir Next LT Pro" panose="020B0504020202020204" pitchFamily="34" charset="77"/>
                <a:ea typeface="Verdana" panose="020B0604030504040204" pitchFamily="34" charset="0"/>
                <a:cs typeface="Verdana" panose="020B0604030504040204" pitchFamily="34" charset="0"/>
              </a:rPr>
              <a:t>03</a:t>
            </a:r>
            <a:endParaRPr lang="en-US" sz="1600" b="1" dirty="0">
              <a:solidFill>
                <a:srgbClr val="000B0B"/>
              </a:solidFill>
              <a:latin typeface="Avenir Next LT Pro" panose="020B0504020202020204" pitchFamily="34" charset="77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9591AD-199E-A70A-9360-68820C39D0C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09681" y="2331426"/>
            <a:ext cx="6866305" cy="567833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1"/>
                </a:solidFill>
              </a:defRPr>
            </a:lvl1pPr>
            <a:lvl4pPr marL="461962" indent="0">
              <a:buNone/>
              <a:defRPr/>
            </a:lvl4pPr>
          </a:lstStyle>
          <a:p>
            <a:pPr lvl="0"/>
            <a:r>
              <a:rPr lang="en-US" dirty="0"/>
              <a:t>Objectives </a:t>
            </a:r>
            <a:r>
              <a:rPr lang="en-US" dirty="0" err="1"/>
              <a:t>Objectives</a:t>
            </a:r>
            <a:r>
              <a:rPr lang="en-US" dirty="0"/>
              <a:t> </a:t>
            </a:r>
            <a:r>
              <a:rPr lang="en-US" dirty="0" err="1"/>
              <a:t>Objectives</a:t>
            </a:r>
            <a:r>
              <a:rPr lang="en-US" dirty="0"/>
              <a:t> </a:t>
            </a:r>
            <a:r>
              <a:rPr lang="en-US" dirty="0" err="1"/>
              <a:t>Objectives</a:t>
            </a:r>
            <a:r>
              <a:rPr lang="en-US" dirty="0"/>
              <a:t> </a:t>
            </a:r>
            <a:r>
              <a:rPr lang="en-US" dirty="0" err="1"/>
              <a:t>Objectives</a:t>
            </a:r>
            <a:r>
              <a:rPr lang="en-US" dirty="0"/>
              <a:t> </a:t>
            </a:r>
            <a:r>
              <a:rPr lang="en-US" dirty="0" err="1"/>
              <a:t>Objectives</a:t>
            </a:r>
            <a:r>
              <a:rPr lang="en-US" dirty="0"/>
              <a:t> </a:t>
            </a:r>
            <a:r>
              <a:rPr lang="en-US" dirty="0" err="1"/>
              <a:t>Objectives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7CF9CE85-3705-01D7-81C8-A9AD3674117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09681" y="3209931"/>
            <a:ext cx="6866305" cy="567833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1"/>
                </a:solidFill>
              </a:defRPr>
            </a:lvl1pPr>
            <a:lvl4pPr marL="461962" indent="0">
              <a:buNone/>
              <a:defRPr/>
            </a:lvl4pPr>
          </a:lstStyle>
          <a:p>
            <a:pPr lvl="0"/>
            <a:r>
              <a:rPr lang="en-US" dirty="0"/>
              <a:t>Objectives </a:t>
            </a:r>
            <a:r>
              <a:rPr lang="en-US" dirty="0" err="1"/>
              <a:t>Objectives</a:t>
            </a:r>
            <a:r>
              <a:rPr lang="en-US" dirty="0"/>
              <a:t> </a:t>
            </a:r>
            <a:r>
              <a:rPr lang="en-US" dirty="0" err="1"/>
              <a:t>Objectives</a:t>
            </a:r>
            <a:r>
              <a:rPr lang="en-US" dirty="0"/>
              <a:t> </a:t>
            </a:r>
            <a:r>
              <a:rPr lang="en-US" dirty="0" err="1"/>
              <a:t>Objectives</a:t>
            </a:r>
            <a:r>
              <a:rPr lang="en-US" dirty="0"/>
              <a:t> </a:t>
            </a:r>
            <a:r>
              <a:rPr lang="en-US" dirty="0" err="1"/>
              <a:t>Objectives</a:t>
            </a:r>
            <a:r>
              <a:rPr lang="en-US" dirty="0"/>
              <a:t> </a:t>
            </a:r>
            <a:r>
              <a:rPr lang="en-US" dirty="0" err="1"/>
              <a:t>Objectives</a:t>
            </a:r>
            <a:r>
              <a:rPr lang="en-US" dirty="0"/>
              <a:t> </a:t>
            </a:r>
            <a:r>
              <a:rPr lang="en-US" dirty="0" err="1"/>
              <a:t>Objectives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582B5B75-0F34-37CE-E770-B421C085D2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09681" y="4094298"/>
            <a:ext cx="6866305" cy="567833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1"/>
                </a:solidFill>
              </a:defRPr>
            </a:lvl1pPr>
            <a:lvl4pPr marL="461962" indent="0">
              <a:buNone/>
              <a:defRPr/>
            </a:lvl4pPr>
          </a:lstStyle>
          <a:p>
            <a:pPr lvl="0"/>
            <a:r>
              <a:rPr lang="en-US" dirty="0"/>
              <a:t>Objectives </a:t>
            </a:r>
            <a:r>
              <a:rPr lang="en-US" dirty="0" err="1"/>
              <a:t>Objectives</a:t>
            </a:r>
            <a:r>
              <a:rPr lang="en-US" dirty="0"/>
              <a:t> </a:t>
            </a:r>
            <a:r>
              <a:rPr lang="en-US" dirty="0" err="1"/>
              <a:t>Objectives</a:t>
            </a:r>
            <a:r>
              <a:rPr lang="en-US" dirty="0"/>
              <a:t> </a:t>
            </a:r>
            <a:r>
              <a:rPr lang="en-US" dirty="0" err="1"/>
              <a:t>Objectives</a:t>
            </a:r>
            <a:r>
              <a:rPr lang="en-US" dirty="0"/>
              <a:t> </a:t>
            </a:r>
            <a:r>
              <a:rPr lang="en-US" dirty="0" err="1"/>
              <a:t>Objectives</a:t>
            </a:r>
            <a:r>
              <a:rPr lang="en-US" dirty="0"/>
              <a:t> </a:t>
            </a:r>
            <a:r>
              <a:rPr lang="en-US" dirty="0" err="1"/>
              <a:t>Objectives</a:t>
            </a:r>
            <a:r>
              <a:rPr lang="en-US" dirty="0"/>
              <a:t> </a:t>
            </a:r>
            <a:r>
              <a:rPr lang="en-US" dirty="0" err="1"/>
              <a:t>Objectives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96ED341-6B69-D776-D498-64B4BD4F405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11587" y="1493698"/>
            <a:ext cx="10971942" cy="552450"/>
          </a:xfrm>
        </p:spPr>
        <p:txBody>
          <a:bodyPr>
            <a:noAutofit/>
          </a:bodyPr>
          <a:lstStyle>
            <a:lvl1pPr>
              <a:defRPr sz="2200" b="1"/>
            </a:lvl1pPr>
            <a:lvl5pPr marL="682625" indent="0">
              <a:buNone/>
              <a:defRPr/>
            </a:lvl5pPr>
          </a:lstStyle>
          <a:p>
            <a:pPr lvl="0"/>
            <a:r>
              <a:rPr lang="en-US" dirty="0"/>
              <a:t>For Our Discussion Today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8D2C085C-6A1D-55FE-FC2B-2274062B14C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Source:</a:t>
            </a:r>
          </a:p>
          <a:p>
            <a:r>
              <a:rPr lang="en-US"/>
              <a:t>Notes:</a:t>
            </a:r>
            <a:endParaRPr lang="en-US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5748A7B2-D9A7-1206-BB9C-07112A160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91F47D6-E035-C56C-E792-218EA9747CD4}"/>
              </a:ext>
            </a:extLst>
          </p:cNvPr>
          <p:cNvSpPr txBox="1"/>
          <p:nvPr userDrawn="1"/>
        </p:nvSpPr>
        <p:spPr>
          <a:xfrm>
            <a:off x="11479524" y="6606862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530501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dark blue bkgd">
    <p:bg>
      <p:bgPr>
        <a:solidFill>
          <a:srgbClr val="071E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40CAFE59-ECF5-B4E2-D8F9-56098D0E7A7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5853150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40CAFE59-ECF5-B4E2-D8F9-56098D0E7A7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C34D61-23F9-6EF3-F72B-2A3B81206F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55817" y="2533650"/>
            <a:ext cx="7310483" cy="875211"/>
          </a:xfrm>
        </p:spPr>
        <p:txBody>
          <a:bodyPr tIns="91440" bIns="91440" anchor="ctr">
            <a:noAutofit/>
          </a:bodyPr>
          <a:lstStyle>
            <a:lvl1pPr>
              <a:defRPr sz="4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Divider Slide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FBEAE2B-15B9-9138-C2CD-0260F66594D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1" y="2533650"/>
            <a:ext cx="870858" cy="875211"/>
          </a:xfrm>
        </p:spPr>
        <p:txBody>
          <a:bodyPr tIns="91440" bIns="91440" anchor="ctr">
            <a:normAutofit/>
          </a:bodyPr>
          <a:lstStyle>
            <a:lvl1pPr algn="ctr">
              <a:defRPr sz="44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</p:spTree>
    <p:extLst>
      <p:ext uri="{BB962C8B-B14F-4D97-AF65-F5344CB8AC3E}">
        <p14:creationId xmlns:p14="http://schemas.microsoft.com/office/powerpoint/2010/main" val="34281986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blue bkg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40CAFE59-ECF5-B4E2-D8F9-56098D0E7A7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5853150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40CAFE59-ECF5-B4E2-D8F9-56098D0E7A7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C34D61-23F9-6EF3-F72B-2A3B81206F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55817" y="2533650"/>
            <a:ext cx="7310483" cy="875211"/>
          </a:xfrm>
        </p:spPr>
        <p:txBody>
          <a:bodyPr tIns="91440" bIns="91440" anchor="ctr">
            <a:noAutofit/>
          </a:bodyPr>
          <a:lstStyle>
            <a:lvl1pPr>
              <a:defRPr sz="4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Divider Slide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FBEAE2B-15B9-9138-C2CD-0260F66594D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1" y="2533650"/>
            <a:ext cx="870858" cy="875211"/>
          </a:xfrm>
        </p:spPr>
        <p:txBody>
          <a:bodyPr tIns="91440" bIns="91440" anchor="ctr">
            <a:normAutofit/>
          </a:bodyPr>
          <a:lstStyle>
            <a:lvl1pPr algn="ctr">
              <a:defRPr sz="44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</p:spTree>
    <p:extLst>
      <p:ext uri="{BB962C8B-B14F-4D97-AF65-F5344CB8AC3E}">
        <p14:creationId xmlns:p14="http://schemas.microsoft.com/office/powerpoint/2010/main" val="1636207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2BF90FA9-C732-154F-7C41-F42B7E5840D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877158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2BF90FA9-C732-154F-7C41-F42B7E5840D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7136956-7C03-F843-83D0-7C532C736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E45AA0-8D59-C76C-1411-2A3A210F2C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Source:</a:t>
            </a:r>
          </a:p>
          <a:p>
            <a:r>
              <a:rPr lang="en-US" dirty="0"/>
              <a:t>Notes:</a:t>
            </a:r>
          </a:p>
        </p:txBody>
      </p:sp>
    </p:spTree>
    <p:extLst>
      <p:ext uri="{BB962C8B-B14F-4D97-AF65-F5344CB8AC3E}">
        <p14:creationId xmlns:p14="http://schemas.microsoft.com/office/powerpoint/2010/main" val="26532710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light blue bkgd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40CAFE59-ECF5-B4E2-D8F9-56098D0E7A7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5853150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40CAFE59-ECF5-B4E2-D8F9-56098D0E7A7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C34D61-23F9-6EF3-F72B-2A3B81206F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55817" y="2533650"/>
            <a:ext cx="7310483" cy="875211"/>
          </a:xfrm>
        </p:spPr>
        <p:txBody>
          <a:bodyPr tIns="91440" bIns="91440" anchor="ctr">
            <a:noAutofit/>
          </a:bodyPr>
          <a:lstStyle>
            <a:lvl1pPr>
              <a:defRPr sz="4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Divider Slide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FBEAE2B-15B9-9138-C2CD-0260F66594D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1" y="2533650"/>
            <a:ext cx="870858" cy="875211"/>
          </a:xfrm>
        </p:spPr>
        <p:txBody>
          <a:bodyPr tIns="91440" bIns="91440" anchor="ctr">
            <a:normAutofit/>
          </a:bodyPr>
          <a:lstStyle>
            <a:lvl1pPr algn="ctr">
              <a:defRPr sz="44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</p:spTree>
    <p:extLst>
      <p:ext uri="{BB962C8B-B14F-4D97-AF65-F5344CB8AC3E}">
        <p14:creationId xmlns:p14="http://schemas.microsoft.com/office/powerpoint/2010/main" val="30356254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ig Stmnt right dark blue bkg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EF0769D4-09CF-23F3-570A-508D9151D63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2492903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EF0769D4-09CF-23F3-570A-508D9151D6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6DB5B30A-EBCA-94F2-242C-A03663DF0164}"/>
              </a:ext>
            </a:extLst>
          </p:cNvPr>
          <p:cNvSpPr/>
          <p:nvPr/>
        </p:nvSpPr>
        <p:spPr>
          <a:xfrm>
            <a:off x="7884159" y="3"/>
            <a:ext cx="4307841" cy="6857997"/>
          </a:xfrm>
          <a:prstGeom prst="rect">
            <a:avLst/>
          </a:prstGeom>
          <a:solidFill>
            <a:srgbClr val="071E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DE5DE9C-43B8-4966-6723-47BF0E08EE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424742" y="1608083"/>
            <a:ext cx="3226676" cy="36576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C85B3F06-6316-3AF0-9DF1-9F1DEB1ADF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599" y="1608083"/>
            <a:ext cx="6380481" cy="328136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tx1"/>
                </a:solidFill>
              </a:defRPr>
            </a:lvl1pPr>
            <a:lvl2pPr>
              <a:defRPr b="1">
                <a:solidFill>
                  <a:schemeClr val="tx1"/>
                </a:solidFill>
              </a:defRPr>
            </a:lvl2pPr>
            <a:lvl3pPr>
              <a:defRPr b="1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1"/>
                </a:solidFill>
              </a:defRPr>
            </a:lvl4pPr>
            <a:lvl5pPr>
              <a:defRPr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This is a “Big Statement” slide. Use it to make a single, important point. </a:t>
            </a:r>
          </a:p>
        </p:txBody>
      </p:sp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15AF4891-5BBF-507B-21B3-7FBD409DB9B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110" y="6400942"/>
            <a:ext cx="620111" cy="26251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4EBB83B-62B5-8E5B-2297-7438E0511489}"/>
              </a:ext>
            </a:extLst>
          </p:cNvPr>
          <p:cNvSpPr txBox="1"/>
          <p:nvPr/>
        </p:nvSpPr>
        <p:spPr>
          <a:xfrm>
            <a:off x="11267590" y="6451844"/>
            <a:ext cx="304300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fld id="{DA4F3246-57E6-4D23-B4C0-B33CEEC38083}" type="slidenum">
              <a:rPr lang="en-US" sz="1100" smtClean="0">
                <a:solidFill>
                  <a:schemeClr val="bg1"/>
                </a:solidFill>
              </a:rPr>
              <a:pPr algn="r"/>
              <a:t>‹#›</a:t>
            </a:fld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BA45A60-5D16-E41D-32DF-B6C18EDF4E3C}"/>
              </a:ext>
            </a:extLst>
          </p:cNvPr>
          <p:cNvSpPr txBox="1"/>
          <p:nvPr/>
        </p:nvSpPr>
        <p:spPr>
          <a:xfrm>
            <a:off x="6856733" y="6697300"/>
            <a:ext cx="4715158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600" dirty="0">
                <a:solidFill>
                  <a:srgbClr val="A0A0A0"/>
                </a:solidFill>
              </a:rPr>
              <a:t>Includes content supplied by Sales Benchmark Index; Copyright © Sales Benchmark Index, 2024</a:t>
            </a:r>
          </a:p>
        </p:txBody>
      </p:sp>
    </p:spTree>
    <p:extLst>
      <p:ext uri="{BB962C8B-B14F-4D97-AF65-F5344CB8AC3E}">
        <p14:creationId xmlns:p14="http://schemas.microsoft.com/office/powerpoint/2010/main" val="32005873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ig Stmnt right light blue bkg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EF0769D4-09CF-23F3-570A-508D9151D63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4339611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EF0769D4-09CF-23F3-570A-508D9151D6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6DB5B30A-EBCA-94F2-242C-A03663DF0164}"/>
              </a:ext>
            </a:extLst>
          </p:cNvPr>
          <p:cNvSpPr/>
          <p:nvPr/>
        </p:nvSpPr>
        <p:spPr>
          <a:xfrm>
            <a:off x="7884159" y="3"/>
            <a:ext cx="4307841" cy="68579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DE5DE9C-43B8-4966-6723-47BF0E08EE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424742" y="1608083"/>
            <a:ext cx="3226676" cy="36576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C85B3F06-6316-3AF0-9DF1-9F1DEB1ADF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599" y="1608083"/>
            <a:ext cx="6380481" cy="328136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tx1"/>
                </a:solidFill>
              </a:defRPr>
            </a:lvl1pPr>
            <a:lvl2pPr>
              <a:defRPr b="1">
                <a:solidFill>
                  <a:schemeClr val="tx1"/>
                </a:solidFill>
              </a:defRPr>
            </a:lvl2pPr>
            <a:lvl3pPr>
              <a:defRPr b="1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1"/>
                </a:solidFill>
              </a:defRPr>
            </a:lvl4pPr>
            <a:lvl5pPr>
              <a:defRPr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This is a “Big Statement” slide. Use it to make a single, important point. </a:t>
            </a:r>
          </a:p>
        </p:txBody>
      </p:sp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15AF4891-5BBF-507B-21B3-7FBD409DB9B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110" y="6400942"/>
            <a:ext cx="620111" cy="26251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4EBB83B-62B5-8E5B-2297-7438E0511489}"/>
              </a:ext>
            </a:extLst>
          </p:cNvPr>
          <p:cNvSpPr txBox="1"/>
          <p:nvPr/>
        </p:nvSpPr>
        <p:spPr>
          <a:xfrm>
            <a:off x="11267590" y="6451844"/>
            <a:ext cx="304300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fld id="{DA4F3246-57E6-4D23-B4C0-B33CEEC38083}" type="slidenum">
              <a:rPr lang="en-US" sz="1100" smtClean="0">
                <a:solidFill>
                  <a:schemeClr val="bg1"/>
                </a:solidFill>
              </a:rPr>
              <a:pPr algn="r"/>
              <a:t>‹#›</a:t>
            </a:fld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52A3CD-9F27-5AE1-225C-3361E5B5BB61}"/>
              </a:ext>
            </a:extLst>
          </p:cNvPr>
          <p:cNvSpPr txBox="1"/>
          <p:nvPr userDrawn="1"/>
        </p:nvSpPr>
        <p:spPr>
          <a:xfrm>
            <a:off x="6856733" y="6697300"/>
            <a:ext cx="4715158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600" dirty="0">
                <a:solidFill>
                  <a:srgbClr val="A0A0A0"/>
                </a:solidFill>
              </a:rPr>
              <a:t>Includes content supplied by Sales Benchmark Index; Copyright © Sales Benchmark Index, 2024</a:t>
            </a:r>
          </a:p>
        </p:txBody>
      </p:sp>
    </p:spTree>
    <p:extLst>
      <p:ext uri="{BB962C8B-B14F-4D97-AF65-F5344CB8AC3E}">
        <p14:creationId xmlns:p14="http://schemas.microsoft.com/office/powerpoint/2010/main" val="33069392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ig Stmnt left dark blue bkg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EF0769D4-09CF-23F3-570A-508D9151D63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0029913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EF0769D4-09CF-23F3-570A-508D9151D6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F1E7902B-D476-B2C2-A81B-BD2D4EEEF4EA}"/>
              </a:ext>
            </a:extLst>
          </p:cNvPr>
          <p:cNvSpPr/>
          <p:nvPr/>
        </p:nvSpPr>
        <p:spPr>
          <a:xfrm>
            <a:off x="-18628" y="0"/>
            <a:ext cx="7008708" cy="6858000"/>
          </a:xfrm>
          <a:prstGeom prst="rect">
            <a:avLst/>
          </a:prstGeom>
          <a:solidFill>
            <a:srgbClr val="071E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DE5DE9C-43B8-4966-6723-47BF0E08EE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35310" y="1608083"/>
            <a:ext cx="3647091" cy="36576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C85B3F06-6316-3AF0-9DF1-9F1DEB1ADF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599" y="1608083"/>
            <a:ext cx="5729057" cy="328136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  <a:lvl2pPr>
              <a:defRPr b="1">
                <a:solidFill>
                  <a:schemeClr val="tx1"/>
                </a:solidFill>
              </a:defRPr>
            </a:lvl2pPr>
            <a:lvl3pPr>
              <a:defRPr b="1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1"/>
                </a:solidFill>
              </a:defRPr>
            </a:lvl4pPr>
            <a:lvl5pPr>
              <a:defRPr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This is a “Big Statement” slide. Use it to make a single, important point.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8DC7CD8-642F-96D9-AB60-6770D69C426B}"/>
              </a:ext>
            </a:extLst>
          </p:cNvPr>
          <p:cNvSpPr txBox="1"/>
          <p:nvPr/>
        </p:nvSpPr>
        <p:spPr>
          <a:xfrm>
            <a:off x="11267590" y="6451844"/>
            <a:ext cx="304300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fld id="{DA4F3246-57E6-4D23-B4C0-B33CEEC38083}" type="slidenum">
              <a:rPr lang="en-US" sz="1100" smtClean="0">
                <a:solidFill>
                  <a:schemeClr val="tx1"/>
                </a:solidFill>
              </a:rPr>
              <a:pPr algn="r"/>
              <a:t>‹#›</a:t>
            </a:fld>
            <a:endParaRPr lang="en-US" sz="1100" dirty="0">
              <a:solidFill>
                <a:schemeClr val="tx1"/>
              </a:solidFill>
            </a:endParaRPr>
          </a:p>
        </p:txBody>
      </p:sp>
      <p:pic>
        <p:nvPicPr>
          <p:cNvPr id="10" name="Picture 9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D46FC3E1-FCFE-4BFC-896E-BE93A86F066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463"/>
          <a:stretch/>
        </p:blipFill>
        <p:spPr>
          <a:xfrm>
            <a:off x="620110" y="6400942"/>
            <a:ext cx="616252" cy="26251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7BF1FFD-372D-1C59-527C-57A4B18E07F8}"/>
              </a:ext>
            </a:extLst>
          </p:cNvPr>
          <p:cNvSpPr txBox="1"/>
          <p:nvPr/>
        </p:nvSpPr>
        <p:spPr>
          <a:xfrm>
            <a:off x="6856733" y="6697300"/>
            <a:ext cx="4715158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600" dirty="0">
                <a:solidFill>
                  <a:srgbClr val="A0A0A0"/>
                </a:solidFill>
              </a:rPr>
              <a:t>Includes content supplied by Sales Benchmark Index; Copyright © Sales Benchmark Index, 2024</a:t>
            </a:r>
          </a:p>
        </p:txBody>
      </p:sp>
    </p:spTree>
    <p:extLst>
      <p:ext uri="{BB962C8B-B14F-4D97-AF65-F5344CB8AC3E}">
        <p14:creationId xmlns:p14="http://schemas.microsoft.com/office/powerpoint/2010/main" val="3008197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ig Stmnt left light blue bkg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EF0769D4-09CF-23F3-570A-508D9151D63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8022756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EF0769D4-09CF-23F3-570A-508D9151D6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F1E7902B-D476-B2C2-A81B-BD2D4EEEF4EA}"/>
              </a:ext>
            </a:extLst>
          </p:cNvPr>
          <p:cNvSpPr/>
          <p:nvPr/>
        </p:nvSpPr>
        <p:spPr>
          <a:xfrm>
            <a:off x="-18628" y="0"/>
            <a:ext cx="7008708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DE5DE9C-43B8-4966-6723-47BF0E08EE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35310" y="1608083"/>
            <a:ext cx="3647091" cy="36576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C85B3F06-6316-3AF0-9DF1-9F1DEB1ADF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599" y="1608083"/>
            <a:ext cx="5729057" cy="328136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  <a:lvl2pPr>
              <a:defRPr b="1">
                <a:solidFill>
                  <a:schemeClr val="tx1"/>
                </a:solidFill>
              </a:defRPr>
            </a:lvl2pPr>
            <a:lvl3pPr>
              <a:defRPr b="1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1"/>
                </a:solidFill>
              </a:defRPr>
            </a:lvl4pPr>
            <a:lvl5pPr>
              <a:defRPr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This is a “Big Statement” slide. Use it to make a single, important point. </a:t>
            </a:r>
          </a:p>
        </p:txBody>
      </p:sp>
      <p:pic>
        <p:nvPicPr>
          <p:cNvPr id="9" name="Picture 8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8E76424F-251D-91B3-502B-FFA88D29D54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463"/>
          <a:stretch/>
        </p:blipFill>
        <p:spPr>
          <a:xfrm>
            <a:off x="620110" y="6396759"/>
            <a:ext cx="616252" cy="26251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8DC7CD8-642F-96D9-AB60-6770D69C426B}"/>
              </a:ext>
            </a:extLst>
          </p:cNvPr>
          <p:cNvSpPr txBox="1"/>
          <p:nvPr/>
        </p:nvSpPr>
        <p:spPr>
          <a:xfrm>
            <a:off x="11267590" y="6451844"/>
            <a:ext cx="304300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fld id="{DA4F3246-57E6-4D23-B4C0-B33CEEC38083}" type="slidenum">
              <a:rPr lang="en-US" sz="1100" smtClean="0">
                <a:solidFill>
                  <a:schemeClr val="tx1"/>
                </a:solidFill>
              </a:rPr>
              <a:pPr algn="r"/>
              <a:t>‹#›</a:t>
            </a:fld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3C5A66D-ACCA-FCA5-BB7A-6090A9490304}"/>
              </a:ext>
            </a:extLst>
          </p:cNvPr>
          <p:cNvSpPr txBox="1"/>
          <p:nvPr/>
        </p:nvSpPr>
        <p:spPr>
          <a:xfrm>
            <a:off x="6856733" y="6697300"/>
            <a:ext cx="4715158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600" dirty="0">
                <a:solidFill>
                  <a:srgbClr val="A0A0A0"/>
                </a:solidFill>
              </a:rPr>
              <a:t>Includes content supplied by Sales Benchmark Index; Copyright © Sales Benchmark Index, 2024</a:t>
            </a:r>
          </a:p>
        </p:txBody>
      </p:sp>
    </p:spTree>
    <p:extLst>
      <p:ext uri="{BB962C8B-B14F-4D97-AF65-F5344CB8AC3E}">
        <p14:creationId xmlns:p14="http://schemas.microsoft.com/office/powerpoint/2010/main" val="27710571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EF0769D4-09CF-23F3-570A-508D9151D63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3301829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EF0769D4-09CF-23F3-570A-508D9151D6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6DB5B30A-EBCA-94F2-242C-A03663DF0164}"/>
              </a:ext>
            </a:extLst>
          </p:cNvPr>
          <p:cNvSpPr/>
          <p:nvPr/>
        </p:nvSpPr>
        <p:spPr>
          <a:xfrm>
            <a:off x="8839200" y="3"/>
            <a:ext cx="3352800" cy="68579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DE5DE9C-43B8-4966-6723-47BF0E08EE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343697" y="1608083"/>
            <a:ext cx="2238704" cy="36576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C85B3F06-6316-3AF0-9DF1-9F1DEB1ADF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599" y="1608083"/>
            <a:ext cx="7304691" cy="328136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tx1"/>
                </a:solidFill>
              </a:defRPr>
            </a:lvl1pPr>
            <a:lvl2pPr>
              <a:defRPr b="1">
                <a:solidFill>
                  <a:schemeClr val="tx1"/>
                </a:solidFill>
              </a:defRPr>
            </a:lvl2pPr>
            <a:lvl3pPr>
              <a:defRPr b="1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1"/>
                </a:solidFill>
              </a:defRPr>
            </a:lvl4pPr>
            <a:lvl5pPr>
              <a:defRPr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Case Study</a:t>
            </a:r>
          </a:p>
        </p:txBody>
      </p:sp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15AF4891-5BBF-507B-21B3-7FBD409DB9B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110" y="6396759"/>
            <a:ext cx="620111" cy="26251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3EBAC9E-9340-B35E-11EE-6AB60D024A56}"/>
              </a:ext>
            </a:extLst>
          </p:cNvPr>
          <p:cNvSpPr txBox="1"/>
          <p:nvPr/>
        </p:nvSpPr>
        <p:spPr>
          <a:xfrm>
            <a:off x="11267590" y="6447969"/>
            <a:ext cx="304300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fld id="{DA4F3246-57E6-4D23-B4C0-B33CEEC38083}" type="slidenum">
              <a:rPr lang="en-US" sz="1100" smtClean="0">
                <a:solidFill>
                  <a:schemeClr val="bg1"/>
                </a:solidFill>
              </a:rPr>
              <a:pPr algn="r"/>
              <a:t>‹#›</a:t>
            </a:fld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66CF8F-5A50-7E72-6C38-E2CAFD8EE8C3}"/>
              </a:ext>
            </a:extLst>
          </p:cNvPr>
          <p:cNvSpPr txBox="1"/>
          <p:nvPr/>
        </p:nvSpPr>
        <p:spPr>
          <a:xfrm>
            <a:off x="620110" y="6709205"/>
            <a:ext cx="4715158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600" dirty="0">
                <a:solidFill>
                  <a:srgbClr val="A0A0A0"/>
                </a:solidFill>
              </a:rPr>
              <a:t>Includes content supplied by Sales Benchmark Index; Copyright © Sales Benchmark Index, 2023</a:t>
            </a:r>
          </a:p>
        </p:txBody>
      </p:sp>
    </p:spTree>
    <p:extLst>
      <p:ext uri="{BB962C8B-B14F-4D97-AF65-F5344CB8AC3E}">
        <p14:creationId xmlns:p14="http://schemas.microsoft.com/office/powerpoint/2010/main" val="2909229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&amp;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>
            <a:extLst>
              <a:ext uri="{FF2B5EF4-FFF2-40B4-BE49-F238E27FC236}">
                <a16:creationId xmlns:a16="http://schemas.microsoft.com/office/drawing/2014/main" id="{A959BB53-5E2D-F154-371F-D8BE52CBAB5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9620033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13" name="Object 12" hidden="1">
                        <a:extLst>
                          <a:ext uri="{FF2B5EF4-FFF2-40B4-BE49-F238E27FC236}">
                            <a16:creationId xmlns:a16="http://schemas.microsoft.com/office/drawing/2014/main" id="{A959BB53-5E2D-F154-371F-D8BE52CBAB5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7136956-7C03-F843-83D0-7C532C736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3EDBB4-7707-D4A6-E90E-1CB8A56EFD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599" y="1681163"/>
            <a:ext cx="7315199" cy="823912"/>
          </a:xfrm>
        </p:spPr>
        <p:txBody>
          <a:bodyPr anchor="b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7D541E-AADF-6768-B379-994F7EA835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599" y="2505075"/>
            <a:ext cx="7315199" cy="3684588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DBDD8F4-7ADF-FBA0-2A7B-EBB7EC54778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Source:</a:t>
            </a:r>
          </a:p>
          <a:p>
            <a:r>
              <a:rPr lang="en-US"/>
              <a:t>Notes:</a:t>
            </a:r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9256D23-E1BC-B6C9-B9DD-EA96DFD4D053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301525" y="1681163"/>
            <a:ext cx="3280875" cy="823912"/>
          </a:xfrm>
        </p:spPr>
        <p:txBody>
          <a:bodyPr anchor="b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20B05C0F-3DB0-0751-24BE-0FF23DBCEE21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301525" y="2505075"/>
            <a:ext cx="3280875" cy="3684588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156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anel no bkg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F48D1AD9-A85C-CC9C-2379-A294B91BF48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4215754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F48D1AD9-A85C-CC9C-2379-A294B91BF48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7136956-7C03-F843-83D0-7C532C736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3EDBB4-7707-D4A6-E90E-1CB8A56EFD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8541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7D541E-AADF-6768-B379-994F7EA835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599" y="2505075"/>
            <a:ext cx="5182129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CF7D59-AB3D-3F5F-F8BE-608E38ACA2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0027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34B5B5-E169-82B3-4823-63269CF0A0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0027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DBDD8F4-7ADF-FBA0-2A7B-EBB7EC54778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Source:</a:t>
            </a:r>
          </a:p>
          <a:p>
            <a:r>
              <a:rPr lang="en-US"/>
              <a:t>Notes: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883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anel no bkg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>
            <a:extLst>
              <a:ext uri="{FF2B5EF4-FFF2-40B4-BE49-F238E27FC236}">
                <a16:creationId xmlns:a16="http://schemas.microsoft.com/office/drawing/2014/main" id="{A959BB53-5E2D-F154-371F-D8BE52CBAB5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9620033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13" name="Object 12" hidden="1">
                        <a:extLst>
                          <a:ext uri="{FF2B5EF4-FFF2-40B4-BE49-F238E27FC236}">
                            <a16:creationId xmlns:a16="http://schemas.microsoft.com/office/drawing/2014/main" id="{A959BB53-5E2D-F154-371F-D8BE52CBAB5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7136956-7C03-F843-83D0-7C532C736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3EDBB4-7707-D4A6-E90E-1CB8A56EFD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1163"/>
            <a:ext cx="3280876" cy="823912"/>
          </a:xfrm>
        </p:spPr>
        <p:txBody>
          <a:bodyPr anchor="b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7D541E-AADF-6768-B379-994F7EA835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505075"/>
            <a:ext cx="3280876" cy="3684588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DBDD8F4-7ADF-FBA0-2A7B-EBB7EC54778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Source:</a:t>
            </a:r>
          </a:p>
          <a:p>
            <a:r>
              <a:rPr lang="en-US"/>
              <a:t>Notes:</a:t>
            </a:r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9256D23-E1BC-B6C9-B9DD-EA96DFD4D053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301525" y="1681163"/>
            <a:ext cx="3280875" cy="823912"/>
          </a:xfrm>
        </p:spPr>
        <p:txBody>
          <a:bodyPr anchor="b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20B05C0F-3DB0-0751-24BE-0FF23DBCEE21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301525" y="2505075"/>
            <a:ext cx="3280875" cy="3684588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B3D2EAEA-4A1A-4BD0-AAA4-E823F3352FAE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4455562" y="1681163"/>
            <a:ext cx="3280876" cy="823912"/>
          </a:xfrm>
        </p:spPr>
        <p:txBody>
          <a:bodyPr anchor="b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F1A95F98-B444-45B3-B26F-E3A566F5AD24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4455562" y="2505075"/>
            <a:ext cx="3280876" cy="3684588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847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panel small text bkg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>
            <a:extLst>
              <a:ext uri="{FF2B5EF4-FFF2-40B4-BE49-F238E27FC236}">
                <a16:creationId xmlns:a16="http://schemas.microsoft.com/office/drawing/2014/main" id="{A959BB53-5E2D-F154-371F-D8BE52CBAB5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9304597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13" name="Object 12" hidden="1">
                        <a:extLst>
                          <a:ext uri="{FF2B5EF4-FFF2-40B4-BE49-F238E27FC236}">
                            <a16:creationId xmlns:a16="http://schemas.microsoft.com/office/drawing/2014/main" id="{A959BB53-5E2D-F154-371F-D8BE52CBAB5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7136956-7C03-F843-83D0-7C532C736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3EDBB4-7707-D4A6-E90E-1CB8A56EFD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0110" y="1618987"/>
            <a:ext cx="2564586" cy="823912"/>
          </a:xfrm>
        </p:spPr>
        <p:txBody>
          <a:bodyPr anchor="b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7D541E-AADF-6768-B379-994F7EA835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110" y="2510632"/>
            <a:ext cx="2564585" cy="36845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DBDD8F4-7ADF-FBA0-2A7B-EBB7EC54778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Source:</a:t>
            </a:r>
          </a:p>
          <a:p>
            <a:r>
              <a:rPr lang="en-US"/>
              <a:t>Notes:</a:t>
            </a:r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C178CED2-08EF-4CF6-A179-4392DD351445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3386316" y="1618987"/>
            <a:ext cx="2564586" cy="823912"/>
          </a:xfrm>
        </p:spPr>
        <p:txBody>
          <a:bodyPr anchor="b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B1AC188-4440-4EA7-A8C4-FD8FE5FF5D07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3386316" y="2510632"/>
            <a:ext cx="2564584" cy="36845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EA1EBFA0-4A27-4371-8AF1-C2D421D12632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9007306" y="1613430"/>
            <a:ext cx="2564586" cy="823912"/>
          </a:xfrm>
        </p:spPr>
        <p:txBody>
          <a:bodyPr anchor="b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78971224-A4C3-4B38-8487-E75903A9B75C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9007306" y="2510632"/>
            <a:ext cx="2564584" cy="36845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4F7C2B96-4B20-46A3-A648-DB8B6AEDC023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6235423" y="1613430"/>
            <a:ext cx="2564586" cy="823912"/>
          </a:xfrm>
        </p:spPr>
        <p:txBody>
          <a:bodyPr anchor="b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Content Placeholder 3">
            <a:extLst>
              <a:ext uri="{FF2B5EF4-FFF2-40B4-BE49-F238E27FC236}">
                <a16:creationId xmlns:a16="http://schemas.microsoft.com/office/drawing/2014/main" id="{0E5215DC-8B13-45E7-AC26-B09A437B5B6E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6241099" y="2510632"/>
            <a:ext cx="2564584" cy="36845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657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no bkg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4658552-6E07-9117-0CA9-3B60B698736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2502941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64658552-6E07-9117-0CA9-3B60B69873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9" name="Group 78">
            <a:extLst>
              <a:ext uri="{FF2B5EF4-FFF2-40B4-BE49-F238E27FC236}">
                <a16:creationId xmlns:a16="http://schemas.microsoft.com/office/drawing/2014/main" id="{B328026A-8319-44BC-B6B3-8D0A2B5E39A0}"/>
              </a:ext>
            </a:extLst>
          </p:cNvPr>
          <p:cNvGrpSpPr>
            <a:grpSpLocks noChangeAspect="1"/>
          </p:cNvGrpSpPr>
          <p:nvPr/>
        </p:nvGrpSpPr>
        <p:grpSpPr bwMode="gray">
          <a:xfrm>
            <a:off x="702214" y="780933"/>
            <a:ext cx="3494345" cy="745107"/>
            <a:chOff x="611188" y="-279400"/>
            <a:chExt cx="3767138" cy="803275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AB780836-0EA1-4764-9C48-1217D0B297D1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885951" y="438150"/>
              <a:ext cx="60325" cy="63500"/>
            </a:xfrm>
            <a:custGeom>
              <a:avLst/>
              <a:gdLst>
                <a:gd name="T0" fmla="*/ 36 w 73"/>
                <a:gd name="T1" fmla="*/ 0 h 78"/>
                <a:gd name="T2" fmla="*/ 10 w 73"/>
                <a:gd name="T3" fmla="*/ 10 h 78"/>
                <a:gd name="T4" fmla="*/ 0 w 73"/>
                <a:gd name="T5" fmla="*/ 39 h 78"/>
                <a:gd name="T6" fmla="*/ 10 w 73"/>
                <a:gd name="T7" fmla="*/ 67 h 78"/>
                <a:gd name="T8" fmla="*/ 36 w 73"/>
                <a:gd name="T9" fmla="*/ 78 h 78"/>
                <a:gd name="T10" fmla="*/ 63 w 73"/>
                <a:gd name="T11" fmla="*/ 67 h 78"/>
                <a:gd name="T12" fmla="*/ 73 w 73"/>
                <a:gd name="T13" fmla="*/ 39 h 78"/>
                <a:gd name="T14" fmla="*/ 63 w 73"/>
                <a:gd name="T15" fmla="*/ 10 h 78"/>
                <a:gd name="T16" fmla="*/ 36 w 73"/>
                <a:gd name="T17" fmla="*/ 0 h 78"/>
                <a:gd name="T18" fmla="*/ 52 w 73"/>
                <a:gd name="T19" fmla="*/ 59 h 78"/>
                <a:gd name="T20" fmla="*/ 36 w 73"/>
                <a:gd name="T21" fmla="*/ 66 h 78"/>
                <a:gd name="T22" fmla="*/ 20 w 73"/>
                <a:gd name="T23" fmla="*/ 59 h 78"/>
                <a:gd name="T24" fmla="*/ 15 w 73"/>
                <a:gd name="T25" fmla="*/ 39 h 78"/>
                <a:gd name="T26" fmla="*/ 21 w 73"/>
                <a:gd name="T27" fmla="*/ 19 h 78"/>
                <a:gd name="T28" fmla="*/ 36 w 73"/>
                <a:gd name="T29" fmla="*/ 11 h 78"/>
                <a:gd name="T30" fmla="*/ 52 w 73"/>
                <a:gd name="T31" fmla="*/ 19 h 78"/>
                <a:gd name="T32" fmla="*/ 58 w 73"/>
                <a:gd name="T33" fmla="*/ 39 h 78"/>
                <a:gd name="T34" fmla="*/ 52 w 73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78">
                  <a:moveTo>
                    <a:pt x="36" y="0"/>
                  </a:moveTo>
                  <a:cubicBezTo>
                    <a:pt x="25" y="0"/>
                    <a:pt x="17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7" y="74"/>
                    <a:pt x="25" y="78"/>
                    <a:pt x="36" y="78"/>
                  </a:cubicBezTo>
                  <a:cubicBezTo>
                    <a:pt x="47" y="78"/>
                    <a:pt x="56" y="74"/>
                    <a:pt x="63" y="67"/>
                  </a:cubicBezTo>
                  <a:cubicBezTo>
                    <a:pt x="69" y="60"/>
                    <a:pt x="73" y="51"/>
                    <a:pt x="73" y="39"/>
                  </a:cubicBezTo>
                  <a:cubicBezTo>
                    <a:pt x="73" y="27"/>
                    <a:pt x="69" y="17"/>
                    <a:pt x="63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1" y="19"/>
                  </a:cubicBezTo>
                  <a:cubicBezTo>
                    <a:pt x="24" y="14"/>
                    <a:pt x="30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8" y="30"/>
                    <a:pt x="58" y="39"/>
                  </a:cubicBezTo>
                  <a:cubicBezTo>
                    <a:pt x="58" y="47"/>
                    <a:pt x="56" y="54"/>
                    <a:pt x="52" y="59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06E5C381-914B-47AA-AE2B-28A2392478C7}"/>
                </a:ext>
              </a:extLst>
            </p:cNvPr>
            <p:cNvSpPr>
              <a:spLocks/>
            </p:cNvSpPr>
            <p:nvPr/>
          </p:nvSpPr>
          <p:spPr bwMode="gray">
            <a:xfrm>
              <a:off x="1152526" y="414338"/>
              <a:ext cx="74613" cy="87313"/>
            </a:xfrm>
            <a:custGeom>
              <a:avLst/>
              <a:gdLst>
                <a:gd name="T0" fmla="*/ 50 w 89"/>
                <a:gd name="T1" fmla="*/ 62 h 106"/>
                <a:gd name="T2" fmla="*/ 75 w 89"/>
                <a:gd name="T3" fmla="*/ 62 h 106"/>
                <a:gd name="T4" fmla="*/ 75 w 89"/>
                <a:gd name="T5" fmla="*/ 80 h 106"/>
                <a:gd name="T6" fmla="*/ 74 w 89"/>
                <a:gd name="T7" fmla="*/ 81 h 106"/>
                <a:gd name="T8" fmla="*/ 71 w 89"/>
                <a:gd name="T9" fmla="*/ 84 h 106"/>
                <a:gd name="T10" fmla="*/ 66 w 89"/>
                <a:gd name="T11" fmla="*/ 88 h 106"/>
                <a:gd name="T12" fmla="*/ 58 w 89"/>
                <a:gd name="T13" fmla="*/ 91 h 106"/>
                <a:gd name="T14" fmla="*/ 48 w 89"/>
                <a:gd name="T15" fmla="*/ 92 h 106"/>
                <a:gd name="T16" fmla="*/ 24 w 89"/>
                <a:gd name="T17" fmla="*/ 82 h 106"/>
                <a:gd name="T18" fmla="*/ 15 w 89"/>
                <a:gd name="T19" fmla="*/ 52 h 106"/>
                <a:gd name="T20" fmla="*/ 25 w 89"/>
                <a:gd name="T21" fmla="*/ 23 h 106"/>
                <a:gd name="T22" fmla="*/ 48 w 89"/>
                <a:gd name="T23" fmla="*/ 13 h 106"/>
                <a:gd name="T24" fmla="*/ 57 w 89"/>
                <a:gd name="T25" fmla="*/ 14 h 106"/>
                <a:gd name="T26" fmla="*/ 64 w 89"/>
                <a:gd name="T27" fmla="*/ 16 h 106"/>
                <a:gd name="T28" fmla="*/ 69 w 89"/>
                <a:gd name="T29" fmla="*/ 19 h 106"/>
                <a:gd name="T30" fmla="*/ 73 w 89"/>
                <a:gd name="T31" fmla="*/ 23 h 106"/>
                <a:gd name="T32" fmla="*/ 75 w 89"/>
                <a:gd name="T33" fmla="*/ 26 h 106"/>
                <a:gd name="T34" fmla="*/ 76 w 89"/>
                <a:gd name="T35" fmla="*/ 27 h 106"/>
                <a:gd name="T36" fmla="*/ 86 w 89"/>
                <a:gd name="T37" fmla="*/ 18 h 106"/>
                <a:gd name="T38" fmla="*/ 48 w 89"/>
                <a:gd name="T39" fmla="*/ 0 h 106"/>
                <a:gd name="T40" fmla="*/ 14 w 89"/>
                <a:gd name="T41" fmla="*/ 14 h 106"/>
                <a:gd name="T42" fmla="*/ 0 w 89"/>
                <a:gd name="T43" fmla="*/ 52 h 106"/>
                <a:gd name="T44" fmla="*/ 13 w 89"/>
                <a:gd name="T45" fmla="*/ 91 h 106"/>
                <a:gd name="T46" fmla="*/ 45 w 89"/>
                <a:gd name="T47" fmla="*/ 106 h 106"/>
                <a:gd name="T48" fmla="*/ 57 w 89"/>
                <a:gd name="T49" fmla="*/ 104 h 106"/>
                <a:gd name="T50" fmla="*/ 66 w 89"/>
                <a:gd name="T51" fmla="*/ 101 h 106"/>
                <a:gd name="T52" fmla="*/ 73 w 89"/>
                <a:gd name="T53" fmla="*/ 97 h 106"/>
                <a:gd name="T54" fmla="*/ 76 w 89"/>
                <a:gd name="T55" fmla="*/ 94 h 106"/>
                <a:gd name="T56" fmla="*/ 78 w 89"/>
                <a:gd name="T57" fmla="*/ 92 h 106"/>
                <a:gd name="T58" fmla="*/ 79 w 89"/>
                <a:gd name="T59" fmla="*/ 104 h 106"/>
                <a:gd name="T60" fmla="*/ 89 w 89"/>
                <a:gd name="T61" fmla="*/ 104 h 106"/>
                <a:gd name="T62" fmla="*/ 89 w 89"/>
                <a:gd name="T63" fmla="*/ 51 h 106"/>
                <a:gd name="T64" fmla="*/ 50 w 89"/>
                <a:gd name="T65" fmla="*/ 51 h 106"/>
                <a:gd name="T66" fmla="*/ 50 w 89"/>
                <a:gd name="T67" fmla="*/ 6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" h="106">
                  <a:moveTo>
                    <a:pt x="50" y="62"/>
                  </a:moveTo>
                  <a:cubicBezTo>
                    <a:pt x="75" y="62"/>
                    <a:pt x="75" y="62"/>
                    <a:pt x="75" y="62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3" y="82"/>
                    <a:pt x="72" y="83"/>
                    <a:pt x="71" y="84"/>
                  </a:cubicBezTo>
                  <a:cubicBezTo>
                    <a:pt x="69" y="86"/>
                    <a:pt x="68" y="87"/>
                    <a:pt x="66" y="88"/>
                  </a:cubicBezTo>
                  <a:cubicBezTo>
                    <a:pt x="64" y="89"/>
                    <a:pt x="61" y="90"/>
                    <a:pt x="58" y="91"/>
                  </a:cubicBezTo>
                  <a:cubicBezTo>
                    <a:pt x="55" y="92"/>
                    <a:pt x="51" y="92"/>
                    <a:pt x="48" y="92"/>
                  </a:cubicBezTo>
                  <a:cubicBezTo>
                    <a:pt x="38" y="92"/>
                    <a:pt x="30" y="89"/>
                    <a:pt x="24" y="82"/>
                  </a:cubicBezTo>
                  <a:cubicBezTo>
                    <a:pt x="18" y="74"/>
                    <a:pt x="15" y="65"/>
                    <a:pt x="15" y="52"/>
                  </a:cubicBezTo>
                  <a:cubicBezTo>
                    <a:pt x="15" y="40"/>
                    <a:pt x="18" y="31"/>
                    <a:pt x="25" y="23"/>
                  </a:cubicBezTo>
                  <a:cubicBezTo>
                    <a:pt x="31" y="16"/>
                    <a:pt x="39" y="13"/>
                    <a:pt x="48" y="13"/>
                  </a:cubicBezTo>
                  <a:cubicBezTo>
                    <a:pt x="51" y="13"/>
                    <a:pt x="54" y="13"/>
                    <a:pt x="57" y="14"/>
                  </a:cubicBezTo>
                  <a:cubicBezTo>
                    <a:pt x="60" y="14"/>
                    <a:pt x="62" y="15"/>
                    <a:pt x="64" y="16"/>
                  </a:cubicBezTo>
                  <a:cubicBezTo>
                    <a:pt x="66" y="17"/>
                    <a:pt x="67" y="18"/>
                    <a:pt x="69" y="19"/>
                  </a:cubicBezTo>
                  <a:cubicBezTo>
                    <a:pt x="71" y="21"/>
                    <a:pt x="72" y="22"/>
                    <a:pt x="73" y="23"/>
                  </a:cubicBezTo>
                  <a:cubicBezTo>
                    <a:pt x="74" y="24"/>
                    <a:pt x="74" y="25"/>
                    <a:pt x="75" y="26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77" y="6"/>
                    <a:pt x="64" y="0"/>
                    <a:pt x="48" y="0"/>
                  </a:cubicBezTo>
                  <a:cubicBezTo>
                    <a:pt x="35" y="0"/>
                    <a:pt x="23" y="4"/>
                    <a:pt x="14" y="14"/>
                  </a:cubicBezTo>
                  <a:cubicBezTo>
                    <a:pt x="4" y="24"/>
                    <a:pt x="0" y="36"/>
                    <a:pt x="0" y="52"/>
                  </a:cubicBezTo>
                  <a:cubicBezTo>
                    <a:pt x="0" y="69"/>
                    <a:pt x="4" y="82"/>
                    <a:pt x="13" y="91"/>
                  </a:cubicBezTo>
                  <a:cubicBezTo>
                    <a:pt x="21" y="101"/>
                    <a:pt x="32" y="106"/>
                    <a:pt x="45" y="106"/>
                  </a:cubicBezTo>
                  <a:cubicBezTo>
                    <a:pt x="50" y="106"/>
                    <a:pt x="54" y="105"/>
                    <a:pt x="57" y="104"/>
                  </a:cubicBezTo>
                  <a:cubicBezTo>
                    <a:pt x="61" y="103"/>
                    <a:pt x="64" y="102"/>
                    <a:pt x="66" y="101"/>
                  </a:cubicBezTo>
                  <a:cubicBezTo>
                    <a:pt x="69" y="100"/>
                    <a:pt x="71" y="99"/>
                    <a:pt x="73" y="97"/>
                  </a:cubicBezTo>
                  <a:cubicBezTo>
                    <a:pt x="75" y="95"/>
                    <a:pt x="76" y="94"/>
                    <a:pt x="76" y="94"/>
                  </a:cubicBezTo>
                  <a:cubicBezTo>
                    <a:pt x="77" y="93"/>
                    <a:pt x="77" y="93"/>
                    <a:pt x="78" y="92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50" y="51"/>
                    <a:pt x="50" y="51"/>
                    <a:pt x="50" y="51"/>
                  </a:cubicBezTo>
                  <a:lnTo>
                    <a:pt x="50" y="62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B0DBDE80-DF7D-4696-AE00-4FF472F4B043}"/>
                </a:ext>
              </a:extLst>
            </p:cNvPr>
            <p:cNvSpPr>
              <a:spLocks/>
            </p:cNvSpPr>
            <p:nvPr/>
          </p:nvSpPr>
          <p:spPr bwMode="gray">
            <a:xfrm>
              <a:off x="1246188" y="436563"/>
              <a:ext cx="34925" cy="63500"/>
            </a:xfrm>
            <a:custGeom>
              <a:avLst/>
              <a:gdLst>
                <a:gd name="T0" fmla="*/ 23 w 43"/>
                <a:gd name="T1" fmla="*/ 5 h 77"/>
                <a:gd name="T2" fmla="*/ 14 w 43"/>
                <a:gd name="T3" fmla="*/ 17 h 77"/>
                <a:gd name="T4" fmla="*/ 13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4 w 43"/>
                <a:gd name="T11" fmla="*/ 77 h 77"/>
                <a:gd name="T12" fmla="*/ 14 w 43"/>
                <a:gd name="T13" fmla="*/ 35 h 77"/>
                <a:gd name="T14" fmla="*/ 24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3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3" y="5"/>
                  </a:moveTo>
                  <a:cubicBezTo>
                    <a:pt x="19" y="8"/>
                    <a:pt x="16" y="12"/>
                    <a:pt x="14" y="17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27"/>
                    <a:pt x="19" y="22"/>
                    <a:pt x="24" y="18"/>
                  </a:cubicBezTo>
                  <a:cubicBezTo>
                    <a:pt x="28" y="16"/>
                    <a:pt x="31" y="14"/>
                    <a:pt x="35" y="14"/>
                  </a:cubicBezTo>
                  <a:cubicBezTo>
                    <a:pt x="37" y="14"/>
                    <a:pt x="39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7" y="2"/>
                    <a:pt x="23" y="5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EDAEE8C0-239A-4F5F-A01A-65BD5D44AA19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284288" y="438150"/>
              <a:ext cx="60325" cy="63500"/>
            </a:xfrm>
            <a:custGeom>
              <a:avLst/>
              <a:gdLst>
                <a:gd name="T0" fmla="*/ 36 w 72"/>
                <a:gd name="T1" fmla="*/ 0 h 78"/>
                <a:gd name="T2" fmla="*/ 10 w 72"/>
                <a:gd name="T3" fmla="*/ 10 h 78"/>
                <a:gd name="T4" fmla="*/ 0 w 72"/>
                <a:gd name="T5" fmla="*/ 39 h 78"/>
                <a:gd name="T6" fmla="*/ 10 w 72"/>
                <a:gd name="T7" fmla="*/ 67 h 78"/>
                <a:gd name="T8" fmla="*/ 36 w 72"/>
                <a:gd name="T9" fmla="*/ 78 h 78"/>
                <a:gd name="T10" fmla="*/ 62 w 72"/>
                <a:gd name="T11" fmla="*/ 67 h 78"/>
                <a:gd name="T12" fmla="*/ 72 w 72"/>
                <a:gd name="T13" fmla="*/ 39 h 78"/>
                <a:gd name="T14" fmla="*/ 62 w 72"/>
                <a:gd name="T15" fmla="*/ 10 h 78"/>
                <a:gd name="T16" fmla="*/ 36 w 72"/>
                <a:gd name="T17" fmla="*/ 0 h 78"/>
                <a:gd name="T18" fmla="*/ 52 w 72"/>
                <a:gd name="T19" fmla="*/ 59 h 78"/>
                <a:gd name="T20" fmla="*/ 36 w 72"/>
                <a:gd name="T21" fmla="*/ 66 h 78"/>
                <a:gd name="T22" fmla="*/ 20 w 72"/>
                <a:gd name="T23" fmla="*/ 59 h 78"/>
                <a:gd name="T24" fmla="*/ 15 w 72"/>
                <a:gd name="T25" fmla="*/ 39 h 78"/>
                <a:gd name="T26" fmla="*/ 20 w 72"/>
                <a:gd name="T27" fmla="*/ 19 h 78"/>
                <a:gd name="T28" fmla="*/ 36 w 72"/>
                <a:gd name="T29" fmla="*/ 11 h 78"/>
                <a:gd name="T30" fmla="*/ 52 w 72"/>
                <a:gd name="T31" fmla="*/ 19 h 78"/>
                <a:gd name="T32" fmla="*/ 57 w 72"/>
                <a:gd name="T33" fmla="*/ 39 h 78"/>
                <a:gd name="T34" fmla="*/ 52 w 72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78">
                  <a:moveTo>
                    <a:pt x="36" y="0"/>
                  </a:moveTo>
                  <a:cubicBezTo>
                    <a:pt x="25" y="0"/>
                    <a:pt x="16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6" y="74"/>
                    <a:pt x="25" y="78"/>
                    <a:pt x="36" y="78"/>
                  </a:cubicBezTo>
                  <a:cubicBezTo>
                    <a:pt x="47" y="78"/>
                    <a:pt x="56" y="74"/>
                    <a:pt x="62" y="67"/>
                  </a:cubicBezTo>
                  <a:cubicBezTo>
                    <a:pt x="69" y="60"/>
                    <a:pt x="72" y="51"/>
                    <a:pt x="72" y="39"/>
                  </a:cubicBezTo>
                  <a:cubicBezTo>
                    <a:pt x="72" y="27"/>
                    <a:pt x="69" y="17"/>
                    <a:pt x="62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0" y="19"/>
                  </a:cubicBezTo>
                  <a:cubicBezTo>
                    <a:pt x="24" y="14"/>
                    <a:pt x="29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7" y="30"/>
                    <a:pt x="57" y="39"/>
                  </a:cubicBezTo>
                  <a:cubicBezTo>
                    <a:pt x="57" y="47"/>
                    <a:pt x="56" y="54"/>
                    <a:pt x="52" y="59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A4E68502-6F50-4E7B-AF1B-50A9EB649BDA}"/>
                </a:ext>
              </a:extLst>
            </p:cNvPr>
            <p:cNvSpPr>
              <a:spLocks/>
            </p:cNvSpPr>
            <p:nvPr/>
          </p:nvSpPr>
          <p:spPr bwMode="gray">
            <a:xfrm>
              <a:off x="1350963" y="438150"/>
              <a:ext cx="90488" cy="61913"/>
            </a:xfrm>
            <a:custGeom>
              <a:avLst/>
              <a:gdLst>
                <a:gd name="T0" fmla="*/ 41 w 57"/>
                <a:gd name="T1" fmla="*/ 31 h 39"/>
                <a:gd name="T2" fmla="*/ 32 w 57"/>
                <a:gd name="T3" fmla="*/ 0 h 39"/>
                <a:gd name="T4" fmla="*/ 24 w 57"/>
                <a:gd name="T5" fmla="*/ 0 h 39"/>
                <a:gd name="T6" fmla="*/ 16 w 57"/>
                <a:gd name="T7" fmla="*/ 31 h 39"/>
                <a:gd name="T8" fmla="*/ 8 w 57"/>
                <a:gd name="T9" fmla="*/ 0 h 39"/>
                <a:gd name="T10" fmla="*/ 0 w 57"/>
                <a:gd name="T11" fmla="*/ 0 h 39"/>
                <a:gd name="T12" fmla="*/ 12 w 57"/>
                <a:gd name="T13" fmla="*/ 39 h 39"/>
                <a:gd name="T14" fmla="*/ 20 w 57"/>
                <a:gd name="T15" fmla="*/ 39 h 39"/>
                <a:gd name="T16" fmla="*/ 28 w 57"/>
                <a:gd name="T17" fmla="*/ 9 h 39"/>
                <a:gd name="T18" fmla="*/ 37 w 57"/>
                <a:gd name="T19" fmla="*/ 39 h 39"/>
                <a:gd name="T20" fmla="*/ 45 w 57"/>
                <a:gd name="T21" fmla="*/ 39 h 39"/>
                <a:gd name="T22" fmla="*/ 57 w 57"/>
                <a:gd name="T23" fmla="*/ 0 h 39"/>
                <a:gd name="T24" fmla="*/ 49 w 57"/>
                <a:gd name="T25" fmla="*/ 0 h 39"/>
                <a:gd name="T26" fmla="*/ 41 w 57"/>
                <a:gd name="T27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39">
                  <a:moveTo>
                    <a:pt x="41" y="31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16" y="31"/>
                  </a:lnTo>
                  <a:lnTo>
                    <a:pt x="8" y="0"/>
                  </a:lnTo>
                  <a:lnTo>
                    <a:pt x="0" y="0"/>
                  </a:lnTo>
                  <a:lnTo>
                    <a:pt x="12" y="39"/>
                  </a:lnTo>
                  <a:lnTo>
                    <a:pt x="20" y="39"/>
                  </a:lnTo>
                  <a:lnTo>
                    <a:pt x="28" y="9"/>
                  </a:lnTo>
                  <a:lnTo>
                    <a:pt x="37" y="39"/>
                  </a:lnTo>
                  <a:lnTo>
                    <a:pt x="45" y="39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31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0B294D58-DE2D-4091-BE0A-48E0C4BB11EB}"/>
                </a:ext>
              </a:extLst>
            </p:cNvPr>
            <p:cNvSpPr>
              <a:spLocks/>
            </p:cNvSpPr>
            <p:nvPr/>
          </p:nvSpPr>
          <p:spPr bwMode="gray">
            <a:xfrm>
              <a:off x="1446213" y="422275"/>
              <a:ext cx="38100" cy="79375"/>
            </a:xfrm>
            <a:custGeom>
              <a:avLst/>
              <a:gdLst>
                <a:gd name="T0" fmla="*/ 26 w 46"/>
                <a:gd name="T1" fmla="*/ 0 h 97"/>
                <a:gd name="T2" fmla="*/ 13 w 46"/>
                <a:gd name="T3" fmla="*/ 0 h 97"/>
                <a:gd name="T4" fmla="*/ 11 w 46"/>
                <a:gd name="T5" fmla="*/ 20 h 97"/>
                <a:gd name="T6" fmla="*/ 0 w 46"/>
                <a:gd name="T7" fmla="*/ 20 h 97"/>
                <a:gd name="T8" fmla="*/ 0 w 46"/>
                <a:gd name="T9" fmla="*/ 31 h 97"/>
                <a:gd name="T10" fmla="*/ 11 w 46"/>
                <a:gd name="T11" fmla="*/ 31 h 97"/>
                <a:gd name="T12" fmla="*/ 11 w 46"/>
                <a:gd name="T13" fmla="*/ 72 h 97"/>
                <a:gd name="T14" fmla="*/ 16 w 46"/>
                <a:gd name="T15" fmla="*/ 91 h 97"/>
                <a:gd name="T16" fmla="*/ 32 w 46"/>
                <a:gd name="T17" fmla="*/ 97 h 97"/>
                <a:gd name="T18" fmla="*/ 46 w 46"/>
                <a:gd name="T19" fmla="*/ 95 h 97"/>
                <a:gd name="T20" fmla="*/ 44 w 46"/>
                <a:gd name="T21" fmla="*/ 84 h 97"/>
                <a:gd name="T22" fmla="*/ 36 w 46"/>
                <a:gd name="T23" fmla="*/ 85 h 97"/>
                <a:gd name="T24" fmla="*/ 28 w 46"/>
                <a:gd name="T25" fmla="*/ 82 h 97"/>
                <a:gd name="T26" fmla="*/ 26 w 46"/>
                <a:gd name="T27" fmla="*/ 70 h 97"/>
                <a:gd name="T28" fmla="*/ 26 w 46"/>
                <a:gd name="T29" fmla="*/ 31 h 97"/>
                <a:gd name="T30" fmla="*/ 46 w 46"/>
                <a:gd name="T31" fmla="*/ 31 h 97"/>
                <a:gd name="T32" fmla="*/ 46 w 46"/>
                <a:gd name="T33" fmla="*/ 20 h 97"/>
                <a:gd name="T34" fmla="*/ 26 w 46"/>
                <a:gd name="T35" fmla="*/ 20 h 97"/>
                <a:gd name="T36" fmla="*/ 26 w 46"/>
                <a:gd name="T3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97">
                  <a:moveTo>
                    <a:pt x="2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81"/>
                    <a:pt x="13" y="88"/>
                    <a:pt x="16" y="91"/>
                  </a:cubicBezTo>
                  <a:cubicBezTo>
                    <a:pt x="20" y="95"/>
                    <a:pt x="25" y="97"/>
                    <a:pt x="32" y="97"/>
                  </a:cubicBezTo>
                  <a:cubicBezTo>
                    <a:pt x="38" y="97"/>
                    <a:pt x="42" y="96"/>
                    <a:pt x="46" y="95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2" y="85"/>
                    <a:pt x="39" y="85"/>
                    <a:pt x="36" y="85"/>
                  </a:cubicBezTo>
                  <a:cubicBezTo>
                    <a:pt x="33" y="85"/>
                    <a:pt x="30" y="84"/>
                    <a:pt x="28" y="82"/>
                  </a:cubicBezTo>
                  <a:cubicBezTo>
                    <a:pt x="27" y="80"/>
                    <a:pt x="26" y="76"/>
                    <a:pt x="26" y="7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26" y="20"/>
                    <a:pt x="26" y="20"/>
                    <a:pt x="26" y="20"/>
                  </a:cubicBezTo>
                  <a:lnTo>
                    <a:pt x="26" y="0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0326E64D-04ED-4ABB-93E4-447EB91A43C8}"/>
                </a:ext>
              </a:extLst>
            </p:cNvPr>
            <p:cNvSpPr>
              <a:spLocks/>
            </p:cNvSpPr>
            <p:nvPr/>
          </p:nvSpPr>
          <p:spPr bwMode="gray">
            <a:xfrm>
              <a:off x="1497013" y="412750"/>
              <a:ext cx="52388" cy="87313"/>
            </a:xfrm>
            <a:custGeom>
              <a:avLst/>
              <a:gdLst>
                <a:gd name="T0" fmla="*/ 39 w 64"/>
                <a:gd name="T1" fmla="*/ 30 h 106"/>
                <a:gd name="T2" fmla="*/ 14 w 64"/>
                <a:gd name="T3" fmla="*/ 45 h 106"/>
                <a:gd name="T4" fmla="*/ 14 w 64"/>
                <a:gd name="T5" fmla="*/ 0 h 106"/>
                <a:gd name="T6" fmla="*/ 0 w 64"/>
                <a:gd name="T7" fmla="*/ 0 h 106"/>
                <a:gd name="T8" fmla="*/ 0 w 64"/>
                <a:gd name="T9" fmla="*/ 106 h 106"/>
                <a:gd name="T10" fmla="*/ 14 w 64"/>
                <a:gd name="T11" fmla="*/ 106 h 106"/>
                <a:gd name="T12" fmla="*/ 14 w 64"/>
                <a:gd name="T13" fmla="*/ 62 h 106"/>
                <a:gd name="T14" fmla="*/ 21 w 64"/>
                <a:gd name="T15" fmla="*/ 49 h 106"/>
                <a:gd name="T16" fmla="*/ 34 w 64"/>
                <a:gd name="T17" fmla="*/ 42 h 106"/>
                <a:gd name="T18" fmla="*/ 46 w 64"/>
                <a:gd name="T19" fmla="*/ 47 h 106"/>
                <a:gd name="T20" fmla="*/ 49 w 64"/>
                <a:gd name="T21" fmla="*/ 62 h 106"/>
                <a:gd name="T22" fmla="*/ 49 w 64"/>
                <a:gd name="T23" fmla="*/ 106 h 106"/>
                <a:gd name="T24" fmla="*/ 64 w 64"/>
                <a:gd name="T25" fmla="*/ 106 h 106"/>
                <a:gd name="T26" fmla="*/ 64 w 64"/>
                <a:gd name="T27" fmla="*/ 58 h 106"/>
                <a:gd name="T28" fmla="*/ 57 w 64"/>
                <a:gd name="T29" fmla="*/ 37 h 106"/>
                <a:gd name="T30" fmla="*/ 39 w 64"/>
                <a:gd name="T31" fmla="*/ 3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6">
                  <a:moveTo>
                    <a:pt x="39" y="30"/>
                  </a:moveTo>
                  <a:cubicBezTo>
                    <a:pt x="29" y="30"/>
                    <a:pt x="20" y="35"/>
                    <a:pt x="14" y="4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57"/>
                    <a:pt x="17" y="53"/>
                    <a:pt x="21" y="49"/>
                  </a:cubicBezTo>
                  <a:cubicBezTo>
                    <a:pt x="25" y="44"/>
                    <a:pt x="29" y="42"/>
                    <a:pt x="34" y="42"/>
                  </a:cubicBezTo>
                  <a:cubicBezTo>
                    <a:pt x="40" y="42"/>
                    <a:pt x="44" y="44"/>
                    <a:pt x="46" y="47"/>
                  </a:cubicBezTo>
                  <a:cubicBezTo>
                    <a:pt x="48" y="50"/>
                    <a:pt x="49" y="55"/>
                    <a:pt x="49" y="62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4" y="48"/>
                    <a:pt x="62" y="41"/>
                    <a:pt x="57" y="37"/>
                  </a:cubicBezTo>
                  <a:cubicBezTo>
                    <a:pt x="53" y="32"/>
                    <a:pt x="47" y="30"/>
                    <a:pt x="39" y="30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B424A6A0-9FD6-41E0-A6B5-44DACE49A6D3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581151" y="415925"/>
              <a:ext cx="77788" cy="84138"/>
            </a:xfrm>
            <a:custGeom>
              <a:avLst/>
              <a:gdLst>
                <a:gd name="T0" fmla="*/ 20 w 49"/>
                <a:gd name="T1" fmla="*/ 0 h 53"/>
                <a:gd name="T2" fmla="*/ 0 w 49"/>
                <a:gd name="T3" fmla="*/ 53 h 53"/>
                <a:gd name="T4" fmla="*/ 8 w 49"/>
                <a:gd name="T5" fmla="*/ 53 h 53"/>
                <a:gd name="T6" fmla="*/ 13 w 49"/>
                <a:gd name="T7" fmla="*/ 40 h 53"/>
                <a:gd name="T8" fmla="*/ 36 w 49"/>
                <a:gd name="T9" fmla="*/ 40 h 53"/>
                <a:gd name="T10" fmla="*/ 40 w 49"/>
                <a:gd name="T11" fmla="*/ 53 h 53"/>
                <a:gd name="T12" fmla="*/ 49 w 49"/>
                <a:gd name="T13" fmla="*/ 53 h 53"/>
                <a:gd name="T14" fmla="*/ 29 w 49"/>
                <a:gd name="T15" fmla="*/ 0 h 53"/>
                <a:gd name="T16" fmla="*/ 20 w 49"/>
                <a:gd name="T17" fmla="*/ 0 h 53"/>
                <a:gd name="T18" fmla="*/ 15 w 49"/>
                <a:gd name="T19" fmla="*/ 34 h 53"/>
                <a:gd name="T20" fmla="*/ 24 w 49"/>
                <a:gd name="T21" fmla="*/ 7 h 53"/>
                <a:gd name="T22" fmla="*/ 34 w 49"/>
                <a:gd name="T23" fmla="*/ 34 h 53"/>
                <a:gd name="T24" fmla="*/ 15 w 49"/>
                <a:gd name="T25" fmla="*/ 3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3">
                  <a:moveTo>
                    <a:pt x="20" y="0"/>
                  </a:moveTo>
                  <a:lnTo>
                    <a:pt x="0" y="53"/>
                  </a:lnTo>
                  <a:lnTo>
                    <a:pt x="8" y="53"/>
                  </a:lnTo>
                  <a:lnTo>
                    <a:pt x="13" y="40"/>
                  </a:lnTo>
                  <a:lnTo>
                    <a:pt x="36" y="40"/>
                  </a:lnTo>
                  <a:lnTo>
                    <a:pt x="40" y="53"/>
                  </a:lnTo>
                  <a:lnTo>
                    <a:pt x="49" y="53"/>
                  </a:lnTo>
                  <a:lnTo>
                    <a:pt x="29" y="0"/>
                  </a:lnTo>
                  <a:lnTo>
                    <a:pt x="20" y="0"/>
                  </a:lnTo>
                  <a:close/>
                  <a:moveTo>
                    <a:pt x="15" y="34"/>
                  </a:moveTo>
                  <a:lnTo>
                    <a:pt x="24" y="7"/>
                  </a:lnTo>
                  <a:lnTo>
                    <a:pt x="34" y="34"/>
                  </a:lnTo>
                  <a:lnTo>
                    <a:pt x="15" y="34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4">
              <a:extLst>
                <a:ext uri="{FF2B5EF4-FFF2-40B4-BE49-F238E27FC236}">
                  <a16:creationId xmlns:a16="http://schemas.microsoft.com/office/drawing/2014/main" id="{0B3F0C38-DC97-4CD1-984E-7572735440BF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663701" y="412750"/>
              <a:ext cx="58738" cy="88900"/>
            </a:xfrm>
            <a:custGeom>
              <a:avLst/>
              <a:gdLst>
                <a:gd name="T0" fmla="*/ 57 w 71"/>
                <a:gd name="T1" fmla="*/ 43 h 108"/>
                <a:gd name="T2" fmla="*/ 55 w 71"/>
                <a:gd name="T3" fmla="*/ 40 h 108"/>
                <a:gd name="T4" fmla="*/ 51 w 71"/>
                <a:gd name="T5" fmla="*/ 36 h 108"/>
                <a:gd name="T6" fmla="*/ 43 w 71"/>
                <a:gd name="T7" fmla="*/ 31 h 108"/>
                <a:gd name="T8" fmla="*/ 33 w 71"/>
                <a:gd name="T9" fmla="*/ 30 h 108"/>
                <a:gd name="T10" fmla="*/ 9 w 71"/>
                <a:gd name="T11" fmla="*/ 41 h 108"/>
                <a:gd name="T12" fmla="*/ 0 w 71"/>
                <a:gd name="T13" fmla="*/ 69 h 108"/>
                <a:gd name="T14" fmla="*/ 8 w 71"/>
                <a:gd name="T15" fmla="*/ 97 h 108"/>
                <a:gd name="T16" fmla="*/ 32 w 71"/>
                <a:gd name="T17" fmla="*/ 108 h 108"/>
                <a:gd name="T18" fmla="*/ 37 w 71"/>
                <a:gd name="T19" fmla="*/ 107 h 108"/>
                <a:gd name="T20" fmla="*/ 42 w 71"/>
                <a:gd name="T21" fmla="*/ 106 h 108"/>
                <a:gd name="T22" fmla="*/ 46 w 71"/>
                <a:gd name="T23" fmla="*/ 104 h 108"/>
                <a:gd name="T24" fmla="*/ 49 w 71"/>
                <a:gd name="T25" fmla="*/ 103 h 108"/>
                <a:gd name="T26" fmla="*/ 52 w 71"/>
                <a:gd name="T27" fmla="*/ 100 h 108"/>
                <a:gd name="T28" fmla="*/ 54 w 71"/>
                <a:gd name="T29" fmla="*/ 98 h 108"/>
                <a:gd name="T30" fmla="*/ 55 w 71"/>
                <a:gd name="T31" fmla="*/ 97 h 108"/>
                <a:gd name="T32" fmla="*/ 56 w 71"/>
                <a:gd name="T33" fmla="*/ 95 h 108"/>
                <a:gd name="T34" fmla="*/ 57 w 71"/>
                <a:gd name="T35" fmla="*/ 95 h 108"/>
                <a:gd name="T36" fmla="*/ 59 w 71"/>
                <a:gd name="T37" fmla="*/ 106 h 108"/>
                <a:gd name="T38" fmla="*/ 71 w 71"/>
                <a:gd name="T39" fmla="*/ 106 h 108"/>
                <a:gd name="T40" fmla="*/ 71 w 71"/>
                <a:gd name="T41" fmla="*/ 0 h 108"/>
                <a:gd name="T42" fmla="*/ 57 w 71"/>
                <a:gd name="T43" fmla="*/ 0 h 108"/>
                <a:gd name="T44" fmla="*/ 57 w 71"/>
                <a:gd name="T45" fmla="*/ 43 h 108"/>
                <a:gd name="T46" fmla="*/ 51 w 71"/>
                <a:gd name="T47" fmla="*/ 88 h 108"/>
                <a:gd name="T48" fmla="*/ 36 w 71"/>
                <a:gd name="T49" fmla="*/ 96 h 108"/>
                <a:gd name="T50" fmla="*/ 20 w 71"/>
                <a:gd name="T51" fmla="*/ 88 h 108"/>
                <a:gd name="T52" fmla="*/ 15 w 71"/>
                <a:gd name="T53" fmla="*/ 68 h 108"/>
                <a:gd name="T54" fmla="*/ 21 w 71"/>
                <a:gd name="T55" fmla="*/ 49 h 108"/>
                <a:gd name="T56" fmla="*/ 36 w 71"/>
                <a:gd name="T57" fmla="*/ 41 h 108"/>
                <a:gd name="T58" fmla="*/ 51 w 71"/>
                <a:gd name="T59" fmla="*/ 49 h 108"/>
                <a:gd name="T60" fmla="*/ 57 w 71"/>
                <a:gd name="T61" fmla="*/ 68 h 108"/>
                <a:gd name="T62" fmla="*/ 51 w 71"/>
                <a:gd name="T63" fmla="*/ 8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108">
                  <a:moveTo>
                    <a:pt x="57" y="43"/>
                  </a:moveTo>
                  <a:cubicBezTo>
                    <a:pt x="56" y="42"/>
                    <a:pt x="56" y="41"/>
                    <a:pt x="55" y="40"/>
                  </a:cubicBezTo>
                  <a:cubicBezTo>
                    <a:pt x="54" y="39"/>
                    <a:pt x="53" y="38"/>
                    <a:pt x="51" y="36"/>
                  </a:cubicBezTo>
                  <a:cubicBezTo>
                    <a:pt x="49" y="34"/>
                    <a:pt x="46" y="33"/>
                    <a:pt x="43" y="31"/>
                  </a:cubicBezTo>
                  <a:cubicBezTo>
                    <a:pt x="40" y="30"/>
                    <a:pt x="37" y="30"/>
                    <a:pt x="33" y="30"/>
                  </a:cubicBezTo>
                  <a:cubicBezTo>
                    <a:pt x="23" y="30"/>
                    <a:pt x="15" y="33"/>
                    <a:pt x="9" y="41"/>
                  </a:cubicBezTo>
                  <a:cubicBezTo>
                    <a:pt x="3" y="48"/>
                    <a:pt x="0" y="57"/>
                    <a:pt x="0" y="69"/>
                  </a:cubicBezTo>
                  <a:cubicBezTo>
                    <a:pt x="0" y="80"/>
                    <a:pt x="3" y="90"/>
                    <a:pt x="8" y="97"/>
                  </a:cubicBezTo>
                  <a:cubicBezTo>
                    <a:pt x="14" y="104"/>
                    <a:pt x="22" y="108"/>
                    <a:pt x="32" y="108"/>
                  </a:cubicBezTo>
                  <a:cubicBezTo>
                    <a:pt x="34" y="108"/>
                    <a:pt x="35" y="108"/>
                    <a:pt x="37" y="107"/>
                  </a:cubicBezTo>
                  <a:cubicBezTo>
                    <a:pt x="39" y="107"/>
                    <a:pt x="41" y="107"/>
                    <a:pt x="42" y="106"/>
                  </a:cubicBezTo>
                  <a:cubicBezTo>
                    <a:pt x="43" y="106"/>
                    <a:pt x="45" y="105"/>
                    <a:pt x="46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2"/>
                    <a:pt x="51" y="101"/>
                    <a:pt x="52" y="100"/>
                  </a:cubicBezTo>
                  <a:cubicBezTo>
                    <a:pt x="53" y="100"/>
                    <a:pt x="53" y="99"/>
                    <a:pt x="54" y="98"/>
                  </a:cubicBezTo>
                  <a:cubicBezTo>
                    <a:pt x="54" y="98"/>
                    <a:pt x="55" y="97"/>
                    <a:pt x="55" y="97"/>
                  </a:cubicBezTo>
                  <a:cubicBezTo>
                    <a:pt x="56" y="96"/>
                    <a:pt x="56" y="96"/>
                    <a:pt x="56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57" y="43"/>
                  </a:lnTo>
                  <a:close/>
                  <a:moveTo>
                    <a:pt x="51" y="88"/>
                  </a:moveTo>
                  <a:cubicBezTo>
                    <a:pt x="47" y="93"/>
                    <a:pt x="42" y="96"/>
                    <a:pt x="36" y="96"/>
                  </a:cubicBezTo>
                  <a:cubicBezTo>
                    <a:pt x="29" y="96"/>
                    <a:pt x="24" y="93"/>
                    <a:pt x="20" y="88"/>
                  </a:cubicBezTo>
                  <a:cubicBezTo>
                    <a:pt x="17" y="83"/>
                    <a:pt x="15" y="76"/>
                    <a:pt x="15" y="68"/>
                  </a:cubicBezTo>
                  <a:cubicBezTo>
                    <a:pt x="15" y="61"/>
                    <a:pt x="17" y="54"/>
                    <a:pt x="21" y="49"/>
                  </a:cubicBezTo>
                  <a:cubicBezTo>
                    <a:pt x="25" y="44"/>
                    <a:pt x="30" y="41"/>
                    <a:pt x="36" y="41"/>
                  </a:cubicBezTo>
                  <a:cubicBezTo>
                    <a:pt x="43" y="41"/>
                    <a:pt x="48" y="44"/>
                    <a:pt x="51" y="49"/>
                  </a:cubicBezTo>
                  <a:cubicBezTo>
                    <a:pt x="55" y="54"/>
                    <a:pt x="57" y="61"/>
                    <a:pt x="57" y="68"/>
                  </a:cubicBezTo>
                  <a:cubicBezTo>
                    <a:pt x="57" y="76"/>
                    <a:pt x="55" y="83"/>
                    <a:pt x="51" y="88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id="{6350261F-44E5-4C95-AA87-2DB3FC7643F6}"/>
                </a:ext>
              </a:extLst>
            </p:cNvPr>
            <p:cNvSpPr>
              <a:spLocks/>
            </p:cNvSpPr>
            <p:nvPr/>
          </p:nvSpPr>
          <p:spPr bwMode="gray">
            <a:xfrm>
              <a:off x="1733551" y="438150"/>
              <a:ext cx="60325" cy="61913"/>
            </a:xfrm>
            <a:custGeom>
              <a:avLst/>
              <a:gdLst>
                <a:gd name="T0" fmla="*/ 18 w 38"/>
                <a:gd name="T1" fmla="*/ 32 h 39"/>
                <a:gd name="T2" fmla="*/ 8 w 38"/>
                <a:gd name="T3" fmla="*/ 0 h 39"/>
                <a:gd name="T4" fmla="*/ 0 w 38"/>
                <a:gd name="T5" fmla="*/ 0 h 39"/>
                <a:gd name="T6" fmla="*/ 15 w 38"/>
                <a:gd name="T7" fmla="*/ 39 h 39"/>
                <a:gd name="T8" fmla="*/ 23 w 38"/>
                <a:gd name="T9" fmla="*/ 39 h 39"/>
                <a:gd name="T10" fmla="*/ 38 w 38"/>
                <a:gd name="T11" fmla="*/ 0 h 39"/>
                <a:gd name="T12" fmla="*/ 29 w 38"/>
                <a:gd name="T13" fmla="*/ 0 h 39"/>
                <a:gd name="T14" fmla="*/ 18 w 38"/>
                <a:gd name="T15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9">
                  <a:moveTo>
                    <a:pt x="18" y="32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15" y="39"/>
                  </a:lnTo>
                  <a:lnTo>
                    <a:pt x="23" y="39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18" y="32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6">
              <a:extLst>
                <a:ext uri="{FF2B5EF4-FFF2-40B4-BE49-F238E27FC236}">
                  <a16:creationId xmlns:a16="http://schemas.microsoft.com/office/drawing/2014/main" id="{5AB7FC7D-55F6-4FAD-8462-71A4B9753438}"/>
                </a:ext>
              </a:extLst>
            </p:cNvPr>
            <p:cNvSpPr>
              <a:spLocks/>
            </p:cNvSpPr>
            <p:nvPr/>
          </p:nvSpPr>
          <p:spPr bwMode="gray">
            <a:xfrm>
              <a:off x="1801813" y="411163"/>
              <a:ext cx="15875" cy="14288"/>
            </a:xfrm>
            <a:custGeom>
              <a:avLst/>
              <a:gdLst>
                <a:gd name="T0" fmla="*/ 10 w 19"/>
                <a:gd name="T1" fmla="*/ 0 h 18"/>
                <a:gd name="T2" fmla="*/ 3 w 19"/>
                <a:gd name="T3" fmla="*/ 2 h 18"/>
                <a:gd name="T4" fmla="*/ 0 w 19"/>
                <a:gd name="T5" fmla="*/ 9 h 18"/>
                <a:gd name="T6" fmla="*/ 3 w 19"/>
                <a:gd name="T7" fmla="*/ 16 h 18"/>
                <a:gd name="T8" fmla="*/ 10 w 19"/>
                <a:gd name="T9" fmla="*/ 18 h 18"/>
                <a:gd name="T10" fmla="*/ 17 w 19"/>
                <a:gd name="T11" fmla="*/ 16 h 18"/>
                <a:gd name="T12" fmla="*/ 19 w 19"/>
                <a:gd name="T13" fmla="*/ 9 h 18"/>
                <a:gd name="T14" fmla="*/ 17 w 19"/>
                <a:gd name="T15" fmla="*/ 2 h 18"/>
                <a:gd name="T16" fmla="*/ 10 w 19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0" y="0"/>
                  </a:moveTo>
                  <a:cubicBezTo>
                    <a:pt x="7" y="0"/>
                    <a:pt x="5" y="1"/>
                    <a:pt x="3" y="2"/>
                  </a:cubicBezTo>
                  <a:cubicBezTo>
                    <a:pt x="1" y="4"/>
                    <a:pt x="0" y="7"/>
                    <a:pt x="0" y="9"/>
                  </a:cubicBezTo>
                  <a:cubicBezTo>
                    <a:pt x="0" y="12"/>
                    <a:pt x="1" y="14"/>
                    <a:pt x="3" y="16"/>
                  </a:cubicBezTo>
                  <a:cubicBezTo>
                    <a:pt x="5" y="17"/>
                    <a:pt x="7" y="18"/>
                    <a:pt x="10" y="18"/>
                  </a:cubicBezTo>
                  <a:cubicBezTo>
                    <a:pt x="13" y="18"/>
                    <a:pt x="15" y="17"/>
                    <a:pt x="17" y="16"/>
                  </a:cubicBezTo>
                  <a:cubicBezTo>
                    <a:pt x="18" y="14"/>
                    <a:pt x="19" y="12"/>
                    <a:pt x="19" y="9"/>
                  </a:cubicBezTo>
                  <a:cubicBezTo>
                    <a:pt x="19" y="6"/>
                    <a:pt x="18" y="4"/>
                    <a:pt x="17" y="2"/>
                  </a:cubicBezTo>
                  <a:cubicBezTo>
                    <a:pt x="15" y="1"/>
                    <a:pt x="12" y="0"/>
                    <a:pt x="10" y="0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Rectangle 17">
              <a:extLst>
                <a:ext uri="{FF2B5EF4-FFF2-40B4-BE49-F238E27FC236}">
                  <a16:creationId xmlns:a16="http://schemas.microsoft.com/office/drawing/2014/main" id="{4BDA452B-8283-4B2A-A8D4-25BB7CF8BAA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804988" y="438150"/>
              <a:ext cx="11113" cy="61913"/>
            </a:xfrm>
            <a:prstGeom prst="rect">
              <a:avLst/>
            </a:pr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8">
              <a:extLst>
                <a:ext uri="{FF2B5EF4-FFF2-40B4-BE49-F238E27FC236}">
                  <a16:creationId xmlns:a16="http://schemas.microsoft.com/office/drawing/2014/main" id="{57C01BEE-E1C7-4682-8761-33473C67DB68}"/>
                </a:ext>
              </a:extLst>
            </p:cNvPr>
            <p:cNvSpPr>
              <a:spLocks/>
            </p:cNvSpPr>
            <p:nvPr/>
          </p:nvSpPr>
          <p:spPr bwMode="gray">
            <a:xfrm>
              <a:off x="1828801" y="436563"/>
              <a:ext cx="47625" cy="65088"/>
            </a:xfrm>
            <a:custGeom>
              <a:avLst/>
              <a:gdLst>
                <a:gd name="T0" fmla="*/ 44 w 59"/>
                <a:gd name="T1" fmla="*/ 36 h 79"/>
                <a:gd name="T2" fmla="*/ 37 w 59"/>
                <a:gd name="T3" fmla="*/ 34 h 79"/>
                <a:gd name="T4" fmla="*/ 30 w 59"/>
                <a:gd name="T5" fmla="*/ 31 h 79"/>
                <a:gd name="T6" fmla="*/ 24 w 59"/>
                <a:gd name="T7" fmla="*/ 29 h 79"/>
                <a:gd name="T8" fmla="*/ 20 w 59"/>
                <a:gd name="T9" fmla="*/ 26 h 79"/>
                <a:gd name="T10" fmla="*/ 18 w 59"/>
                <a:gd name="T11" fmla="*/ 21 h 79"/>
                <a:gd name="T12" fmla="*/ 22 w 59"/>
                <a:gd name="T13" fmla="*/ 14 h 79"/>
                <a:gd name="T14" fmla="*/ 32 w 59"/>
                <a:gd name="T15" fmla="*/ 12 h 79"/>
                <a:gd name="T16" fmla="*/ 52 w 59"/>
                <a:gd name="T17" fmla="*/ 20 h 79"/>
                <a:gd name="T18" fmla="*/ 58 w 59"/>
                <a:gd name="T19" fmla="*/ 10 h 79"/>
                <a:gd name="T20" fmla="*/ 55 w 59"/>
                <a:gd name="T21" fmla="*/ 8 h 79"/>
                <a:gd name="T22" fmla="*/ 46 w 59"/>
                <a:gd name="T23" fmla="*/ 3 h 79"/>
                <a:gd name="T24" fmla="*/ 32 w 59"/>
                <a:gd name="T25" fmla="*/ 0 h 79"/>
                <a:gd name="T26" fmla="*/ 12 w 59"/>
                <a:gd name="T27" fmla="*/ 7 h 79"/>
                <a:gd name="T28" fmla="*/ 4 w 59"/>
                <a:gd name="T29" fmla="*/ 23 h 79"/>
                <a:gd name="T30" fmla="*/ 6 w 59"/>
                <a:gd name="T31" fmla="*/ 31 h 79"/>
                <a:gd name="T32" fmla="*/ 11 w 59"/>
                <a:gd name="T33" fmla="*/ 37 h 79"/>
                <a:gd name="T34" fmla="*/ 15 w 59"/>
                <a:gd name="T35" fmla="*/ 40 h 79"/>
                <a:gd name="T36" fmla="*/ 19 w 59"/>
                <a:gd name="T37" fmla="*/ 42 h 79"/>
                <a:gd name="T38" fmla="*/ 23 w 59"/>
                <a:gd name="T39" fmla="*/ 44 h 79"/>
                <a:gd name="T40" fmla="*/ 29 w 59"/>
                <a:gd name="T41" fmla="*/ 45 h 79"/>
                <a:gd name="T42" fmla="*/ 33 w 59"/>
                <a:gd name="T43" fmla="*/ 47 h 79"/>
                <a:gd name="T44" fmla="*/ 38 w 59"/>
                <a:gd name="T45" fmla="*/ 49 h 79"/>
                <a:gd name="T46" fmla="*/ 42 w 59"/>
                <a:gd name="T47" fmla="*/ 52 h 79"/>
                <a:gd name="T48" fmla="*/ 45 w 59"/>
                <a:gd name="T49" fmla="*/ 57 h 79"/>
                <a:gd name="T50" fmla="*/ 41 w 59"/>
                <a:gd name="T51" fmla="*/ 65 h 79"/>
                <a:gd name="T52" fmla="*/ 30 w 59"/>
                <a:gd name="T53" fmla="*/ 67 h 79"/>
                <a:gd name="T54" fmla="*/ 18 w 59"/>
                <a:gd name="T55" fmla="*/ 64 h 79"/>
                <a:gd name="T56" fmla="*/ 8 w 59"/>
                <a:gd name="T57" fmla="*/ 57 h 79"/>
                <a:gd name="T58" fmla="*/ 0 w 59"/>
                <a:gd name="T59" fmla="*/ 66 h 79"/>
                <a:gd name="T60" fmla="*/ 12 w 59"/>
                <a:gd name="T61" fmla="*/ 74 h 79"/>
                <a:gd name="T62" fmla="*/ 30 w 59"/>
                <a:gd name="T63" fmla="*/ 79 h 79"/>
                <a:gd name="T64" fmla="*/ 52 w 59"/>
                <a:gd name="T65" fmla="*/ 72 h 79"/>
                <a:gd name="T66" fmla="*/ 59 w 59"/>
                <a:gd name="T67" fmla="*/ 55 h 79"/>
                <a:gd name="T68" fmla="*/ 44 w 59"/>
                <a:gd name="T69" fmla="*/ 3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79">
                  <a:moveTo>
                    <a:pt x="44" y="36"/>
                  </a:moveTo>
                  <a:cubicBezTo>
                    <a:pt x="43" y="36"/>
                    <a:pt x="41" y="35"/>
                    <a:pt x="37" y="34"/>
                  </a:cubicBezTo>
                  <a:cubicBezTo>
                    <a:pt x="34" y="33"/>
                    <a:pt x="31" y="32"/>
                    <a:pt x="30" y="31"/>
                  </a:cubicBezTo>
                  <a:cubicBezTo>
                    <a:pt x="27" y="30"/>
                    <a:pt x="25" y="30"/>
                    <a:pt x="24" y="29"/>
                  </a:cubicBezTo>
                  <a:cubicBezTo>
                    <a:pt x="23" y="29"/>
                    <a:pt x="22" y="28"/>
                    <a:pt x="20" y="26"/>
                  </a:cubicBezTo>
                  <a:cubicBezTo>
                    <a:pt x="19" y="25"/>
                    <a:pt x="18" y="23"/>
                    <a:pt x="18" y="21"/>
                  </a:cubicBezTo>
                  <a:cubicBezTo>
                    <a:pt x="18" y="18"/>
                    <a:pt x="19" y="15"/>
                    <a:pt x="22" y="14"/>
                  </a:cubicBezTo>
                  <a:cubicBezTo>
                    <a:pt x="24" y="12"/>
                    <a:pt x="28" y="12"/>
                    <a:pt x="32" y="12"/>
                  </a:cubicBezTo>
                  <a:cubicBezTo>
                    <a:pt x="39" y="12"/>
                    <a:pt x="46" y="14"/>
                    <a:pt x="52" y="2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7" y="9"/>
                    <a:pt x="55" y="8"/>
                  </a:cubicBezTo>
                  <a:cubicBezTo>
                    <a:pt x="53" y="6"/>
                    <a:pt x="50" y="5"/>
                    <a:pt x="46" y="3"/>
                  </a:cubicBezTo>
                  <a:cubicBezTo>
                    <a:pt x="41" y="1"/>
                    <a:pt x="37" y="0"/>
                    <a:pt x="32" y="0"/>
                  </a:cubicBezTo>
                  <a:cubicBezTo>
                    <a:pt x="23" y="0"/>
                    <a:pt x="17" y="3"/>
                    <a:pt x="12" y="7"/>
                  </a:cubicBezTo>
                  <a:cubicBezTo>
                    <a:pt x="7" y="11"/>
                    <a:pt x="4" y="16"/>
                    <a:pt x="4" y="23"/>
                  </a:cubicBezTo>
                  <a:cubicBezTo>
                    <a:pt x="4" y="26"/>
                    <a:pt x="5" y="29"/>
                    <a:pt x="6" y="31"/>
                  </a:cubicBezTo>
                  <a:cubicBezTo>
                    <a:pt x="7" y="33"/>
                    <a:pt x="8" y="35"/>
                    <a:pt x="11" y="37"/>
                  </a:cubicBezTo>
                  <a:cubicBezTo>
                    <a:pt x="13" y="39"/>
                    <a:pt x="14" y="40"/>
                    <a:pt x="15" y="40"/>
                  </a:cubicBezTo>
                  <a:cubicBezTo>
                    <a:pt x="16" y="41"/>
                    <a:pt x="18" y="41"/>
                    <a:pt x="19" y="42"/>
                  </a:cubicBezTo>
                  <a:cubicBezTo>
                    <a:pt x="20" y="43"/>
                    <a:pt x="22" y="43"/>
                    <a:pt x="23" y="44"/>
                  </a:cubicBezTo>
                  <a:cubicBezTo>
                    <a:pt x="25" y="44"/>
                    <a:pt x="27" y="45"/>
                    <a:pt x="29" y="45"/>
                  </a:cubicBezTo>
                  <a:cubicBezTo>
                    <a:pt x="31" y="46"/>
                    <a:pt x="32" y="47"/>
                    <a:pt x="33" y="47"/>
                  </a:cubicBezTo>
                  <a:cubicBezTo>
                    <a:pt x="35" y="48"/>
                    <a:pt x="37" y="48"/>
                    <a:pt x="38" y="49"/>
                  </a:cubicBezTo>
                  <a:cubicBezTo>
                    <a:pt x="39" y="49"/>
                    <a:pt x="41" y="50"/>
                    <a:pt x="42" y="52"/>
                  </a:cubicBezTo>
                  <a:cubicBezTo>
                    <a:pt x="44" y="53"/>
                    <a:pt x="45" y="55"/>
                    <a:pt x="45" y="57"/>
                  </a:cubicBezTo>
                  <a:cubicBezTo>
                    <a:pt x="45" y="61"/>
                    <a:pt x="44" y="63"/>
                    <a:pt x="41" y="65"/>
                  </a:cubicBezTo>
                  <a:cubicBezTo>
                    <a:pt x="38" y="66"/>
                    <a:pt x="35" y="67"/>
                    <a:pt x="30" y="67"/>
                  </a:cubicBezTo>
                  <a:cubicBezTo>
                    <a:pt x="26" y="67"/>
                    <a:pt x="22" y="66"/>
                    <a:pt x="18" y="64"/>
                  </a:cubicBezTo>
                  <a:cubicBezTo>
                    <a:pt x="14" y="62"/>
                    <a:pt x="10" y="59"/>
                    <a:pt x="8" y="5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" y="69"/>
                    <a:pt x="7" y="71"/>
                    <a:pt x="12" y="74"/>
                  </a:cubicBezTo>
                  <a:cubicBezTo>
                    <a:pt x="17" y="77"/>
                    <a:pt x="23" y="79"/>
                    <a:pt x="30" y="79"/>
                  </a:cubicBezTo>
                  <a:cubicBezTo>
                    <a:pt x="39" y="79"/>
                    <a:pt x="47" y="76"/>
                    <a:pt x="52" y="72"/>
                  </a:cubicBezTo>
                  <a:cubicBezTo>
                    <a:pt x="57" y="67"/>
                    <a:pt x="59" y="62"/>
                    <a:pt x="59" y="55"/>
                  </a:cubicBezTo>
                  <a:cubicBezTo>
                    <a:pt x="59" y="47"/>
                    <a:pt x="54" y="40"/>
                    <a:pt x="44" y="36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9">
              <a:extLst>
                <a:ext uri="{FF2B5EF4-FFF2-40B4-BE49-F238E27FC236}">
                  <a16:creationId xmlns:a16="http://schemas.microsoft.com/office/drawing/2014/main" id="{6ADD09EB-6CBD-4B56-B289-F1F1B730C703}"/>
                </a:ext>
              </a:extLst>
            </p:cNvPr>
            <p:cNvSpPr>
              <a:spLocks/>
            </p:cNvSpPr>
            <p:nvPr/>
          </p:nvSpPr>
          <p:spPr bwMode="gray">
            <a:xfrm>
              <a:off x="1960563" y="436563"/>
              <a:ext cx="36513" cy="63500"/>
            </a:xfrm>
            <a:custGeom>
              <a:avLst/>
              <a:gdLst>
                <a:gd name="T0" fmla="*/ 24 w 43"/>
                <a:gd name="T1" fmla="*/ 5 h 77"/>
                <a:gd name="T2" fmla="*/ 15 w 43"/>
                <a:gd name="T3" fmla="*/ 17 h 77"/>
                <a:gd name="T4" fmla="*/ 14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5 w 43"/>
                <a:gd name="T11" fmla="*/ 77 h 77"/>
                <a:gd name="T12" fmla="*/ 15 w 43"/>
                <a:gd name="T13" fmla="*/ 35 h 77"/>
                <a:gd name="T14" fmla="*/ 25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4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4" y="5"/>
                  </a:moveTo>
                  <a:cubicBezTo>
                    <a:pt x="20" y="8"/>
                    <a:pt x="17" y="12"/>
                    <a:pt x="15" y="17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27"/>
                    <a:pt x="19" y="22"/>
                    <a:pt x="25" y="18"/>
                  </a:cubicBezTo>
                  <a:cubicBezTo>
                    <a:pt x="28" y="16"/>
                    <a:pt x="32" y="14"/>
                    <a:pt x="35" y="14"/>
                  </a:cubicBezTo>
                  <a:cubicBezTo>
                    <a:pt x="38" y="14"/>
                    <a:pt x="40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8" y="2"/>
                    <a:pt x="24" y="5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0">
              <a:extLst>
                <a:ext uri="{FF2B5EF4-FFF2-40B4-BE49-F238E27FC236}">
                  <a16:creationId xmlns:a16="http://schemas.microsoft.com/office/drawing/2014/main" id="{A7F46E3E-21DB-440A-836C-161975F96448}"/>
                </a:ext>
              </a:extLst>
            </p:cNvPr>
            <p:cNvSpPr>
              <a:spLocks/>
            </p:cNvSpPr>
            <p:nvPr/>
          </p:nvSpPr>
          <p:spPr bwMode="gray">
            <a:xfrm>
              <a:off x="2000251" y="438150"/>
              <a:ext cx="58738" cy="85725"/>
            </a:xfrm>
            <a:custGeom>
              <a:avLst/>
              <a:gdLst>
                <a:gd name="T0" fmla="*/ 57 w 72"/>
                <a:gd name="T1" fmla="*/ 0 h 103"/>
                <a:gd name="T2" fmla="*/ 36 w 72"/>
                <a:gd name="T3" fmla="*/ 61 h 103"/>
                <a:gd name="T4" fmla="*/ 15 w 72"/>
                <a:gd name="T5" fmla="*/ 0 h 103"/>
                <a:gd name="T6" fmla="*/ 0 w 72"/>
                <a:gd name="T7" fmla="*/ 0 h 103"/>
                <a:gd name="T8" fmla="*/ 28 w 72"/>
                <a:gd name="T9" fmla="*/ 74 h 103"/>
                <a:gd name="T10" fmla="*/ 25 w 72"/>
                <a:gd name="T11" fmla="*/ 83 h 103"/>
                <a:gd name="T12" fmla="*/ 21 w 72"/>
                <a:gd name="T13" fmla="*/ 90 h 103"/>
                <a:gd name="T14" fmla="*/ 16 w 72"/>
                <a:gd name="T15" fmla="*/ 91 h 103"/>
                <a:gd name="T16" fmla="*/ 8 w 72"/>
                <a:gd name="T17" fmla="*/ 89 h 103"/>
                <a:gd name="T18" fmla="*/ 5 w 72"/>
                <a:gd name="T19" fmla="*/ 100 h 103"/>
                <a:gd name="T20" fmla="*/ 6 w 72"/>
                <a:gd name="T21" fmla="*/ 101 h 103"/>
                <a:gd name="T22" fmla="*/ 12 w 72"/>
                <a:gd name="T23" fmla="*/ 103 h 103"/>
                <a:gd name="T24" fmla="*/ 19 w 72"/>
                <a:gd name="T25" fmla="*/ 103 h 103"/>
                <a:gd name="T26" fmla="*/ 31 w 72"/>
                <a:gd name="T27" fmla="*/ 100 h 103"/>
                <a:gd name="T28" fmla="*/ 39 w 72"/>
                <a:gd name="T29" fmla="*/ 87 h 103"/>
                <a:gd name="T30" fmla="*/ 72 w 72"/>
                <a:gd name="T31" fmla="*/ 0 h 103"/>
                <a:gd name="T32" fmla="*/ 57 w 72"/>
                <a:gd name="T3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103">
                  <a:moveTo>
                    <a:pt x="57" y="0"/>
                  </a:moveTo>
                  <a:cubicBezTo>
                    <a:pt x="36" y="61"/>
                    <a:pt x="36" y="61"/>
                    <a:pt x="36" y="6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4" y="87"/>
                    <a:pt x="22" y="89"/>
                    <a:pt x="21" y="90"/>
                  </a:cubicBezTo>
                  <a:cubicBezTo>
                    <a:pt x="20" y="91"/>
                    <a:pt x="18" y="91"/>
                    <a:pt x="16" y="91"/>
                  </a:cubicBezTo>
                  <a:cubicBezTo>
                    <a:pt x="14" y="91"/>
                    <a:pt x="11" y="91"/>
                    <a:pt x="8" y="8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2"/>
                    <a:pt x="9" y="102"/>
                    <a:pt x="12" y="103"/>
                  </a:cubicBezTo>
                  <a:cubicBezTo>
                    <a:pt x="14" y="103"/>
                    <a:pt x="17" y="103"/>
                    <a:pt x="19" y="103"/>
                  </a:cubicBezTo>
                  <a:cubicBezTo>
                    <a:pt x="24" y="103"/>
                    <a:pt x="28" y="102"/>
                    <a:pt x="31" y="100"/>
                  </a:cubicBezTo>
                  <a:cubicBezTo>
                    <a:pt x="34" y="97"/>
                    <a:pt x="36" y="93"/>
                    <a:pt x="39" y="87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57" y="0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1">
              <a:extLst>
                <a:ext uri="{FF2B5EF4-FFF2-40B4-BE49-F238E27FC236}">
                  <a16:creationId xmlns:a16="http://schemas.microsoft.com/office/drawing/2014/main" id="{05C7460C-2718-41A8-B766-0DB3ABA769E4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547813" y="-96838"/>
              <a:ext cx="352425" cy="422275"/>
            </a:xfrm>
            <a:custGeom>
              <a:avLst/>
              <a:gdLst>
                <a:gd name="T0" fmla="*/ 327 w 425"/>
                <a:gd name="T1" fmla="*/ 247 h 510"/>
                <a:gd name="T2" fmla="*/ 415 w 425"/>
                <a:gd name="T3" fmla="*/ 130 h 510"/>
                <a:gd name="T4" fmla="*/ 268 w 425"/>
                <a:gd name="T5" fmla="*/ 0 h 510"/>
                <a:gd name="T6" fmla="*/ 0 w 425"/>
                <a:gd name="T7" fmla="*/ 0 h 510"/>
                <a:gd name="T8" fmla="*/ 0 w 425"/>
                <a:gd name="T9" fmla="*/ 510 h 510"/>
                <a:gd name="T10" fmla="*/ 277 w 425"/>
                <a:gd name="T11" fmla="*/ 510 h 510"/>
                <a:gd name="T12" fmla="*/ 425 w 425"/>
                <a:gd name="T13" fmla="*/ 373 h 510"/>
                <a:gd name="T14" fmla="*/ 327 w 425"/>
                <a:gd name="T15" fmla="*/ 247 h 510"/>
                <a:gd name="T16" fmla="*/ 109 w 425"/>
                <a:gd name="T17" fmla="*/ 92 h 510"/>
                <a:gd name="T18" fmla="*/ 245 w 425"/>
                <a:gd name="T19" fmla="*/ 92 h 510"/>
                <a:gd name="T20" fmla="*/ 304 w 425"/>
                <a:gd name="T21" fmla="*/ 148 h 510"/>
                <a:gd name="T22" fmla="*/ 245 w 425"/>
                <a:gd name="T23" fmla="*/ 205 h 510"/>
                <a:gd name="T24" fmla="*/ 109 w 425"/>
                <a:gd name="T25" fmla="*/ 205 h 510"/>
                <a:gd name="T26" fmla="*/ 109 w 425"/>
                <a:gd name="T27" fmla="*/ 92 h 510"/>
                <a:gd name="T28" fmla="*/ 249 w 425"/>
                <a:gd name="T29" fmla="*/ 417 h 510"/>
                <a:gd name="T30" fmla="*/ 249 w 425"/>
                <a:gd name="T31" fmla="*/ 418 h 510"/>
                <a:gd name="T32" fmla="*/ 109 w 425"/>
                <a:gd name="T33" fmla="*/ 418 h 510"/>
                <a:gd name="T34" fmla="*/ 109 w 425"/>
                <a:gd name="T35" fmla="*/ 298 h 510"/>
                <a:gd name="T36" fmla="*/ 249 w 425"/>
                <a:gd name="T37" fmla="*/ 298 h 510"/>
                <a:gd name="T38" fmla="*/ 315 w 425"/>
                <a:gd name="T39" fmla="*/ 357 h 510"/>
                <a:gd name="T40" fmla="*/ 249 w 425"/>
                <a:gd name="T41" fmla="*/ 417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5" h="510">
                  <a:moveTo>
                    <a:pt x="327" y="247"/>
                  </a:moveTo>
                  <a:cubicBezTo>
                    <a:pt x="375" y="237"/>
                    <a:pt x="415" y="194"/>
                    <a:pt x="415" y="130"/>
                  </a:cubicBezTo>
                  <a:cubicBezTo>
                    <a:pt x="415" y="62"/>
                    <a:pt x="365" y="0"/>
                    <a:pt x="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277" y="510"/>
                    <a:pt x="277" y="510"/>
                    <a:pt x="277" y="510"/>
                  </a:cubicBezTo>
                  <a:cubicBezTo>
                    <a:pt x="374" y="510"/>
                    <a:pt x="425" y="449"/>
                    <a:pt x="425" y="373"/>
                  </a:cubicBezTo>
                  <a:cubicBezTo>
                    <a:pt x="425" y="309"/>
                    <a:pt x="381" y="256"/>
                    <a:pt x="327" y="247"/>
                  </a:cubicBezTo>
                  <a:close/>
                  <a:moveTo>
                    <a:pt x="109" y="92"/>
                  </a:moveTo>
                  <a:cubicBezTo>
                    <a:pt x="245" y="92"/>
                    <a:pt x="245" y="92"/>
                    <a:pt x="245" y="92"/>
                  </a:cubicBezTo>
                  <a:cubicBezTo>
                    <a:pt x="281" y="92"/>
                    <a:pt x="304" y="117"/>
                    <a:pt x="304" y="148"/>
                  </a:cubicBezTo>
                  <a:cubicBezTo>
                    <a:pt x="304" y="181"/>
                    <a:pt x="281" y="205"/>
                    <a:pt x="245" y="205"/>
                  </a:cubicBezTo>
                  <a:cubicBezTo>
                    <a:pt x="109" y="205"/>
                    <a:pt x="109" y="205"/>
                    <a:pt x="109" y="205"/>
                  </a:cubicBezTo>
                  <a:lnTo>
                    <a:pt x="109" y="92"/>
                  </a:lnTo>
                  <a:close/>
                  <a:moveTo>
                    <a:pt x="249" y="417"/>
                  </a:moveTo>
                  <a:cubicBezTo>
                    <a:pt x="249" y="418"/>
                    <a:pt x="249" y="418"/>
                    <a:pt x="249" y="418"/>
                  </a:cubicBezTo>
                  <a:cubicBezTo>
                    <a:pt x="109" y="418"/>
                    <a:pt x="109" y="418"/>
                    <a:pt x="109" y="418"/>
                  </a:cubicBezTo>
                  <a:cubicBezTo>
                    <a:pt x="109" y="298"/>
                    <a:pt x="109" y="298"/>
                    <a:pt x="109" y="298"/>
                  </a:cubicBezTo>
                  <a:cubicBezTo>
                    <a:pt x="249" y="298"/>
                    <a:pt x="249" y="298"/>
                    <a:pt x="249" y="298"/>
                  </a:cubicBezTo>
                  <a:cubicBezTo>
                    <a:pt x="292" y="298"/>
                    <a:pt x="315" y="325"/>
                    <a:pt x="315" y="357"/>
                  </a:cubicBezTo>
                  <a:cubicBezTo>
                    <a:pt x="315" y="394"/>
                    <a:pt x="290" y="417"/>
                    <a:pt x="249" y="417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2">
              <a:extLst>
                <a:ext uri="{FF2B5EF4-FFF2-40B4-BE49-F238E27FC236}">
                  <a16:creationId xmlns:a16="http://schemas.microsoft.com/office/drawing/2014/main" id="{2383DB17-5CC3-49DC-A0C6-BE7B8C2DC75A}"/>
                </a:ext>
              </a:extLst>
            </p:cNvPr>
            <p:cNvSpPr>
              <a:spLocks/>
            </p:cNvSpPr>
            <p:nvPr/>
          </p:nvSpPr>
          <p:spPr bwMode="gray">
            <a:xfrm>
              <a:off x="1139826" y="-103188"/>
              <a:ext cx="347663" cy="436563"/>
            </a:xfrm>
            <a:custGeom>
              <a:avLst/>
              <a:gdLst>
                <a:gd name="T0" fmla="*/ 59 w 420"/>
                <a:gd name="T1" fmla="*/ 363 h 527"/>
                <a:gd name="T2" fmla="*/ 221 w 420"/>
                <a:gd name="T3" fmla="*/ 431 h 527"/>
                <a:gd name="T4" fmla="*/ 310 w 420"/>
                <a:gd name="T5" fmla="*/ 374 h 527"/>
                <a:gd name="T6" fmla="*/ 207 w 420"/>
                <a:gd name="T7" fmla="*/ 309 h 527"/>
                <a:gd name="T8" fmla="*/ 17 w 420"/>
                <a:gd name="T9" fmla="*/ 154 h 527"/>
                <a:gd name="T10" fmla="*/ 210 w 420"/>
                <a:gd name="T11" fmla="*/ 0 h 527"/>
                <a:gd name="T12" fmla="*/ 409 w 420"/>
                <a:gd name="T13" fmla="*/ 71 h 527"/>
                <a:gd name="T14" fmla="*/ 349 w 420"/>
                <a:gd name="T15" fmla="*/ 151 h 527"/>
                <a:gd name="T16" fmla="*/ 203 w 420"/>
                <a:gd name="T17" fmla="*/ 95 h 527"/>
                <a:gd name="T18" fmla="*/ 128 w 420"/>
                <a:gd name="T19" fmla="*/ 147 h 527"/>
                <a:gd name="T20" fmla="*/ 229 w 420"/>
                <a:gd name="T21" fmla="*/ 206 h 527"/>
                <a:gd name="T22" fmla="*/ 420 w 420"/>
                <a:gd name="T23" fmla="*/ 363 h 527"/>
                <a:gd name="T24" fmla="*/ 216 w 420"/>
                <a:gd name="T25" fmla="*/ 527 h 527"/>
                <a:gd name="T26" fmla="*/ 0 w 420"/>
                <a:gd name="T27" fmla="*/ 446 h 527"/>
                <a:gd name="T28" fmla="*/ 59 w 420"/>
                <a:gd name="T29" fmla="*/ 363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0" h="527">
                  <a:moveTo>
                    <a:pt x="59" y="363"/>
                  </a:moveTo>
                  <a:cubicBezTo>
                    <a:pt x="95" y="400"/>
                    <a:pt x="151" y="431"/>
                    <a:pt x="221" y="431"/>
                  </a:cubicBezTo>
                  <a:cubicBezTo>
                    <a:pt x="281" y="431"/>
                    <a:pt x="310" y="403"/>
                    <a:pt x="310" y="374"/>
                  </a:cubicBezTo>
                  <a:cubicBezTo>
                    <a:pt x="310" y="336"/>
                    <a:pt x="266" y="323"/>
                    <a:pt x="207" y="309"/>
                  </a:cubicBezTo>
                  <a:cubicBezTo>
                    <a:pt x="124" y="290"/>
                    <a:pt x="17" y="267"/>
                    <a:pt x="17" y="154"/>
                  </a:cubicBezTo>
                  <a:cubicBezTo>
                    <a:pt x="17" y="69"/>
                    <a:pt x="90" y="0"/>
                    <a:pt x="210" y="0"/>
                  </a:cubicBezTo>
                  <a:cubicBezTo>
                    <a:pt x="291" y="0"/>
                    <a:pt x="359" y="24"/>
                    <a:pt x="409" y="71"/>
                  </a:cubicBezTo>
                  <a:cubicBezTo>
                    <a:pt x="349" y="151"/>
                    <a:pt x="349" y="151"/>
                    <a:pt x="349" y="151"/>
                  </a:cubicBezTo>
                  <a:cubicBezTo>
                    <a:pt x="308" y="113"/>
                    <a:pt x="253" y="95"/>
                    <a:pt x="203" y="95"/>
                  </a:cubicBezTo>
                  <a:cubicBezTo>
                    <a:pt x="154" y="95"/>
                    <a:pt x="128" y="117"/>
                    <a:pt x="128" y="147"/>
                  </a:cubicBezTo>
                  <a:cubicBezTo>
                    <a:pt x="128" y="182"/>
                    <a:pt x="170" y="192"/>
                    <a:pt x="229" y="206"/>
                  </a:cubicBezTo>
                  <a:cubicBezTo>
                    <a:pt x="313" y="225"/>
                    <a:pt x="420" y="250"/>
                    <a:pt x="420" y="363"/>
                  </a:cubicBezTo>
                  <a:cubicBezTo>
                    <a:pt x="420" y="457"/>
                    <a:pt x="353" y="527"/>
                    <a:pt x="216" y="527"/>
                  </a:cubicBezTo>
                  <a:cubicBezTo>
                    <a:pt x="118" y="527"/>
                    <a:pt x="48" y="494"/>
                    <a:pt x="0" y="446"/>
                  </a:cubicBezTo>
                  <a:lnTo>
                    <a:pt x="59" y="363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Rectangle 23">
              <a:extLst>
                <a:ext uri="{FF2B5EF4-FFF2-40B4-BE49-F238E27FC236}">
                  <a16:creationId xmlns:a16="http://schemas.microsoft.com/office/drawing/2014/main" id="{8F9BA604-1770-430B-A304-132F8EA6926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968501" y="-96838"/>
              <a:ext cx="88900" cy="422275"/>
            </a:xfrm>
            <a:prstGeom prst="rect">
              <a:avLst/>
            </a:pr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4">
              <a:extLst>
                <a:ext uri="{FF2B5EF4-FFF2-40B4-BE49-F238E27FC236}">
                  <a16:creationId xmlns:a16="http://schemas.microsoft.com/office/drawing/2014/main" id="{9CA311BE-EAED-478B-98A4-BF498FEC0E8B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498726" y="-31750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7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6 h 136"/>
                <a:gd name="T20" fmla="*/ 20 w 113"/>
                <a:gd name="T21" fmla="*/ 16 h 136"/>
                <a:gd name="T22" fmla="*/ 20 w 113"/>
                <a:gd name="T23" fmla="*/ 120 h 136"/>
                <a:gd name="T24" fmla="*/ 45 w 113"/>
                <a:gd name="T25" fmla="*/ 120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6"/>
                    <a:pt x="92" y="17"/>
                  </a:cubicBezTo>
                  <a:cubicBezTo>
                    <a:pt x="103" y="28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20"/>
                    <a:pt x="59" y="16"/>
                    <a:pt x="45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58" y="120"/>
                    <a:pt x="69" y="116"/>
                    <a:pt x="78" y="107"/>
                  </a:cubicBezTo>
                  <a:cubicBezTo>
                    <a:pt x="87" y="98"/>
                    <a:pt x="92" y="85"/>
                    <a:pt x="92" y="68"/>
                  </a:cubicBezTo>
                  <a:cubicBezTo>
                    <a:pt x="92" y="51"/>
                    <a:pt x="87" y="37"/>
                    <a:pt x="78" y="28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5">
              <a:extLst>
                <a:ext uri="{FF2B5EF4-FFF2-40B4-BE49-F238E27FC236}">
                  <a16:creationId xmlns:a16="http://schemas.microsoft.com/office/drawing/2014/main" id="{3B0E85FD-D0E6-43B5-9382-FF5952C2CFF2}"/>
                </a:ext>
              </a:extLst>
            </p:cNvPr>
            <p:cNvSpPr>
              <a:spLocks/>
            </p:cNvSpPr>
            <p:nvPr/>
          </p:nvSpPr>
          <p:spPr bwMode="gray">
            <a:xfrm>
              <a:off x="2611438" y="-3175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26">
              <a:extLst>
                <a:ext uri="{FF2B5EF4-FFF2-40B4-BE49-F238E27FC236}">
                  <a16:creationId xmlns:a16="http://schemas.microsoft.com/office/drawing/2014/main" id="{5FB98D20-7032-4D26-B1F1-7EA34F0B31E0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670176" y="-36513"/>
              <a:ext cx="20638" cy="117475"/>
            </a:xfrm>
            <a:custGeom>
              <a:avLst/>
              <a:gdLst>
                <a:gd name="T0" fmla="*/ 13 w 25"/>
                <a:gd name="T1" fmla="*/ 24 h 143"/>
                <a:gd name="T2" fmla="*/ 0 w 25"/>
                <a:gd name="T3" fmla="*/ 12 h 143"/>
                <a:gd name="T4" fmla="*/ 13 w 25"/>
                <a:gd name="T5" fmla="*/ 0 h 143"/>
                <a:gd name="T6" fmla="*/ 25 w 25"/>
                <a:gd name="T7" fmla="*/ 12 h 143"/>
                <a:gd name="T8" fmla="*/ 13 w 25"/>
                <a:gd name="T9" fmla="*/ 24 h 143"/>
                <a:gd name="T10" fmla="*/ 4 w 25"/>
                <a:gd name="T11" fmla="*/ 143 h 143"/>
                <a:gd name="T12" fmla="*/ 4 w 25"/>
                <a:gd name="T13" fmla="*/ 44 h 143"/>
                <a:gd name="T14" fmla="*/ 22 w 25"/>
                <a:gd name="T15" fmla="*/ 44 h 143"/>
                <a:gd name="T16" fmla="*/ 22 w 25"/>
                <a:gd name="T17" fmla="*/ 143 h 143"/>
                <a:gd name="T18" fmla="*/ 4 w 25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5"/>
                    <a:pt x="25" y="12"/>
                  </a:cubicBezTo>
                  <a:cubicBezTo>
                    <a:pt x="25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27">
              <a:extLst>
                <a:ext uri="{FF2B5EF4-FFF2-40B4-BE49-F238E27FC236}">
                  <a16:creationId xmlns:a16="http://schemas.microsoft.com/office/drawing/2014/main" id="{2E699044-1520-4F88-8A17-6CF62388039A}"/>
                </a:ext>
              </a:extLst>
            </p:cNvPr>
            <p:cNvSpPr>
              <a:spLocks/>
            </p:cNvSpPr>
            <p:nvPr/>
          </p:nvSpPr>
          <p:spPr bwMode="gray">
            <a:xfrm>
              <a:off x="2701926" y="-1588"/>
              <a:ext cx="80963" cy="82550"/>
            </a:xfrm>
            <a:custGeom>
              <a:avLst/>
              <a:gdLst>
                <a:gd name="T0" fmla="*/ 31 w 51"/>
                <a:gd name="T1" fmla="*/ 52 h 52"/>
                <a:gd name="T2" fmla="*/ 20 w 51"/>
                <a:gd name="T3" fmla="*/ 52 h 52"/>
                <a:gd name="T4" fmla="*/ 0 w 51"/>
                <a:gd name="T5" fmla="*/ 0 h 52"/>
                <a:gd name="T6" fmla="*/ 11 w 51"/>
                <a:gd name="T7" fmla="*/ 0 h 52"/>
                <a:gd name="T8" fmla="*/ 25 w 51"/>
                <a:gd name="T9" fmla="*/ 42 h 52"/>
                <a:gd name="T10" fmla="*/ 40 w 51"/>
                <a:gd name="T11" fmla="*/ 0 h 52"/>
                <a:gd name="T12" fmla="*/ 51 w 51"/>
                <a:gd name="T13" fmla="*/ 0 h 52"/>
                <a:gd name="T14" fmla="*/ 31 w 51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52">
                  <a:moveTo>
                    <a:pt x="31" y="52"/>
                  </a:moveTo>
                  <a:lnTo>
                    <a:pt x="20" y="5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42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31" y="52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28">
              <a:extLst>
                <a:ext uri="{FF2B5EF4-FFF2-40B4-BE49-F238E27FC236}">
                  <a16:creationId xmlns:a16="http://schemas.microsoft.com/office/drawing/2014/main" id="{70DF0DD4-928C-48C0-BC35-CF6EED8953B0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789238" y="-3175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9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5 h 103"/>
                <a:gd name="T22" fmla="*/ 19 w 90"/>
                <a:gd name="T23" fmla="*/ 43 h 103"/>
                <a:gd name="T24" fmla="*/ 71 w 90"/>
                <a:gd name="T25" fmla="*/ 43 h 103"/>
                <a:gd name="T26" fmla="*/ 46 w 90"/>
                <a:gd name="T27" fmla="*/ 1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6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5"/>
                    <a:pt x="0" y="52"/>
                  </a:cubicBezTo>
                  <a:cubicBezTo>
                    <a:pt x="0" y="20"/>
                    <a:pt x="21" y="0"/>
                    <a:pt x="47" y="0"/>
                  </a:cubicBezTo>
                  <a:cubicBezTo>
                    <a:pt x="74" y="0"/>
                    <a:pt x="90" y="20"/>
                    <a:pt x="90" y="4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5"/>
                  </a:moveTo>
                  <a:cubicBezTo>
                    <a:pt x="28" y="15"/>
                    <a:pt x="20" y="30"/>
                    <a:pt x="19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28"/>
                    <a:pt x="64" y="15"/>
                    <a:pt x="46" y="15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29">
              <a:extLst>
                <a:ext uri="{FF2B5EF4-FFF2-40B4-BE49-F238E27FC236}">
                  <a16:creationId xmlns:a16="http://schemas.microsoft.com/office/drawing/2014/main" id="{B1B76DE3-C2A7-4A83-B953-1F33FCA64DA4}"/>
                </a:ext>
              </a:extLst>
            </p:cNvPr>
            <p:cNvSpPr>
              <a:spLocks/>
            </p:cNvSpPr>
            <p:nvPr/>
          </p:nvSpPr>
          <p:spPr bwMode="gray">
            <a:xfrm>
              <a:off x="2882901" y="-3175"/>
              <a:ext cx="68263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8 w 84"/>
                <a:gd name="T7" fmla="*/ 42 h 101"/>
                <a:gd name="T8" fmla="*/ 18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7 w 84"/>
                <a:gd name="T15" fmla="*/ 2 h 101"/>
                <a:gd name="T16" fmla="*/ 18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0" y="32"/>
                    <a:pt x="18" y="42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0">
              <a:extLst>
                <a:ext uri="{FF2B5EF4-FFF2-40B4-BE49-F238E27FC236}">
                  <a16:creationId xmlns:a16="http://schemas.microsoft.com/office/drawing/2014/main" id="{F7EEDA81-C08A-4DC4-8FF5-D29833551AD7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3006726" y="-34925"/>
              <a:ext cx="79375" cy="117475"/>
            </a:xfrm>
            <a:custGeom>
              <a:avLst/>
              <a:gdLst>
                <a:gd name="T0" fmla="*/ 50 w 95"/>
                <a:gd name="T1" fmla="*/ 142 h 142"/>
                <a:gd name="T2" fmla="*/ 20 w 95"/>
                <a:gd name="T3" fmla="*/ 125 h 142"/>
                <a:gd name="T4" fmla="*/ 17 w 95"/>
                <a:gd name="T5" fmla="*/ 140 h 142"/>
                <a:gd name="T6" fmla="*/ 0 w 95"/>
                <a:gd name="T7" fmla="*/ 140 h 142"/>
                <a:gd name="T8" fmla="*/ 0 w 95"/>
                <a:gd name="T9" fmla="*/ 0 h 142"/>
                <a:gd name="T10" fmla="*/ 19 w 95"/>
                <a:gd name="T11" fmla="*/ 0 h 142"/>
                <a:gd name="T12" fmla="*/ 19 w 95"/>
                <a:gd name="T13" fmla="*/ 57 h 142"/>
                <a:gd name="T14" fmla="*/ 52 w 95"/>
                <a:gd name="T15" fmla="*/ 39 h 142"/>
                <a:gd name="T16" fmla="*/ 94 w 95"/>
                <a:gd name="T17" fmla="*/ 91 h 142"/>
                <a:gd name="T18" fmla="*/ 50 w 95"/>
                <a:gd name="T19" fmla="*/ 142 h 142"/>
                <a:gd name="T20" fmla="*/ 47 w 95"/>
                <a:gd name="T21" fmla="*/ 55 h 142"/>
                <a:gd name="T22" fmla="*/ 18 w 95"/>
                <a:gd name="T23" fmla="*/ 91 h 142"/>
                <a:gd name="T24" fmla="*/ 46 w 95"/>
                <a:gd name="T25" fmla="*/ 127 h 142"/>
                <a:gd name="T26" fmla="*/ 75 w 95"/>
                <a:gd name="T27" fmla="*/ 91 h 142"/>
                <a:gd name="T28" fmla="*/ 47 w 95"/>
                <a:gd name="T29" fmla="*/ 5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142">
                  <a:moveTo>
                    <a:pt x="50" y="142"/>
                  </a:moveTo>
                  <a:cubicBezTo>
                    <a:pt x="31" y="142"/>
                    <a:pt x="22" y="129"/>
                    <a:pt x="20" y="125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5"/>
                    <a:pt x="31" y="39"/>
                    <a:pt x="52" y="39"/>
                  </a:cubicBezTo>
                  <a:cubicBezTo>
                    <a:pt x="78" y="39"/>
                    <a:pt x="94" y="61"/>
                    <a:pt x="94" y="91"/>
                  </a:cubicBezTo>
                  <a:cubicBezTo>
                    <a:pt x="95" y="121"/>
                    <a:pt x="77" y="142"/>
                    <a:pt x="50" y="142"/>
                  </a:cubicBezTo>
                  <a:close/>
                  <a:moveTo>
                    <a:pt x="47" y="55"/>
                  </a:moveTo>
                  <a:cubicBezTo>
                    <a:pt x="30" y="55"/>
                    <a:pt x="18" y="71"/>
                    <a:pt x="18" y="91"/>
                  </a:cubicBezTo>
                  <a:cubicBezTo>
                    <a:pt x="18" y="110"/>
                    <a:pt x="29" y="127"/>
                    <a:pt x="46" y="127"/>
                  </a:cubicBezTo>
                  <a:cubicBezTo>
                    <a:pt x="63" y="127"/>
                    <a:pt x="75" y="111"/>
                    <a:pt x="75" y="91"/>
                  </a:cubicBezTo>
                  <a:cubicBezTo>
                    <a:pt x="75" y="71"/>
                    <a:pt x="64" y="55"/>
                    <a:pt x="47" y="55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1">
              <a:extLst>
                <a:ext uri="{FF2B5EF4-FFF2-40B4-BE49-F238E27FC236}">
                  <a16:creationId xmlns:a16="http://schemas.microsoft.com/office/drawing/2014/main" id="{74011A3E-5D81-44C1-81C8-0E9C3D1613F8}"/>
                </a:ext>
              </a:extLst>
            </p:cNvPr>
            <p:cNvSpPr>
              <a:spLocks/>
            </p:cNvSpPr>
            <p:nvPr/>
          </p:nvSpPr>
          <p:spPr bwMode="gray">
            <a:xfrm>
              <a:off x="3094038" y="-1588"/>
              <a:ext cx="79375" cy="114300"/>
            </a:xfrm>
            <a:custGeom>
              <a:avLst/>
              <a:gdLst>
                <a:gd name="T0" fmla="*/ 52 w 96"/>
                <a:gd name="T1" fmla="*/ 113 h 136"/>
                <a:gd name="T2" fmla="*/ 26 w 96"/>
                <a:gd name="T3" fmla="*/ 136 h 136"/>
                <a:gd name="T4" fmla="*/ 7 w 96"/>
                <a:gd name="T5" fmla="*/ 132 h 136"/>
                <a:gd name="T6" fmla="*/ 11 w 96"/>
                <a:gd name="T7" fmla="*/ 117 h 136"/>
                <a:gd name="T8" fmla="*/ 22 w 96"/>
                <a:gd name="T9" fmla="*/ 120 h 136"/>
                <a:gd name="T10" fmla="*/ 33 w 96"/>
                <a:gd name="T11" fmla="*/ 110 h 136"/>
                <a:gd name="T12" fmla="*/ 38 w 96"/>
                <a:gd name="T13" fmla="*/ 98 h 136"/>
                <a:gd name="T14" fmla="*/ 0 w 96"/>
                <a:gd name="T15" fmla="*/ 0 h 136"/>
                <a:gd name="T16" fmla="*/ 20 w 96"/>
                <a:gd name="T17" fmla="*/ 0 h 136"/>
                <a:gd name="T18" fmla="*/ 48 w 96"/>
                <a:gd name="T19" fmla="*/ 81 h 136"/>
                <a:gd name="T20" fmla="*/ 76 w 96"/>
                <a:gd name="T21" fmla="*/ 0 h 136"/>
                <a:gd name="T22" fmla="*/ 96 w 96"/>
                <a:gd name="T23" fmla="*/ 0 h 136"/>
                <a:gd name="T24" fmla="*/ 52 w 96"/>
                <a:gd name="T25" fmla="*/ 11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36">
                  <a:moveTo>
                    <a:pt x="52" y="113"/>
                  </a:moveTo>
                  <a:cubicBezTo>
                    <a:pt x="45" y="129"/>
                    <a:pt x="38" y="136"/>
                    <a:pt x="26" y="136"/>
                  </a:cubicBezTo>
                  <a:cubicBezTo>
                    <a:pt x="13" y="136"/>
                    <a:pt x="7" y="132"/>
                    <a:pt x="7" y="132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11" y="117"/>
                    <a:pt x="17" y="120"/>
                    <a:pt x="22" y="120"/>
                  </a:cubicBezTo>
                  <a:cubicBezTo>
                    <a:pt x="27" y="120"/>
                    <a:pt x="30" y="118"/>
                    <a:pt x="33" y="110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52" y="113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Rectangle 32">
              <a:extLst>
                <a:ext uri="{FF2B5EF4-FFF2-40B4-BE49-F238E27FC236}">
                  <a16:creationId xmlns:a16="http://schemas.microsoft.com/office/drawing/2014/main" id="{B85124B3-6C21-4594-A9A6-59A2C470C13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219451" y="-31750"/>
              <a:ext cx="17463" cy="112713"/>
            </a:xfrm>
            <a:prstGeom prst="rect">
              <a:avLst/>
            </a:pr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33">
              <a:extLst>
                <a:ext uri="{FF2B5EF4-FFF2-40B4-BE49-F238E27FC236}">
                  <a16:creationId xmlns:a16="http://schemas.microsoft.com/office/drawing/2014/main" id="{0C47C8D2-EDBD-422C-BAD0-54C40A72FBDD}"/>
                </a:ext>
              </a:extLst>
            </p:cNvPr>
            <p:cNvSpPr>
              <a:spLocks/>
            </p:cNvSpPr>
            <p:nvPr/>
          </p:nvSpPr>
          <p:spPr bwMode="gray">
            <a:xfrm>
              <a:off x="3263901" y="-3175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9 w 84"/>
                <a:gd name="T7" fmla="*/ 42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2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34">
              <a:extLst>
                <a:ext uri="{FF2B5EF4-FFF2-40B4-BE49-F238E27FC236}">
                  <a16:creationId xmlns:a16="http://schemas.microsoft.com/office/drawing/2014/main" id="{A40CB4FE-CD15-4C2F-9494-477D01BCD623}"/>
                </a:ext>
              </a:extLst>
            </p:cNvPr>
            <p:cNvSpPr>
              <a:spLocks/>
            </p:cNvSpPr>
            <p:nvPr/>
          </p:nvSpPr>
          <p:spPr bwMode="gray">
            <a:xfrm>
              <a:off x="334962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39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2" y="99"/>
                    <a:pt x="54" y="103"/>
                    <a:pt x="39" y="103"/>
                  </a:cubicBezTo>
                  <a:cubicBezTo>
                    <a:pt x="19" y="103"/>
                    <a:pt x="4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39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7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3" y="89"/>
                    <a:pt x="68" y="9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35">
              <a:extLst>
                <a:ext uri="{FF2B5EF4-FFF2-40B4-BE49-F238E27FC236}">
                  <a16:creationId xmlns:a16="http://schemas.microsoft.com/office/drawing/2014/main" id="{8578F2B6-A484-465A-8C41-7F0832C6D5DA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3429001" y="-36513"/>
              <a:ext cx="20638" cy="117475"/>
            </a:xfrm>
            <a:custGeom>
              <a:avLst/>
              <a:gdLst>
                <a:gd name="T0" fmla="*/ 13 w 26"/>
                <a:gd name="T1" fmla="*/ 24 h 143"/>
                <a:gd name="T2" fmla="*/ 0 w 26"/>
                <a:gd name="T3" fmla="*/ 12 h 143"/>
                <a:gd name="T4" fmla="*/ 13 w 26"/>
                <a:gd name="T5" fmla="*/ 0 h 143"/>
                <a:gd name="T6" fmla="*/ 26 w 26"/>
                <a:gd name="T7" fmla="*/ 12 h 143"/>
                <a:gd name="T8" fmla="*/ 13 w 26"/>
                <a:gd name="T9" fmla="*/ 24 h 143"/>
                <a:gd name="T10" fmla="*/ 4 w 26"/>
                <a:gd name="T11" fmla="*/ 143 h 143"/>
                <a:gd name="T12" fmla="*/ 4 w 26"/>
                <a:gd name="T13" fmla="*/ 44 h 143"/>
                <a:gd name="T14" fmla="*/ 22 w 26"/>
                <a:gd name="T15" fmla="*/ 44 h 143"/>
                <a:gd name="T16" fmla="*/ 22 w 26"/>
                <a:gd name="T17" fmla="*/ 143 h 143"/>
                <a:gd name="T18" fmla="*/ 4 w 26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5"/>
                    <a:pt x="26" y="12"/>
                  </a:cubicBezTo>
                  <a:cubicBezTo>
                    <a:pt x="26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36">
              <a:extLst>
                <a:ext uri="{FF2B5EF4-FFF2-40B4-BE49-F238E27FC236}">
                  <a16:creationId xmlns:a16="http://schemas.microsoft.com/office/drawing/2014/main" id="{BA0B863B-99FA-4614-A890-EF612AA0C023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3465513" y="-3175"/>
              <a:ext cx="77788" cy="115888"/>
            </a:xfrm>
            <a:custGeom>
              <a:avLst/>
              <a:gdLst>
                <a:gd name="T0" fmla="*/ 84 w 94"/>
                <a:gd name="T1" fmla="*/ 122 h 138"/>
                <a:gd name="T2" fmla="*/ 44 w 94"/>
                <a:gd name="T3" fmla="*/ 138 h 138"/>
                <a:gd name="T4" fmla="*/ 5 w 94"/>
                <a:gd name="T5" fmla="*/ 126 h 138"/>
                <a:gd name="T6" fmla="*/ 12 w 94"/>
                <a:gd name="T7" fmla="*/ 112 h 138"/>
                <a:gd name="T8" fmla="*/ 43 w 94"/>
                <a:gd name="T9" fmla="*/ 122 h 138"/>
                <a:gd name="T10" fmla="*/ 67 w 94"/>
                <a:gd name="T11" fmla="*/ 113 h 138"/>
                <a:gd name="T12" fmla="*/ 74 w 94"/>
                <a:gd name="T13" fmla="*/ 89 h 138"/>
                <a:gd name="T14" fmla="*/ 74 w 94"/>
                <a:gd name="T15" fmla="*/ 80 h 138"/>
                <a:gd name="T16" fmla="*/ 42 w 94"/>
                <a:gd name="T17" fmla="*/ 99 h 138"/>
                <a:gd name="T18" fmla="*/ 0 w 94"/>
                <a:gd name="T19" fmla="*/ 49 h 138"/>
                <a:gd name="T20" fmla="*/ 43 w 94"/>
                <a:gd name="T21" fmla="*/ 0 h 138"/>
                <a:gd name="T22" fmla="*/ 74 w 94"/>
                <a:gd name="T23" fmla="*/ 18 h 138"/>
                <a:gd name="T24" fmla="*/ 76 w 94"/>
                <a:gd name="T25" fmla="*/ 2 h 138"/>
                <a:gd name="T26" fmla="*/ 94 w 94"/>
                <a:gd name="T27" fmla="*/ 2 h 138"/>
                <a:gd name="T28" fmla="*/ 94 w 94"/>
                <a:gd name="T29" fmla="*/ 82 h 138"/>
                <a:gd name="T30" fmla="*/ 84 w 94"/>
                <a:gd name="T31" fmla="*/ 122 h 138"/>
                <a:gd name="T32" fmla="*/ 48 w 94"/>
                <a:gd name="T33" fmla="*/ 15 h 138"/>
                <a:gd name="T34" fmla="*/ 20 w 94"/>
                <a:gd name="T35" fmla="*/ 49 h 138"/>
                <a:gd name="T36" fmla="*/ 47 w 94"/>
                <a:gd name="T37" fmla="*/ 83 h 138"/>
                <a:gd name="T38" fmla="*/ 75 w 94"/>
                <a:gd name="T39" fmla="*/ 49 h 138"/>
                <a:gd name="T40" fmla="*/ 48 w 94"/>
                <a:gd name="T41" fmla="*/ 1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138">
                  <a:moveTo>
                    <a:pt x="84" y="122"/>
                  </a:moveTo>
                  <a:cubicBezTo>
                    <a:pt x="76" y="130"/>
                    <a:pt x="64" y="138"/>
                    <a:pt x="44" y="138"/>
                  </a:cubicBezTo>
                  <a:cubicBezTo>
                    <a:pt x="23" y="138"/>
                    <a:pt x="8" y="129"/>
                    <a:pt x="5" y="126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7" y="116"/>
                    <a:pt x="30" y="122"/>
                    <a:pt x="43" y="122"/>
                  </a:cubicBezTo>
                  <a:cubicBezTo>
                    <a:pt x="55" y="122"/>
                    <a:pt x="63" y="118"/>
                    <a:pt x="67" y="113"/>
                  </a:cubicBezTo>
                  <a:cubicBezTo>
                    <a:pt x="72" y="109"/>
                    <a:pt x="74" y="101"/>
                    <a:pt x="74" y="89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3" y="83"/>
                    <a:pt x="64" y="99"/>
                    <a:pt x="42" y="99"/>
                  </a:cubicBezTo>
                  <a:cubicBezTo>
                    <a:pt x="16" y="99"/>
                    <a:pt x="0" y="78"/>
                    <a:pt x="0" y="49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65" y="0"/>
                    <a:pt x="73" y="15"/>
                    <a:pt x="74" y="18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102"/>
                    <a:pt x="91" y="113"/>
                    <a:pt x="84" y="122"/>
                  </a:cubicBezTo>
                  <a:close/>
                  <a:moveTo>
                    <a:pt x="48" y="15"/>
                  </a:moveTo>
                  <a:cubicBezTo>
                    <a:pt x="31" y="15"/>
                    <a:pt x="20" y="30"/>
                    <a:pt x="20" y="49"/>
                  </a:cubicBezTo>
                  <a:cubicBezTo>
                    <a:pt x="20" y="67"/>
                    <a:pt x="30" y="83"/>
                    <a:pt x="47" y="83"/>
                  </a:cubicBezTo>
                  <a:cubicBezTo>
                    <a:pt x="64" y="83"/>
                    <a:pt x="75" y="67"/>
                    <a:pt x="75" y="49"/>
                  </a:cubicBezTo>
                  <a:cubicBezTo>
                    <a:pt x="75" y="30"/>
                    <a:pt x="65" y="15"/>
                    <a:pt x="48" y="15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37">
              <a:extLst>
                <a:ext uri="{FF2B5EF4-FFF2-40B4-BE49-F238E27FC236}">
                  <a16:creationId xmlns:a16="http://schemas.microsoft.com/office/drawing/2014/main" id="{8BF3FDF6-9666-4930-96E4-BC4E609DB24D}"/>
                </a:ext>
              </a:extLst>
            </p:cNvPr>
            <p:cNvSpPr>
              <a:spLocks/>
            </p:cNvSpPr>
            <p:nvPr/>
          </p:nvSpPr>
          <p:spPr bwMode="gray">
            <a:xfrm>
              <a:off x="3568701" y="-34925"/>
              <a:ext cx="69850" cy="115888"/>
            </a:xfrm>
            <a:custGeom>
              <a:avLst/>
              <a:gdLst>
                <a:gd name="T0" fmla="*/ 66 w 85"/>
                <a:gd name="T1" fmla="*/ 141 h 141"/>
                <a:gd name="T2" fmla="*/ 66 w 85"/>
                <a:gd name="T3" fmla="*/ 82 h 141"/>
                <a:gd name="T4" fmla="*/ 46 w 85"/>
                <a:gd name="T5" fmla="*/ 56 h 141"/>
                <a:gd name="T6" fmla="*/ 19 w 85"/>
                <a:gd name="T7" fmla="*/ 82 h 141"/>
                <a:gd name="T8" fmla="*/ 19 w 85"/>
                <a:gd name="T9" fmla="*/ 141 h 141"/>
                <a:gd name="T10" fmla="*/ 0 w 85"/>
                <a:gd name="T11" fmla="*/ 141 h 141"/>
                <a:gd name="T12" fmla="*/ 0 w 85"/>
                <a:gd name="T13" fmla="*/ 0 h 141"/>
                <a:gd name="T14" fmla="*/ 19 w 85"/>
                <a:gd name="T15" fmla="*/ 0 h 141"/>
                <a:gd name="T16" fmla="*/ 19 w 85"/>
                <a:gd name="T17" fmla="*/ 60 h 141"/>
                <a:gd name="T18" fmla="*/ 52 w 85"/>
                <a:gd name="T19" fmla="*/ 39 h 141"/>
                <a:gd name="T20" fmla="*/ 85 w 85"/>
                <a:gd name="T21" fmla="*/ 77 h 141"/>
                <a:gd name="T22" fmla="*/ 85 w 85"/>
                <a:gd name="T23" fmla="*/ 141 h 141"/>
                <a:gd name="T24" fmla="*/ 66 w 85"/>
                <a:gd name="T25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141">
                  <a:moveTo>
                    <a:pt x="66" y="141"/>
                  </a:moveTo>
                  <a:cubicBezTo>
                    <a:pt x="66" y="82"/>
                    <a:pt x="66" y="82"/>
                    <a:pt x="66" y="82"/>
                  </a:cubicBezTo>
                  <a:cubicBezTo>
                    <a:pt x="66" y="66"/>
                    <a:pt x="61" y="56"/>
                    <a:pt x="46" y="56"/>
                  </a:cubicBezTo>
                  <a:cubicBezTo>
                    <a:pt x="31" y="56"/>
                    <a:pt x="21" y="72"/>
                    <a:pt x="19" y="82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5" y="50"/>
                    <a:pt x="36" y="39"/>
                    <a:pt x="52" y="39"/>
                  </a:cubicBezTo>
                  <a:cubicBezTo>
                    <a:pt x="72" y="39"/>
                    <a:pt x="85" y="51"/>
                    <a:pt x="85" y="77"/>
                  </a:cubicBezTo>
                  <a:cubicBezTo>
                    <a:pt x="85" y="141"/>
                    <a:pt x="85" y="141"/>
                    <a:pt x="85" y="141"/>
                  </a:cubicBezTo>
                  <a:lnTo>
                    <a:pt x="66" y="141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38">
              <a:extLst>
                <a:ext uri="{FF2B5EF4-FFF2-40B4-BE49-F238E27FC236}">
                  <a16:creationId xmlns:a16="http://schemas.microsoft.com/office/drawing/2014/main" id="{097DB741-0174-4445-ACF0-2E111BD10440}"/>
                </a:ext>
              </a:extLst>
            </p:cNvPr>
            <p:cNvSpPr>
              <a:spLocks/>
            </p:cNvSpPr>
            <p:nvPr/>
          </p:nvSpPr>
          <p:spPr bwMode="gray">
            <a:xfrm>
              <a:off x="3654426" y="-23813"/>
              <a:ext cx="50800" cy="106363"/>
            </a:xfrm>
            <a:custGeom>
              <a:avLst/>
              <a:gdLst>
                <a:gd name="T0" fmla="*/ 33 w 61"/>
                <a:gd name="T1" fmla="*/ 41 h 128"/>
                <a:gd name="T2" fmla="*/ 33 w 61"/>
                <a:gd name="T3" fmla="*/ 92 h 128"/>
                <a:gd name="T4" fmla="*/ 37 w 61"/>
                <a:gd name="T5" fmla="*/ 109 h 128"/>
                <a:gd name="T6" fmla="*/ 47 w 61"/>
                <a:gd name="T7" fmla="*/ 113 h 128"/>
                <a:gd name="T8" fmla="*/ 58 w 61"/>
                <a:gd name="T9" fmla="*/ 111 h 128"/>
                <a:gd name="T10" fmla="*/ 60 w 61"/>
                <a:gd name="T11" fmla="*/ 125 h 128"/>
                <a:gd name="T12" fmla="*/ 42 w 61"/>
                <a:gd name="T13" fmla="*/ 128 h 128"/>
                <a:gd name="T14" fmla="*/ 21 w 61"/>
                <a:gd name="T15" fmla="*/ 121 h 128"/>
                <a:gd name="T16" fmla="*/ 15 w 61"/>
                <a:gd name="T17" fmla="*/ 95 h 128"/>
                <a:gd name="T18" fmla="*/ 15 w 61"/>
                <a:gd name="T19" fmla="*/ 41 h 128"/>
                <a:gd name="T20" fmla="*/ 0 w 61"/>
                <a:gd name="T21" fmla="*/ 41 h 128"/>
                <a:gd name="T22" fmla="*/ 0 w 61"/>
                <a:gd name="T23" fmla="*/ 27 h 128"/>
                <a:gd name="T24" fmla="*/ 14 w 61"/>
                <a:gd name="T25" fmla="*/ 27 h 128"/>
                <a:gd name="T26" fmla="*/ 16 w 61"/>
                <a:gd name="T27" fmla="*/ 0 h 128"/>
                <a:gd name="T28" fmla="*/ 33 w 61"/>
                <a:gd name="T29" fmla="*/ 0 h 128"/>
                <a:gd name="T30" fmla="*/ 33 w 61"/>
                <a:gd name="T31" fmla="*/ 27 h 128"/>
                <a:gd name="T32" fmla="*/ 61 w 61"/>
                <a:gd name="T33" fmla="*/ 27 h 128"/>
                <a:gd name="T34" fmla="*/ 61 w 61"/>
                <a:gd name="T35" fmla="*/ 41 h 128"/>
                <a:gd name="T36" fmla="*/ 33 w 61"/>
                <a:gd name="T37" fmla="*/ 4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128">
                  <a:moveTo>
                    <a:pt x="33" y="41"/>
                  </a:moveTo>
                  <a:cubicBezTo>
                    <a:pt x="33" y="92"/>
                    <a:pt x="33" y="92"/>
                    <a:pt x="33" y="92"/>
                  </a:cubicBezTo>
                  <a:cubicBezTo>
                    <a:pt x="33" y="101"/>
                    <a:pt x="34" y="106"/>
                    <a:pt x="37" y="109"/>
                  </a:cubicBezTo>
                  <a:cubicBezTo>
                    <a:pt x="40" y="112"/>
                    <a:pt x="43" y="113"/>
                    <a:pt x="47" y="113"/>
                  </a:cubicBezTo>
                  <a:cubicBezTo>
                    <a:pt x="52" y="113"/>
                    <a:pt x="56" y="112"/>
                    <a:pt x="58" y="111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6" y="127"/>
                    <a:pt x="48" y="128"/>
                    <a:pt x="42" y="128"/>
                  </a:cubicBezTo>
                  <a:cubicBezTo>
                    <a:pt x="33" y="128"/>
                    <a:pt x="27" y="126"/>
                    <a:pt x="21" y="121"/>
                  </a:cubicBezTo>
                  <a:cubicBezTo>
                    <a:pt x="16" y="115"/>
                    <a:pt x="15" y="108"/>
                    <a:pt x="15" y="95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33" y="41"/>
                    <a:pt x="33" y="41"/>
                    <a:pt x="33" y="41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39">
              <a:extLst>
                <a:ext uri="{FF2B5EF4-FFF2-40B4-BE49-F238E27FC236}">
                  <a16:creationId xmlns:a16="http://schemas.microsoft.com/office/drawing/2014/main" id="{5339DFA6-7C0F-49F2-B455-8F6C2763AFB1}"/>
                </a:ext>
              </a:extLst>
            </p:cNvPr>
            <p:cNvSpPr>
              <a:spLocks/>
            </p:cNvSpPr>
            <p:nvPr/>
          </p:nvSpPr>
          <p:spPr bwMode="gray">
            <a:xfrm>
              <a:off x="371157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40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3" y="99"/>
                    <a:pt x="54" y="103"/>
                    <a:pt x="39" y="103"/>
                  </a:cubicBezTo>
                  <a:cubicBezTo>
                    <a:pt x="19" y="103"/>
                    <a:pt x="5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40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8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4" y="89"/>
                    <a:pt x="68" y="9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0">
              <a:extLst>
                <a:ext uri="{FF2B5EF4-FFF2-40B4-BE49-F238E27FC236}">
                  <a16:creationId xmlns:a16="http://schemas.microsoft.com/office/drawing/2014/main" id="{0EB02563-F1E0-4B91-8A08-45117DF2EC99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498726" y="157163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6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5 h 136"/>
                <a:gd name="T20" fmla="*/ 20 w 113"/>
                <a:gd name="T21" fmla="*/ 15 h 136"/>
                <a:gd name="T22" fmla="*/ 20 w 113"/>
                <a:gd name="T23" fmla="*/ 119 h 136"/>
                <a:gd name="T24" fmla="*/ 45 w 113"/>
                <a:gd name="T25" fmla="*/ 119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5"/>
                    <a:pt x="92" y="16"/>
                  </a:cubicBezTo>
                  <a:cubicBezTo>
                    <a:pt x="103" y="27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19"/>
                    <a:pt x="59" y="15"/>
                    <a:pt x="45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45" y="119"/>
                    <a:pt x="45" y="119"/>
                    <a:pt x="45" y="119"/>
                  </a:cubicBezTo>
                  <a:cubicBezTo>
                    <a:pt x="58" y="119"/>
                    <a:pt x="69" y="116"/>
                    <a:pt x="78" y="107"/>
                  </a:cubicBezTo>
                  <a:cubicBezTo>
                    <a:pt x="87" y="98"/>
                    <a:pt x="92" y="84"/>
                    <a:pt x="92" y="68"/>
                  </a:cubicBezTo>
                  <a:cubicBezTo>
                    <a:pt x="92" y="51"/>
                    <a:pt x="87" y="36"/>
                    <a:pt x="78" y="28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1">
              <a:extLst>
                <a:ext uri="{FF2B5EF4-FFF2-40B4-BE49-F238E27FC236}">
                  <a16:creationId xmlns:a16="http://schemas.microsoft.com/office/drawing/2014/main" id="{906C1324-2438-4CB8-B14E-FFDF0537B305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6050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Rectangle 42">
              <a:extLst>
                <a:ext uri="{FF2B5EF4-FFF2-40B4-BE49-F238E27FC236}">
                  <a16:creationId xmlns:a16="http://schemas.microsoft.com/office/drawing/2014/main" id="{BEAF57B2-015F-40B8-AF84-515E59FF7B1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97163" y="153988"/>
              <a:ext cx="15875" cy="115888"/>
            </a:xfrm>
            <a:prstGeom prst="rect">
              <a:avLst/>
            </a:pr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43">
              <a:extLst>
                <a:ext uri="{FF2B5EF4-FFF2-40B4-BE49-F238E27FC236}">
                  <a16:creationId xmlns:a16="http://schemas.microsoft.com/office/drawing/2014/main" id="{CF6638C6-5E94-43FF-B8CB-2E4C6C897571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736851" y="150813"/>
              <a:ext cx="20638" cy="119063"/>
            </a:xfrm>
            <a:custGeom>
              <a:avLst/>
              <a:gdLst>
                <a:gd name="T0" fmla="*/ 12 w 25"/>
                <a:gd name="T1" fmla="*/ 25 h 144"/>
                <a:gd name="T2" fmla="*/ 0 w 25"/>
                <a:gd name="T3" fmla="*/ 13 h 144"/>
                <a:gd name="T4" fmla="*/ 12 w 25"/>
                <a:gd name="T5" fmla="*/ 0 h 144"/>
                <a:gd name="T6" fmla="*/ 25 w 25"/>
                <a:gd name="T7" fmla="*/ 12 h 144"/>
                <a:gd name="T8" fmla="*/ 12 w 25"/>
                <a:gd name="T9" fmla="*/ 25 h 144"/>
                <a:gd name="T10" fmla="*/ 3 w 25"/>
                <a:gd name="T11" fmla="*/ 144 h 144"/>
                <a:gd name="T12" fmla="*/ 3 w 25"/>
                <a:gd name="T13" fmla="*/ 45 h 144"/>
                <a:gd name="T14" fmla="*/ 22 w 25"/>
                <a:gd name="T15" fmla="*/ 45 h 144"/>
                <a:gd name="T16" fmla="*/ 22 w 25"/>
                <a:gd name="T17" fmla="*/ 144 h 144"/>
                <a:gd name="T18" fmla="*/ 3 w 25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4">
                  <a:moveTo>
                    <a:pt x="12" y="25"/>
                  </a:moveTo>
                  <a:cubicBezTo>
                    <a:pt x="5" y="25"/>
                    <a:pt x="0" y="20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0" y="0"/>
                    <a:pt x="25" y="6"/>
                    <a:pt x="25" y="12"/>
                  </a:cubicBezTo>
                  <a:cubicBezTo>
                    <a:pt x="25" y="19"/>
                    <a:pt x="20" y="25"/>
                    <a:pt x="12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44">
              <a:extLst>
                <a:ext uri="{FF2B5EF4-FFF2-40B4-BE49-F238E27FC236}">
                  <a16:creationId xmlns:a16="http://schemas.microsoft.com/office/drawing/2014/main" id="{E43F4615-1DA6-4F95-A77B-12A91752972F}"/>
                </a:ext>
              </a:extLst>
            </p:cNvPr>
            <p:cNvSpPr>
              <a:spLocks/>
            </p:cNvSpPr>
            <p:nvPr/>
          </p:nvSpPr>
          <p:spPr bwMode="gray">
            <a:xfrm>
              <a:off x="2768601" y="188913"/>
              <a:ext cx="79375" cy="80963"/>
            </a:xfrm>
            <a:custGeom>
              <a:avLst/>
              <a:gdLst>
                <a:gd name="T0" fmla="*/ 30 w 50"/>
                <a:gd name="T1" fmla="*/ 51 h 51"/>
                <a:gd name="T2" fmla="*/ 19 w 50"/>
                <a:gd name="T3" fmla="*/ 51 h 51"/>
                <a:gd name="T4" fmla="*/ 0 w 50"/>
                <a:gd name="T5" fmla="*/ 0 h 51"/>
                <a:gd name="T6" fmla="*/ 10 w 50"/>
                <a:gd name="T7" fmla="*/ 0 h 51"/>
                <a:gd name="T8" fmla="*/ 25 w 50"/>
                <a:gd name="T9" fmla="*/ 41 h 51"/>
                <a:gd name="T10" fmla="*/ 39 w 50"/>
                <a:gd name="T11" fmla="*/ 0 h 51"/>
                <a:gd name="T12" fmla="*/ 50 w 50"/>
                <a:gd name="T13" fmla="*/ 0 h 51"/>
                <a:gd name="T14" fmla="*/ 30 w 50"/>
                <a:gd name="T1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51">
                  <a:moveTo>
                    <a:pt x="30" y="51"/>
                  </a:moveTo>
                  <a:lnTo>
                    <a:pt x="19" y="5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5" y="41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30" y="51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45">
              <a:extLst>
                <a:ext uri="{FF2B5EF4-FFF2-40B4-BE49-F238E27FC236}">
                  <a16:creationId xmlns:a16="http://schemas.microsoft.com/office/drawing/2014/main" id="{A31BF1F7-BE07-47E9-94AB-5CCD46FF8A3F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8559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0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46">
              <a:extLst>
                <a:ext uri="{FF2B5EF4-FFF2-40B4-BE49-F238E27FC236}">
                  <a16:creationId xmlns:a16="http://schemas.microsoft.com/office/drawing/2014/main" id="{3A22ADA2-4714-4C31-B6E5-7A6DE6B2A6E3}"/>
                </a:ext>
              </a:extLst>
            </p:cNvPr>
            <p:cNvSpPr>
              <a:spLocks/>
            </p:cNvSpPr>
            <p:nvPr/>
          </p:nvSpPr>
          <p:spPr bwMode="gray">
            <a:xfrm>
              <a:off x="2947988" y="185738"/>
              <a:ext cx="47625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47">
              <a:extLst>
                <a:ext uri="{FF2B5EF4-FFF2-40B4-BE49-F238E27FC236}">
                  <a16:creationId xmlns:a16="http://schemas.microsoft.com/office/drawing/2014/main" id="{C31B1364-FEB4-4067-808C-3AB6A9DBEC06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9987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28"/>
                    <a:pt x="64" y="14"/>
                    <a:pt x="46" y="1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48">
              <a:extLst>
                <a:ext uri="{FF2B5EF4-FFF2-40B4-BE49-F238E27FC236}">
                  <a16:creationId xmlns:a16="http://schemas.microsoft.com/office/drawing/2014/main" id="{0058F51C-6920-4633-BD74-B7B7F9115418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3084513" y="153988"/>
              <a:ext cx="77788" cy="117475"/>
            </a:xfrm>
            <a:custGeom>
              <a:avLst/>
              <a:gdLst>
                <a:gd name="T0" fmla="*/ 78 w 94"/>
                <a:gd name="T1" fmla="*/ 141 h 143"/>
                <a:gd name="T2" fmla="*/ 75 w 94"/>
                <a:gd name="T3" fmla="*/ 125 h 143"/>
                <a:gd name="T4" fmla="*/ 42 w 94"/>
                <a:gd name="T5" fmla="*/ 143 h 143"/>
                <a:gd name="T6" fmla="*/ 0 w 94"/>
                <a:gd name="T7" fmla="*/ 91 h 143"/>
                <a:gd name="T8" fmla="*/ 44 w 94"/>
                <a:gd name="T9" fmla="*/ 40 h 143"/>
                <a:gd name="T10" fmla="*/ 75 w 94"/>
                <a:gd name="T11" fmla="*/ 58 h 143"/>
                <a:gd name="T12" fmla="*/ 75 w 94"/>
                <a:gd name="T13" fmla="*/ 0 h 143"/>
                <a:gd name="T14" fmla="*/ 94 w 94"/>
                <a:gd name="T15" fmla="*/ 0 h 143"/>
                <a:gd name="T16" fmla="*/ 94 w 94"/>
                <a:gd name="T17" fmla="*/ 141 h 143"/>
                <a:gd name="T18" fmla="*/ 78 w 94"/>
                <a:gd name="T19" fmla="*/ 141 h 143"/>
                <a:gd name="T20" fmla="*/ 48 w 94"/>
                <a:gd name="T21" fmla="*/ 54 h 143"/>
                <a:gd name="T22" fmla="*/ 19 w 94"/>
                <a:gd name="T23" fmla="*/ 90 h 143"/>
                <a:gd name="T24" fmla="*/ 47 w 94"/>
                <a:gd name="T25" fmla="*/ 127 h 143"/>
                <a:gd name="T26" fmla="*/ 75 w 94"/>
                <a:gd name="T27" fmla="*/ 90 h 143"/>
                <a:gd name="T28" fmla="*/ 48 w 94"/>
                <a:gd name="T29" fmla="*/ 5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43">
                  <a:moveTo>
                    <a:pt x="78" y="141"/>
                  </a:moveTo>
                  <a:cubicBezTo>
                    <a:pt x="75" y="125"/>
                    <a:pt x="75" y="125"/>
                    <a:pt x="75" y="125"/>
                  </a:cubicBezTo>
                  <a:cubicBezTo>
                    <a:pt x="74" y="126"/>
                    <a:pt x="65" y="143"/>
                    <a:pt x="42" y="143"/>
                  </a:cubicBezTo>
                  <a:cubicBezTo>
                    <a:pt x="16" y="143"/>
                    <a:pt x="0" y="121"/>
                    <a:pt x="0" y="91"/>
                  </a:cubicBezTo>
                  <a:cubicBezTo>
                    <a:pt x="0" y="62"/>
                    <a:pt x="18" y="40"/>
                    <a:pt x="44" y="40"/>
                  </a:cubicBezTo>
                  <a:cubicBezTo>
                    <a:pt x="65" y="40"/>
                    <a:pt x="74" y="56"/>
                    <a:pt x="75" y="58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78" y="141"/>
                    <a:pt x="78" y="141"/>
                    <a:pt x="78" y="141"/>
                  </a:cubicBezTo>
                  <a:close/>
                  <a:moveTo>
                    <a:pt x="48" y="54"/>
                  </a:moveTo>
                  <a:cubicBezTo>
                    <a:pt x="30" y="54"/>
                    <a:pt x="19" y="71"/>
                    <a:pt x="19" y="90"/>
                  </a:cubicBezTo>
                  <a:cubicBezTo>
                    <a:pt x="19" y="110"/>
                    <a:pt x="29" y="127"/>
                    <a:pt x="47" y="127"/>
                  </a:cubicBezTo>
                  <a:cubicBezTo>
                    <a:pt x="64" y="127"/>
                    <a:pt x="75" y="110"/>
                    <a:pt x="75" y="90"/>
                  </a:cubicBezTo>
                  <a:cubicBezTo>
                    <a:pt x="76" y="71"/>
                    <a:pt x="66" y="54"/>
                    <a:pt x="48" y="5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49">
              <a:extLst>
                <a:ext uri="{FF2B5EF4-FFF2-40B4-BE49-F238E27FC236}">
                  <a16:creationId xmlns:a16="http://schemas.microsoft.com/office/drawing/2014/main" id="{0E426658-42CE-4CFA-9C79-3A40251C8AD6}"/>
                </a:ext>
              </a:extLst>
            </p:cNvPr>
            <p:cNvSpPr>
              <a:spLocks/>
            </p:cNvSpPr>
            <p:nvPr/>
          </p:nvSpPr>
          <p:spPr bwMode="gray">
            <a:xfrm>
              <a:off x="3209926" y="152400"/>
              <a:ext cx="53975" cy="117475"/>
            </a:xfrm>
            <a:custGeom>
              <a:avLst/>
              <a:gdLst>
                <a:gd name="T0" fmla="*/ 61 w 64"/>
                <a:gd name="T1" fmla="*/ 18 h 142"/>
                <a:gd name="T2" fmla="*/ 49 w 64"/>
                <a:gd name="T3" fmla="*/ 15 h 142"/>
                <a:gd name="T4" fmla="*/ 36 w 64"/>
                <a:gd name="T5" fmla="*/ 21 h 142"/>
                <a:gd name="T6" fmla="*/ 34 w 64"/>
                <a:gd name="T7" fmla="*/ 35 h 142"/>
                <a:gd name="T8" fmla="*/ 34 w 64"/>
                <a:gd name="T9" fmla="*/ 43 h 142"/>
                <a:gd name="T10" fmla="*/ 59 w 64"/>
                <a:gd name="T11" fmla="*/ 43 h 142"/>
                <a:gd name="T12" fmla="*/ 59 w 64"/>
                <a:gd name="T13" fmla="*/ 57 h 142"/>
                <a:gd name="T14" fmla="*/ 34 w 64"/>
                <a:gd name="T15" fmla="*/ 57 h 142"/>
                <a:gd name="T16" fmla="*/ 34 w 64"/>
                <a:gd name="T17" fmla="*/ 142 h 142"/>
                <a:gd name="T18" fmla="*/ 15 w 64"/>
                <a:gd name="T19" fmla="*/ 142 h 142"/>
                <a:gd name="T20" fmla="*/ 15 w 64"/>
                <a:gd name="T21" fmla="*/ 57 h 142"/>
                <a:gd name="T22" fmla="*/ 0 w 64"/>
                <a:gd name="T23" fmla="*/ 57 h 142"/>
                <a:gd name="T24" fmla="*/ 0 w 64"/>
                <a:gd name="T25" fmla="*/ 43 h 142"/>
                <a:gd name="T26" fmla="*/ 15 w 64"/>
                <a:gd name="T27" fmla="*/ 43 h 142"/>
                <a:gd name="T28" fmla="*/ 15 w 64"/>
                <a:gd name="T29" fmla="*/ 32 h 142"/>
                <a:gd name="T30" fmla="*/ 22 w 64"/>
                <a:gd name="T31" fmla="*/ 9 h 142"/>
                <a:gd name="T32" fmla="*/ 45 w 64"/>
                <a:gd name="T33" fmla="*/ 0 h 142"/>
                <a:gd name="T34" fmla="*/ 64 w 64"/>
                <a:gd name="T35" fmla="*/ 4 h 142"/>
                <a:gd name="T36" fmla="*/ 61 w 64"/>
                <a:gd name="T37" fmla="*/ 1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142">
                  <a:moveTo>
                    <a:pt x="61" y="18"/>
                  </a:moveTo>
                  <a:cubicBezTo>
                    <a:pt x="61" y="18"/>
                    <a:pt x="55" y="15"/>
                    <a:pt x="49" y="15"/>
                  </a:cubicBezTo>
                  <a:cubicBezTo>
                    <a:pt x="43" y="15"/>
                    <a:pt x="39" y="17"/>
                    <a:pt x="36" y="21"/>
                  </a:cubicBezTo>
                  <a:cubicBezTo>
                    <a:pt x="34" y="24"/>
                    <a:pt x="34" y="29"/>
                    <a:pt x="34" y="35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142"/>
                    <a:pt x="34" y="142"/>
                    <a:pt x="34" y="142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21"/>
                    <a:pt x="18" y="14"/>
                    <a:pt x="22" y="9"/>
                  </a:cubicBezTo>
                  <a:cubicBezTo>
                    <a:pt x="27" y="4"/>
                    <a:pt x="34" y="0"/>
                    <a:pt x="45" y="0"/>
                  </a:cubicBezTo>
                  <a:cubicBezTo>
                    <a:pt x="55" y="0"/>
                    <a:pt x="62" y="3"/>
                    <a:pt x="64" y="4"/>
                  </a:cubicBezTo>
                  <a:lnTo>
                    <a:pt x="61" y="18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50">
              <a:extLst>
                <a:ext uri="{FF2B5EF4-FFF2-40B4-BE49-F238E27FC236}">
                  <a16:creationId xmlns:a16="http://schemas.microsoft.com/office/drawing/2014/main" id="{8B1D0F47-BA80-466B-890A-7AFAA099276F}"/>
                </a:ext>
              </a:extLst>
            </p:cNvPr>
            <p:cNvSpPr>
              <a:spLocks/>
            </p:cNvSpPr>
            <p:nvPr/>
          </p:nvSpPr>
          <p:spPr bwMode="gray">
            <a:xfrm>
              <a:off x="3270251" y="185738"/>
              <a:ext cx="46038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51">
              <a:extLst>
                <a:ext uri="{FF2B5EF4-FFF2-40B4-BE49-F238E27FC236}">
                  <a16:creationId xmlns:a16="http://schemas.microsoft.com/office/drawing/2014/main" id="{9CC49CFE-C30A-45D7-9150-7EE856DA7C2E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3321051" y="185738"/>
              <a:ext cx="79375" cy="85725"/>
            </a:xfrm>
            <a:custGeom>
              <a:avLst/>
              <a:gdLst>
                <a:gd name="T0" fmla="*/ 48 w 96"/>
                <a:gd name="T1" fmla="*/ 102 h 102"/>
                <a:gd name="T2" fmla="*/ 0 w 96"/>
                <a:gd name="T3" fmla="*/ 51 h 102"/>
                <a:gd name="T4" fmla="*/ 48 w 96"/>
                <a:gd name="T5" fmla="*/ 0 h 102"/>
                <a:gd name="T6" fmla="*/ 96 w 96"/>
                <a:gd name="T7" fmla="*/ 51 h 102"/>
                <a:gd name="T8" fmla="*/ 48 w 96"/>
                <a:gd name="T9" fmla="*/ 102 h 102"/>
                <a:gd name="T10" fmla="*/ 48 w 96"/>
                <a:gd name="T11" fmla="*/ 14 h 102"/>
                <a:gd name="T12" fmla="*/ 20 w 96"/>
                <a:gd name="T13" fmla="*/ 51 h 102"/>
                <a:gd name="T14" fmla="*/ 48 w 96"/>
                <a:gd name="T15" fmla="*/ 88 h 102"/>
                <a:gd name="T16" fmla="*/ 77 w 96"/>
                <a:gd name="T17" fmla="*/ 51 h 102"/>
                <a:gd name="T18" fmla="*/ 48 w 96"/>
                <a:gd name="T19" fmla="*/ 1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102">
                  <a:moveTo>
                    <a:pt x="48" y="102"/>
                  </a:moveTo>
                  <a:cubicBezTo>
                    <a:pt x="20" y="102"/>
                    <a:pt x="0" y="82"/>
                    <a:pt x="0" y="51"/>
                  </a:cubicBezTo>
                  <a:cubicBezTo>
                    <a:pt x="0" y="20"/>
                    <a:pt x="20" y="0"/>
                    <a:pt x="48" y="0"/>
                  </a:cubicBezTo>
                  <a:cubicBezTo>
                    <a:pt x="77" y="0"/>
                    <a:pt x="96" y="20"/>
                    <a:pt x="96" y="51"/>
                  </a:cubicBezTo>
                  <a:cubicBezTo>
                    <a:pt x="96" y="82"/>
                    <a:pt x="77" y="102"/>
                    <a:pt x="48" y="102"/>
                  </a:cubicBezTo>
                  <a:close/>
                  <a:moveTo>
                    <a:pt x="48" y="14"/>
                  </a:moveTo>
                  <a:cubicBezTo>
                    <a:pt x="30" y="14"/>
                    <a:pt x="20" y="29"/>
                    <a:pt x="20" y="51"/>
                  </a:cubicBezTo>
                  <a:cubicBezTo>
                    <a:pt x="20" y="72"/>
                    <a:pt x="30" y="88"/>
                    <a:pt x="48" y="88"/>
                  </a:cubicBezTo>
                  <a:cubicBezTo>
                    <a:pt x="67" y="88"/>
                    <a:pt x="77" y="72"/>
                    <a:pt x="77" y="51"/>
                  </a:cubicBezTo>
                  <a:cubicBezTo>
                    <a:pt x="77" y="29"/>
                    <a:pt x="67" y="14"/>
                    <a:pt x="48" y="1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52">
              <a:extLst>
                <a:ext uri="{FF2B5EF4-FFF2-40B4-BE49-F238E27FC236}">
                  <a16:creationId xmlns:a16="http://schemas.microsoft.com/office/drawing/2014/main" id="{A40FE52E-7390-4224-981F-5B9B6DC75BAE}"/>
                </a:ext>
              </a:extLst>
            </p:cNvPr>
            <p:cNvSpPr>
              <a:spLocks/>
            </p:cNvSpPr>
            <p:nvPr/>
          </p:nvSpPr>
          <p:spPr bwMode="gray">
            <a:xfrm>
              <a:off x="3419476" y="185738"/>
              <a:ext cx="117475" cy="84138"/>
            </a:xfrm>
            <a:custGeom>
              <a:avLst/>
              <a:gdLst>
                <a:gd name="T0" fmla="*/ 123 w 142"/>
                <a:gd name="T1" fmla="*/ 101 h 101"/>
                <a:gd name="T2" fmla="*/ 123 w 142"/>
                <a:gd name="T3" fmla="*/ 39 h 101"/>
                <a:gd name="T4" fmla="*/ 106 w 142"/>
                <a:gd name="T5" fmla="*/ 16 h 101"/>
                <a:gd name="T6" fmla="*/ 80 w 142"/>
                <a:gd name="T7" fmla="*/ 41 h 101"/>
                <a:gd name="T8" fmla="*/ 80 w 142"/>
                <a:gd name="T9" fmla="*/ 101 h 101"/>
                <a:gd name="T10" fmla="*/ 62 w 142"/>
                <a:gd name="T11" fmla="*/ 101 h 101"/>
                <a:gd name="T12" fmla="*/ 62 w 142"/>
                <a:gd name="T13" fmla="*/ 39 h 101"/>
                <a:gd name="T14" fmla="*/ 44 w 142"/>
                <a:gd name="T15" fmla="*/ 16 h 101"/>
                <a:gd name="T16" fmla="*/ 19 w 142"/>
                <a:gd name="T17" fmla="*/ 41 h 101"/>
                <a:gd name="T18" fmla="*/ 19 w 142"/>
                <a:gd name="T19" fmla="*/ 101 h 101"/>
                <a:gd name="T20" fmla="*/ 0 w 142"/>
                <a:gd name="T21" fmla="*/ 101 h 101"/>
                <a:gd name="T22" fmla="*/ 0 w 142"/>
                <a:gd name="T23" fmla="*/ 2 h 101"/>
                <a:gd name="T24" fmla="*/ 18 w 142"/>
                <a:gd name="T25" fmla="*/ 2 h 101"/>
                <a:gd name="T26" fmla="*/ 19 w 142"/>
                <a:gd name="T27" fmla="*/ 20 h 101"/>
                <a:gd name="T28" fmla="*/ 51 w 142"/>
                <a:gd name="T29" fmla="*/ 0 h 101"/>
                <a:gd name="T30" fmla="*/ 79 w 142"/>
                <a:gd name="T31" fmla="*/ 21 h 101"/>
                <a:gd name="T32" fmla="*/ 112 w 142"/>
                <a:gd name="T33" fmla="*/ 0 h 101"/>
                <a:gd name="T34" fmla="*/ 142 w 142"/>
                <a:gd name="T35" fmla="*/ 34 h 101"/>
                <a:gd name="T36" fmla="*/ 142 w 142"/>
                <a:gd name="T37" fmla="*/ 101 h 101"/>
                <a:gd name="T38" fmla="*/ 123 w 142"/>
                <a:gd name="T3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2" h="101">
                  <a:moveTo>
                    <a:pt x="123" y="101"/>
                  </a:moveTo>
                  <a:cubicBezTo>
                    <a:pt x="123" y="39"/>
                    <a:pt x="123" y="39"/>
                    <a:pt x="123" y="39"/>
                  </a:cubicBezTo>
                  <a:cubicBezTo>
                    <a:pt x="123" y="26"/>
                    <a:pt x="120" y="16"/>
                    <a:pt x="106" y="16"/>
                  </a:cubicBezTo>
                  <a:cubicBezTo>
                    <a:pt x="91" y="16"/>
                    <a:pt x="81" y="34"/>
                    <a:pt x="80" y="41"/>
                  </a:cubicBezTo>
                  <a:cubicBezTo>
                    <a:pt x="80" y="101"/>
                    <a:pt x="80" y="101"/>
                    <a:pt x="80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26"/>
                    <a:pt x="59" y="16"/>
                    <a:pt x="44" y="16"/>
                  </a:cubicBezTo>
                  <a:cubicBezTo>
                    <a:pt x="30" y="16"/>
                    <a:pt x="20" y="34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5" y="9"/>
                    <a:pt x="37" y="0"/>
                    <a:pt x="51" y="0"/>
                  </a:cubicBezTo>
                  <a:cubicBezTo>
                    <a:pt x="64" y="0"/>
                    <a:pt x="75" y="6"/>
                    <a:pt x="79" y="21"/>
                  </a:cubicBezTo>
                  <a:cubicBezTo>
                    <a:pt x="86" y="9"/>
                    <a:pt x="98" y="0"/>
                    <a:pt x="112" y="0"/>
                  </a:cubicBezTo>
                  <a:cubicBezTo>
                    <a:pt x="128" y="0"/>
                    <a:pt x="142" y="9"/>
                    <a:pt x="142" y="34"/>
                  </a:cubicBezTo>
                  <a:cubicBezTo>
                    <a:pt x="142" y="101"/>
                    <a:pt x="142" y="101"/>
                    <a:pt x="142" y="101"/>
                  </a:cubicBezTo>
                  <a:cubicBezTo>
                    <a:pt x="123" y="101"/>
                    <a:pt x="123" y="101"/>
                    <a:pt x="123" y="101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53">
              <a:extLst>
                <a:ext uri="{FF2B5EF4-FFF2-40B4-BE49-F238E27FC236}">
                  <a16:creationId xmlns:a16="http://schemas.microsoft.com/office/drawing/2014/main" id="{225F0FE3-9380-41E3-A971-A1DC24E451B0}"/>
                </a:ext>
              </a:extLst>
            </p:cNvPr>
            <p:cNvSpPr>
              <a:spLocks/>
            </p:cNvSpPr>
            <p:nvPr/>
          </p:nvSpPr>
          <p:spPr bwMode="gray">
            <a:xfrm>
              <a:off x="3594101" y="157163"/>
              <a:ext cx="69850" cy="112713"/>
            </a:xfrm>
            <a:custGeom>
              <a:avLst/>
              <a:gdLst>
                <a:gd name="T0" fmla="*/ 0 w 44"/>
                <a:gd name="T1" fmla="*/ 71 h 71"/>
                <a:gd name="T2" fmla="*/ 0 w 44"/>
                <a:gd name="T3" fmla="*/ 0 h 71"/>
                <a:gd name="T4" fmla="*/ 43 w 44"/>
                <a:gd name="T5" fmla="*/ 0 h 71"/>
                <a:gd name="T6" fmla="*/ 43 w 44"/>
                <a:gd name="T7" fmla="*/ 8 h 71"/>
                <a:gd name="T8" fmla="*/ 10 w 44"/>
                <a:gd name="T9" fmla="*/ 8 h 71"/>
                <a:gd name="T10" fmla="*/ 10 w 44"/>
                <a:gd name="T11" fmla="*/ 29 h 71"/>
                <a:gd name="T12" fmla="*/ 41 w 44"/>
                <a:gd name="T13" fmla="*/ 29 h 71"/>
                <a:gd name="T14" fmla="*/ 41 w 44"/>
                <a:gd name="T15" fmla="*/ 38 h 71"/>
                <a:gd name="T16" fmla="*/ 10 w 44"/>
                <a:gd name="T17" fmla="*/ 38 h 71"/>
                <a:gd name="T18" fmla="*/ 10 w 44"/>
                <a:gd name="T19" fmla="*/ 62 h 71"/>
                <a:gd name="T20" fmla="*/ 44 w 44"/>
                <a:gd name="T21" fmla="*/ 62 h 71"/>
                <a:gd name="T22" fmla="*/ 44 w 44"/>
                <a:gd name="T23" fmla="*/ 71 h 71"/>
                <a:gd name="T24" fmla="*/ 0 w 44"/>
                <a:gd name="T25" fmla="*/ 71 h 71"/>
                <a:gd name="T26" fmla="*/ 0 w 44"/>
                <a:gd name="T2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71">
                  <a:moveTo>
                    <a:pt x="0" y="71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8"/>
                  </a:lnTo>
                  <a:lnTo>
                    <a:pt x="10" y="8"/>
                  </a:lnTo>
                  <a:lnTo>
                    <a:pt x="10" y="29"/>
                  </a:lnTo>
                  <a:lnTo>
                    <a:pt x="41" y="29"/>
                  </a:lnTo>
                  <a:lnTo>
                    <a:pt x="41" y="38"/>
                  </a:lnTo>
                  <a:lnTo>
                    <a:pt x="10" y="38"/>
                  </a:lnTo>
                  <a:lnTo>
                    <a:pt x="10" y="62"/>
                  </a:lnTo>
                  <a:lnTo>
                    <a:pt x="44" y="62"/>
                  </a:lnTo>
                  <a:lnTo>
                    <a:pt x="44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54">
              <a:extLst>
                <a:ext uri="{FF2B5EF4-FFF2-40B4-BE49-F238E27FC236}">
                  <a16:creationId xmlns:a16="http://schemas.microsoft.com/office/drawing/2014/main" id="{6AA00411-4F40-4847-97A9-4AB47DD95393}"/>
                </a:ext>
              </a:extLst>
            </p:cNvPr>
            <p:cNvSpPr>
              <a:spLocks/>
            </p:cNvSpPr>
            <p:nvPr/>
          </p:nvSpPr>
          <p:spPr bwMode="gray">
            <a:xfrm>
              <a:off x="3671888" y="188913"/>
              <a:ext cx="77788" cy="80963"/>
            </a:xfrm>
            <a:custGeom>
              <a:avLst/>
              <a:gdLst>
                <a:gd name="T0" fmla="*/ 38 w 49"/>
                <a:gd name="T1" fmla="*/ 51 h 51"/>
                <a:gd name="T2" fmla="*/ 24 w 49"/>
                <a:gd name="T3" fmla="*/ 30 h 51"/>
                <a:gd name="T4" fmla="*/ 11 w 49"/>
                <a:gd name="T5" fmla="*/ 51 h 51"/>
                <a:gd name="T6" fmla="*/ 0 w 49"/>
                <a:gd name="T7" fmla="*/ 51 h 51"/>
                <a:gd name="T8" fmla="*/ 18 w 49"/>
                <a:gd name="T9" fmla="*/ 25 h 51"/>
                <a:gd name="T10" fmla="*/ 1 w 49"/>
                <a:gd name="T11" fmla="*/ 0 h 51"/>
                <a:gd name="T12" fmla="*/ 12 w 49"/>
                <a:gd name="T13" fmla="*/ 0 h 51"/>
                <a:gd name="T14" fmla="*/ 25 w 49"/>
                <a:gd name="T15" fmla="*/ 19 h 51"/>
                <a:gd name="T16" fmla="*/ 37 w 49"/>
                <a:gd name="T17" fmla="*/ 0 h 51"/>
                <a:gd name="T18" fmla="*/ 48 w 49"/>
                <a:gd name="T19" fmla="*/ 0 h 51"/>
                <a:gd name="T20" fmla="*/ 30 w 49"/>
                <a:gd name="T21" fmla="*/ 25 h 51"/>
                <a:gd name="T22" fmla="*/ 49 w 49"/>
                <a:gd name="T23" fmla="*/ 51 h 51"/>
                <a:gd name="T24" fmla="*/ 38 w 49"/>
                <a:gd name="T2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1">
                  <a:moveTo>
                    <a:pt x="38" y="51"/>
                  </a:moveTo>
                  <a:lnTo>
                    <a:pt x="24" y="30"/>
                  </a:lnTo>
                  <a:lnTo>
                    <a:pt x="11" y="51"/>
                  </a:lnTo>
                  <a:lnTo>
                    <a:pt x="0" y="51"/>
                  </a:lnTo>
                  <a:lnTo>
                    <a:pt x="18" y="25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5" y="19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30" y="25"/>
                  </a:lnTo>
                  <a:lnTo>
                    <a:pt x="49" y="51"/>
                  </a:lnTo>
                  <a:lnTo>
                    <a:pt x="38" y="51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55">
              <a:extLst>
                <a:ext uri="{FF2B5EF4-FFF2-40B4-BE49-F238E27FC236}">
                  <a16:creationId xmlns:a16="http://schemas.microsoft.com/office/drawing/2014/main" id="{5C5F2C34-52CC-46A3-8253-9C9F98D87E30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3763963" y="185738"/>
              <a:ext cx="77788" cy="114300"/>
            </a:xfrm>
            <a:custGeom>
              <a:avLst/>
              <a:gdLst>
                <a:gd name="T0" fmla="*/ 49 w 94"/>
                <a:gd name="T1" fmla="*/ 102 h 136"/>
                <a:gd name="T2" fmla="*/ 18 w 94"/>
                <a:gd name="T3" fmla="*/ 85 h 136"/>
                <a:gd name="T4" fmla="*/ 18 w 94"/>
                <a:gd name="T5" fmla="*/ 136 h 136"/>
                <a:gd name="T6" fmla="*/ 0 w 94"/>
                <a:gd name="T7" fmla="*/ 136 h 136"/>
                <a:gd name="T8" fmla="*/ 0 w 94"/>
                <a:gd name="T9" fmla="*/ 1 h 136"/>
                <a:gd name="T10" fmla="*/ 17 w 94"/>
                <a:gd name="T11" fmla="*/ 1 h 136"/>
                <a:gd name="T12" fmla="*/ 18 w 94"/>
                <a:gd name="T13" fmla="*/ 17 h 136"/>
                <a:gd name="T14" fmla="*/ 51 w 94"/>
                <a:gd name="T15" fmla="*/ 0 h 136"/>
                <a:gd name="T16" fmla="*/ 94 w 94"/>
                <a:gd name="T17" fmla="*/ 51 h 136"/>
                <a:gd name="T18" fmla="*/ 49 w 94"/>
                <a:gd name="T19" fmla="*/ 102 h 136"/>
                <a:gd name="T20" fmla="*/ 46 w 94"/>
                <a:gd name="T21" fmla="*/ 14 h 136"/>
                <a:gd name="T22" fmla="*/ 17 w 94"/>
                <a:gd name="T23" fmla="*/ 50 h 136"/>
                <a:gd name="T24" fmla="*/ 45 w 94"/>
                <a:gd name="T25" fmla="*/ 87 h 136"/>
                <a:gd name="T26" fmla="*/ 74 w 94"/>
                <a:gd name="T27" fmla="*/ 50 h 136"/>
                <a:gd name="T28" fmla="*/ 46 w 94"/>
                <a:gd name="T29" fmla="*/ 1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36">
                  <a:moveTo>
                    <a:pt x="49" y="102"/>
                  </a:moveTo>
                  <a:cubicBezTo>
                    <a:pt x="29" y="102"/>
                    <a:pt x="21" y="89"/>
                    <a:pt x="18" y="85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0" y="15"/>
                    <a:pt x="30" y="0"/>
                    <a:pt x="51" y="0"/>
                  </a:cubicBezTo>
                  <a:cubicBezTo>
                    <a:pt x="78" y="0"/>
                    <a:pt x="94" y="21"/>
                    <a:pt x="94" y="51"/>
                  </a:cubicBezTo>
                  <a:cubicBezTo>
                    <a:pt x="93" y="81"/>
                    <a:pt x="75" y="102"/>
                    <a:pt x="49" y="102"/>
                  </a:cubicBezTo>
                  <a:close/>
                  <a:moveTo>
                    <a:pt x="46" y="14"/>
                  </a:moveTo>
                  <a:cubicBezTo>
                    <a:pt x="29" y="14"/>
                    <a:pt x="17" y="31"/>
                    <a:pt x="17" y="50"/>
                  </a:cubicBezTo>
                  <a:cubicBezTo>
                    <a:pt x="17" y="70"/>
                    <a:pt x="28" y="87"/>
                    <a:pt x="45" y="87"/>
                  </a:cubicBezTo>
                  <a:cubicBezTo>
                    <a:pt x="62" y="87"/>
                    <a:pt x="74" y="70"/>
                    <a:pt x="74" y="50"/>
                  </a:cubicBezTo>
                  <a:cubicBezTo>
                    <a:pt x="74" y="31"/>
                    <a:pt x="63" y="14"/>
                    <a:pt x="46" y="1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56">
              <a:extLst>
                <a:ext uri="{FF2B5EF4-FFF2-40B4-BE49-F238E27FC236}">
                  <a16:creationId xmlns:a16="http://schemas.microsoft.com/office/drawing/2014/main" id="{F3FA3044-1824-4008-9D96-843FADC68A83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3852863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5" y="14"/>
                    <a:pt x="46" y="1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57">
              <a:extLst>
                <a:ext uri="{FF2B5EF4-FFF2-40B4-BE49-F238E27FC236}">
                  <a16:creationId xmlns:a16="http://schemas.microsoft.com/office/drawing/2014/main" id="{741F03E7-CEFB-463E-B41D-FAFD19AFB475}"/>
                </a:ext>
              </a:extLst>
            </p:cNvPr>
            <p:cNvSpPr>
              <a:spLocks/>
            </p:cNvSpPr>
            <p:nvPr/>
          </p:nvSpPr>
          <p:spPr bwMode="gray">
            <a:xfrm>
              <a:off x="3946526" y="185738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58">
              <a:extLst>
                <a:ext uri="{FF2B5EF4-FFF2-40B4-BE49-F238E27FC236}">
                  <a16:creationId xmlns:a16="http://schemas.microsoft.com/office/drawing/2014/main" id="{72E0C9EC-4353-4470-9B5B-8020BB524814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005263" y="150813"/>
              <a:ext cx="20638" cy="119063"/>
            </a:xfrm>
            <a:custGeom>
              <a:avLst/>
              <a:gdLst>
                <a:gd name="T0" fmla="*/ 13 w 26"/>
                <a:gd name="T1" fmla="*/ 25 h 144"/>
                <a:gd name="T2" fmla="*/ 0 w 26"/>
                <a:gd name="T3" fmla="*/ 13 h 144"/>
                <a:gd name="T4" fmla="*/ 13 w 26"/>
                <a:gd name="T5" fmla="*/ 0 h 144"/>
                <a:gd name="T6" fmla="*/ 26 w 26"/>
                <a:gd name="T7" fmla="*/ 12 h 144"/>
                <a:gd name="T8" fmla="*/ 13 w 26"/>
                <a:gd name="T9" fmla="*/ 25 h 144"/>
                <a:gd name="T10" fmla="*/ 3 w 26"/>
                <a:gd name="T11" fmla="*/ 144 h 144"/>
                <a:gd name="T12" fmla="*/ 3 w 26"/>
                <a:gd name="T13" fmla="*/ 45 h 144"/>
                <a:gd name="T14" fmla="*/ 22 w 26"/>
                <a:gd name="T15" fmla="*/ 45 h 144"/>
                <a:gd name="T16" fmla="*/ 22 w 26"/>
                <a:gd name="T17" fmla="*/ 144 h 144"/>
                <a:gd name="T18" fmla="*/ 3 w 26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4">
                  <a:moveTo>
                    <a:pt x="13" y="25"/>
                  </a:moveTo>
                  <a:cubicBezTo>
                    <a:pt x="6" y="25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2"/>
                  </a:cubicBezTo>
                  <a:cubicBezTo>
                    <a:pt x="26" y="19"/>
                    <a:pt x="20" y="25"/>
                    <a:pt x="13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59">
              <a:extLst>
                <a:ext uri="{FF2B5EF4-FFF2-40B4-BE49-F238E27FC236}">
                  <a16:creationId xmlns:a16="http://schemas.microsoft.com/office/drawing/2014/main" id="{98B83E80-EEA6-4BB3-ABCB-5F9325CBE139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041776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60">
              <a:extLst>
                <a:ext uri="{FF2B5EF4-FFF2-40B4-BE49-F238E27FC236}">
                  <a16:creationId xmlns:a16="http://schemas.microsoft.com/office/drawing/2014/main" id="{FE827C06-4B96-4A16-AD13-91F144096E7D}"/>
                </a:ext>
              </a:extLst>
            </p:cNvPr>
            <p:cNvSpPr>
              <a:spLocks/>
            </p:cNvSpPr>
            <p:nvPr/>
          </p:nvSpPr>
          <p:spPr bwMode="gray">
            <a:xfrm>
              <a:off x="4135438" y="185738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1 h 101"/>
                <a:gd name="T4" fmla="*/ 45 w 84"/>
                <a:gd name="T5" fmla="*/ 16 h 101"/>
                <a:gd name="T6" fmla="*/ 19 w 84"/>
                <a:gd name="T7" fmla="*/ 41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2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1"/>
                    <a:pt x="65" y="41"/>
                    <a:pt x="65" y="41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2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61">
              <a:extLst>
                <a:ext uri="{FF2B5EF4-FFF2-40B4-BE49-F238E27FC236}">
                  <a16:creationId xmlns:a16="http://schemas.microsoft.com/office/drawing/2014/main" id="{9F5B7148-53F2-4CC5-9B1B-56B74DF15CFB}"/>
                </a:ext>
              </a:extLst>
            </p:cNvPr>
            <p:cNvSpPr>
              <a:spLocks/>
            </p:cNvSpPr>
            <p:nvPr/>
          </p:nvSpPr>
          <p:spPr bwMode="gray">
            <a:xfrm>
              <a:off x="4221163" y="185738"/>
              <a:ext cx="71438" cy="85725"/>
            </a:xfrm>
            <a:custGeom>
              <a:avLst/>
              <a:gdLst>
                <a:gd name="T0" fmla="*/ 76 w 86"/>
                <a:gd name="T1" fmla="*/ 28 h 103"/>
                <a:gd name="T2" fmla="*/ 51 w 86"/>
                <a:gd name="T3" fmla="*/ 15 h 103"/>
                <a:gd name="T4" fmla="*/ 20 w 86"/>
                <a:gd name="T5" fmla="*/ 51 h 103"/>
                <a:gd name="T6" fmla="*/ 50 w 86"/>
                <a:gd name="T7" fmla="*/ 86 h 103"/>
                <a:gd name="T8" fmla="*/ 76 w 86"/>
                <a:gd name="T9" fmla="*/ 73 h 103"/>
                <a:gd name="T10" fmla="*/ 86 w 86"/>
                <a:gd name="T11" fmla="*/ 85 h 103"/>
                <a:gd name="T12" fmla="*/ 47 w 86"/>
                <a:gd name="T13" fmla="*/ 103 h 103"/>
                <a:gd name="T14" fmla="*/ 0 w 86"/>
                <a:gd name="T15" fmla="*/ 51 h 103"/>
                <a:gd name="T16" fmla="*/ 48 w 86"/>
                <a:gd name="T17" fmla="*/ 0 h 103"/>
                <a:gd name="T18" fmla="*/ 85 w 86"/>
                <a:gd name="T19" fmla="*/ 17 h 103"/>
                <a:gd name="T20" fmla="*/ 76 w 86"/>
                <a:gd name="T21" fmla="*/ 2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" h="103">
                  <a:moveTo>
                    <a:pt x="76" y="28"/>
                  </a:moveTo>
                  <a:cubicBezTo>
                    <a:pt x="76" y="28"/>
                    <a:pt x="67" y="15"/>
                    <a:pt x="51" y="15"/>
                  </a:cubicBezTo>
                  <a:cubicBezTo>
                    <a:pt x="34" y="15"/>
                    <a:pt x="20" y="27"/>
                    <a:pt x="20" y="51"/>
                  </a:cubicBezTo>
                  <a:cubicBezTo>
                    <a:pt x="20" y="75"/>
                    <a:pt x="34" y="86"/>
                    <a:pt x="50" y="86"/>
                  </a:cubicBezTo>
                  <a:cubicBezTo>
                    <a:pt x="66" y="86"/>
                    <a:pt x="76" y="74"/>
                    <a:pt x="76" y="73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5" y="86"/>
                    <a:pt x="74" y="103"/>
                    <a:pt x="47" y="103"/>
                  </a:cubicBezTo>
                  <a:cubicBezTo>
                    <a:pt x="21" y="103"/>
                    <a:pt x="0" y="83"/>
                    <a:pt x="0" y="51"/>
                  </a:cubicBezTo>
                  <a:cubicBezTo>
                    <a:pt x="0" y="19"/>
                    <a:pt x="22" y="0"/>
                    <a:pt x="48" y="0"/>
                  </a:cubicBezTo>
                  <a:cubicBezTo>
                    <a:pt x="74" y="0"/>
                    <a:pt x="84" y="16"/>
                    <a:pt x="85" y="17"/>
                  </a:cubicBezTo>
                  <a:lnTo>
                    <a:pt x="76" y="28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62">
              <a:extLst>
                <a:ext uri="{FF2B5EF4-FFF2-40B4-BE49-F238E27FC236}">
                  <a16:creationId xmlns:a16="http://schemas.microsoft.com/office/drawing/2014/main" id="{751FCF45-B390-4115-A636-DB10FDE1DE04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3037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1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Rectangle 63">
              <a:extLst>
                <a:ext uri="{FF2B5EF4-FFF2-40B4-BE49-F238E27FC236}">
                  <a16:creationId xmlns:a16="http://schemas.microsoft.com/office/drawing/2014/main" id="{9059B125-F3A2-430A-99C1-BCE86CFF5F3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71713" y="-269875"/>
              <a:ext cx="12700" cy="773113"/>
            </a:xfrm>
            <a:prstGeom prst="rect">
              <a:avLst/>
            </a:pr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Oval 64">
              <a:extLst>
                <a:ext uri="{FF2B5EF4-FFF2-40B4-BE49-F238E27FC236}">
                  <a16:creationId xmlns:a16="http://schemas.microsoft.com/office/drawing/2014/main" id="{0F2051E8-EAF8-4E49-9A02-D04863AFED3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11226" y="-279400"/>
              <a:ext cx="119063" cy="120650"/>
            </a:xfrm>
            <a:prstGeom prst="ellipse">
              <a:avLst/>
            </a:pr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Oval 65">
              <a:extLst>
                <a:ext uri="{FF2B5EF4-FFF2-40B4-BE49-F238E27FC236}">
                  <a16:creationId xmlns:a16="http://schemas.microsoft.com/office/drawing/2014/main" id="{F222E149-4D3D-46E7-8E15-1380BD4165D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52476" y="-269875"/>
              <a:ext cx="101600" cy="101600"/>
            </a:xfrm>
            <a:prstGeom prst="ellipse">
              <a:avLst/>
            </a:prstGeom>
            <a:solidFill>
              <a:srgbClr val="2193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Oval 66">
              <a:extLst>
                <a:ext uri="{FF2B5EF4-FFF2-40B4-BE49-F238E27FC236}">
                  <a16:creationId xmlns:a16="http://schemas.microsoft.com/office/drawing/2014/main" id="{8F12F9D8-1C12-49B1-AEFE-9723C9E81AB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19163" y="-103188"/>
              <a:ext cx="101600" cy="101600"/>
            </a:xfrm>
            <a:prstGeom prst="ellipse">
              <a:avLst/>
            </a:prstGeom>
            <a:solidFill>
              <a:srgbClr val="2193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Oval 67">
              <a:extLst>
                <a:ext uri="{FF2B5EF4-FFF2-40B4-BE49-F238E27FC236}">
                  <a16:creationId xmlns:a16="http://schemas.microsoft.com/office/drawing/2014/main" id="{BAA348BF-2B1E-456C-9685-C53DCA4B383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27101" y="53975"/>
              <a:ext cx="85725" cy="87313"/>
            </a:xfrm>
            <a:prstGeom prst="ellipse">
              <a:avLst/>
            </a:prstGeom>
            <a:solidFill>
              <a:srgbClr val="7AC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Oval 68">
              <a:extLst>
                <a:ext uri="{FF2B5EF4-FFF2-40B4-BE49-F238E27FC236}">
                  <a16:creationId xmlns:a16="http://schemas.microsoft.com/office/drawing/2014/main" id="{41A1F4EA-78D7-4C65-8430-31B1D585F00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60413" y="-95250"/>
              <a:ext cx="87313" cy="87313"/>
            </a:xfrm>
            <a:prstGeom prst="ellipse">
              <a:avLst/>
            </a:prstGeom>
            <a:solidFill>
              <a:srgbClr val="7AC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Oval 69">
              <a:extLst>
                <a:ext uri="{FF2B5EF4-FFF2-40B4-BE49-F238E27FC236}">
                  <a16:creationId xmlns:a16="http://schemas.microsoft.com/office/drawing/2014/main" id="{421EBBA9-8C4F-4295-8553-30463683964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11188" y="-261938"/>
              <a:ext cx="85725" cy="87313"/>
            </a:xfrm>
            <a:prstGeom prst="ellipse">
              <a:avLst/>
            </a:prstGeom>
            <a:solidFill>
              <a:srgbClr val="7AC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50" name="Title 1">
            <a:extLst>
              <a:ext uri="{FF2B5EF4-FFF2-40B4-BE49-F238E27FC236}">
                <a16:creationId xmlns:a16="http://schemas.microsoft.com/office/drawing/2014/main" id="{99B2FAE0-6F28-0B07-ABC2-210010161C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6830" y="2523757"/>
            <a:ext cx="9139234" cy="664797"/>
          </a:xfrm>
        </p:spPr>
        <p:txBody>
          <a:bodyPr vert="horz" lIns="91440" tIns="91440" rIns="91440" bIns="91440" anchor="ctr">
            <a:no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1" name="Text Placeholder 81">
            <a:extLst>
              <a:ext uri="{FF2B5EF4-FFF2-40B4-BE49-F238E27FC236}">
                <a16:creationId xmlns:a16="http://schemas.microsoft.com/office/drawing/2014/main" id="{AABBBD46-2D94-9A1E-1B0B-4EA66A5B81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0386" y="3998279"/>
            <a:ext cx="4586287" cy="323850"/>
          </a:xfrm>
        </p:spPr>
        <p:txBody>
          <a:bodyPr lIns="91440" tIns="91440" rIns="91440" bIns="91440" anchor="ctr"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2" name="Subtitle 2">
            <a:extLst>
              <a:ext uri="{FF2B5EF4-FFF2-40B4-BE49-F238E27FC236}">
                <a16:creationId xmlns:a16="http://schemas.microsoft.com/office/drawing/2014/main" id="{AE1C7A48-0D13-1059-2A8B-9267721FA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6830" y="3444432"/>
            <a:ext cx="9139234" cy="297969"/>
          </a:xfrm>
        </p:spPr>
        <p:txBody>
          <a:bodyPr vert="horz" lIns="91440" tIns="91440" rIns="91440" bIns="91440" rtlCol="0" anchor="ctr">
            <a:noAutofit/>
          </a:bodyPr>
          <a:lstStyle>
            <a:lvl1pPr>
              <a:defRPr lang="en-US" sz="2200" b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35FA29A0-C03A-3277-5EF6-1E67883CD46A}"/>
              </a:ext>
            </a:extLst>
          </p:cNvPr>
          <p:cNvSpPr txBox="1"/>
          <p:nvPr/>
        </p:nvSpPr>
        <p:spPr>
          <a:xfrm>
            <a:off x="1516830" y="6334188"/>
            <a:ext cx="57190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Includes content supplied by Sales Benchmark Index; Copyright © Sales Benchmark Index, 2023</a:t>
            </a:r>
          </a:p>
        </p:txBody>
      </p:sp>
    </p:spTree>
    <p:extLst>
      <p:ext uri="{BB962C8B-B14F-4D97-AF65-F5344CB8AC3E}">
        <p14:creationId xmlns:p14="http://schemas.microsoft.com/office/powerpoint/2010/main" val="3092632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blue dots bkd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4658552-6E07-9117-0CA9-3B60B698736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1670506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64658552-6E07-9117-0CA9-3B60B69873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C5F5AEC-749C-44CA-94C1-9495903C3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6830" y="2523757"/>
            <a:ext cx="9139234" cy="664797"/>
          </a:xfrm>
        </p:spPr>
        <p:txBody>
          <a:bodyPr vert="horz" lIns="91440" tIns="91440" rIns="91440" bIns="91440" anchor="ctr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2" name="Text Placeholder 81">
            <a:extLst>
              <a:ext uri="{FF2B5EF4-FFF2-40B4-BE49-F238E27FC236}">
                <a16:creationId xmlns:a16="http://schemas.microsoft.com/office/drawing/2014/main" id="{B020BF28-FA10-43DE-B2FD-965A7D8594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0386" y="3998279"/>
            <a:ext cx="4586287" cy="323850"/>
          </a:xfrm>
        </p:spPr>
        <p:txBody>
          <a:bodyPr lIns="91440" tIns="91440" rIns="91440" bIns="91440" anchor="ctr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3" name="Subtitle 2">
            <a:extLst>
              <a:ext uri="{FF2B5EF4-FFF2-40B4-BE49-F238E27FC236}">
                <a16:creationId xmlns:a16="http://schemas.microsoft.com/office/drawing/2014/main" id="{CA420EE9-07D0-49A0-A796-E6EAA8EBDB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6830" y="3444432"/>
            <a:ext cx="9139234" cy="297969"/>
          </a:xfrm>
        </p:spPr>
        <p:txBody>
          <a:bodyPr vert="horz" lIns="91440" tIns="91440" rIns="91440" bIns="91440" rtlCol="0" anchor="ctr">
            <a:noAutofit/>
          </a:bodyPr>
          <a:lstStyle>
            <a:lvl1pPr>
              <a:defRPr lang="en-US" sz="22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AF47BE45-9A6B-F77A-A246-E9AD74AC3E05}"/>
              </a:ext>
            </a:extLst>
          </p:cNvPr>
          <p:cNvGrpSpPr>
            <a:grpSpLocks noChangeAspect="1"/>
          </p:cNvGrpSpPr>
          <p:nvPr/>
        </p:nvGrpSpPr>
        <p:grpSpPr>
          <a:xfrm>
            <a:off x="702214" y="780933"/>
            <a:ext cx="3494345" cy="745107"/>
            <a:chOff x="611188" y="-279400"/>
            <a:chExt cx="3767138" cy="803275"/>
          </a:xfrm>
          <a:solidFill>
            <a:schemeClr val="bg1"/>
          </a:solidFill>
        </p:grpSpPr>
        <p:sp>
          <p:nvSpPr>
            <p:cNvPr id="149" name="Freeform 5">
              <a:extLst>
                <a:ext uri="{FF2B5EF4-FFF2-40B4-BE49-F238E27FC236}">
                  <a16:creationId xmlns:a16="http://schemas.microsoft.com/office/drawing/2014/main" id="{5C5B487B-3C0A-CD7C-49B9-906DAA6B05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85951" y="438150"/>
              <a:ext cx="60325" cy="63500"/>
            </a:xfrm>
            <a:custGeom>
              <a:avLst/>
              <a:gdLst>
                <a:gd name="T0" fmla="*/ 36 w 73"/>
                <a:gd name="T1" fmla="*/ 0 h 78"/>
                <a:gd name="T2" fmla="*/ 10 w 73"/>
                <a:gd name="T3" fmla="*/ 10 h 78"/>
                <a:gd name="T4" fmla="*/ 0 w 73"/>
                <a:gd name="T5" fmla="*/ 39 h 78"/>
                <a:gd name="T6" fmla="*/ 10 w 73"/>
                <a:gd name="T7" fmla="*/ 67 h 78"/>
                <a:gd name="T8" fmla="*/ 36 w 73"/>
                <a:gd name="T9" fmla="*/ 78 h 78"/>
                <a:gd name="T10" fmla="*/ 63 w 73"/>
                <a:gd name="T11" fmla="*/ 67 h 78"/>
                <a:gd name="T12" fmla="*/ 73 w 73"/>
                <a:gd name="T13" fmla="*/ 39 h 78"/>
                <a:gd name="T14" fmla="*/ 63 w 73"/>
                <a:gd name="T15" fmla="*/ 10 h 78"/>
                <a:gd name="T16" fmla="*/ 36 w 73"/>
                <a:gd name="T17" fmla="*/ 0 h 78"/>
                <a:gd name="T18" fmla="*/ 52 w 73"/>
                <a:gd name="T19" fmla="*/ 59 h 78"/>
                <a:gd name="T20" fmla="*/ 36 w 73"/>
                <a:gd name="T21" fmla="*/ 66 h 78"/>
                <a:gd name="T22" fmla="*/ 20 w 73"/>
                <a:gd name="T23" fmla="*/ 59 h 78"/>
                <a:gd name="T24" fmla="*/ 15 w 73"/>
                <a:gd name="T25" fmla="*/ 39 h 78"/>
                <a:gd name="T26" fmla="*/ 21 w 73"/>
                <a:gd name="T27" fmla="*/ 19 h 78"/>
                <a:gd name="T28" fmla="*/ 36 w 73"/>
                <a:gd name="T29" fmla="*/ 11 h 78"/>
                <a:gd name="T30" fmla="*/ 52 w 73"/>
                <a:gd name="T31" fmla="*/ 19 h 78"/>
                <a:gd name="T32" fmla="*/ 58 w 73"/>
                <a:gd name="T33" fmla="*/ 39 h 78"/>
                <a:gd name="T34" fmla="*/ 52 w 73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78">
                  <a:moveTo>
                    <a:pt x="36" y="0"/>
                  </a:moveTo>
                  <a:cubicBezTo>
                    <a:pt x="25" y="0"/>
                    <a:pt x="17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7" y="74"/>
                    <a:pt x="25" y="78"/>
                    <a:pt x="36" y="78"/>
                  </a:cubicBezTo>
                  <a:cubicBezTo>
                    <a:pt x="47" y="78"/>
                    <a:pt x="56" y="74"/>
                    <a:pt x="63" y="67"/>
                  </a:cubicBezTo>
                  <a:cubicBezTo>
                    <a:pt x="69" y="60"/>
                    <a:pt x="73" y="51"/>
                    <a:pt x="73" y="39"/>
                  </a:cubicBezTo>
                  <a:cubicBezTo>
                    <a:pt x="73" y="27"/>
                    <a:pt x="69" y="17"/>
                    <a:pt x="63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1" y="19"/>
                  </a:cubicBezTo>
                  <a:cubicBezTo>
                    <a:pt x="24" y="14"/>
                    <a:pt x="30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8" y="30"/>
                    <a:pt x="58" y="39"/>
                  </a:cubicBezTo>
                  <a:cubicBezTo>
                    <a:pt x="58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6">
              <a:extLst>
                <a:ext uri="{FF2B5EF4-FFF2-40B4-BE49-F238E27FC236}">
                  <a16:creationId xmlns:a16="http://schemas.microsoft.com/office/drawing/2014/main" id="{FC002D50-1258-94CD-A4CA-8EF058420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2526" y="414338"/>
              <a:ext cx="74613" cy="87313"/>
            </a:xfrm>
            <a:custGeom>
              <a:avLst/>
              <a:gdLst>
                <a:gd name="T0" fmla="*/ 50 w 89"/>
                <a:gd name="T1" fmla="*/ 62 h 106"/>
                <a:gd name="T2" fmla="*/ 75 w 89"/>
                <a:gd name="T3" fmla="*/ 62 h 106"/>
                <a:gd name="T4" fmla="*/ 75 w 89"/>
                <a:gd name="T5" fmla="*/ 80 h 106"/>
                <a:gd name="T6" fmla="*/ 74 w 89"/>
                <a:gd name="T7" fmla="*/ 81 h 106"/>
                <a:gd name="T8" fmla="*/ 71 w 89"/>
                <a:gd name="T9" fmla="*/ 84 h 106"/>
                <a:gd name="T10" fmla="*/ 66 w 89"/>
                <a:gd name="T11" fmla="*/ 88 h 106"/>
                <a:gd name="T12" fmla="*/ 58 w 89"/>
                <a:gd name="T13" fmla="*/ 91 h 106"/>
                <a:gd name="T14" fmla="*/ 48 w 89"/>
                <a:gd name="T15" fmla="*/ 92 h 106"/>
                <a:gd name="T16" fmla="*/ 24 w 89"/>
                <a:gd name="T17" fmla="*/ 82 h 106"/>
                <a:gd name="T18" fmla="*/ 15 w 89"/>
                <a:gd name="T19" fmla="*/ 52 h 106"/>
                <a:gd name="T20" fmla="*/ 25 w 89"/>
                <a:gd name="T21" fmla="*/ 23 h 106"/>
                <a:gd name="T22" fmla="*/ 48 w 89"/>
                <a:gd name="T23" fmla="*/ 13 h 106"/>
                <a:gd name="T24" fmla="*/ 57 w 89"/>
                <a:gd name="T25" fmla="*/ 14 h 106"/>
                <a:gd name="T26" fmla="*/ 64 w 89"/>
                <a:gd name="T27" fmla="*/ 16 h 106"/>
                <a:gd name="T28" fmla="*/ 69 w 89"/>
                <a:gd name="T29" fmla="*/ 19 h 106"/>
                <a:gd name="T30" fmla="*/ 73 w 89"/>
                <a:gd name="T31" fmla="*/ 23 h 106"/>
                <a:gd name="T32" fmla="*/ 75 w 89"/>
                <a:gd name="T33" fmla="*/ 26 h 106"/>
                <a:gd name="T34" fmla="*/ 76 w 89"/>
                <a:gd name="T35" fmla="*/ 27 h 106"/>
                <a:gd name="T36" fmla="*/ 86 w 89"/>
                <a:gd name="T37" fmla="*/ 18 h 106"/>
                <a:gd name="T38" fmla="*/ 48 w 89"/>
                <a:gd name="T39" fmla="*/ 0 h 106"/>
                <a:gd name="T40" fmla="*/ 14 w 89"/>
                <a:gd name="T41" fmla="*/ 14 h 106"/>
                <a:gd name="T42" fmla="*/ 0 w 89"/>
                <a:gd name="T43" fmla="*/ 52 h 106"/>
                <a:gd name="T44" fmla="*/ 13 w 89"/>
                <a:gd name="T45" fmla="*/ 91 h 106"/>
                <a:gd name="T46" fmla="*/ 45 w 89"/>
                <a:gd name="T47" fmla="*/ 106 h 106"/>
                <a:gd name="T48" fmla="*/ 57 w 89"/>
                <a:gd name="T49" fmla="*/ 104 h 106"/>
                <a:gd name="T50" fmla="*/ 66 w 89"/>
                <a:gd name="T51" fmla="*/ 101 h 106"/>
                <a:gd name="T52" fmla="*/ 73 w 89"/>
                <a:gd name="T53" fmla="*/ 97 h 106"/>
                <a:gd name="T54" fmla="*/ 76 w 89"/>
                <a:gd name="T55" fmla="*/ 94 h 106"/>
                <a:gd name="T56" fmla="*/ 78 w 89"/>
                <a:gd name="T57" fmla="*/ 92 h 106"/>
                <a:gd name="T58" fmla="*/ 79 w 89"/>
                <a:gd name="T59" fmla="*/ 104 h 106"/>
                <a:gd name="T60" fmla="*/ 89 w 89"/>
                <a:gd name="T61" fmla="*/ 104 h 106"/>
                <a:gd name="T62" fmla="*/ 89 w 89"/>
                <a:gd name="T63" fmla="*/ 51 h 106"/>
                <a:gd name="T64" fmla="*/ 50 w 89"/>
                <a:gd name="T65" fmla="*/ 51 h 106"/>
                <a:gd name="T66" fmla="*/ 50 w 89"/>
                <a:gd name="T67" fmla="*/ 6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" h="106">
                  <a:moveTo>
                    <a:pt x="50" y="62"/>
                  </a:moveTo>
                  <a:cubicBezTo>
                    <a:pt x="75" y="62"/>
                    <a:pt x="75" y="62"/>
                    <a:pt x="75" y="62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3" y="82"/>
                    <a:pt x="72" y="83"/>
                    <a:pt x="71" y="84"/>
                  </a:cubicBezTo>
                  <a:cubicBezTo>
                    <a:pt x="69" y="86"/>
                    <a:pt x="68" y="87"/>
                    <a:pt x="66" y="88"/>
                  </a:cubicBezTo>
                  <a:cubicBezTo>
                    <a:pt x="64" y="89"/>
                    <a:pt x="61" y="90"/>
                    <a:pt x="58" y="91"/>
                  </a:cubicBezTo>
                  <a:cubicBezTo>
                    <a:pt x="55" y="92"/>
                    <a:pt x="51" y="92"/>
                    <a:pt x="48" y="92"/>
                  </a:cubicBezTo>
                  <a:cubicBezTo>
                    <a:pt x="38" y="92"/>
                    <a:pt x="30" y="89"/>
                    <a:pt x="24" y="82"/>
                  </a:cubicBezTo>
                  <a:cubicBezTo>
                    <a:pt x="18" y="74"/>
                    <a:pt x="15" y="65"/>
                    <a:pt x="15" y="52"/>
                  </a:cubicBezTo>
                  <a:cubicBezTo>
                    <a:pt x="15" y="40"/>
                    <a:pt x="18" y="31"/>
                    <a:pt x="25" y="23"/>
                  </a:cubicBezTo>
                  <a:cubicBezTo>
                    <a:pt x="31" y="16"/>
                    <a:pt x="39" y="13"/>
                    <a:pt x="48" y="13"/>
                  </a:cubicBezTo>
                  <a:cubicBezTo>
                    <a:pt x="51" y="13"/>
                    <a:pt x="54" y="13"/>
                    <a:pt x="57" y="14"/>
                  </a:cubicBezTo>
                  <a:cubicBezTo>
                    <a:pt x="60" y="14"/>
                    <a:pt x="62" y="15"/>
                    <a:pt x="64" y="16"/>
                  </a:cubicBezTo>
                  <a:cubicBezTo>
                    <a:pt x="66" y="17"/>
                    <a:pt x="67" y="18"/>
                    <a:pt x="69" y="19"/>
                  </a:cubicBezTo>
                  <a:cubicBezTo>
                    <a:pt x="71" y="21"/>
                    <a:pt x="72" y="22"/>
                    <a:pt x="73" y="23"/>
                  </a:cubicBezTo>
                  <a:cubicBezTo>
                    <a:pt x="74" y="24"/>
                    <a:pt x="74" y="25"/>
                    <a:pt x="75" y="26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77" y="6"/>
                    <a:pt x="64" y="0"/>
                    <a:pt x="48" y="0"/>
                  </a:cubicBezTo>
                  <a:cubicBezTo>
                    <a:pt x="35" y="0"/>
                    <a:pt x="23" y="4"/>
                    <a:pt x="14" y="14"/>
                  </a:cubicBezTo>
                  <a:cubicBezTo>
                    <a:pt x="4" y="24"/>
                    <a:pt x="0" y="36"/>
                    <a:pt x="0" y="52"/>
                  </a:cubicBezTo>
                  <a:cubicBezTo>
                    <a:pt x="0" y="69"/>
                    <a:pt x="4" y="82"/>
                    <a:pt x="13" y="91"/>
                  </a:cubicBezTo>
                  <a:cubicBezTo>
                    <a:pt x="21" y="101"/>
                    <a:pt x="32" y="106"/>
                    <a:pt x="45" y="106"/>
                  </a:cubicBezTo>
                  <a:cubicBezTo>
                    <a:pt x="50" y="106"/>
                    <a:pt x="54" y="105"/>
                    <a:pt x="57" y="104"/>
                  </a:cubicBezTo>
                  <a:cubicBezTo>
                    <a:pt x="61" y="103"/>
                    <a:pt x="64" y="102"/>
                    <a:pt x="66" y="101"/>
                  </a:cubicBezTo>
                  <a:cubicBezTo>
                    <a:pt x="69" y="100"/>
                    <a:pt x="71" y="99"/>
                    <a:pt x="73" y="97"/>
                  </a:cubicBezTo>
                  <a:cubicBezTo>
                    <a:pt x="75" y="95"/>
                    <a:pt x="76" y="94"/>
                    <a:pt x="76" y="94"/>
                  </a:cubicBezTo>
                  <a:cubicBezTo>
                    <a:pt x="77" y="93"/>
                    <a:pt x="77" y="93"/>
                    <a:pt x="78" y="92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50" y="51"/>
                    <a:pt x="50" y="51"/>
                    <a:pt x="50" y="51"/>
                  </a:cubicBezTo>
                  <a:lnTo>
                    <a:pt x="50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7">
              <a:extLst>
                <a:ext uri="{FF2B5EF4-FFF2-40B4-BE49-F238E27FC236}">
                  <a16:creationId xmlns:a16="http://schemas.microsoft.com/office/drawing/2014/main" id="{5E276722-5197-B412-82F4-CAE376DBB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6188" y="436563"/>
              <a:ext cx="34925" cy="63500"/>
            </a:xfrm>
            <a:custGeom>
              <a:avLst/>
              <a:gdLst>
                <a:gd name="T0" fmla="*/ 23 w 43"/>
                <a:gd name="T1" fmla="*/ 5 h 77"/>
                <a:gd name="T2" fmla="*/ 14 w 43"/>
                <a:gd name="T3" fmla="*/ 17 h 77"/>
                <a:gd name="T4" fmla="*/ 13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4 w 43"/>
                <a:gd name="T11" fmla="*/ 77 h 77"/>
                <a:gd name="T12" fmla="*/ 14 w 43"/>
                <a:gd name="T13" fmla="*/ 35 h 77"/>
                <a:gd name="T14" fmla="*/ 24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3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3" y="5"/>
                  </a:moveTo>
                  <a:cubicBezTo>
                    <a:pt x="19" y="8"/>
                    <a:pt x="16" y="12"/>
                    <a:pt x="14" y="17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27"/>
                    <a:pt x="19" y="22"/>
                    <a:pt x="24" y="18"/>
                  </a:cubicBezTo>
                  <a:cubicBezTo>
                    <a:pt x="28" y="16"/>
                    <a:pt x="31" y="14"/>
                    <a:pt x="35" y="14"/>
                  </a:cubicBezTo>
                  <a:cubicBezTo>
                    <a:pt x="37" y="14"/>
                    <a:pt x="39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7" y="2"/>
                    <a:pt x="2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8">
              <a:extLst>
                <a:ext uri="{FF2B5EF4-FFF2-40B4-BE49-F238E27FC236}">
                  <a16:creationId xmlns:a16="http://schemas.microsoft.com/office/drawing/2014/main" id="{030C0CC0-0956-B1B0-70A8-800FA865F9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84288" y="438150"/>
              <a:ext cx="60325" cy="63500"/>
            </a:xfrm>
            <a:custGeom>
              <a:avLst/>
              <a:gdLst>
                <a:gd name="T0" fmla="*/ 36 w 72"/>
                <a:gd name="T1" fmla="*/ 0 h 78"/>
                <a:gd name="T2" fmla="*/ 10 w 72"/>
                <a:gd name="T3" fmla="*/ 10 h 78"/>
                <a:gd name="T4" fmla="*/ 0 w 72"/>
                <a:gd name="T5" fmla="*/ 39 h 78"/>
                <a:gd name="T6" fmla="*/ 10 w 72"/>
                <a:gd name="T7" fmla="*/ 67 h 78"/>
                <a:gd name="T8" fmla="*/ 36 w 72"/>
                <a:gd name="T9" fmla="*/ 78 h 78"/>
                <a:gd name="T10" fmla="*/ 62 w 72"/>
                <a:gd name="T11" fmla="*/ 67 h 78"/>
                <a:gd name="T12" fmla="*/ 72 w 72"/>
                <a:gd name="T13" fmla="*/ 39 h 78"/>
                <a:gd name="T14" fmla="*/ 62 w 72"/>
                <a:gd name="T15" fmla="*/ 10 h 78"/>
                <a:gd name="T16" fmla="*/ 36 w 72"/>
                <a:gd name="T17" fmla="*/ 0 h 78"/>
                <a:gd name="T18" fmla="*/ 52 w 72"/>
                <a:gd name="T19" fmla="*/ 59 h 78"/>
                <a:gd name="T20" fmla="*/ 36 w 72"/>
                <a:gd name="T21" fmla="*/ 66 h 78"/>
                <a:gd name="T22" fmla="*/ 20 w 72"/>
                <a:gd name="T23" fmla="*/ 59 h 78"/>
                <a:gd name="T24" fmla="*/ 15 w 72"/>
                <a:gd name="T25" fmla="*/ 39 h 78"/>
                <a:gd name="T26" fmla="*/ 20 w 72"/>
                <a:gd name="T27" fmla="*/ 19 h 78"/>
                <a:gd name="T28" fmla="*/ 36 w 72"/>
                <a:gd name="T29" fmla="*/ 11 h 78"/>
                <a:gd name="T30" fmla="*/ 52 w 72"/>
                <a:gd name="T31" fmla="*/ 19 h 78"/>
                <a:gd name="T32" fmla="*/ 57 w 72"/>
                <a:gd name="T33" fmla="*/ 39 h 78"/>
                <a:gd name="T34" fmla="*/ 52 w 72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78">
                  <a:moveTo>
                    <a:pt x="36" y="0"/>
                  </a:moveTo>
                  <a:cubicBezTo>
                    <a:pt x="25" y="0"/>
                    <a:pt x="16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6" y="74"/>
                    <a:pt x="25" y="78"/>
                    <a:pt x="36" y="78"/>
                  </a:cubicBezTo>
                  <a:cubicBezTo>
                    <a:pt x="47" y="78"/>
                    <a:pt x="56" y="74"/>
                    <a:pt x="62" y="67"/>
                  </a:cubicBezTo>
                  <a:cubicBezTo>
                    <a:pt x="69" y="60"/>
                    <a:pt x="72" y="51"/>
                    <a:pt x="72" y="39"/>
                  </a:cubicBezTo>
                  <a:cubicBezTo>
                    <a:pt x="72" y="27"/>
                    <a:pt x="69" y="17"/>
                    <a:pt x="62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0" y="19"/>
                  </a:cubicBezTo>
                  <a:cubicBezTo>
                    <a:pt x="24" y="14"/>
                    <a:pt x="29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7" y="30"/>
                    <a:pt x="57" y="39"/>
                  </a:cubicBezTo>
                  <a:cubicBezTo>
                    <a:pt x="57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9">
              <a:extLst>
                <a:ext uri="{FF2B5EF4-FFF2-40B4-BE49-F238E27FC236}">
                  <a16:creationId xmlns:a16="http://schemas.microsoft.com/office/drawing/2014/main" id="{88BAE485-97CC-07B4-6CBC-75F7EB1F86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963" y="438150"/>
              <a:ext cx="90488" cy="61913"/>
            </a:xfrm>
            <a:custGeom>
              <a:avLst/>
              <a:gdLst>
                <a:gd name="T0" fmla="*/ 41 w 57"/>
                <a:gd name="T1" fmla="*/ 31 h 39"/>
                <a:gd name="T2" fmla="*/ 32 w 57"/>
                <a:gd name="T3" fmla="*/ 0 h 39"/>
                <a:gd name="T4" fmla="*/ 24 w 57"/>
                <a:gd name="T5" fmla="*/ 0 h 39"/>
                <a:gd name="T6" fmla="*/ 16 w 57"/>
                <a:gd name="T7" fmla="*/ 31 h 39"/>
                <a:gd name="T8" fmla="*/ 8 w 57"/>
                <a:gd name="T9" fmla="*/ 0 h 39"/>
                <a:gd name="T10" fmla="*/ 0 w 57"/>
                <a:gd name="T11" fmla="*/ 0 h 39"/>
                <a:gd name="T12" fmla="*/ 12 w 57"/>
                <a:gd name="T13" fmla="*/ 39 h 39"/>
                <a:gd name="T14" fmla="*/ 20 w 57"/>
                <a:gd name="T15" fmla="*/ 39 h 39"/>
                <a:gd name="T16" fmla="*/ 28 w 57"/>
                <a:gd name="T17" fmla="*/ 9 h 39"/>
                <a:gd name="T18" fmla="*/ 37 w 57"/>
                <a:gd name="T19" fmla="*/ 39 h 39"/>
                <a:gd name="T20" fmla="*/ 45 w 57"/>
                <a:gd name="T21" fmla="*/ 39 h 39"/>
                <a:gd name="T22" fmla="*/ 57 w 57"/>
                <a:gd name="T23" fmla="*/ 0 h 39"/>
                <a:gd name="T24" fmla="*/ 49 w 57"/>
                <a:gd name="T25" fmla="*/ 0 h 39"/>
                <a:gd name="T26" fmla="*/ 41 w 57"/>
                <a:gd name="T27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39">
                  <a:moveTo>
                    <a:pt x="41" y="31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16" y="31"/>
                  </a:lnTo>
                  <a:lnTo>
                    <a:pt x="8" y="0"/>
                  </a:lnTo>
                  <a:lnTo>
                    <a:pt x="0" y="0"/>
                  </a:lnTo>
                  <a:lnTo>
                    <a:pt x="12" y="39"/>
                  </a:lnTo>
                  <a:lnTo>
                    <a:pt x="20" y="39"/>
                  </a:lnTo>
                  <a:lnTo>
                    <a:pt x="28" y="9"/>
                  </a:lnTo>
                  <a:lnTo>
                    <a:pt x="37" y="39"/>
                  </a:lnTo>
                  <a:lnTo>
                    <a:pt x="45" y="39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0">
              <a:extLst>
                <a:ext uri="{FF2B5EF4-FFF2-40B4-BE49-F238E27FC236}">
                  <a16:creationId xmlns:a16="http://schemas.microsoft.com/office/drawing/2014/main" id="{E0EE8424-6820-BE0B-2C64-487E7DD59B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6213" y="422275"/>
              <a:ext cx="38100" cy="79375"/>
            </a:xfrm>
            <a:custGeom>
              <a:avLst/>
              <a:gdLst>
                <a:gd name="T0" fmla="*/ 26 w 46"/>
                <a:gd name="T1" fmla="*/ 0 h 97"/>
                <a:gd name="T2" fmla="*/ 13 w 46"/>
                <a:gd name="T3" fmla="*/ 0 h 97"/>
                <a:gd name="T4" fmla="*/ 11 w 46"/>
                <a:gd name="T5" fmla="*/ 20 h 97"/>
                <a:gd name="T6" fmla="*/ 0 w 46"/>
                <a:gd name="T7" fmla="*/ 20 h 97"/>
                <a:gd name="T8" fmla="*/ 0 w 46"/>
                <a:gd name="T9" fmla="*/ 31 h 97"/>
                <a:gd name="T10" fmla="*/ 11 w 46"/>
                <a:gd name="T11" fmla="*/ 31 h 97"/>
                <a:gd name="T12" fmla="*/ 11 w 46"/>
                <a:gd name="T13" fmla="*/ 72 h 97"/>
                <a:gd name="T14" fmla="*/ 16 w 46"/>
                <a:gd name="T15" fmla="*/ 91 h 97"/>
                <a:gd name="T16" fmla="*/ 32 w 46"/>
                <a:gd name="T17" fmla="*/ 97 h 97"/>
                <a:gd name="T18" fmla="*/ 46 w 46"/>
                <a:gd name="T19" fmla="*/ 95 h 97"/>
                <a:gd name="T20" fmla="*/ 44 w 46"/>
                <a:gd name="T21" fmla="*/ 84 h 97"/>
                <a:gd name="T22" fmla="*/ 36 w 46"/>
                <a:gd name="T23" fmla="*/ 85 h 97"/>
                <a:gd name="T24" fmla="*/ 28 w 46"/>
                <a:gd name="T25" fmla="*/ 82 h 97"/>
                <a:gd name="T26" fmla="*/ 26 w 46"/>
                <a:gd name="T27" fmla="*/ 70 h 97"/>
                <a:gd name="T28" fmla="*/ 26 w 46"/>
                <a:gd name="T29" fmla="*/ 31 h 97"/>
                <a:gd name="T30" fmla="*/ 46 w 46"/>
                <a:gd name="T31" fmla="*/ 31 h 97"/>
                <a:gd name="T32" fmla="*/ 46 w 46"/>
                <a:gd name="T33" fmla="*/ 20 h 97"/>
                <a:gd name="T34" fmla="*/ 26 w 46"/>
                <a:gd name="T35" fmla="*/ 20 h 97"/>
                <a:gd name="T36" fmla="*/ 26 w 46"/>
                <a:gd name="T3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97">
                  <a:moveTo>
                    <a:pt x="2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81"/>
                    <a:pt x="13" y="88"/>
                    <a:pt x="16" y="91"/>
                  </a:cubicBezTo>
                  <a:cubicBezTo>
                    <a:pt x="20" y="95"/>
                    <a:pt x="25" y="97"/>
                    <a:pt x="32" y="97"/>
                  </a:cubicBezTo>
                  <a:cubicBezTo>
                    <a:pt x="38" y="97"/>
                    <a:pt x="42" y="96"/>
                    <a:pt x="46" y="95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2" y="85"/>
                    <a:pt x="39" y="85"/>
                    <a:pt x="36" y="85"/>
                  </a:cubicBezTo>
                  <a:cubicBezTo>
                    <a:pt x="33" y="85"/>
                    <a:pt x="30" y="84"/>
                    <a:pt x="28" y="82"/>
                  </a:cubicBezTo>
                  <a:cubicBezTo>
                    <a:pt x="27" y="80"/>
                    <a:pt x="26" y="76"/>
                    <a:pt x="26" y="7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26" y="20"/>
                    <a:pt x="26" y="20"/>
                    <a:pt x="26" y="20"/>
                  </a:cubicBez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1">
              <a:extLst>
                <a:ext uri="{FF2B5EF4-FFF2-40B4-BE49-F238E27FC236}">
                  <a16:creationId xmlns:a16="http://schemas.microsoft.com/office/drawing/2014/main" id="{493BFF13-D216-7236-ADB3-513803D7A4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7013" y="412750"/>
              <a:ext cx="52388" cy="87313"/>
            </a:xfrm>
            <a:custGeom>
              <a:avLst/>
              <a:gdLst>
                <a:gd name="T0" fmla="*/ 39 w 64"/>
                <a:gd name="T1" fmla="*/ 30 h 106"/>
                <a:gd name="T2" fmla="*/ 14 w 64"/>
                <a:gd name="T3" fmla="*/ 45 h 106"/>
                <a:gd name="T4" fmla="*/ 14 w 64"/>
                <a:gd name="T5" fmla="*/ 0 h 106"/>
                <a:gd name="T6" fmla="*/ 0 w 64"/>
                <a:gd name="T7" fmla="*/ 0 h 106"/>
                <a:gd name="T8" fmla="*/ 0 w 64"/>
                <a:gd name="T9" fmla="*/ 106 h 106"/>
                <a:gd name="T10" fmla="*/ 14 w 64"/>
                <a:gd name="T11" fmla="*/ 106 h 106"/>
                <a:gd name="T12" fmla="*/ 14 w 64"/>
                <a:gd name="T13" fmla="*/ 62 h 106"/>
                <a:gd name="T14" fmla="*/ 21 w 64"/>
                <a:gd name="T15" fmla="*/ 49 h 106"/>
                <a:gd name="T16" fmla="*/ 34 w 64"/>
                <a:gd name="T17" fmla="*/ 42 h 106"/>
                <a:gd name="T18" fmla="*/ 46 w 64"/>
                <a:gd name="T19" fmla="*/ 47 h 106"/>
                <a:gd name="T20" fmla="*/ 49 w 64"/>
                <a:gd name="T21" fmla="*/ 62 h 106"/>
                <a:gd name="T22" fmla="*/ 49 w 64"/>
                <a:gd name="T23" fmla="*/ 106 h 106"/>
                <a:gd name="T24" fmla="*/ 64 w 64"/>
                <a:gd name="T25" fmla="*/ 106 h 106"/>
                <a:gd name="T26" fmla="*/ 64 w 64"/>
                <a:gd name="T27" fmla="*/ 58 h 106"/>
                <a:gd name="T28" fmla="*/ 57 w 64"/>
                <a:gd name="T29" fmla="*/ 37 h 106"/>
                <a:gd name="T30" fmla="*/ 39 w 64"/>
                <a:gd name="T31" fmla="*/ 3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6">
                  <a:moveTo>
                    <a:pt x="39" y="30"/>
                  </a:moveTo>
                  <a:cubicBezTo>
                    <a:pt x="29" y="30"/>
                    <a:pt x="20" y="35"/>
                    <a:pt x="14" y="4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57"/>
                    <a:pt x="17" y="53"/>
                    <a:pt x="21" y="49"/>
                  </a:cubicBezTo>
                  <a:cubicBezTo>
                    <a:pt x="25" y="44"/>
                    <a:pt x="29" y="42"/>
                    <a:pt x="34" y="42"/>
                  </a:cubicBezTo>
                  <a:cubicBezTo>
                    <a:pt x="40" y="42"/>
                    <a:pt x="44" y="44"/>
                    <a:pt x="46" y="47"/>
                  </a:cubicBezTo>
                  <a:cubicBezTo>
                    <a:pt x="48" y="50"/>
                    <a:pt x="49" y="55"/>
                    <a:pt x="49" y="62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4" y="48"/>
                    <a:pt x="62" y="41"/>
                    <a:pt x="57" y="37"/>
                  </a:cubicBezTo>
                  <a:cubicBezTo>
                    <a:pt x="53" y="32"/>
                    <a:pt x="47" y="30"/>
                    <a:pt x="39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2">
              <a:extLst>
                <a:ext uri="{FF2B5EF4-FFF2-40B4-BE49-F238E27FC236}">
                  <a16:creationId xmlns:a16="http://schemas.microsoft.com/office/drawing/2014/main" id="{A2FBFC85-5630-8BC3-A583-1DEC58BBCC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81151" y="415925"/>
              <a:ext cx="77788" cy="84138"/>
            </a:xfrm>
            <a:custGeom>
              <a:avLst/>
              <a:gdLst>
                <a:gd name="T0" fmla="*/ 20 w 49"/>
                <a:gd name="T1" fmla="*/ 0 h 53"/>
                <a:gd name="T2" fmla="*/ 0 w 49"/>
                <a:gd name="T3" fmla="*/ 53 h 53"/>
                <a:gd name="T4" fmla="*/ 8 w 49"/>
                <a:gd name="T5" fmla="*/ 53 h 53"/>
                <a:gd name="T6" fmla="*/ 13 w 49"/>
                <a:gd name="T7" fmla="*/ 40 h 53"/>
                <a:gd name="T8" fmla="*/ 36 w 49"/>
                <a:gd name="T9" fmla="*/ 40 h 53"/>
                <a:gd name="T10" fmla="*/ 40 w 49"/>
                <a:gd name="T11" fmla="*/ 53 h 53"/>
                <a:gd name="T12" fmla="*/ 49 w 49"/>
                <a:gd name="T13" fmla="*/ 53 h 53"/>
                <a:gd name="T14" fmla="*/ 29 w 49"/>
                <a:gd name="T15" fmla="*/ 0 h 53"/>
                <a:gd name="T16" fmla="*/ 20 w 49"/>
                <a:gd name="T17" fmla="*/ 0 h 53"/>
                <a:gd name="T18" fmla="*/ 15 w 49"/>
                <a:gd name="T19" fmla="*/ 34 h 53"/>
                <a:gd name="T20" fmla="*/ 24 w 49"/>
                <a:gd name="T21" fmla="*/ 7 h 53"/>
                <a:gd name="T22" fmla="*/ 34 w 49"/>
                <a:gd name="T23" fmla="*/ 34 h 53"/>
                <a:gd name="T24" fmla="*/ 15 w 49"/>
                <a:gd name="T25" fmla="*/ 3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3">
                  <a:moveTo>
                    <a:pt x="20" y="0"/>
                  </a:moveTo>
                  <a:lnTo>
                    <a:pt x="0" y="53"/>
                  </a:lnTo>
                  <a:lnTo>
                    <a:pt x="8" y="53"/>
                  </a:lnTo>
                  <a:lnTo>
                    <a:pt x="13" y="40"/>
                  </a:lnTo>
                  <a:lnTo>
                    <a:pt x="36" y="40"/>
                  </a:lnTo>
                  <a:lnTo>
                    <a:pt x="40" y="53"/>
                  </a:lnTo>
                  <a:lnTo>
                    <a:pt x="49" y="53"/>
                  </a:lnTo>
                  <a:lnTo>
                    <a:pt x="29" y="0"/>
                  </a:lnTo>
                  <a:lnTo>
                    <a:pt x="20" y="0"/>
                  </a:lnTo>
                  <a:close/>
                  <a:moveTo>
                    <a:pt x="15" y="34"/>
                  </a:moveTo>
                  <a:lnTo>
                    <a:pt x="24" y="7"/>
                  </a:lnTo>
                  <a:lnTo>
                    <a:pt x="34" y="34"/>
                  </a:lnTo>
                  <a:lnTo>
                    <a:pt x="15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4">
              <a:extLst>
                <a:ext uri="{FF2B5EF4-FFF2-40B4-BE49-F238E27FC236}">
                  <a16:creationId xmlns:a16="http://schemas.microsoft.com/office/drawing/2014/main" id="{FF83A1F9-4D22-902B-230C-EA48637DF2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3701" y="412750"/>
              <a:ext cx="58738" cy="88900"/>
            </a:xfrm>
            <a:custGeom>
              <a:avLst/>
              <a:gdLst>
                <a:gd name="T0" fmla="*/ 57 w 71"/>
                <a:gd name="T1" fmla="*/ 43 h 108"/>
                <a:gd name="T2" fmla="*/ 55 w 71"/>
                <a:gd name="T3" fmla="*/ 40 h 108"/>
                <a:gd name="T4" fmla="*/ 51 w 71"/>
                <a:gd name="T5" fmla="*/ 36 h 108"/>
                <a:gd name="T6" fmla="*/ 43 w 71"/>
                <a:gd name="T7" fmla="*/ 31 h 108"/>
                <a:gd name="T8" fmla="*/ 33 w 71"/>
                <a:gd name="T9" fmla="*/ 30 h 108"/>
                <a:gd name="T10" fmla="*/ 9 w 71"/>
                <a:gd name="T11" fmla="*/ 41 h 108"/>
                <a:gd name="T12" fmla="*/ 0 w 71"/>
                <a:gd name="T13" fmla="*/ 69 h 108"/>
                <a:gd name="T14" fmla="*/ 8 w 71"/>
                <a:gd name="T15" fmla="*/ 97 h 108"/>
                <a:gd name="T16" fmla="*/ 32 w 71"/>
                <a:gd name="T17" fmla="*/ 108 h 108"/>
                <a:gd name="T18" fmla="*/ 37 w 71"/>
                <a:gd name="T19" fmla="*/ 107 h 108"/>
                <a:gd name="T20" fmla="*/ 42 w 71"/>
                <a:gd name="T21" fmla="*/ 106 h 108"/>
                <a:gd name="T22" fmla="*/ 46 w 71"/>
                <a:gd name="T23" fmla="*/ 104 h 108"/>
                <a:gd name="T24" fmla="*/ 49 w 71"/>
                <a:gd name="T25" fmla="*/ 103 h 108"/>
                <a:gd name="T26" fmla="*/ 52 w 71"/>
                <a:gd name="T27" fmla="*/ 100 h 108"/>
                <a:gd name="T28" fmla="*/ 54 w 71"/>
                <a:gd name="T29" fmla="*/ 98 h 108"/>
                <a:gd name="T30" fmla="*/ 55 w 71"/>
                <a:gd name="T31" fmla="*/ 97 h 108"/>
                <a:gd name="T32" fmla="*/ 56 w 71"/>
                <a:gd name="T33" fmla="*/ 95 h 108"/>
                <a:gd name="T34" fmla="*/ 57 w 71"/>
                <a:gd name="T35" fmla="*/ 95 h 108"/>
                <a:gd name="T36" fmla="*/ 59 w 71"/>
                <a:gd name="T37" fmla="*/ 106 h 108"/>
                <a:gd name="T38" fmla="*/ 71 w 71"/>
                <a:gd name="T39" fmla="*/ 106 h 108"/>
                <a:gd name="T40" fmla="*/ 71 w 71"/>
                <a:gd name="T41" fmla="*/ 0 h 108"/>
                <a:gd name="T42" fmla="*/ 57 w 71"/>
                <a:gd name="T43" fmla="*/ 0 h 108"/>
                <a:gd name="T44" fmla="*/ 57 w 71"/>
                <a:gd name="T45" fmla="*/ 43 h 108"/>
                <a:gd name="T46" fmla="*/ 51 w 71"/>
                <a:gd name="T47" fmla="*/ 88 h 108"/>
                <a:gd name="T48" fmla="*/ 36 w 71"/>
                <a:gd name="T49" fmla="*/ 96 h 108"/>
                <a:gd name="T50" fmla="*/ 20 w 71"/>
                <a:gd name="T51" fmla="*/ 88 h 108"/>
                <a:gd name="T52" fmla="*/ 15 w 71"/>
                <a:gd name="T53" fmla="*/ 68 h 108"/>
                <a:gd name="T54" fmla="*/ 21 w 71"/>
                <a:gd name="T55" fmla="*/ 49 h 108"/>
                <a:gd name="T56" fmla="*/ 36 w 71"/>
                <a:gd name="T57" fmla="*/ 41 h 108"/>
                <a:gd name="T58" fmla="*/ 51 w 71"/>
                <a:gd name="T59" fmla="*/ 49 h 108"/>
                <a:gd name="T60" fmla="*/ 57 w 71"/>
                <a:gd name="T61" fmla="*/ 68 h 108"/>
                <a:gd name="T62" fmla="*/ 51 w 71"/>
                <a:gd name="T63" fmla="*/ 8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108">
                  <a:moveTo>
                    <a:pt x="57" y="43"/>
                  </a:moveTo>
                  <a:cubicBezTo>
                    <a:pt x="56" y="42"/>
                    <a:pt x="56" y="41"/>
                    <a:pt x="55" y="40"/>
                  </a:cubicBezTo>
                  <a:cubicBezTo>
                    <a:pt x="54" y="39"/>
                    <a:pt x="53" y="38"/>
                    <a:pt x="51" y="36"/>
                  </a:cubicBezTo>
                  <a:cubicBezTo>
                    <a:pt x="49" y="34"/>
                    <a:pt x="46" y="33"/>
                    <a:pt x="43" y="31"/>
                  </a:cubicBezTo>
                  <a:cubicBezTo>
                    <a:pt x="40" y="30"/>
                    <a:pt x="37" y="30"/>
                    <a:pt x="33" y="30"/>
                  </a:cubicBezTo>
                  <a:cubicBezTo>
                    <a:pt x="23" y="30"/>
                    <a:pt x="15" y="33"/>
                    <a:pt x="9" y="41"/>
                  </a:cubicBezTo>
                  <a:cubicBezTo>
                    <a:pt x="3" y="48"/>
                    <a:pt x="0" y="57"/>
                    <a:pt x="0" y="69"/>
                  </a:cubicBezTo>
                  <a:cubicBezTo>
                    <a:pt x="0" y="80"/>
                    <a:pt x="3" y="90"/>
                    <a:pt x="8" y="97"/>
                  </a:cubicBezTo>
                  <a:cubicBezTo>
                    <a:pt x="14" y="104"/>
                    <a:pt x="22" y="108"/>
                    <a:pt x="32" y="108"/>
                  </a:cubicBezTo>
                  <a:cubicBezTo>
                    <a:pt x="34" y="108"/>
                    <a:pt x="35" y="108"/>
                    <a:pt x="37" y="107"/>
                  </a:cubicBezTo>
                  <a:cubicBezTo>
                    <a:pt x="39" y="107"/>
                    <a:pt x="41" y="107"/>
                    <a:pt x="42" y="106"/>
                  </a:cubicBezTo>
                  <a:cubicBezTo>
                    <a:pt x="43" y="106"/>
                    <a:pt x="45" y="105"/>
                    <a:pt x="46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2"/>
                    <a:pt x="51" y="101"/>
                    <a:pt x="52" y="100"/>
                  </a:cubicBezTo>
                  <a:cubicBezTo>
                    <a:pt x="53" y="100"/>
                    <a:pt x="53" y="99"/>
                    <a:pt x="54" y="98"/>
                  </a:cubicBezTo>
                  <a:cubicBezTo>
                    <a:pt x="54" y="98"/>
                    <a:pt x="55" y="97"/>
                    <a:pt x="55" y="97"/>
                  </a:cubicBezTo>
                  <a:cubicBezTo>
                    <a:pt x="56" y="96"/>
                    <a:pt x="56" y="96"/>
                    <a:pt x="56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57" y="43"/>
                  </a:lnTo>
                  <a:close/>
                  <a:moveTo>
                    <a:pt x="51" y="88"/>
                  </a:moveTo>
                  <a:cubicBezTo>
                    <a:pt x="47" y="93"/>
                    <a:pt x="42" y="96"/>
                    <a:pt x="36" y="96"/>
                  </a:cubicBezTo>
                  <a:cubicBezTo>
                    <a:pt x="29" y="96"/>
                    <a:pt x="24" y="93"/>
                    <a:pt x="20" y="88"/>
                  </a:cubicBezTo>
                  <a:cubicBezTo>
                    <a:pt x="17" y="83"/>
                    <a:pt x="15" y="76"/>
                    <a:pt x="15" y="68"/>
                  </a:cubicBezTo>
                  <a:cubicBezTo>
                    <a:pt x="15" y="61"/>
                    <a:pt x="17" y="54"/>
                    <a:pt x="21" y="49"/>
                  </a:cubicBezTo>
                  <a:cubicBezTo>
                    <a:pt x="25" y="44"/>
                    <a:pt x="30" y="41"/>
                    <a:pt x="36" y="41"/>
                  </a:cubicBezTo>
                  <a:cubicBezTo>
                    <a:pt x="43" y="41"/>
                    <a:pt x="48" y="44"/>
                    <a:pt x="51" y="49"/>
                  </a:cubicBezTo>
                  <a:cubicBezTo>
                    <a:pt x="55" y="54"/>
                    <a:pt x="57" y="61"/>
                    <a:pt x="57" y="68"/>
                  </a:cubicBezTo>
                  <a:cubicBezTo>
                    <a:pt x="57" y="76"/>
                    <a:pt x="55" y="83"/>
                    <a:pt x="51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5">
              <a:extLst>
                <a:ext uri="{FF2B5EF4-FFF2-40B4-BE49-F238E27FC236}">
                  <a16:creationId xmlns:a16="http://schemas.microsoft.com/office/drawing/2014/main" id="{B67964F5-8081-A3D8-089C-A081B2E52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3551" y="438150"/>
              <a:ext cx="60325" cy="61913"/>
            </a:xfrm>
            <a:custGeom>
              <a:avLst/>
              <a:gdLst>
                <a:gd name="T0" fmla="*/ 18 w 38"/>
                <a:gd name="T1" fmla="*/ 32 h 39"/>
                <a:gd name="T2" fmla="*/ 8 w 38"/>
                <a:gd name="T3" fmla="*/ 0 h 39"/>
                <a:gd name="T4" fmla="*/ 0 w 38"/>
                <a:gd name="T5" fmla="*/ 0 h 39"/>
                <a:gd name="T6" fmla="*/ 15 w 38"/>
                <a:gd name="T7" fmla="*/ 39 h 39"/>
                <a:gd name="T8" fmla="*/ 23 w 38"/>
                <a:gd name="T9" fmla="*/ 39 h 39"/>
                <a:gd name="T10" fmla="*/ 38 w 38"/>
                <a:gd name="T11" fmla="*/ 0 h 39"/>
                <a:gd name="T12" fmla="*/ 29 w 38"/>
                <a:gd name="T13" fmla="*/ 0 h 39"/>
                <a:gd name="T14" fmla="*/ 18 w 38"/>
                <a:gd name="T15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9">
                  <a:moveTo>
                    <a:pt x="18" y="32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15" y="39"/>
                  </a:lnTo>
                  <a:lnTo>
                    <a:pt x="23" y="39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18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6">
              <a:extLst>
                <a:ext uri="{FF2B5EF4-FFF2-40B4-BE49-F238E27FC236}">
                  <a16:creationId xmlns:a16="http://schemas.microsoft.com/office/drawing/2014/main" id="{C73E25E4-139B-A180-CBFD-59414A4BD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1813" y="411163"/>
              <a:ext cx="15875" cy="14288"/>
            </a:xfrm>
            <a:custGeom>
              <a:avLst/>
              <a:gdLst>
                <a:gd name="T0" fmla="*/ 10 w 19"/>
                <a:gd name="T1" fmla="*/ 0 h 18"/>
                <a:gd name="T2" fmla="*/ 3 w 19"/>
                <a:gd name="T3" fmla="*/ 2 h 18"/>
                <a:gd name="T4" fmla="*/ 0 w 19"/>
                <a:gd name="T5" fmla="*/ 9 h 18"/>
                <a:gd name="T6" fmla="*/ 3 w 19"/>
                <a:gd name="T7" fmla="*/ 16 h 18"/>
                <a:gd name="T8" fmla="*/ 10 w 19"/>
                <a:gd name="T9" fmla="*/ 18 h 18"/>
                <a:gd name="T10" fmla="*/ 17 w 19"/>
                <a:gd name="T11" fmla="*/ 16 h 18"/>
                <a:gd name="T12" fmla="*/ 19 w 19"/>
                <a:gd name="T13" fmla="*/ 9 h 18"/>
                <a:gd name="T14" fmla="*/ 17 w 19"/>
                <a:gd name="T15" fmla="*/ 2 h 18"/>
                <a:gd name="T16" fmla="*/ 10 w 19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0" y="0"/>
                  </a:moveTo>
                  <a:cubicBezTo>
                    <a:pt x="7" y="0"/>
                    <a:pt x="5" y="1"/>
                    <a:pt x="3" y="2"/>
                  </a:cubicBezTo>
                  <a:cubicBezTo>
                    <a:pt x="1" y="4"/>
                    <a:pt x="0" y="7"/>
                    <a:pt x="0" y="9"/>
                  </a:cubicBezTo>
                  <a:cubicBezTo>
                    <a:pt x="0" y="12"/>
                    <a:pt x="1" y="14"/>
                    <a:pt x="3" y="16"/>
                  </a:cubicBezTo>
                  <a:cubicBezTo>
                    <a:pt x="5" y="17"/>
                    <a:pt x="7" y="18"/>
                    <a:pt x="10" y="18"/>
                  </a:cubicBezTo>
                  <a:cubicBezTo>
                    <a:pt x="13" y="18"/>
                    <a:pt x="15" y="17"/>
                    <a:pt x="17" y="16"/>
                  </a:cubicBezTo>
                  <a:cubicBezTo>
                    <a:pt x="18" y="14"/>
                    <a:pt x="19" y="12"/>
                    <a:pt x="19" y="9"/>
                  </a:cubicBezTo>
                  <a:cubicBezTo>
                    <a:pt x="19" y="6"/>
                    <a:pt x="18" y="4"/>
                    <a:pt x="17" y="2"/>
                  </a:cubicBezTo>
                  <a:cubicBezTo>
                    <a:pt x="15" y="1"/>
                    <a:pt x="12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Rectangle 17">
              <a:extLst>
                <a:ext uri="{FF2B5EF4-FFF2-40B4-BE49-F238E27FC236}">
                  <a16:creationId xmlns:a16="http://schemas.microsoft.com/office/drawing/2014/main" id="{7B6F8562-C3CB-5305-FB0B-63FF8D970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4988" y="438150"/>
              <a:ext cx="11113" cy="619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8">
              <a:extLst>
                <a:ext uri="{FF2B5EF4-FFF2-40B4-BE49-F238E27FC236}">
                  <a16:creationId xmlns:a16="http://schemas.microsoft.com/office/drawing/2014/main" id="{AAAB2CA3-ACC4-BAB9-7B09-8D2F882AE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8801" y="436563"/>
              <a:ext cx="47625" cy="65088"/>
            </a:xfrm>
            <a:custGeom>
              <a:avLst/>
              <a:gdLst>
                <a:gd name="T0" fmla="*/ 44 w 59"/>
                <a:gd name="T1" fmla="*/ 36 h 79"/>
                <a:gd name="T2" fmla="*/ 37 w 59"/>
                <a:gd name="T3" fmla="*/ 34 h 79"/>
                <a:gd name="T4" fmla="*/ 30 w 59"/>
                <a:gd name="T5" fmla="*/ 31 h 79"/>
                <a:gd name="T6" fmla="*/ 24 w 59"/>
                <a:gd name="T7" fmla="*/ 29 h 79"/>
                <a:gd name="T8" fmla="*/ 20 w 59"/>
                <a:gd name="T9" fmla="*/ 26 h 79"/>
                <a:gd name="T10" fmla="*/ 18 w 59"/>
                <a:gd name="T11" fmla="*/ 21 h 79"/>
                <a:gd name="T12" fmla="*/ 22 w 59"/>
                <a:gd name="T13" fmla="*/ 14 h 79"/>
                <a:gd name="T14" fmla="*/ 32 w 59"/>
                <a:gd name="T15" fmla="*/ 12 h 79"/>
                <a:gd name="T16" fmla="*/ 52 w 59"/>
                <a:gd name="T17" fmla="*/ 20 h 79"/>
                <a:gd name="T18" fmla="*/ 58 w 59"/>
                <a:gd name="T19" fmla="*/ 10 h 79"/>
                <a:gd name="T20" fmla="*/ 55 w 59"/>
                <a:gd name="T21" fmla="*/ 8 h 79"/>
                <a:gd name="T22" fmla="*/ 46 w 59"/>
                <a:gd name="T23" fmla="*/ 3 h 79"/>
                <a:gd name="T24" fmla="*/ 32 w 59"/>
                <a:gd name="T25" fmla="*/ 0 h 79"/>
                <a:gd name="T26" fmla="*/ 12 w 59"/>
                <a:gd name="T27" fmla="*/ 7 h 79"/>
                <a:gd name="T28" fmla="*/ 4 w 59"/>
                <a:gd name="T29" fmla="*/ 23 h 79"/>
                <a:gd name="T30" fmla="*/ 6 w 59"/>
                <a:gd name="T31" fmla="*/ 31 h 79"/>
                <a:gd name="T32" fmla="*/ 11 w 59"/>
                <a:gd name="T33" fmla="*/ 37 h 79"/>
                <a:gd name="T34" fmla="*/ 15 w 59"/>
                <a:gd name="T35" fmla="*/ 40 h 79"/>
                <a:gd name="T36" fmla="*/ 19 w 59"/>
                <a:gd name="T37" fmla="*/ 42 h 79"/>
                <a:gd name="T38" fmla="*/ 23 w 59"/>
                <a:gd name="T39" fmla="*/ 44 h 79"/>
                <a:gd name="T40" fmla="*/ 29 w 59"/>
                <a:gd name="T41" fmla="*/ 45 h 79"/>
                <a:gd name="T42" fmla="*/ 33 w 59"/>
                <a:gd name="T43" fmla="*/ 47 h 79"/>
                <a:gd name="T44" fmla="*/ 38 w 59"/>
                <a:gd name="T45" fmla="*/ 49 h 79"/>
                <a:gd name="T46" fmla="*/ 42 w 59"/>
                <a:gd name="T47" fmla="*/ 52 h 79"/>
                <a:gd name="T48" fmla="*/ 45 w 59"/>
                <a:gd name="T49" fmla="*/ 57 h 79"/>
                <a:gd name="T50" fmla="*/ 41 w 59"/>
                <a:gd name="T51" fmla="*/ 65 h 79"/>
                <a:gd name="T52" fmla="*/ 30 w 59"/>
                <a:gd name="T53" fmla="*/ 67 h 79"/>
                <a:gd name="T54" fmla="*/ 18 w 59"/>
                <a:gd name="T55" fmla="*/ 64 h 79"/>
                <a:gd name="T56" fmla="*/ 8 w 59"/>
                <a:gd name="T57" fmla="*/ 57 h 79"/>
                <a:gd name="T58" fmla="*/ 0 w 59"/>
                <a:gd name="T59" fmla="*/ 66 h 79"/>
                <a:gd name="T60" fmla="*/ 12 w 59"/>
                <a:gd name="T61" fmla="*/ 74 h 79"/>
                <a:gd name="T62" fmla="*/ 30 w 59"/>
                <a:gd name="T63" fmla="*/ 79 h 79"/>
                <a:gd name="T64" fmla="*/ 52 w 59"/>
                <a:gd name="T65" fmla="*/ 72 h 79"/>
                <a:gd name="T66" fmla="*/ 59 w 59"/>
                <a:gd name="T67" fmla="*/ 55 h 79"/>
                <a:gd name="T68" fmla="*/ 44 w 59"/>
                <a:gd name="T69" fmla="*/ 3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79">
                  <a:moveTo>
                    <a:pt x="44" y="36"/>
                  </a:moveTo>
                  <a:cubicBezTo>
                    <a:pt x="43" y="36"/>
                    <a:pt x="41" y="35"/>
                    <a:pt x="37" y="34"/>
                  </a:cubicBezTo>
                  <a:cubicBezTo>
                    <a:pt x="34" y="33"/>
                    <a:pt x="31" y="32"/>
                    <a:pt x="30" y="31"/>
                  </a:cubicBezTo>
                  <a:cubicBezTo>
                    <a:pt x="27" y="30"/>
                    <a:pt x="25" y="30"/>
                    <a:pt x="24" y="29"/>
                  </a:cubicBezTo>
                  <a:cubicBezTo>
                    <a:pt x="23" y="29"/>
                    <a:pt x="22" y="28"/>
                    <a:pt x="20" y="26"/>
                  </a:cubicBezTo>
                  <a:cubicBezTo>
                    <a:pt x="19" y="25"/>
                    <a:pt x="18" y="23"/>
                    <a:pt x="18" y="21"/>
                  </a:cubicBezTo>
                  <a:cubicBezTo>
                    <a:pt x="18" y="18"/>
                    <a:pt x="19" y="15"/>
                    <a:pt x="22" y="14"/>
                  </a:cubicBezTo>
                  <a:cubicBezTo>
                    <a:pt x="24" y="12"/>
                    <a:pt x="28" y="12"/>
                    <a:pt x="32" y="12"/>
                  </a:cubicBezTo>
                  <a:cubicBezTo>
                    <a:pt x="39" y="12"/>
                    <a:pt x="46" y="14"/>
                    <a:pt x="52" y="2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7" y="9"/>
                    <a:pt x="55" y="8"/>
                  </a:cubicBezTo>
                  <a:cubicBezTo>
                    <a:pt x="53" y="6"/>
                    <a:pt x="50" y="5"/>
                    <a:pt x="46" y="3"/>
                  </a:cubicBezTo>
                  <a:cubicBezTo>
                    <a:pt x="41" y="1"/>
                    <a:pt x="37" y="0"/>
                    <a:pt x="32" y="0"/>
                  </a:cubicBezTo>
                  <a:cubicBezTo>
                    <a:pt x="23" y="0"/>
                    <a:pt x="17" y="3"/>
                    <a:pt x="12" y="7"/>
                  </a:cubicBezTo>
                  <a:cubicBezTo>
                    <a:pt x="7" y="11"/>
                    <a:pt x="4" y="16"/>
                    <a:pt x="4" y="23"/>
                  </a:cubicBezTo>
                  <a:cubicBezTo>
                    <a:pt x="4" y="26"/>
                    <a:pt x="5" y="29"/>
                    <a:pt x="6" y="31"/>
                  </a:cubicBezTo>
                  <a:cubicBezTo>
                    <a:pt x="7" y="33"/>
                    <a:pt x="8" y="35"/>
                    <a:pt x="11" y="37"/>
                  </a:cubicBezTo>
                  <a:cubicBezTo>
                    <a:pt x="13" y="39"/>
                    <a:pt x="14" y="40"/>
                    <a:pt x="15" y="40"/>
                  </a:cubicBezTo>
                  <a:cubicBezTo>
                    <a:pt x="16" y="41"/>
                    <a:pt x="18" y="41"/>
                    <a:pt x="19" y="42"/>
                  </a:cubicBezTo>
                  <a:cubicBezTo>
                    <a:pt x="20" y="43"/>
                    <a:pt x="22" y="43"/>
                    <a:pt x="23" y="44"/>
                  </a:cubicBezTo>
                  <a:cubicBezTo>
                    <a:pt x="25" y="44"/>
                    <a:pt x="27" y="45"/>
                    <a:pt x="29" y="45"/>
                  </a:cubicBezTo>
                  <a:cubicBezTo>
                    <a:pt x="31" y="46"/>
                    <a:pt x="32" y="47"/>
                    <a:pt x="33" y="47"/>
                  </a:cubicBezTo>
                  <a:cubicBezTo>
                    <a:pt x="35" y="48"/>
                    <a:pt x="37" y="48"/>
                    <a:pt x="38" y="49"/>
                  </a:cubicBezTo>
                  <a:cubicBezTo>
                    <a:pt x="39" y="49"/>
                    <a:pt x="41" y="50"/>
                    <a:pt x="42" y="52"/>
                  </a:cubicBezTo>
                  <a:cubicBezTo>
                    <a:pt x="44" y="53"/>
                    <a:pt x="45" y="55"/>
                    <a:pt x="45" y="57"/>
                  </a:cubicBezTo>
                  <a:cubicBezTo>
                    <a:pt x="45" y="61"/>
                    <a:pt x="44" y="63"/>
                    <a:pt x="41" y="65"/>
                  </a:cubicBezTo>
                  <a:cubicBezTo>
                    <a:pt x="38" y="66"/>
                    <a:pt x="35" y="67"/>
                    <a:pt x="30" y="67"/>
                  </a:cubicBezTo>
                  <a:cubicBezTo>
                    <a:pt x="26" y="67"/>
                    <a:pt x="22" y="66"/>
                    <a:pt x="18" y="64"/>
                  </a:cubicBezTo>
                  <a:cubicBezTo>
                    <a:pt x="14" y="62"/>
                    <a:pt x="10" y="59"/>
                    <a:pt x="8" y="5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" y="69"/>
                    <a:pt x="7" y="71"/>
                    <a:pt x="12" y="74"/>
                  </a:cubicBezTo>
                  <a:cubicBezTo>
                    <a:pt x="17" y="77"/>
                    <a:pt x="23" y="79"/>
                    <a:pt x="30" y="79"/>
                  </a:cubicBezTo>
                  <a:cubicBezTo>
                    <a:pt x="39" y="79"/>
                    <a:pt x="47" y="76"/>
                    <a:pt x="52" y="72"/>
                  </a:cubicBezTo>
                  <a:cubicBezTo>
                    <a:pt x="57" y="67"/>
                    <a:pt x="59" y="62"/>
                    <a:pt x="59" y="55"/>
                  </a:cubicBezTo>
                  <a:cubicBezTo>
                    <a:pt x="59" y="47"/>
                    <a:pt x="54" y="40"/>
                    <a:pt x="44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9">
              <a:extLst>
                <a:ext uri="{FF2B5EF4-FFF2-40B4-BE49-F238E27FC236}">
                  <a16:creationId xmlns:a16="http://schemas.microsoft.com/office/drawing/2014/main" id="{995386EE-0219-9B59-3015-DA9800463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0563" y="436563"/>
              <a:ext cx="36513" cy="63500"/>
            </a:xfrm>
            <a:custGeom>
              <a:avLst/>
              <a:gdLst>
                <a:gd name="T0" fmla="*/ 24 w 43"/>
                <a:gd name="T1" fmla="*/ 5 h 77"/>
                <a:gd name="T2" fmla="*/ 15 w 43"/>
                <a:gd name="T3" fmla="*/ 17 h 77"/>
                <a:gd name="T4" fmla="*/ 14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5 w 43"/>
                <a:gd name="T11" fmla="*/ 77 h 77"/>
                <a:gd name="T12" fmla="*/ 15 w 43"/>
                <a:gd name="T13" fmla="*/ 35 h 77"/>
                <a:gd name="T14" fmla="*/ 25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4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4" y="5"/>
                  </a:moveTo>
                  <a:cubicBezTo>
                    <a:pt x="20" y="8"/>
                    <a:pt x="17" y="12"/>
                    <a:pt x="15" y="17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27"/>
                    <a:pt x="19" y="22"/>
                    <a:pt x="25" y="18"/>
                  </a:cubicBezTo>
                  <a:cubicBezTo>
                    <a:pt x="28" y="16"/>
                    <a:pt x="32" y="14"/>
                    <a:pt x="35" y="14"/>
                  </a:cubicBezTo>
                  <a:cubicBezTo>
                    <a:pt x="38" y="14"/>
                    <a:pt x="40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8" y="2"/>
                    <a:pt x="2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20">
              <a:extLst>
                <a:ext uri="{FF2B5EF4-FFF2-40B4-BE49-F238E27FC236}">
                  <a16:creationId xmlns:a16="http://schemas.microsoft.com/office/drawing/2014/main" id="{2960E1C6-F590-264A-344E-7EF84C9D9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251" y="438150"/>
              <a:ext cx="58738" cy="85725"/>
            </a:xfrm>
            <a:custGeom>
              <a:avLst/>
              <a:gdLst>
                <a:gd name="T0" fmla="*/ 57 w 72"/>
                <a:gd name="T1" fmla="*/ 0 h 103"/>
                <a:gd name="T2" fmla="*/ 36 w 72"/>
                <a:gd name="T3" fmla="*/ 61 h 103"/>
                <a:gd name="T4" fmla="*/ 15 w 72"/>
                <a:gd name="T5" fmla="*/ 0 h 103"/>
                <a:gd name="T6" fmla="*/ 0 w 72"/>
                <a:gd name="T7" fmla="*/ 0 h 103"/>
                <a:gd name="T8" fmla="*/ 28 w 72"/>
                <a:gd name="T9" fmla="*/ 74 h 103"/>
                <a:gd name="T10" fmla="*/ 25 w 72"/>
                <a:gd name="T11" fmla="*/ 83 h 103"/>
                <a:gd name="T12" fmla="*/ 21 w 72"/>
                <a:gd name="T13" fmla="*/ 90 h 103"/>
                <a:gd name="T14" fmla="*/ 16 w 72"/>
                <a:gd name="T15" fmla="*/ 91 h 103"/>
                <a:gd name="T16" fmla="*/ 8 w 72"/>
                <a:gd name="T17" fmla="*/ 89 h 103"/>
                <a:gd name="T18" fmla="*/ 5 w 72"/>
                <a:gd name="T19" fmla="*/ 100 h 103"/>
                <a:gd name="T20" fmla="*/ 6 w 72"/>
                <a:gd name="T21" fmla="*/ 101 h 103"/>
                <a:gd name="T22" fmla="*/ 12 w 72"/>
                <a:gd name="T23" fmla="*/ 103 h 103"/>
                <a:gd name="T24" fmla="*/ 19 w 72"/>
                <a:gd name="T25" fmla="*/ 103 h 103"/>
                <a:gd name="T26" fmla="*/ 31 w 72"/>
                <a:gd name="T27" fmla="*/ 100 h 103"/>
                <a:gd name="T28" fmla="*/ 39 w 72"/>
                <a:gd name="T29" fmla="*/ 87 h 103"/>
                <a:gd name="T30" fmla="*/ 72 w 72"/>
                <a:gd name="T31" fmla="*/ 0 h 103"/>
                <a:gd name="T32" fmla="*/ 57 w 72"/>
                <a:gd name="T3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103">
                  <a:moveTo>
                    <a:pt x="57" y="0"/>
                  </a:moveTo>
                  <a:cubicBezTo>
                    <a:pt x="36" y="61"/>
                    <a:pt x="36" y="61"/>
                    <a:pt x="36" y="6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4" y="87"/>
                    <a:pt x="22" y="89"/>
                    <a:pt x="21" y="90"/>
                  </a:cubicBezTo>
                  <a:cubicBezTo>
                    <a:pt x="20" y="91"/>
                    <a:pt x="18" y="91"/>
                    <a:pt x="16" y="91"/>
                  </a:cubicBezTo>
                  <a:cubicBezTo>
                    <a:pt x="14" y="91"/>
                    <a:pt x="11" y="91"/>
                    <a:pt x="8" y="8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2"/>
                    <a:pt x="9" y="102"/>
                    <a:pt x="12" y="103"/>
                  </a:cubicBezTo>
                  <a:cubicBezTo>
                    <a:pt x="14" y="103"/>
                    <a:pt x="17" y="103"/>
                    <a:pt x="19" y="103"/>
                  </a:cubicBezTo>
                  <a:cubicBezTo>
                    <a:pt x="24" y="103"/>
                    <a:pt x="28" y="102"/>
                    <a:pt x="31" y="100"/>
                  </a:cubicBezTo>
                  <a:cubicBezTo>
                    <a:pt x="34" y="97"/>
                    <a:pt x="36" y="93"/>
                    <a:pt x="39" y="87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21">
              <a:extLst>
                <a:ext uri="{FF2B5EF4-FFF2-40B4-BE49-F238E27FC236}">
                  <a16:creationId xmlns:a16="http://schemas.microsoft.com/office/drawing/2014/main" id="{8279F213-F01D-0BA8-7DEC-BF8F2017D9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47813" y="-96838"/>
              <a:ext cx="352425" cy="422275"/>
            </a:xfrm>
            <a:custGeom>
              <a:avLst/>
              <a:gdLst>
                <a:gd name="T0" fmla="*/ 327 w 425"/>
                <a:gd name="T1" fmla="*/ 247 h 510"/>
                <a:gd name="T2" fmla="*/ 415 w 425"/>
                <a:gd name="T3" fmla="*/ 130 h 510"/>
                <a:gd name="T4" fmla="*/ 268 w 425"/>
                <a:gd name="T5" fmla="*/ 0 h 510"/>
                <a:gd name="T6" fmla="*/ 0 w 425"/>
                <a:gd name="T7" fmla="*/ 0 h 510"/>
                <a:gd name="T8" fmla="*/ 0 w 425"/>
                <a:gd name="T9" fmla="*/ 510 h 510"/>
                <a:gd name="T10" fmla="*/ 277 w 425"/>
                <a:gd name="T11" fmla="*/ 510 h 510"/>
                <a:gd name="T12" fmla="*/ 425 w 425"/>
                <a:gd name="T13" fmla="*/ 373 h 510"/>
                <a:gd name="T14" fmla="*/ 327 w 425"/>
                <a:gd name="T15" fmla="*/ 247 h 510"/>
                <a:gd name="T16" fmla="*/ 109 w 425"/>
                <a:gd name="T17" fmla="*/ 92 h 510"/>
                <a:gd name="T18" fmla="*/ 245 w 425"/>
                <a:gd name="T19" fmla="*/ 92 h 510"/>
                <a:gd name="T20" fmla="*/ 304 w 425"/>
                <a:gd name="T21" fmla="*/ 148 h 510"/>
                <a:gd name="T22" fmla="*/ 245 w 425"/>
                <a:gd name="T23" fmla="*/ 205 h 510"/>
                <a:gd name="T24" fmla="*/ 109 w 425"/>
                <a:gd name="T25" fmla="*/ 205 h 510"/>
                <a:gd name="T26" fmla="*/ 109 w 425"/>
                <a:gd name="T27" fmla="*/ 92 h 510"/>
                <a:gd name="T28" fmla="*/ 249 w 425"/>
                <a:gd name="T29" fmla="*/ 417 h 510"/>
                <a:gd name="T30" fmla="*/ 249 w 425"/>
                <a:gd name="T31" fmla="*/ 418 h 510"/>
                <a:gd name="T32" fmla="*/ 109 w 425"/>
                <a:gd name="T33" fmla="*/ 418 h 510"/>
                <a:gd name="T34" fmla="*/ 109 w 425"/>
                <a:gd name="T35" fmla="*/ 298 h 510"/>
                <a:gd name="T36" fmla="*/ 249 w 425"/>
                <a:gd name="T37" fmla="*/ 298 h 510"/>
                <a:gd name="T38" fmla="*/ 315 w 425"/>
                <a:gd name="T39" fmla="*/ 357 h 510"/>
                <a:gd name="T40" fmla="*/ 249 w 425"/>
                <a:gd name="T41" fmla="*/ 417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5" h="510">
                  <a:moveTo>
                    <a:pt x="327" y="247"/>
                  </a:moveTo>
                  <a:cubicBezTo>
                    <a:pt x="375" y="237"/>
                    <a:pt x="415" y="194"/>
                    <a:pt x="415" y="130"/>
                  </a:cubicBezTo>
                  <a:cubicBezTo>
                    <a:pt x="415" y="62"/>
                    <a:pt x="365" y="0"/>
                    <a:pt x="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277" y="510"/>
                    <a:pt x="277" y="510"/>
                    <a:pt x="277" y="510"/>
                  </a:cubicBezTo>
                  <a:cubicBezTo>
                    <a:pt x="374" y="510"/>
                    <a:pt x="425" y="449"/>
                    <a:pt x="425" y="373"/>
                  </a:cubicBezTo>
                  <a:cubicBezTo>
                    <a:pt x="425" y="309"/>
                    <a:pt x="381" y="256"/>
                    <a:pt x="327" y="247"/>
                  </a:cubicBezTo>
                  <a:close/>
                  <a:moveTo>
                    <a:pt x="109" y="92"/>
                  </a:moveTo>
                  <a:cubicBezTo>
                    <a:pt x="245" y="92"/>
                    <a:pt x="245" y="92"/>
                    <a:pt x="245" y="92"/>
                  </a:cubicBezTo>
                  <a:cubicBezTo>
                    <a:pt x="281" y="92"/>
                    <a:pt x="304" y="117"/>
                    <a:pt x="304" y="148"/>
                  </a:cubicBezTo>
                  <a:cubicBezTo>
                    <a:pt x="304" y="181"/>
                    <a:pt x="281" y="205"/>
                    <a:pt x="245" y="205"/>
                  </a:cubicBezTo>
                  <a:cubicBezTo>
                    <a:pt x="109" y="205"/>
                    <a:pt x="109" y="205"/>
                    <a:pt x="109" y="205"/>
                  </a:cubicBezTo>
                  <a:lnTo>
                    <a:pt x="109" y="92"/>
                  </a:lnTo>
                  <a:close/>
                  <a:moveTo>
                    <a:pt x="249" y="417"/>
                  </a:moveTo>
                  <a:cubicBezTo>
                    <a:pt x="249" y="418"/>
                    <a:pt x="249" y="418"/>
                    <a:pt x="249" y="418"/>
                  </a:cubicBezTo>
                  <a:cubicBezTo>
                    <a:pt x="109" y="418"/>
                    <a:pt x="109" y="418"/>
                    <a:pt x="109" y="418"/>
                  </a:cubicBezTo>
                  <a:cubicBezTo>
                    <a:pt x="109" y="298"/>
                    <a:pt x="109" y="298"/>
                    <a:pt x="109" y="298"/>
                  </a:cubicBezTo>
                  <a:cubicBezTo>
                    <a:pt x="249" y="298"/>
                    <a:pt x="249" y="298"/>
                    <a:pt x="249" y="298"/>
                  </a:cubicBezTo>
                  <a:cubicBezTo>
                    <a:pt x="292" y="298"/>
                    <a:pt x="315" y="325"/>
                    <a:pt x="315" y="357"/>
                  </a:cubicBezTo>
                  <a:cubicBezTo>
                    <a:pt x="315" y="394"/>
                    <a:pt x="290" y="417"/>
                    <a:pt x="249" y="4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22">
              <a:extLst>
                <a:ext uri="{FF2B5EF4-FFF2-40B4-BE49-F238E27FC236}">
                  <a16:creationId xmlns:a16="http://schemas.microsoft.com/office/drawing/2014/main" id="{05C0F3AF-1E64-F4C9-5564-207AB298F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826" y="-103188"/>
              <a:ext cx="347663" cy="436563"/>
            </a:xfrm>
            <a:custGeom>
              <a:avLst/>
              <a:gdLst>
                <a:gd name="T0" fmla="*/ 59 w 420"/>
                <a:gd name="T1" fmla="*/ 363 h 527"/>
                <a:gd name="T2" fmla="*/ 221 w 420"/>
                <a:gd name="T3" fmla="*/ 431 h 527"/>
                <a:gd name="T4" fmla="*/ 310 w 420"/>
                <a:gd name="T5" fmla="*/ 374 h 527"/>
                <a:gd name="T6" fmla="*/ 207 w 420"/>
                <a:gd name="T7" fmla="*/ 309 h 527"/>
                <a:gd name="T8" fmla="*/ 17 w 420"/>
                <a:gd name="T9" fmla="*/ 154 h 527"/>
                <a:gd name="T10" fmla="*/ 210 w 420"/>
                <a:gd name="T11" fmla="*/ 0 h 527"/>
                <a:gd name="T12" fmla="*/ 409 w 420"/>
                <a:gd name="T13" fmla="*/ 71 h 527"/>
                <a:gd name="T14" fmla="*/ 349 w 420"/>
                <a:gd name="T15" fmla="*/ 151 h 527"/>
                <a:gd name="T16" fmla="*/ 203 w 420"/>
                <a:gd name="T17" fmla="*/ 95 h 527"/>
                <a:gd name="T18" fmla="*/ 128 w 420"/>
                <a:gd name="T19" fmla="*/ 147 h 527"/>
                <a:gd name="T20" fmla="*/ 229 w 420"/>
                <a:gd name="T21" fmla="*/ 206 h 527"/>
                <a:gd name="T22" fmla="*/ 420 w 420"/>
                <a:gd name="T23" fmla="*/ 363 h 527"/>
                <a:gd name="T24" fmla="*/ 216 w 420"/>
                <a:gd name="T25" fmla="*/ 527 h 527"/>
                <a:gd name="T26" fmla="*/ 0 w 420"/>
                <a:gd name="T27" fmla="*/ 446 h 527"/>
                <a:gd name="T28" fmla="*/ 59 w 420"/>
                <a:gd name="T29" fmla="*/ 363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0" h="527">
                  <a:moveTo>
                    <a:pt x="59" y="363"/>
                  </a:moveTo>
                  <a:cubicBezTo>
                    <a:pt x="95" y="400"/>
                    <a:pt x="151" y="431"/>
                    <a:pt x="221" y="431"/>
                  </a:cubicBezTo>
                  <a:cubicBezTo>
                    <a:pt x="281" y="431"/>
                    <a:pt x="310" y="403"/>
                    <a:pt x="310" y="374"/>
                  </a:cubicBezTo>
                  <a:cubicBezTo>
                    <a:pt x="310" y="336"/>
                    <a:pt x="266" y="323"/>
                    <a:pt x="207" y="309"/>
                  </a:cubicBezTo>
                  <a:cubicBezTo>
                    <a:pt x="124" y="290"/>
                    <a:pt x="17" y="267"/>
                    <a:pt x="17" y="154"/>
                  </a:cubicBezTo>
                  <a:cubicBezTo>
                    <a:pt x="17" y="69"/>
                    <a:pt x="90" y="0"/>
                    <a:pt x="210" y="0"/>
                  </a:cubicBezTo>
                  <a:cubicBezTo>
                    <a:pt x="291" y="0"/>
                    <a:pt x="359" y="24"/>
                    <a:pt x="409" y="71"/>
                  </a:cubicBezTo>
                  <a:cubicBezTo>
                    <a:pt x="349" y="151"/>
                    <a:pt x="349" y="151"/>
                    <a:pt x="349" y="151"/>
                  </a:cubicBezTo>
                  <a:cubicBezTo>
                    <a:pt x="308" y="113"/>
                    <a:pt x="253" y="95"/>
                    <a:pt x="203" y="95"/>
                  </a:cubicBezTo>
                  <a:cubicBezTo>
                    <a:pt x="154" y="95"/>
                    <a:pt x="128" y="117"/>
                    <a:pt x="128" y="147"/>
                  </a:cubicBezTo>
                  <a:cubicBezTo>
                    <a:pt x="128" y="182"/>
                    <a:pt x="170" y="192"/>
                    <a:pt x="229" y="206"/>
                  </a:cubicBezTo>
                  <a:cubicBezTo>
                    <a:pt x="313" y="225"/>
                    <a:pt x="420" y="250"/>
                    <a:pt x="420" y="363"/>
                  </a:cubicBezTo>
                  <a:cubicBezTo>
                    <a:pt x="420" y="457"/>
                    <a:pt x="353" y="527"/>
                    <a:pt x="216" y="527"/>
                  </a:cubicBezTo>
                  <a:cubicBezTo>
                    <a:pt x="118" y="527"/>
                    <a:pt x="48" y="494"/>
                    <a:pt x="0" y="446"/>
                  </a:cubicBezTo>
                  <a:lnTo>
                    <a:pt x="59" y="3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Rectangle 23">
              <a:extLst>
                <a:ext uri="{FF2B5EF4-FFF2-40B4-BE49-F238E27FC236}">
                  <a16:creationId xmlns:a16="http://schemas.microsoft.com/office/drawing/2014/main" id="{5308E799-0736-BCF1-CC1A-3F3E2248F9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501" y="-96838"/>
              <a:ext cx="88900" cy="422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24">
              <a:extLst>
                <a:ext uri="{FF2B5EF4-FFF2-40B4-BE49-F238E27FC236}">
                  <a16:creationId xmlns:a16="http://schemas.microsoft.com/office/drawing/2014/main" id="{D9308C71-8329-D144-E136-1D34018B4D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-31750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7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6 h 136"/>
                <a:gd name="T20" fmla="*/ 20 w 113"/>
                <a:gd name="T21" fmla="*/ 16 h 136"/>
                <a:gd name="T22" fmla="*/ 20 w 113"/>
                <a:gd name="T23" fmla="*/ 120 h 136"/>
                <a:gd name="T24" fmla="*/ 45 w 113"/>
                <a:gd name="T25" fmla="*/ 120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6"/>
                    <a:pt x="92" y="17"/>
                  </a:cubicBezTo>
                  <a:cubicBezTo>
                    <a:pt x="103" y="28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20"/>
                    <a:pt x="59" y="16"/>
                    <a:pt x="45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58" y="120"/>
                    <a:pt x="69" y="116"/>
                    <a:pt x="78" y="107"/>
                  </a:cubicBezTo>
                  <a:cubicBezTo>
                    <a:pt x="87" y="98"/>
                    <a:pt x="92" y="85"/>
                    <a:pt x="92" y="68"/>
                  </a:cubicBezTo>
                  <a:cubicBezTo>
                    <a:pt x="92" y="51"/>
                    <a:pt x="87" y="37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25">
              <a:extLst>
                <a:ext uri="{FF2B5EF4-FFF2-40B4-BE49-F238E27FC236}">
                  <a16:creationId xmlns:a16="http://schemas.microsoft.com/office/drawing/2014/main" id="{9B065B41-2B00-5183-95B8-2C97D2776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438" y="-3175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26">
              <a:extLst>
                <a:ext uri="{FF2B5EF4-FFF2-40B4-BE49-F238E27FC236}">
                  <a16:creationId xmlns:a16="http://schemas.microsoft.com/office/drawing/2014/main" id="{AEBBA209-4388-44E3-1F5D-110C641693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70176" y="-36513"/>
              <a:ext cx="20638" cy="117475"/>
            </a:xfrm>
            <a:custGeom>
              <a:avLst/>
              <a:gdLst>
                <a:gd name="T0" fmla="*/ 13 w 25"/>
                <a:gd name="T1" fmla="*/ 24 h 143"/>
                <a:gd name="T2" fmla="*/ 0 w 25"/>
                <a:gd name="T3" fmla="*/ 12 h 143"/>
                <a:gd name="T4" fmla="*/ 13 w 25"/>
                <a:gd name="T5" fmla="*/ 0 h 143"/>
                <a:gd name="T6" fmla="*/ 25 w 25"/>
                <a:gd name="T7" fmla="*/ 12 h 143"/>
                <a:gd name="T8" fmla="*/ 13 w 25"/>
                <a:gd name="T9" fmla="*/ 24 h 143"/>
                <a:gd name="T10" fmla="*/ 4 w 25"/>
                <a:gd name="T11" fmla="*/ 143 h 143"/>
                <a:gd name="T12" fmla="*/ 4 w 25"/>
                <a:gd name="T13" fmla="*/ 44 h 143"/>
                <a:gd name="T14" fmla="*/ 22 w 25"/>
                <a:gd name="T15" fmla="*/ 44 h 143"/>
                <a:gd name="T16" fmla="*/ 22 w 25"/>
                <a:gd name="T17" fmla="*/ 143 h 143"/>
                <a:gd name="T18" fmla="*/ 4 w 25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5"/>
                    <a:pt x="25" y="12"/>
                  </a:cubicBezTo>
                  <a:cubicBezTo>
                    <a:pt x="25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27">
              <a:extLst>
                <a:ext uri="{FF2B5EF4-FFF2-40B4-BE49-F238E27FC236}">
                  <a16:creationId xmlns:a16="http://schemas.microsoft.com/office/drawing/2014/main" id="{4524D336-2EEE-036C-C9C9-0D5F156C9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926" y="-1588"/>
              <a:ext cx="80963" cy="82550"/>
            </a:xfrm>
            <a:custGeom>
              <a:avLst/>
              <a:gdLst>
                <a:gd name="T0" fmla="*/ 31 w 51"/>
                <a:gd name="T1" fmla="*/ 52 h 52"/>
                <a:gd name="T2" fmla="*/ 20 w 51"/>
                <a:gd name="T3" fmla="*/ 52 h 52"/>
                <a:gd name="T4" fmla="*/ 0 w 51"/>
                <a:gd name="T5" fmla="*/ 0 h 52"/>
                <a:gd name="T6" fmla="*/ 11 w 51"/>
                <a:gd name="T7" fmla="*/ 0 h 52"/>
                <a:gd name="T8" fmla="*/ 25 w 51"/>
                <a:gd name="T9" fmla="*/ 42 h 52"/>
                <a:gd name="T10" fmla="*/ 40 w 51"/>
                <a:gd name="T11" fmla="*/ 0 h 52"/>
                <a:gd name="T12" fmla="*/ 51 w 51"/>
                <a:gd name="T13" fmla="*/ 0 h 52"/>
                <a:gd name="T14" fmla="*/ 31 w 51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52">
                  <a:moveTo>
                    <a:pt x="31" y="52"/>
                  </a:moveTo>
                  <a:lnTo>
                    <a:pt x="20" y="5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42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31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28">
              <a:extLst>
                <a:ext uri="{FF2B5EF4-FFF2-40B4-BE49-F238E27FC236}">
                  <a16:creationId xmlns:a16="http://schemas.microsoft.com/office/drawing/2014/main" id="{7957D02A-F6AA-E7FB-776F-5DF982079E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9238" y="-3175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9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5 h 103"/>
                <a:gd name="T22" fmla="*/ 19 w 90"/>
                <a:gd name="T23" fmla="*/ 43 h 103"/>
                <a:gd name="T24" fmla="*/ 71 w 90"/>
                <a:gd name="T25" fmla="*/ 43 h 103"/>
                <a:gd name="T26" fmla="*/ 46 w 90"/>
                <a:gd name="T27" fmla="*/ 1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6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5"/>
                    <a:pt x="0" y="52"/>
                  </a:cubicBezTo>
                  <a:cubicBezTo>
                    <a:pt x="0" y="20"/>
                    <a:pt x="21" y="0"/>
                    <a:pt x="47" y="0"/>
                  </a:cubicBezTo>
                  <a:cubicBezTo>
                    <a:pt x="74" y="0"/>
                    <a:pt x="90" y="20"/>
                    <a:pt x="90" y="4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5"/>
                  </a:moveTo>
                  <a:cubicBezTo>
                    <a:pt x="28" y="15"/>
                    <a:pt x="20" y="30"/>
                    <a:pt x="19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28"/>
                    <a:pt x="64" y="15"/>
                    <a:pt x="4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29">
              <a:extLst>
                <a:ext uri="{FF2B5EF4-FFF2-40B4-BE49-F238E27FC236}">
                  <a16:creationId xmlns:a16="http://schemas.microsoft.com/office/drawing/2014/main" id="{C091E53F-E8FB-D219-1C2C-C8CDF3A477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2901" y="-3175"/>
              <a:ext cx="68263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8 w 84"/>
                <a:gd name="T7" fmla="*/ 42 h 101"/>
                <a:gd name="T8" fmla="*/ 18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7 w 84"/>
                <a:gd name="T15" fmla="*/ 2 h 101"/>
                <a:gd name="T16" fmla="*/ 18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0" y="32"/>
                    <a:pt x="18" y="42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30">
              <a:extLst>
                <a:ext uri="{FF2B5EF4-FFF2-40B4-BE49-F238E27FC236}">
                  <a16:creationId xmlns:a16="http://schemas.microsoft.com/office/drawing/2014/main" id="{D8C0F936-155F-B9D3-105E-CB4A7E9C8F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06726" y="-34925"/>
              <a:ext cx="79375" cy="117475"/>
            </a:xfrm>
            <a:custGeom>
              <a:avLst/>
              <a:gdLst>
                <a:gd name="T0" fmla="*/ 50 w 95"/>
                <a:gd name="T1" fmla="*/ 142 h 142"/>
                <a:gd name="T2" fmla="*/ 20 w 95"/>
                <a:gd name="T3" fmla="*/ 125 h 142"/>
                <a:gd name="T4" fmla="*/ 17 w 95"/>
                <a:gd name="T5" fmla="*/ 140 h 142"/>
                <a:gd name="T6" fmla="*/ 0 w 95"/>
                <a:gd name="T7" fmla="*/ 140 h 142"/>
                <a:gd name="T8" fmla="*/ 0 w 95"/>
                <a:gd name="T9" fmla="*/ 0 h 142"/>
                <a:gd name="T10" fmla="*/ 19 w 95"/>
                <a:gd name="T11" fmla="*/ 0 h 142"/>
                <a:gd name="T12" fmla="*/ 19 w 95"/>
                <a:gd name="T13" fmla="*/ 57 h 142"/>
                <a:gd name="T14" fmla="*/ 52 w 95"/>
                <a:gd name="T15" fmla="*/ 39 h 142"/>
                <a:gd name="T16" fmla="*/ 94 w 95"/>
                <a:gd name="T17" fmla="*/ 91 h 142"/>
                <a:gd name="T18" fmla="*/ 50 w 95"/>
                <a:gd name="T19" fmla="*/ 142 h 142"/>
                <a:gd name="T20" fmla="*/ 47 w 95"/>
                <a:gd name="T21" fmla="*/ 55 h 142"/>
                <a:gd name="T22" fmla="*/ 18 w 95"/>
                <a:gd name="T23" fmla="*/ 91 h 142"/>
                <a:gd name="T24" fmla="*/ 46 w 95"/>
                <a:gd name="T25" fmla="*/ 127 h 142"/>
                <a:gd name="T26" fmla="*/ 75 w 95"/>
                <a:gd name="T27" fmla="*/ 91 h 142"/>
                <a:gd name="T28" fmla="*/ 47 w 95"/>
                <a:gd name="T29" fmla="*/ 5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142">
                  <a:moveTo>
                    <a:pt x="50" y="142"/>
                  </a:moveTo>
                  <a:cubicBezTo>
                    <a:pt x="31" y="142"/>
                    <a:pt x="22" y="129"/>
                    <a:pt x="20" y="125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5"/>
                    <a:pt x="31" y="39"/>
                    <a:pt x="52" y="39"/>
                  </a:cubicBezTo>
                  <a:cubicBezTo>
                    <a:pt x="78" y="39"/>
                    <a:pt x="94" y="61"/>
                    <a:pt x="94" y="91"/>
                  </a:cubicBezTo>
                  <a:cubicBezTo>
                    <a:pt x="95" y="121"/>
                    <a:pt x="77" y="142"/>
                    <a:pt x="50" y="142"/>
                  </a:cubicBezTo>
                  <a:close/>
                  <a:moveTo>
                    <a:pt x="47" y="55"/>
                  </a:moveTo>
                  <a:cubicBezTo>
                    <a:pt x="30" y="55"/>
                    <a:pt x="18" y="71"/>
                    <a:pt x="18" y="91"/>
                  </a:cubicBezTo>
                  <a:cubicBezTo>
                    <a:pt x="18" y="110"/>
                    <a:pt x="29" y="127"/>
                    <a:pt x="46" y="127"/>
                  </a:cubicBezTo>
                  <a:cubicBezTo>
                    <a:pt x="63" y="127"/>
                    <a:pt x="75" y="111"/>
                    <a:pt x="75" y="91"/>
                  </a:cubicBezTo>
                  <a:cubicBezTo>
                    <a:pt x="75" y="71"/>
                    <a:pt x="64" y="55"/>
                    <a:pt x="47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31">
              <a:extLst>
                <a:ext uri="{FF2B5EF4-FFF2-40B4-BE49-F238E27FC236}">
                  <a16:creationId xmlns:a16="http://schemas.microsoft.com/office/drawing/2014/main" id="{B3C06BAF-2606-07B2-0633-EFEFFAE99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4038" y="-1588"/>
              <a:ext cx="79375" cy="114300"/>
            </a:xfrm>
            <a:custGeom>
              <a:avLst/>
              <a:gdLst>
                <a:gd name="T0" fmla="*/ 52 w 96"/>
                <a:gd name="T1" fmla="*/ 113 h 136"/>
                <a:gd name="T2" fmla="*/ 26 w 96"/>
                <a:gd name="T3" fmla="*/ 136 h 136"/>
                <a:gd name="T4" fmla="*/ 7 w 96"/>
                <a:gd name="T5" fmla="*/ 132 h 136"/>
                <a:gd name="T6" fmla="*/ 11 w 96"/>
                <a:gd name="T7" fmla="*/ 117 h 136"/>
                <a:gd name="T8" fmla="*/ 22 w 96"/>
                <a:gd name="T9" fmla="*/ 120 h 136"/>
                <a:gd name="T10" fmla="*/ 33 w 96"/>
                <a:gd name="T11" fmla="*/ 110 h 136"/>
                <a:gd name="T12" fmla="*/ 38 w 96"/>
                <a:gd name="T13" fmla="*/ 98 h 136"/>
                <a:gd name="T14" fmla="*/ 0 w 96"/>
                <a:gd name="T15" fmla="*/ 0 h 136"/>
                <a:gd name="T16" fmla="*/ 20 w 96"/>
                <a:gd name="T17" fmla="*/ 0 h 136"/>
                <a:gd name="T18" fmla="*/ 48 w 96"/>
                <a:gd name="T19" fmla="*/ 81 h 136"/>
                <a:gd name="T20" fmla="*/ 76 w 96"/>
                <a:gd name="T21" fmla="*/ 0 h 136"/>
                <a:gd name="T22" fmla="*/ 96 w 96"/>
                <a:gd name="T23" fmla="*/ 0 h 136"/>
                <a:gd name="T24" fmla="*/ 52 w 96"/>
                <a:gd name="T25" fmla="*/ 11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36">
                  <a:moveTo>
                    <a:pt x="52" y="113"/>
                  </a:moveTo>
                  <a:cubicBezTo>
                    <a:pt x="45" y="129"/>
                    <a:pt x="38" y="136"/>
                    <a:pt x="26" y="136"/>
                  </a:cubicBezTo>
                  <a:cubicBezTo>
                    <a:pt x="13" y="136"/>
                    <a:pt x="7" y="132"/>
                    <a:pt x="7" y="132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11" y="117"/>
                    <a:pt x="17" y="120"/>
                    <a:pt x="22" y="120"/>
                  </a:cubicBezTo>
                  <a:cubicBezTo>
                    <a:pt x="27" y="120"/>
                    <a:pt x="30" y="118"/>
                    <a:pt x="33" y="110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52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Rectangle 32">
              <a:extLst>
                <a:ext uri="{FF2B5EF4-FFF2-40B4-BE49-F238E27FC236}">
                  <a16:creationId xmlns:a16="http://schemas.microsoft.com/office/drawing/2014/main" id="{28E831E1-5403-0391-CFF1-443342404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9451" y="-31750"/>
              <a:ext cx="17463" cy="1127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33">
              <a:extLst>
                <a:ext uri="{FF2B5EF4-FFF2-40B4-BE49-F238E27FC236}">
                  <a16:creationId xmlns:a16="http://schemas.microsoft.com/office/drawing/2014/main" id="{C26B6476-3E8D-9E7B-540C-E0FEFAD5D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901" y="-3175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9 w 84"/>
                <a:gd name="T7" fmla="*/ 42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2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34">
              <a:extLst>
                <a:ext uri="{FF2B5EF4-FFF2-40B4-BE49-F238E27FC236}">
                  <a16:creationId xmlns:a16="http://schemas.microsoft.com/office/drawing/2014/main" id="{944C5982-3C91-7F73-09A4-D3869163B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962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39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2" y="99"/>
                    <a:pt x="54" y="103"/>
                    <a:pt x="39" y="103"/>
                  </a:cubicBezTo>
                  <a:cubicBezTo>
                    <a:pt x="19" y="103"/>
                    <a:pt x="4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39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7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3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35">
              <a:extLst>
                <a:ext uri="{FF2B5EF4-FFF2-40B4-BE49-F238E27FC236}">
                  <a16:creationId xmlns:a16="http://schemas.microsoft.com/office/drawing/2014/main" id="{948AB8FF-2BA3-9E06-B8CF-1E2C0011DA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29001" y="-36513"/>
              <a:ext cx="20638" cy="117475"/>
            </a:xfrm>
            <a:custGeom>
              <a:avLst/>
              <a:gdLst>
                <a:gd name="T0" fmla="*/ 13 w 26"/>
                <a:gd name="T1" fmla="*/ 24 h 143"/>
                <a:gd name="T2" fmla="*/ 0 w 26"/>
                <a:gd name="T3" fmla="*/ 12 h 143"/>
                <a:gd name="T4" fmla="*/ 13 w 26"/>
                <a:gd name="T5" fmla="*/ 0 h 143"/>
                <a:gd name="T6" fmla="*/ 26 w 26"/>
                <a:gd name="T7" fmla="*/ 12 h 143"/>
                <a:gd name="T8" fmla="*/ 13 w 26"/>
                <a:gd name="T9" fmla="*/ 24 h 143"/>
                <a:gd name="T10" fmla="*/ 4 w 26"/>
                <a:gd name="T11" fmla="*/ 143 h 143"/>
                <a:gd name="T12" fmla="*/ 4 w 26"/>
                <a:gd name="T13" fmla="*/ 44 h 143"/>
                <a:gd name="T14" fmla="*/ 22 w 26"/>
                <a:gd name="T15" fmla="*/ 44 h 143"/>
                <a:gd name="T16" fmla="*/ 22 w 26"/>
                <a:gd name="T17" fmla="*/ 143 h 143"/>
                <a:gd name="T18" fmla="*/ 4 w 26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5"/>
                    <a:pt x="26" y="12"/>
                  </a:cubicBezTo>
                  <a:cubicBezTo>
                    <a:pt x="26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36">
              <a:extLst>
                <a:ext uri="{FF2B5EF4-FFF2-40B4-BE49-F238E27FC236}">
                  <a16:creationId xmlns:a16="http://schemas.microsoft.com/office/drawing/2014/main" id="{914FBE95-5DCD-B09C-05FA-773F884D73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65513" y="-3175"/>
              <a:ext cx="77788" cy="115888"/>
            </a:xfrm>
            <a:custGeom>
              <a:avLst/>
              <a:gdLst>
                <a:gd name="T0" fmla="*/ 84 w 94"/>
                <a:gd name="T1" fmla="*/ 122 h 138"/>
                <a:gd name="T2" fmla="*/ 44 w 94"/>
                <a:gd name="T3" fmla="*/ 138 h 138"/>
                <a:gd name="T4" fmla="*/ 5 w 94"/>
                <a:gd name="T5" fmla="*/ 126 h 138"/>
                <a:gd name="T6" fmla="*/ 12 w 94"/>
                <a:gd name="T7" fmla="*/ 112 h 138"/>
                <a:gd name="T8" fmla="*/ 43 w 94"/>
                <a:gd name="T9" fmla="*/ 122 h 138"/>
                <a:gd name="T10" fmla="*/ 67 w 94"/>
                <a:gd name="T11" fmla="*/ 113 h 138"/>
                <a:gd name="T12" fmla="*/ 74 w 94"/>
                <a:gd name="T13" fmla="*/ 89 h 138"/>
                <a:gd name="T14" fmla="*/ 74 w 94"/>
                <a:gd name="T15" fmla="*/ 80 h 138"/>
                <a:gd name="T16" fmla="*/ 42 w 94"/>
                <a:gd name="T17" fmla="*/ 99 h 138"/>
                <a:gd name="T18" fmla="*/ 0 w 94"/>
                <a:gd name="T19" fmla="*/ 49 h 138"/>
                <a:gd name="T20" fmla="*/ 43 w 94"/>
                <a:gd name="T21" fmla="*/ 0 h 138"/>
                <a:gd name="T22" fmla="*/ 74 w 94"/>
                <a:gd name="T23" fmla="*/ 18 h 138"/>
                <a:gd name="T24" fmla="*/ 76 w 94"/>
                <a:gd name="T25" fmla="*/ 2 h 138"/>
                <a:gd name="T26" fmla="*/ 94 w 94"/>
                <a:gd name="T27" fmla="*/ 2 h 138"/>
                <a:gd name="T28" fmla="*/ 94 w 94"/>
                <a:gd name="T29" fmla="*/ 82 h 138"/>
                <a:gd name="T30" fmla="*/ 84 w 94"/>
                <a:gd name="T31" fmla="*/ 122 h 138"/>
                <a:gd name="T32" fmla="*/ 48 w 94"/>
                <a:gd name="T33" fmla="*/ 15 h 138"/>
                <a:gd name="T34" fmla="*/ 20 w 94"/>
                <a:gd name="T35" fmla="*/ 49 h 138"/>
                <a:gd name="T36" fmla="*/ 47 w 94"/>
                <a:gd name="T37" fmla="*/ 83 h 138"/>
                <a:gd name="T38" fmla="*/ 75 w 94"/>
                <a:gd name="T39" fmla="*/ 49 h 138"/>
                <a:gd name="T40" fmla="*/ 48 w 94"/>
                <a:gd name="T41" fmla="*/ 1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138">
                  <a:moveTo>
                    <a:pt x="84" y="122"/>
                  </a:moveTo>
                  <a:cubicBezTo>
                    <a:pt x="76" y="130"/>
                    <a:pt x="64" y="138"/>
                    <a:pt x="44" y="138"/>
                  </a:cubicBezTo>
                  <a:cubicBezTo>
                    <a:pt x="23" y="138"/>
                    <a:pt x="8" y="129"/>
                    <a:pt x="5" y="126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7" y="116"/>
                    <a:pt x="30" y="122"/>
                    <a:pt x="43" y="122"/>
                  </a:cubicBezTo>
                  <a:cubicBezTo>
                    <a:pt x="55" y="122"/>
                    <a:pt x="63" y="118"/>
                    <a:pt x="67" y="113"/>
                  </a:cubicBezTo>
                  <a:cubicBezTo>
                    <a:pt x="72" y="109"/>
                    <a:pt x="74" y="101"/>
                    <a:pt x="74" y="89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3" y="83"/>
                    <a:pt x="64" y="99"/>
                    <a:pt x="42" y="99"/>
                  </a:cubicBezTo>
                  <a:cubicBezTo>
                    <a:pt x="16" y="99"/>
                    <a:pt x="0" y="78"/>
                    <a:pt x="0" y="49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65" y="0"/>
                    <a:pt x="73" y="15"/>
                    <a:pt x="74" y="18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102"/>
                    <a:pt x="91" y="113"/>
                    <a:pt x="84" y="122"/>
                  </a:cubicBezTo>
                  <a:close/>
                  <a:moveTo>
                    <a:pt x="48" y="15"/>
                  </a:moveTo>
                  <a:cubicBezTo>
                    <a:pt x="31" y="15"/>
                    <a:pt x="20" y="30"/>
                    <a:pt x="20" y="49"/>
                  </a:cubicBezTo>
                  <a:cubicBezTo>
                    <a:pt x="20" y="67"/>
                    <a:pt x="30" y="83"/>
                    <a:pt x="47" y="83"/>
                  </a:cubicBezTo>
                  <a:cubicBezTo>
                    <a:pt x="64" y="83"/>
                    <a:pt x="75" y="67"/>
                    <a:pt x="75" y="49"/>
                  </a:cubicBezTo>
                  <a:cubicBezTo>
                    <a:pt x="75" y="30"/>
                    <a:pt x="65" y="15"/>
                    <a:pt x="48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37">
              <a:extLst>
                <a:ext uri="{FF2B5EF4-FFF2-40B4-BE49-F238E27FC236}">
                  <a16:creationId xmlns:a16="http://schemas.microsoft.com/office/drawing/2014/main" id="{DCECE63C-3BE4-E3D3-8A34-3F4C88B09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8701" y="-34925"/>
              <a:ext cx="69850" cy="115888"/>
            </a:xfrm>
            <a:custGeom>
              <a:avLst/>
              <a:gdLst>
                <a:gd name="T0" fmla="*/ 66 w 85"/>
                <a:gd name="T1" fmla="*/ 141 h 141"/>
                <a:gd name="T2" fmla="*/ 66 w 85"/>
                <a:gd name="T3" fmla="*/ 82 h 141"/>
                <a:gd name="T4" fmla="*/ 46 w 85"/>
                <a:gd name="T5" fmla="*/ 56 h 141"/>
                <a:gd name="T6" fmla="*/ 19 w 85"/>
                <a:gd name="T7" fmla="*/ 82 h 141"/>
                <a:gd name="T8" fmla="*/ 19 w 85"/>
                <a:gd name="T9" fmla="*/ 141 h 141"/>
                <a:gd name="T10" fmla="*/ 0 w 85"/>
                <a:gd name="T11" fmla="*/ 141 h 141"/>
                <a:gd name="T12" fmla="*/ 0 w 85"/>
                <a:gd name="T13" fmla="*/ 0 h 141"/>
                <a:gd name="T14" fmla="*/ 19 w 85"/>
                <a:gd name="T15" fmla="*/ 0 h 141"/>
                <a:gd name="T16" fmla="*/ 19 w 85"/>
                <a:gd name="T17" fmla="*/ 60 h 141"/>
                <a:gd name="T18" fmla="*/ 52 w 85"/>
                <a:gd name="T19" fmla="*/ 39 h 141"/>
                <a:gd name="T20" fmla="*/ 85 w 85"/>
                <a:gd name="T21" fmla="*/ 77 h 141"/>
                <a:gd name="T22" fmla="*/ 85 w 85"/>
                <a:gd name="T23" fmla="*/ 141 h 141"/>
                <a:gd name="T24" fmla="*/ 66 w 85"/>
                <a:gd name="T25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141">
                  <a:moveTo>
                    <a:pt x="66" y="141"/>
                  </a:moveTo>
                  <a:cubicBezTo>
                    <a:pt x="66" y="82"/>
                    <a:pt x="66" y="82"/>
                    <a:pt x="66" y="82"/>
                  </a:cubicBezTo>
                  <a:cubicBezTo>
                    <a:pt x="66" y="66"/>
                    <a:pt x="61" y="56"/>
                    <a:pt x="46" y="56"/>
                  </a:cubicBezTo>
                  <a:cubicBezTo>
                    <a:pt x="31" y="56"/>
                    <a:pt x="21" y="72"/>
                    <a:pt x="19" y="82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5" y="50"/>
                    <a:pt x="36" y="39"/>
                    <a:pt x="52" y="39"/>
                  </a:cubicBezTo>
                  <a:cubicBezTo>
                    <a:pt x="72" y="39"/>
                    <a:pt x="85" y="51"/>
                    <a:pt x="85" y="77"/>
                  </a:cubicBezTo>
                  <a:cubicBezTo>
                    <a:pt x="85" y="141"/>
                    <a:pt x="85" y="141"/>
                    <a:pt x="85" y="141"/>
                  </a:cubicBezTo>
                  <a:lnTo>
                    <a:pt x="66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38">
              <a:extLst>
                <a:ext uri="{FF2B5EF4-FFF2-40B4-BE49-F238E27FC236}">
                  <a16:creationId xmlns:a16="http://schemas.microsoft.com/office/drawing/2014/main" id="{A628084C-CF66-E7E8-A07E-637CE5D6B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4426" y="-23813"/>
              <a:ext cx="50800" cy="106363"/>
            </a:xfrm>
            <a:custGeom>
              <a:avLst/>
              <a:gdLst>
                <a:gd name="T0" fmla="*/ 33 w 61"/>
                <a:gd name="T1" fmla="*/ 41 h 128"/>
                <a:gd name="T2" fmla="*/ 33 w 61"/>
                <a:gd name="T3" fmla="*/ 92 h 128"/>
                <a:gd name="T4" fmla="*/ 37 w 61"/>
                <a:gd name="T5" fmla="*/ 109 h 128"/>
                <a:gd name="T6" fmla="*/ 47 w 61"/>
                <a:gd name="T7" fmla="*/ 113 h 128"/>
                <a:gd name="T8" fmla="*/ 58 w 61"/>
                <a:gd name="T9" fmla="*/ 111 h 128"/>
                <a:gd name="T10" fmla="*/ 60 w 61"/>
                <a:gd name="T11" fmla="*/ 125 h 128"/>
                <a:gd name="T12" fmla="*/ 42 w 61"/>
                <a:gd name="T13" fmla="*/ 128 h 128"/>
                <a:gd name="T14" fmla="*/ 21 w 61"/>
                <a:gd name="T15" fmla="*/ 121 h 128"/>
                <a:gd name="T16" fmla="*/ 15 w 61"/>
                <a:gd name="T17" fmla="*/ 95 h 128"/>
                <a:gd name="T18" fmla="*/ 15 w 61"/>
                <a:gd name="T19" fmla="*/ 41 h 128"/>
                <a:gd name="T20" fmla="*/ 0 w 61"/>
                <a:gd name="T21" fmla="*/ 41 h 128"/>
                <a:gd name="T22" fmla="*/ 0 w 61"/>
                <a:gd name="T23" fmla="*/ 27 h 128"/>
                <a:gd name="T24" fmla="*/ 14 w 61"/>
                <a:gd name="T25" fmla="*/ 27 h 128"/>
                <a:gd name="T26" fmla="*/ 16 w 61"/>
                <a:gd name="T27" fmla="*/ 0 h 128"/>
                <a:gd name="T28" fmla="*/ 33 w 61"/>
                <a:gd name="T29" fmla="*/ 0 h 128"/>
                <a:gd name="T30" fmla="*/ 33 w 61"/>
                <a:gd name="T31" fmla="*/ 27 h 128"/>
                <a:gd name="T32" fmla="*/ 61 w 61"/>
                <a:gd name="T33" fmla="*/ 27 h 128"/>
                <a:gd name="T34" fmla="*/ 61 w 61"/>
                <a:gd name="T35" fmla="*/ 41 h 128"/>
                <a:gd name="T36" fmla="*/ 33 w 61"/>
                <a:gd name="T37" fmla="*/ 4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128">
                  <a:moveTo>
                    <a:pt x="33" y="41"/>
                  </a:moveTo>
                  <a:cubicBezTo>
                    <a:pt x="33" y="92"/>
                    <a:pt x="33" y="92"/>
                    <a:pt x="33" y="92"/>
                  </a:cubicBezTo>
                  <a:cubicBezTo>
                    <a:pt x="33" y="101"/>
                    <a:pt x="34" y="106"/>
                    <a:pt x="37" y="109"/>
                  </a:cubicBezTo>
                  <a:cubicBezTo>
                    <a:pt x="40" y="112"/>
                    <a:pt x="43" y="113"/>
                    <a:pt x="47" y="113"/>
                  </a:cubicBezTo>
                  <a:cubicBezTo>
                    <a:pt x="52" y="113"/>
                    <a:pt x="56" y="112"/>
                    <a:pt x="58" y="111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6" y="127"/>
                    <a:pt x="48" y="128"/>
                    <a:pt x="42" y="128"/>
                  </a:cubicBezTo>
                  <a:cubicBezTo>
                    <a:pt x="33" y="128"/>
                    <a:pt x="27" y="126"/>
                    <a:pt x="21" y="121"/>
                  </a:cubicBezTo>
                  <a:cubicBezTo>
                    <a:pt x="16" y="115"/>
                    <a:pt x="15" y="108"/>
                    <a:pt x="15" y="95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33" y="41"/>
                    <a:pt x="33" y="41"/>
                    <a:pt x="33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39">
              <a:extLst>
                <a:ext uri="{FF2B5EF4-FFF2-40B4-BE49-F238E27FC236}">
                  <a16:creationId xmlns:a16="http://schemas.microsoft.com/office/drawing/2014/main" id="{644BE14E-EA94-5B64-6A69-FD38062EC8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157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40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3" y="99"/>
                    <a:pt x="54" y="103"/>
                    <a:pt x="39" y="103"/>
                  </a:cubicBezTo>
                  <a:cubicBezTo>
                    <a:pt x="19" y="103"/>
                    <a:pt x="5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40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8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4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40">
              <a:extLst>
                <a:ext uri="{FF2B5EF4-FFF2-40B4-BE49-F238E27FC236}">
                  <a16:creationId xmlns:a16="http://schemas.microsoft.com/office/drawing/2014/main" id="{EF137B69-3191-B6FE-C47C-0D807733E2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157163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6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5 h 136"/>
                <a:gd name="T20" fmla="*/ 20 w 113"/>
                <a:gd name="T21" fmla="*/ 15 h 136"/>
                <a:gd name="T22" fmla="*/ 20 w 113"/>
                <a:gd name="T23" fmla="*/ 119 h 136"/>
                <a:gd name="T24" fmla="*/ 45 w 113"/>
                <a:gd name="T25" fmla="*/ 119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5"/>
                    <a:pt x="92" y="16"/>
                  </a:cubicBezTo>
                  <a:cubicBezTo>
                    <a:pt x="103" y="27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19"/>
                    <a:pt x="59" y="15"/>
                    <a:pt x="45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45" y="119"/>
                    <a:pt x="45" y="119"/>
                    <a:pt x="45" y="119"/>
                  </a:cubicBezTo>
                  <a:cubicBezTo>
                    <a:pt x="58" y="119"/>
                    <a:pt x="69" y="116"/>
                    <a:pt x="78" y="107"/>
                  </a:cubicBezTo>
                  <a:cubicBezTo>
                    <a:pt x="87" y="98"/>
                    <a:pt x="92" y="84"/>
                    <a:pt x="92" y="68"/>
                  </a:cubicBezTo>
                  <a:cubicBezTo>
                    <a:pt x="92" y="51"/>
                    <a:pt x="87" y="36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41">
              <a:extLst>
                <a:ext uri="{FF2B5EF4-FFF2-40B4-BE49-F238E27FC236}">
                  <a16:creationId xmlns:a16="http://schemas.microsoft.com/office/drawing/2014/main" id="{821A2D0B-222A-FACB-58E1-95FBC01269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50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Rectangle 42">
              <a:extLst>
                <a:ext uri="{FF2B5EF4-FFF2-40B4-BE49-F238E27FC236}">
                  <a16:creationId xmlns:a16="http://schemas.microsoft.com/office/drawing/2014/main" id="{7DEFDA0D-DEC0-C80E-280E-37E6A828C6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7163" y="153988"/>
              <a:ext cx="15875" cy="115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43">
              <a:extLst>
                <a:ext uri="{FF2B5EF4-FFF2-40B4-BE49-F238E27FC236}">
                  <a16:creationId xmlns:a16="http://schemas.microsoft.com/office/drawing/2014/main" id="{E1B199F1-629A-2B40-F991-6A433992CF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6851" y="150813"/>
              <a:ext cx="20638" cy="119063"/>
            </a:xfrm>
            <a:custGeom>
              <a:avLst/>
              <a:gdLst>
                <a:gd name="T0" fmla="*/ 12 w 25"/>
                <a:gd name="T1" fmla="*/ 25 h 144"/>
                <a:gd name="T2" fmla="*/ 0 w 25"/>
                <a:gd name="T3" fmla="*/ 13 h 144"/>
                <a:gd name="T4" fmla="*/ 12 w 25"/>
                <a:gd name="T5" fmla="*/ 0 h 144"/>
                <a:gd name="T6" fmla="*/ 25 w 25"/>
                <a:gd name="T7" fmla="*/ 12 h 144"/>
                <a:gd name="T8" fmla="*/ 12 w 25"/>
                <a:gd name="T9" fmla="*/ 25 h 144"/>
                <a:gd name="T10" fmla="*/ 3 w 25"/>
                <a:gd name="T11" fmla="*/ 144 h 144"/>
                <a:gd name="T12" fmla="*/ 3 w 25"/>
                <a:gd name="T13" fmla="*/ 45 h 144"/>
                <a:gd name="T14" fmla="*/ 22 w 25"/>
                <a:gd name="T15" fmla="*/ 45 h 144"/>
                <a:gd name="T16" fmla="*/ 22 w 25"/>
                <a:gd name="T17" fmla="*/ 144 h 144"/>
                <a:gd name="T18" fmla="*/ 3 w 25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4">
                  <a:moveTo>
                    <a:pt x="12" y="25"/>
                  </a:moveTo>
                  <a:cubicBezTo>
                    <a:pt x="5" y="25"/>
                    <a:pt x="0" y="20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0" y="0"/>
                    <a:pt x="25" y="6"/>
                    <a:pt x="25" y="12"/>
                  </a:cubicBezTo>
                  <a:cubicBezTo>
                    <a:pt x="25" y="19"/>
                    <a:pt x="20" y="25"/>
                    <a:pt x="12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44">
              <a:extLst>
                <a:ext uri="{FF2B5EF4-FFF2-40B4-BE49-F238E27FC236}">
                  <a16:creationId xmlns:a16="http://schemas.microsoft.com/office/drawing/2014/main" id="{344578C9-CCB4-4F2D-6F97-A69FE48FE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8601" y="188913"/>
              <a:ext cx="79375" cy="80963"/>
            </a:xfrm>
            <a:custGeom>
              <a:avLst/>
              <a:gdLst>
                <a:gd name="T0" fmla="*/ 30 w 50"/>
                <a:gd name="T1" fmla="*/ 51 h 51"/>
                <a:gd name="T2" fmla="*/ 19 w 50"/>
                <a:gd name="T3" fmla="*/ 51 h 51"/>
                <a:gd name="T4" fmla="*/ 0 w 50"/>
                <a:gd name="T5" fmla="*/ 0 h 51"/>
                <a:gd name="T6" fmla="*/ 10 w 50"/>
                <a:gd name="T7" fmla="*/ 0 h 51"/>
                <a:gd name="T8" fmla="*/ 25 w 50"/>
                <a:gd name="T9" fmla="*/ 41 h 51"/>
                <a:gd name="T10" fmla="*/ 39 w 50"/>
                <a:gd name="T11" fmla="*/ 0 h 51"/>
                <a:gd name="T12" fmla="*/ 50 w 50"/>
                <a:gd name="T13" fmla="*/ 0 h 51"/>
                <a:gd name="T14" fmla="*/ 30 w 50"/>
                <a:gd name="T1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51">
                  <a:moveTo>
                    <a:pt x="30" y="51"/>
                  </a:moveTo>
                  <a:lnTo>
                    <a:pt x="19" y="5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5" y="41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30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45">
              <a:extLst>
                <a:ext uri="{FF2B5EF4-FFF2-40B4-BE49-F238E27FC236}">
                  <a16:creationId xmlns:a16="http://schemas.microsoft.com/office/drawing/2014/main" id="{2236A563-D056-2155-A154-64F4FBDBB1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59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0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46">
              <a:extLst>
                <a:ext uri="{FF2B5EF4-FFF2-40B4-BE49-F238E27FC236}">
                  <a16:creationId xmlns:a16="http://schemas.microsoft.com/office/drawing/2014/main" id="{F4BF70B8-9555-C261-D3C1-88BD30FC33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7988" y="185738"/>
              <a:ext cx="47625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47">
              <a:extLst>
                <a:ext uri="{FF2B5EF4-FFF2-40B4-BE49-F238E27FC236}">
                  <a16:creationId xmlns:a16="http://schemas.microsoft.com/office/drawing/2014/main" id="{2EFAC510-CEEE-DA5A-FAA3-F170FED762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987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48">
              <a:extLst>
                <a:ext uri="{FF2B5EF4-FFF2-40B4-BE49-F238E27FC236}">
                  <a16:creationId xmlns:a16="http://schemas.microsoft.com/office/drawing/2014/main" id="{9F75901F-04A3-6B7A-4918-99E7F7C4A0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84513" y="153988"/>
              <a:ext cx="77788" cy="117475"/>
            </a:xfrm>
            <a:custGeom>
              <a:avLst/>
              <a:gdLst>
                <a:gd name="T0" fmla="*/ 78 w 94"/>
                <a:gd name="T1" fmla="*/ 141 h 143"/>
                <a:gd name="T2" fmla="*/ 75 w 94"/>
                <a:gd name="T3" fmla="*/ 125 h 143"/>
                <a:gd name="T4" fmla="*/ 42 w 94"/>
                <a:gd name="T5" fmla="*/ 143 h 143"/>
                <a:gd name="T6" fmla="*/ 0 w 94"/>
                <a:gd name="T7" fmla="*/ 91 h 143"/>
                <a:gd name="T8" fmla="*/ 44 w 94"/>
                <a:gd name="T9" fmla="*/ 40 h 143"/>
                <a:gd name="T10" fmla="*/ 75 w 94"/>
                <a:gd name="T11" fmla="*/ 58 h 143"/>
                <a:gd name="T12" fmla="*/ 75 w 94"/>
                <a:gd name="T13" fmla="*/ 0 h 143"/>
                <a:gd name="T14" fmla="*/ 94 w 94"/>
                <a:gd name="T15" fmla="*/ 0 h 143"/>
                <a:gd name="T16" fmla="*/ 94 w 94"/>
                <a:gd name="T17" fmla="*/ 141 h 143"/>
                <a:gd name="T18" fmla="*/ 78 w 94"/>
                <a:gd name="T19" fmla="*/ 141 h 143"/>
                <a:gd name="T20" fmla="*/ 48 w 94"/>
                <a:gd name="T21" fmla="*/ 54 h 143"/>
                <a:gd name="T22" fmla="*/ 19 w 94"/>
                <a:gd name="T23" fmla="*/ 90 h 143"/>
                <a:gd name="T24" fmla="*/ 47 w 94"/>
                <a:gd name="T25" fmla="*/ 127 h 143"/>
                <a:gd name="T26" fmla="*/ 75 w 94"/>
                <a:gd name="T27" fmla="*/ 90 h 143"/>
                <a:gd name="T28" fmla="*/ 48 w 94"/>
                <a:gd name="T29" fmla="*/ 5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43">
                  <a:moveTo>
                    <a:pt x="78" y="141"/>
                  </a:moveTo>
                  <a:cubicBezTo>
                    <a:pt x="75" y="125"/>
                    <a:pt x="75" y="125"/>
                    <a:pt x="75" y="125"/>
                  </a:cubicBezTo>
                  <a:cubicBezTo>
                    <a:pt x="74" y="126"/>
                    <a:pt x="65" y="143"/>
                    <a:pt x="42" y="143"/>
                  </a:cubicBezTo>
                  <a:cubicBezTo>
                    <a:pt x="16" y="143"/>
                    <a:pt x="0" y="121"/>
                    <a:pt x="0" y="91"/>
                  </a:cubicBezTo>
                  <a:cubicBezTo>
                    <a:pt x="0" y="62"/>
                    <a:pt x="18" y="40"/>
                    <a:pt x="44" y="40"/>
                  </a:cubicBezTo>
                  <a:cubicBezTo>
                    <a:pt x="65" y="40"/>
                    <a:pt x="74" y="56"/>
                    <a:pt x="75" y="58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78" y="141"/>
                    <a:pt x="78" y="141"/>
                    <a:pt x="78" y="141"/>
                  </a:cubicBezTo>
                  <a:close/>
                  <a:moveTo>
                    <a:pt x="48" y="54"/>
                  </a:moveTo>
                  <a:cubicBezTo>
                    <a:pt x="30" y="54"/>
                    <a:pt x="19" y="71"/>
                    <a:pt x="19" y="90"/>
                  </a:cubicBezTo>
                  <a:cubicBezTo>
                    <a:pt x="19" y="110"/>
                    <a:pt x="29" y="127"/>
                    <a:pt x="47" y="127"/>
                  </a:cubicBezTo>
                  <a:cubicBezTo>
                    <a:pt x="64" y="127"/>
                    <a:pt x="75" y="110"/>
                    <a:pt x="75" y="90"/>
                  </a:cubicBezTo>
                  <a:cubicBezTo>
                    <a:pt x="76" y="71"/>
                    <a:pt x="66" y="54"/>
                    <a:pt x="48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49">
              <a:extLst>
                <a:ext uri="{FF2B5EF4-FFF2-40B4-BE49-F238E27FC236}">
                  <a16:creationId xmlns:a16="http://schemas.microsoft.com/office/drawing/2014/main" id="{746411D7-FE52-9D4A-5F9C-E781E2B0A6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926" y="152400"/>
              <a:ext cx="53975" cy="117475"/>
            </a:xfrm>
            <a:custGeom>
              <a:avLst/>
              <a:gdLst>
                <a:gd name="T0" fmla="*/ 61 w 64"/>
                <a:gd name="T1" fmla="*/ 18 h 142"/>
                <a:gd name="T2" fmla="*/ 49 w 64"/>
                <a:gd name="T3" fmla="*/ 15 h 142"/>
                <a:gd name="T4" fmla="*/ 36 w 64"/>
                <a:gd name="T5" fmla="*/ 21 h 142"/>
                <a:gd name="T6" fmla="*/ 34 w 64"/>
                <a:gd name="T7" fmla="*/ 35 h 142"/>
                <a:gd name="T8" fmla="*/ 34 w 64"/>
                <a:gd name="T9" fmla="*/ 43 h 142"/>
                <a:gd name="T10" fmla="*/ 59 w 64"/>
                <a:gd name="T11" fmla="*/ 43 h 142"/>
                <a:gd name="T12" fmla="*/ 59 w 64"/>
                <a:gd name="T13" fmla="*/ 57 h 142"/>
                <a:gd name="T14" fmla="*/ 34 w 64"/>
                <a:gd name="T15" fmla="*/ 57 h 142"/>
                <a:gd name="T16" fmla="*/ 34 w 64"/>
                <a:gd name="T17" fmla="*/ 142 h 142"/>
                <a:gd name="T18" fmla="*/ 15 w 64"/>
                <a:gd name="T19" fmla="*/ 142 h 142"/>
                <a:gd name="T20" fmla="*/ 15 w 64"/>
                <a:gd name="T21" fmla="*/ 57 h 142"/>
                <a:gd name="T22" fmla="*/ 0 w 64"/>
                <a:gd name="T23" fmla="*/ 57 h 142"/>
                <a:gd name="T24" fmla="*/ 0 w 64"/>
                <a:gd name="T25" fmla="*/ 43 h 142"/>
                <a:gd name="T26" fmla="*/ 15 w 64"/>
                <a:gd name="T27" fmla="*/ 43 h 142"/>
                <a:gd name="T28" fmla="*/ 15 w 64"/>
                <a:gd name="T29" fmla="*/ 32 h 142"/>
                <a:gd name="T30" fmla="*/ 22 w 64"/>
                <a:gd name="T31" fmla="*/ 9 h 142"/>
                <a:gd name="T32" fmla="*/ 45 w 64"/>
                <a:gd name="T33" fmla="*/ 0 h 142"/>
                <a:gd name="T34" fmla="*/ 64 w 64"/>
                <a:gd name="T35" fmla="*/ 4 h 142"/>
                <a:gd name="T36" fmla="*/ 61 w 64"/>
                <a:gd name="T37" fmla="*/ 1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142">
                  <a:moveTo>
                    <a:pt x="61" y="18"/>
                  </a:moveTo>
                  <a:cubicBezTo>
                    <a:pt x="61" y="18"/>
                    <a:pt x="55" y="15"/>
                    <a:pt x="49" y="15"/>
                  </a:cubicBezTo>
                  <a:cubicBezTo>
                    <a:pt x="43" y="15"/>
                    <a:pt x="39" y="17"/>
                    <a:pt x="36" y="21"/>
                  </a:cubicBezTo>
                  <a:cubicBezTo>
                    <a:pt x="34" y="24"/>
                    <a:pt x="34" y="29"/>
                    <a:pt x="34" y="35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142"/>
                    <a:pt x="34" y="142"/>
                    <a:pt x="34" y="142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21"/>
                    <a:pt x="18" y="14"/>
                    <a:pt x="22" y="9"/>
                  </a:cubicBezTo>
                  <a:cubicBezTo>
                    <a:pt x="27" y="4"/>
                    <a:pt x="34" y="0"/>
                    <a:pt x="45" y="0"/>
                  </a:cubicBezTo>
                  <a:cubicBezTo>
                    <a:pt x="55" y="0"/>
                    <a:pt x="62" y="3"/>
                    <a:pt x="64" y="4"/>
                  </a:cubicBezTo>
                  <a:lnTo>
                    <a:pt x="61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50">
              <a:extLst>
                <a:ext uri="{FF2B5EF4-FFF2-40B4-BE49-F238E27FC236}">
                  <a16:creationId xmlns:a16="http://schemas.microsoft.com/office/drawing/2014/main" id="{71C2BF5D-0F27-5DC4-E839-53363129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0251" y="185738"/>
              <a:ext cx="46038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51">
              <a:extLst>
                <a:ext uri="{FF2B5EF4-FFF2-40B4-BE49-F238E27FC236}">
                  <a16:creationId xmlns:a16="http://schemas.microsoft.com/office/drawing/2014/main" id="{6AAE8FD2-F294-9C4A-F94A-068B4B7ABC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21051" y="185738"/>
              <a:ext cx="79375" cy="85725"/>
            </a:xfrm>
            <a:custGeom>
              <a:avLst/>
              <a:gdLst>
                <a:gd name="T0" fmla="*/ 48 w 96"/>
                <a:gd name="T1" fmla="*/ 102 h 102"/>
                <a:gd name="T2" fmla="*/ 0 w 96"/>
                <a:gd name="T3" fmla="*/ 51 h 102"/>
                <a:gd name="T4" fmla="*/ 48 w 96"/>
                <a:gd name="T5" fmla="*/ 0 h 102"/>
                <a:gd name="T6" fmla="*/ 96 w 96"/>
                <a:gd name="T7" fmla="*/ 51 h 102"/>
                <a:gd name="T8" fmla="*/ 48 w 96"/>
                <a:gd name="T9" fmla="*/ 102 h 102"/>
                <a:gd name="T10" fmla="*/ 48 w 96"/>
                <a:gd name="T11" fmla="*/ 14 h 102"/>
                <a:gd name="T12" fmla="*/ 20 w 96"/>
                <a:gd name="T13" fmla="*/ 51 h 102"/>
                <a:gd name="T14" fmla="*/ 48 w 96"/>
                <a:gd name="T15" fmla="*/ 88 h 102"/>
                <a:gd name="T16" fmla="*/ 77 w 96"/>
                <a:gd name="T17" fmla="*/ 51 h 102"/>
                <a:gd name="T18" fmla="*/ 48 w 96"/>
                <a:gd name="T19" fmla="*/ 1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102">
                  <a:moveTo>
                    <a:pt x="48" y="102"/>
                  </a:moveTo>
                  <a:cubicBezTo>
                    <a:pt x="20" y="102"/>
                    <a:pt x="0" y="82"/>
                    <a:pt x="0" y="51"/>
                  </a:cubicBezTo>
                  <a:cubicBezTo>
                    <a:pt x="0" y="20"/>
                    <a:pt x="20" y="0"/>
                    <a:pt x="48" y="0"/>
                  </a:cubicBezTo>
                  <a:cubicBezTo>
                    <a:pt x="77" y="0"/>
                    <a:pt x="96" y="20"/>
                    <a:pt x="96" y="51"/>
                  </a:cubicBezTo>
                  <a:cubicBezTo>
                    <a:pt x="96" y="82"/>
                    <a:pt x="77" y="102"/>
                    <a:pt x="48" y="102"/>
                  </a:cubicBezTo>
                  <a:close/>
                  <a:moveTo>
                    <a:pt x="48" y="14"/>
                  </a:moveTo>
                  <a:cubicBezTo>
                    <a:pt x="30" y="14"/>
                    <a:pt x="20" y="29"/>
                    <a:pt x="20" y="51"/>
                  </a:cubicBezTo>
                  <a:cubicBezTo>
                    <a:pt x="20" y="72"/>
                    <a:pt x="30" y="88"/>
                    <a:pt x="48" y="88"/>
                  </a:cubicBezTo>
                  <a:cubicBezTo>
                    <a:pt x="67" y="88"/>
                    <a:pt x="77" y="72"/>
                    <a:pt x="77" y="51"/>
                  </a:cubicBezTo>
                  <a:cubicBezTo>
                    <a:pt x="77" y="29"/>
                    <a:pt x="67" y="14"/>
                    <a:pt x="4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52">
              <a:extLst>
                <a:ext uri="{FF2B5EF4-FFF2-40B4-BE49-F238E27FC236}">
                  <a16:creationId xmlns:a16="http://schemas.microsoft.com/office/drawing/2014/main" id="{C590DB0F-DC19-CD6D-2F4D-61479185D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9476" y="185738"/>
              <a:ext cx="117475" cy="84138"/>
            </a:xfrm>
            <a:custGeom>
              <a:avLst/>
              <a:gdLst>
                <a:gd name="T0" fmla="*/ 123 w 142"/>
                <a:gd name="T1" fmla="*/ 101 h 101"/>
                <a:gd name="T2" fmla="*/ 123 w 142"/>
                <a:gd name="T3" fmla="*/ 39 h 101"/>
                <a:gd name="T4" fmla="*/ 106 w 142"/>
                <a:gd name="T5" fmla="*/ 16 h 101"/>
                <a:gd name="T6" fmla="*/ 80 w 142"/>
                <a:gd name="T7" fmla="*/ 41 h 101"/>
                <a:gd name="T8" fmla="*/ 80 w 142"/>
                <a:gd name="T9" fmla="*/ 101 h 101"/>
                <a:gd name="T10" fmla="*/ 62 w 142"/>
                <a:gd name="T11" fmla="*/ 101 h 101"/>
                <a:gd name="T12" fmla="*/ 62 w 142"/>
                <a:gd name="T13" fmla="*/ 39 h 101"/>
                <a:gd name="T14" fmla="*/ 44 w 142"/>
                <a:gd name="T15" fmla="*/ 16 h 101"/>
                <a:gd name="T16" fmla="*/ 19 w 142"/>
                <a:gd name="T17" fmla="*/ 41 h 101"/>
                <a:gd name="T18" fmla="*/ 19 w 142"/>
                <a:gd name="T19" fmla="*/ 101 h 101"/>
                <a:gd name="T20" fmla="*/ 0 w 142"/>
                <a:gd name="T21" fmla="*/ 101 h 101"/>
                <a:gd name="T22" fmla="*/ 0 w 142"/>
                <a:gd name="T23" fmla="*/ 2 h 101"/>
                <a:gd name="T24" fmla="*/ 18 w 142"/>
                <a:gd name="T25" fmla="*/ 2 h 101"/>
                <a:gd name="T26" fmla="*/ 19 w 142"/>
                <a:gd name="T27" fmla="*/ 20 h 101"/>
                <a:gd name="T28" fmla="*/ 51 w 142"/>
                <a:gd name="T29" fmla="*/ 0 h 101"/>
                <a:gd name="T30" fmla="*/ 79 w 142"/>
                <a:gd name="T31" fmla="*/ 21 h 101"/>
                <a:gd name="T32" fmla="*/ 112 w 142"/>
                <a:gd name="T33" fmla="*/ 0 h 101"/>
                <a:gd name="T34" fmla="*/ 142 w 142"/>
                <a:gd name="T35" fmla="*/ 34 h 101"/>
                <a:gd name="T36" fmla="*/ 142 w 142"/>
                <a:gd name="T37" fmla="*/ 101 h 101"/>
                <a:gd name="T38" fmla="*/ 123 w 142"/>
                <a:gd name="T3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2" h="101">
                  <a:moveTo>
                    <a:pt x="123" y="101"/>
                  </a:moveTo>
                  <a:cubicBezTo>
                    <a:pt x="123" y="39"/>
                    <a:pt x="123" y="39"/>
                    <a:pt x="123" y="39"/>
                  </a:cubicBezTo>
                  <a:cubicBezTo>
                    <a:pt x="123" y="26"/>
                    <a:pt x="120" y="16"/>
                    <a:pt x="106" y="16"/>
                  </a:cubicBezTo>
                  <a:cubicBezTo>
                    <a:pt x="91" y="16"/>
                    <a:pt x="81" y="34"/>
                    <a:pt x="80" y="41"/>
                  </a:cubicBezTo>
                  <a:cubicBezTo>
                    <a:pt x="80" y="101"/>
                    <a:pt x="80" y="101"/>
                    <a:pt x="80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26"/>
                    <a:pt x="59" y="16"/>
                    <a:pt x="44" y="16"/>
                  </a:cubicBezTo>
                  <a:cubicBezTo>
                    <a:pt x="30" y="16"/>
                    <a:pt x="20" y="34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5" y="9"/>
                    <a:pt x="37" y="0"/>
                    <a:pt x="51" y="0"/>
                  </a:cubicBezTo>
                  <a:cubicBezTo>
                    <a:pt x="64" y="0"/>
                    <a:pt x="75" y="6"/>
                    <a:pt x="79" y="21"/>
                  </a:cubicBezTo>
                  <a:cubicBezTo>
                    <a:pt x="86" y="9"/>
                    <a:pt x="98" y="0"/>
                    <a:pt x="112" y="0"/>
                  </a:cubicBezTo>
                  <a:cubicBezTo>
                    <a:pt x="128" y="0"/>
                    <a:pt x="142" y="9"/>
                    <a:pt x="142" y="34"/>
                  </a:cubicBezTo>
                  <a:cubicBezTo>
                    <a:pt x="142" y="101"/>
                    <a:pt x="142" y="101"/>
                    <a:pt x="142" y="101"/>
                  </a:cubicBezTo>
                  <a:cubicBezTo>
                    <a:pt x="123" y="101"/>
                    <a:pt x="123" y="101"/>
                    <a:pt x="123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53">
              <a:extLst>
                <a:ext uri="{FF2B5EF4-FFF2-40B4-BE49-F238E27FC236}">
                  <a16:creationId xmlns:a16="http://schemas.microsoft.com/office/drawing/2014/main" id="{975A0B57-FD60-D7A6-C45A-346EA17AE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4101" y="157163"/>
              <a:ext cx="69850" cy="112713"/>
            </a:xfrm>
            <a:custGeom>
              <a:avLst/>
              <a:gdLst>
                <a:gd name="T0" fmla="*/ 0 w 44"/>
                <a:gd name="T1" fmla="*/ 71 h 71"/>
                <a:gd name="T2" fmla="*/ 0 w 44"/>
                <a:gd name="T3" fmla="*/ 0 h 71"/>
                <a:gd name="T4" fmla="*/ 43 w 44"/>
                <a:gd name="T5" fmla="*/ 0 h 71"/>
                <a:gd name="T6" fmla="*/ 43 w 44"/>
                <a:gd name="T7" fmla="*/ 8 h 71"/>
                <a:gd name="T8" fmla="*/ 10 w 44"/>
                <a:gd name="T9" fmla="*/ 8 h 71"/>
                <a:gd name="T10" fmla="*/ 10 w 44"/>
                <a:gd name="T11" fmla="*/ 29 h 71"/>
                <a:gd name="T12" fmla="*/ 41 w 44"/>
                <a:gd name="T13" fmla="*/ 29 h 71"/>
                <a:gd name="T14" fmla="*/ 41 w 44"/>
                <a:gd name="T15" fmla="*/ 38 h 71"/>
                <a:gd name="T16" fmla="*/ 10 w 44"/>
                <a:gd name="T17" fmla="*/ 38 h 71"/>
                <a:gd name="T18" fmla="*/ 10 w 44"/>
                <a:gd name="T19" fmla="*/ 62 h 71"/>
                <a:gd name="T20" fmla="*/ 44 w 44"/>
                <a:gd name="T21" fmla="*/ 62 h 71"/>
                <a:gd name="T22" fmla="*/ 44 w 44"/>
                <a:gd name="T23" fmla="*/ 71 h 71"/>
                <a:gd name="T24" fmla="*/ 0 w 44"/>
                <a:gd name="T25" fmla="*/ 71 h 71"/>
                <a:gd name="T26" fmla="*/ 0 w 44"/>
                <a:gd name="T2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71">
                  <a:moveTo>
                    <a:pt x="0" y="71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8"/>
                  </a:lnTo>
                  <a:lnTo>
                    <a:pt x="10" y="8"/>
                  </a:lnTo>
                  <a:lnTo>
                    <a:pt x="10" y="29"/>
                  </a:lnTo>
                  <a:lnTo>
                    <a:pt x="41" y="29"/>
                  </a:lnTo>
                  <a:lnTo>
                    <a:pt x="41" y="38"/>
                  </a:lnTo>
                  <a:lnTo>
                    <a:pt x="10" y="38"/>
                  </a:lnTo>
                  <a:lnTo>
                    <a:pt x="10" y="62"/>
                  </a:lnTo>
                  <a:lnTo>
                    <a:pt x="44" y="62"/>
                  </a:lnTo>
                  <a:lnTo>
                    <a:pt x="44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54">
              <a:extLst>
                <a:ext uri="{FF2B5EF4-FFF2-40B4-BE49-F238E27FC236}">
                  <a16:creationId xmlns:a16="http://schemas.microsoft.com/office/drawing/2014/main" id="{E8018739-B110-09C4-D3DE-76CFD23BB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888" y="188913"/>
              <a:ext cx="77788" cy="80963"/>
            </a:xfrm>
            <a:custGeom>
              <a:avLst/>
              <a:gdLst>
                <a:gd name="T0" fmla="*/ 38 w 49"/>
                <a:gd name="T1" fmla="*/ 51 h 51"/>
                <a:gd name="T2" fmla="*/ 24 w 49"/>
                <a:gd name="T3" fmla="*/ 30 h 51"/>
                <a:gd name="T4" fmla="*/ 11 w 49"/>
                <a:gd name="T5" fmla="*/ 51 h 51"/>
                <a:gd name="T6" fmla="*/ 0 w 49"/>
                <a:gd name="T7" fmla="*/ 51 h 51"/>
                <a:gd name="T8" fmla="*/ 18 w 49"/>
                <a:gd name="T9" fmla="*/ 25 h 51"/>
                <a:gd name="T10" fmla="*/ 1 w 49"/>
                <a:gd name="T11" fmla="*/ 0 h 51"/>
                <a:gd name="T12" fmla="*/ 12 w 49"/>
                <a:gd name="T13" fmla="*/ 0 h 51"/>
                <a:gd name="T14" fmla="*/ 25 w 49"/>
                <a:gd name="T15" fmla="*/ 19 h 51"/>
                <a:gd name="T16" fmla="*/ 37 w 49"/>
                <a:gd name="T17" fmla="*/ 0 h 51"/>
                <a:gd name="T18" fmla="*/ 48 w 49"/>
                <a:gd name="T19" fmla="*/ 0 h 51"/>
                <a:gd name="T20" fmla="*/ 30 w 49"/>
                <a:gd name="T21" fmla="*/ 25 h 51"/>
                <a:gd name="T22" fmla="*/ 49 w 49"/>
                <a:gd name="T23" fmla="*/ 51 h 51"/>
                <a:gd name="T24" fmla="*/ 38 w 49"/>
                <a:gd name="T2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1">
                  <a:moveTo>
                    <a:pt x="38" y="51"/>
                  </a:moveTo>
                  <a:lnTo>
                    <a:pt x="24" y="30"/>
                  </a:lnTo>
                  <a:lnTo>
                    <a:pt x="11" y="51"/>
                  </a:lnTo>
                  <a:lnTo>
                    <a:pt x="0" y="51"/>
                  </a:lnTo>
                  <a:lnTo>
                    <a:pt x="18" y="25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5" y="19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30" y="25"/>
                  </a:lnTo>
                  <a:lnTo>
                    <a:pt x="49" y="51"/>
                  </a:lnTo>
                  <a:lnTo>
                    <a:pt x="38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55">
              <a:extLst>
                <a:ext uri="{FF2B5EF4-FFF2-40B4-BE49-F238E27FC236}">
                  <a16:creationId xmlns:a16="http://schemas.microsoft.com/office/drawing/2014/main" id="{6262A5DA-588E-44E3-D3E5-B27EFDFBA4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63963" y="185738"/>
              <a:ext cx="77788" cy="114300"/>
            </a:xfrm>
            <a:custGeom>
              <a:avLst/>
              <a:gdLst>
                <a:gd name="T0" fmla="*/ 49 w 94"/>
                <a:gd name="T1" fmla="*/ 102 h 136"/>
                <a:gd name="T2" fmla="*/ 18 w 94"/>
                <a:gd name="T3" fmla="*/ 85 h 136"/>
                <a:gd name="T4" fmla="*/ 18 w 94"/>
                <a:gd name="T5" fmla="*/ 136 h 136"/>
                <a:gd name="T6" fmla="*/ 0 w 94"/>
                <a:gd name="T7" fmla="*/ 136 h 136"/>
                <a:gd name="T8" fmla="*/ 0 w 94"/>
                <a:gd name="T9" fmla="*/ 1 h 136"/>
                <a:gd name="T10" fmla="*/ 17 w 94"/>
                <a:gd name="T11" fmla="*/ 1 h 136"/>
                <a:gd name="T12" fmla="*/ 18 w 94"/>
                <a:gd name="T13" fmla="*/ 17 h 136"/>
                <a:gd name="T14" fmla="*/ 51 w 94"/>
                <a:gd name="T15" fmla="*/ 0 h 136"/>
                <a:gd name="T16" fmla="*/ 94 w 94"/>
                <a:gd name="T17" fmla="*/ 51 h 136"/>
                <a:gd name="T18" fmla="*/ 49 w 94"/>
                <a:gd name="T19" fmla="*/ 102 h 136"/>
                <a:gd name="T20" fmla="*/ 46 w 94"/>
                <a:gd name="T21" fmla="*/ 14 h 136"/>
                <a:gd name="T22" fmla="*/ 17 w 94"/>
                <a:gd name="T23" fmla="*/ 50 h 136"/>
                <a:gd name="T24" fmla="*/ 45 w 94"/>
                <a:gd name="T25" fmla="*/ 87 h 136"/>
                <a:gd name="T26" fmla="*/ 74 w 94"/>
                <a:gd name="T27" fmla="*/ 50 h 136"/>
                <a:gd name="T28" fmla="*/ 46 w 94"/>
                <a:gd name="T29" fmla="*/ 1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36">
                  <a:moveTo>
                    <a:pt x="49" y="102"/>
                  </a:moveTo>
                  <a:cubicBezTo>
                    <a:pt x="29" y="102"/>
                    <a:pt x="21" y="89"/>
                    <a:pt x="18" y="85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0" y="15"/>
                    <a:pt x="30" y="0"/>
                    <a:pt x="51" y="0"/>
                  </a:cubicBezTo>
                  <a:cubicBezTo>
                    <a:pt x="78" y="0"/>
                    <a:pt x="94" y="21"/>
                    <a:pt x="94" y="51"/>
                  </a:cubicBezTo>
                  <a:cubicBezTo>
                    <a:pt x="93" y="81"/>
                    <a:pt x="75" y="102"/>
                    <a:pt x="49" y="102"/>
                  </a:cubicBezTo>
                  <a:close/>
                  <a:moveTo>
                    <a:pt x="46" y="14"/>
                  </a:moveTo>
                  <a:cubicBezTo>
                    <a:pt x="29" y="14"/>
                    <a:pt x="17" y="31"/>
                    <a:pt x="17" y="50"/>
                  </a:cubicBezTo>
                  <a:cubicBezTo>
                    <a:pt x="17" y="70"/>
                    <a:pt x="28" y="87"/>
                    <a:pt x="45" y="87"/>
                  </a:cubicBezTo>
                  <a:cubicBezTo>
                    <a:pt x="62" y="87"/>
                    <a:pt x="74" y="70"/>
                    <a:pt x="74" y="50"/>
                  </a:cubicBezTo>
                  <a:cubicBezTo>
                    <a:pt x="74" y="31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56">
              <a:extLst>
                <a:ext uri="{FF2B5EF4-FFF2-40B4-BE49-F238E27FC236}">
                  <a16:creationId xmlns:a16="http://schemas.microsoft.com/office/drawing/2014/main" id="{35512E43-0E79-8BBC-F997-A442D44277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52863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5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57">
              <a:extLst>
                <a:ext uri="{FF2B5EF4-FFF2-40B4-BE49-F238E27FC236}">
                  <a16:creationId xmlns:a16="http://schemas.microsoft.com/office/drawing/2014/main" id="{FEF6EF1B-2A95-0FAE-281F-3A8B2AACA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526" y="185738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58">
              <a:extLst>
                <a:ext uri="{FF2B5EF4-FFF2-40B4-BE49-F238E27FC236}">
                  <a16:creationId xmlns:a16="http://schemas.microsoft.com/office/drawing/2014/main" id="{AF31A35E-7433-891D-44E8-BEA36D454E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5263" y="150813"/>
              <a:ext cx="20638" cy="119063"/>
            </a:xfrm>
            <a:custGeom>
              <a:avLst/>
              <a:gdLst>
                <a:gd name="T0" fmla="*/ 13 w 26"/>
                <a:gd name="T1" fmla="*/ 25 h 144"/>
                <a:gd name="T2" fmla="*/ 0 w 26"/>
                <a:gd name="T3" fmla="*/ 13 h 144"/>
                <a:gd name="T4" fmla="*/ 13 w 26"/>
                <a:gd name="T5" fmla="*/ 0 h 144"/>
                <a:gd name="T6" fmla="*/ 26 w 26"/>
                <a:gd name="T7" fmla="*/ 12 h 144"/>
                <a:gd name="T8" fmla="*/ 13 w 26"/>
                <a:gd name="T9" fmla="*/ 25 h 144"/>
                <a:gd name="T10" fmla="*/ 3 w 26"/>
                <a:gd name="T11" fmla="*/ 144 h 144"/>
                <a:gd name="T12" fmla="*/ 3 w 26"/>
                <a:gd name="T13" fmla="*/ 45 h 144"/>
                <a:gd name="T14" fmla="*/ 22 w 26"/>
                <a:gd name="T15" fmla="*/ 45 h 144"/>
                <a:gd name="T16" fmla="*/ 22 w 26"/>
                <a:gd name="T17" fmla="*/ 144 h 144"/>
                <a:gd name="T18" fmla="*/ 3 w 26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4">
                  <a:moveTo>
                    <a:pt x="13" y="25"/>
                  </a:moveTo>
                  <a:cubicBezTo>
                    <a:pt x="6" y="25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2"/>
                  </a:cubicBezTo>
                  <a:cubicBezTo>
                    <a:pt x="26" y="19"/>
                    <a:pt x="20" y="25"/>
                    <a:pt x="13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59">
              <a:extLst>
                <a:ext uri="{FF2B5EF4-FFF2-40B4-BE49-F238E27FC236}">
                  <a16:creationId xmlns:a16="http://schemas.microsoft.com/office/drawing/2014/main" id="{011AEB08-8C96-F19B-82E4-848E1AED67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41776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60">
              <a:extLst>
                <a:ext uri="{FF2B5EF4-FFF2-40B4-BE49-F238E27FC236}">
                  <a16:creationId xmlns:a16="http://schemas.microsoft.com/office/drawing/2014/main" id="{131EA098-7609-E572-FDAB-89536CA98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438" y="185738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1 h 101"/>
                <a:gd name="T4" fmla="*/ 45 w 84"/>
                <a:gd name="T5" fmla="*/ 16 h 101"/>
                <a:gd name="T6" fmla="*/ 19 w 84"/>
                <a:gd name="T7" fmla="*/ 41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2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1"/>
                    <a:pt x="65" y="41"/>
                    <a:pt x="65" y="41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2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61">
              <a:extLst>
                <a:ext uri="{FF2B5EF4-FFF2-40B4-BE49-F238E27FC236}">
                  <a16:creationId xmlns:a16="http://schemas.microsoft.com/office/drawing/2014/main" id="{8CB86734-E125-A2B2-51F8-7EC52DBF2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1163" y="185738"/>
              <a:ext cx="71438" cy="85725"/>
            </a:xfrm>
            <a:custGeom>
              <a:avLst/>
              <a:gdLst>
                <a:gd name="T0" fmla="*/ 76 w 86"/>
                <a:gd name="T1" fmla="*/ 28 h 103"/>
                <a:gd name="T2" fmla="*/ 51 w 86"/>
                <a:gd name="T3" fmla="*/ 15 h 103"/>
                <a:gd name="T4" fmla="*/ 20 w 86"/>
                <a:gd name="T5" fmla="*/ 51 h 103"/>
                <a:gd name="T6" fmla="*/ 50 w 86"/>
                <a:gd name="T7" fmla="*/ 86 h 103"/>
                <a:gd name="T8" fmla="*/ 76 w 86"/>
                <a:gd name="T9" fmla="*/ 73 h 103"/>
                <a:gd name="T10" fmla="*/ 86 w 86"/>
                <a:gd name="T11" fmla="*/ 85 h 103"/>
                <a:gd name="T12" fmla="*/ 47 w 86"/>
                <a:gd name="T13" fmla="*/ 103 h 103"/>
                <a:gd name="T14" fmla="*/ 0 w 86"/>
                <a:gd name="T15" fmla="*/ 51 h 103"/>
                <a:gd name="T16" fmla="*/ 48 w 86"/>
                <a:gd name="T17" fmla="*/ 0 h 103"/>
                <a:gd name="T18" fmla="*/ 85 w 86"/>
                <a:gd name="T19" fmla="*/ 17 h 103"/>
                <a:gd name="T20" fmla="*/ 76 w 86"/>
                <a:gd name="T21" fmla="*/ 2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" h="103">
                  <a:moveTo>
                    <a:pt x="76" y="28"/>
                  </a:moveTo>
                  <a:cubicBezTo>
                    <a:pt x="76" y="28"/>
                    <a:pt x="67" y="15"/>
                    <a:pt x="51" y="15"/>
                  </a:cubicBezTo>
                  <a:cubicBezTo>
                    <a:pt x="34" y="15"/>
                    <a:pt x="20" y="27"/>
                    <a:pt x="20" y="51"/>
                  </a:cubicBezTo>
                  <a:cubicBezTo>
                    <a:pt x="20" y="75"/>
                    <a:pt x="34" y="86"/>
                    <a:pt x="50" y="86"/>
                  </a:cubicBezTo>
                  <a:cubicBezTo>
                    <a:pt x="66" y="86"/>
                    <a:pt x="76" y="74"/>
                    <a:pt x="76" y="73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5" y="86"/>
                    <a:pt x="74" y="103"/>
                    <a:pt x="47" y="103"/>
                  </a:cubicBezTo>
                  <a:cubicBezTo>
                    <a:pt x="21" y="103"/>
                    <a:pt x="0" y="83"/>
                    <a:pt x="0" y="51"/>
                  </a:cubicBezTo>
                  <a:cubicBezTo>
                    <a:pt x="0" y="19"/>
                    <a:pt x="22" y="0"/>
                    <a:pt x="48" y="0"/>
                  </a:cubicBezTo>
                  <a:cubicBezTo>
                    <a:pt x="74" y="0"/>
                    <a:pt x="84" y="16"/>
                    <a:pt x="85" y="17"/>
                  </a:cubicBezTo>
                  <a:lnTo>
                    <a:pt x="76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62">
              <a:extLst>
                <a:ext uri="{FF2B5EF4-FFF2-40B4-BE49-F238E27FC236}">
                  <a16:creationId xmlns:a16="http://schemas.microsoft.com/office/drawing/2014/main" id="{E2BA6FAC-BC0B-955C-76C2-7569276E7C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037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1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Rectangle 63">
              <a:extLst>
                <a:ext uri="{FF2B5EF4-FFF2-40B4-BE49-F238E27FC236}">
                  <a16:creationId xmlns:a16="http://schemas.microsoft.com/office/drawing/2014/main" id="{8B1668FC-ED11-4E5F-5CD7-B8AECBE72E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713" y="-269875"/>
              <a:ext cx="12700" cy="773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Oval 64">
              <a:extLst>
                <a:ext uri="{FF2B5EF4-FFF2-40B4-BE49-F238E27FC236}">
                  <a16:creationId xmlns:a16="http://schemas.microsoft.com/office/drawing/2014/main" id="{E764F59C-9348-969F-DC4C-91400D947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1226" y="-279400"/>
              <a:ext cx="119063" cy="1206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Oval 65">
              <a:extLst>
                <a:ext uri="{FF2B5EF4-FFF2-40B4-BE49-F238E27FC236}">
                  <a16:creationId xmlns:a16="http://schemas.microsoft.com/office/drawing/2014/main" id="{0C6CC64C-557B-7855-41F2-B4CCE30CC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476" y="-269875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Oval 66">
              <a:extLst>
                <a:ext uri="{FF2B5EF4-FFF2-40B4-BE49-F238E27FC236}">
                  <a16:creationId xmlns:a16="http://schemas.microsoft.com/office/drawing/2014/main" id="{6F43F3D1-B8CB-54F6-36F7-16314257D6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9163" y="-103188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Oval 67">
              <a:extLst>
                <a:ext uri="{FF2B5EF4-FFF2-40B4-BE49-F238E27FC236}">
                  <a16:creationId xmlns:a16="http://schemas.microsoft.com/office/drawing/2014/main" id="{92E571BB-D352-2156-6D4A-C44BE8B1DE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101" y="53975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Oval 68">
              <a:extLst>
                <a:ext uri="{FF2B5EF4-FFF2-40B4-BE49-F238E27FC236}">
                  <a16:creationId xmlns:a16="http://schemas.microsoft.com/office/drawing/2014/main" id="{7A8957F8-68A4-3EE6-C67A-79E4C3B0E7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413" y="-95250"/>
              <a:ext cx="87313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Oval 69">
              <a:extLst>
                <a:ext uri="{FF2B5EF4-FFF2-40B4-BE49-F238E27FC236}">
                  <a16:creationId xmlns:a16="http://schemas.microsoft.com/office/drawing/2014/main" id="{E37C8ED8-118C-127C-C8D8-93DB49103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188" y="-261938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FFC5C2C-B337-3578-4DEF-5FA5EAEA706D}"/>
              </a:ext>
            </a:extLst>
          </p:cNvPr>
          <p:cNvSpPr txBox="1"/>
          <p:nvPr/>
        </p:nvSpPr>
        <p:spPr>
          <a:xfrm>
            <a:off x="1516830" y="6334188"/>
            <a:ext cx="57190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Includes content supplied by Sales Benchmark Index; Copyright © Sales Benchmark Index, 2024</a:t>
            </a:r>
          </a:p>
        </p:txBody>
      </p:sp>
    </p:spTree>
    <p:extLst>
      <p:ext uri="{BB962C8B-B14F-4D97-AF65-F5344CB8AC3E}">
        <p14:creationId xmlns:p14="http://schemas.microsoft.com/office/powerpoint/2010/main" val="139001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dark blue bckg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4658552-6E07-9117-0CA9-3B60B698736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1670506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64658552-6E07-9117-0CA9-3B60B69873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C5F5AEC-749C-44CA-94C1-9495903C3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6830" y="2523757"/>
            <a:ext cx="9139234" cy="664797"/>
          </a:xfrm>
        </p:spPr>
        <p:txBody>
          <a:bodyPr vert="horz" lIns="91440" tIns="91440" rIns="91440" bIns="91440" anchor="ctr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2" name="Text Placeholder 81">
            <a:extLst>
              <a:ext uri="{FF2B5EF4-FFF2-40B4-BE49-F238E27FC236}">
                <a16:creationId xmlns:a16="http://schemas.microsoft.com/office/drawing/2014/main" id="{B020BF28-FA10-43DE-B2FD-965A7D8594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0386" y="3998279"/>
            <a:ext cx="4586287" cy="323850"/>
          </a:xfrm>
        </p:spPr>
        <p:txBody>
          <a:bodyPr lIns="91440" tIns="91440" rIns="91440" bIns="91440" anchor="ctr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3" name="Subtitle 2">
            <a:extLst>
              <a:ext uri="{FF2B5EF4-FFF2-40B4-BE49-F238E27FC236}">
                <a16:creationId xmlns:a16="http://schemas.microsoft.com/office/drawing/2014/main" id="{CA420EE9-07D0-49A0-A796-E6EAA8EBDB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6830" y="3444432"/>
            <a:ext cx="9139234" cy="297969"/>
          </a:xfrm>
        </p:spPr>
        <p:txBody>
          <a:bodyPr vert="horz" lIns="91440" tIns="91440" rIns="91440" bIns="91440" rtlCol="0" anchor="ctr">
            <a:noAutofit/>
          </a:bodyPr>
          <a:lstStyle>
            <a:lvl1pPr>
              <a:defRPr lang="en-US" sz="22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AF47BE45-9A6B-F77A-A246-E9AD74AC3E05}"/>
              </a:ext>
            </a:extLst>
          </p:cNvPr>
          <p:cNvGrpSpPr>
            <a:grpSpLocks noChangeAspect="1"/>
          </p:cNvGrpSpPr>
          <p:nvPr/>
        </p:nvGrpSpPr>
        <p:grpSpPr>
          <a:xfrm>
            <a:off x="702214" y="780933"/>
            <a:ext cx="3494345" cy="745107"/>
            <a:chOff x="611188" y="-279400"/>
            <a:chExt cx="3767138" cy="803275"/>
          </a:xfrm>
          <a:solidFill>
            <a:schemeClr val="bg1"/>
          </a:solidFill>
        </p:grpSpPr>
        <p:sp>
          <p:nvSpPr>
            <p:cNvPr id="149" name="Freeform 5">
              <a:extLst>
                <a:ext uri="{FF2B5EF4-FFF2-40B4-BE49-F238E27FC236}">
                  <a16:creationId xmlns:a16="http://schemas.microsoft.com/office/drawing/2014/main" id="{5C5B487B-3C0A-CD7C-49B9-906DAA6B05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85951" y="438150"/>
              <a:ext cx="60325" cy="63500"/>
            </a:xfrm>
            <a:custGeom>
              <a:avLst/>
              <a:gdLst>
                <a:gd name="T0" fmla="*/ 36 w 73"/>
                <a:gd name="T1" fmla="*/ 0 h 78"/>
                <a:gd name="T2" fmla="*/ 10 w 73"/>
                <a:gd name="T3" fmla="*/ 10 h 78"/>
                <a:gd name="T4" fmla="*/ 0 w 73"/>
                <a:gd name="T5" fmla="*/ 39 h 78"/>
                <a:gd name="T6" fmla="*/ 10 w 73"/>
                <a:gd name="T7" fmla="*/ 67 h 78"/>
                <a:gd name="T8" fmla="*/ 36 w 73"/>
                <a:gd name="T9" fmla="*/ 78 h 78"/>
                <a:gd name="T10" fmla="*/ 63 w 73"/>
                <a:gd name="T11" fmla="*/ 67 h 78"/>
                <a:gd name="T12" fmla="*/ 73 w 73"/>
                <a:gd name="T13" fmla="*/ 39 h 78"/>
                <a:gd name="T14" fmla="*/ 63 w 73"/>
                <a:gd name="T15" fmla="*/ 10 h 78"/>
                <a:gd name="T16" fmla="*/ 36 w 73"/>
                <a:gd name="T17" fmla="*/ 0 h 78"/>
                <a:gd name="T18" fmla="*/ 52 w 73"/>
                <a:gd name="T19" fmla="*/ 59 h 78"/>
                <a:gd name="T20" fmla="*/ 36 w 73"/>
                <a:gd name="T21" fmla="*/ 66 h 78"/>
                <a:gd name="T22" fmla="*/ 20 w 73"/>
                <a:gd name="T23" fmla="*/ 59 h 78"/>
                <a:gd name="T24" fmla="*/ 15 w 73"/>
                <a:gd name="T25" fmla="*/ 39 h 78"/>
                <a:gd name="T26" fmla="*/ 21 w 73"/>
                <a:gd name="T27" fmla="*/ 19 h 78"/>
                <a:gd name="T28" fmla="*/ 36 w 73"/>
                <a:gd name="T29" fmla="*/ 11 h 78"/>
                <a:gd name="T30" fmla="*/ 52 w 73"/>
                <a:gd name="T31" fmla="*/ 19 h 78"/>
                <a:gd name="T32" fmla="*/ 58 w 73"/>
                <a:gd name="T33" fmla="*/ 39 h 78"/>
                <a:gd name="T34" fmla="*/ 52 w 73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78">
                  <a:moveTo>
                    <a:pt x="36" y="0"/>
                  </a:moveTo>
                  <a:cubicBezTo>
                    <a:pt x="25" y="0"/>
                    <a:pt x="17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7" y="74"/>
                    <a:pt x="25" y="78"/>
                    <a:pt x="36" y="78"/>
                  </a:cubicBezTo>
                  <a:cubicBezTo>
                    <a:pt x="47" y="78"/>
                    <a:pt x="56" y="74"/>
                    <a:pt x="63" y="67"/>
                  </a:cubicBezTo>
                  <a:cubicBezTo>
                    <a:pt x="69" y="60"/>
                    <a:pt x="73" y="51"/>
                    <a:pt x="73" y="39"/>
                  </a:cubicBezTo>
                  <a:cubicBezTo>
                    <a:pt x="73" y="27"/>
                    <a:pt x="69" y="17"/>
                    <a:pt x="63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1" y="19"/>
                  </a:cubicBezTo>
                  <a:cubicBezTo>
                    <a:pt x="24" y="14"/>
                    <a:pt x="30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8" y="30"/>
                    <a:pt x="58" y="39"/>
                  </a:cubicBezTo>
                  <a:cubicBezTo>
                    <a:pt x="58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6">
              <a:extLst>
                <a:ext uri="{FF2B5EF4-FFF2-40B4-BE49-F238E27FC236}">
                  <a16:creationId xmlns:a16="http://schemas.microsoft.com/office/drawing/2014/main" id="{FC002D50-1258-94CD-A4CA-8EF058420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2526" y="414338"/>
              <a:ext cx="74613" cy="87313"/>
            </a:xfrm>
            <a:custGeom>
              <a:avLst/>
              <a:gdLst>
                <a:gd name="T0" fmla="*/ 50 w 89"/>
                <a:gd name="T1" fmla="*/ 62 h 106"/>
                <a:gd name="T2" fmla="*/ 75 w 89"/>
                <a:gd name="T3" fmla="*/ 62 h 106"/>
                <a:gd name="T4" fmla="*/ 75 w 89"/>
                <a:gd name="T5" fmla="*/ 80 h 106"/>
                <a:gd name="T6" fmla="*/ 74 w 89"/>
                <a:gd name="T7" fmla="*/ 81 h 106"/>
                <a:gd name="T8" fmla="*/ 71 w 89"/>
                <a:gd name="T9" fmla="*/ 84 h 106"/>
                <a:gd name="T10" fmla="*/ 66 w 89"/>
                <a:gd name="T11" fmla="*/ 88 h 106"/>
                <a:gd name="T12" fmla="*/ 58 w 89"/>
                <a:gd name="T13" fmla="*/ 91 h 106"/>
                <a:gd name="T14" fmla="*/ 48 w 89"/>
                <a:gd name="T15" fmla="*/ 92 h 106"/>
                <a:gd name="T16" fmla="*/ 24 w 89"/>
                <a:gd name="T17" fmla="*/ 82 h 106"/>
                <a:gd name="T18" fmla="*/ 15 w 89"/>
                <a:gd name="T19" fmla="*/ 52 h 106"/>
                <a:gd name="T20" fmla="*/ 25 w 89"/>
                <a:gd name="T21" fmla="*/ 23 h 106"/>
                <a:gd name="T22" fmla="*/ 48 w 89"/>
                <a:gd name="T23" fmla="*/ 13 h 106"/>
                <a:gd name="T24" fmla="*/ 57 w 89"/>
                <a:gd name="T25" fmla="*/ 14 h 106"/>
                <a:gd name="T26" fmla="*/ 64 w 89"/>
                <a:gd name="T27" fmla="*/ 16 h 106"/>
                <a:gd name="T28" fmla="*/ 69 w 89"/>
                <a:gd name="T29" fmla="*/ 19 h 106"/>
                <a:gd name="T30" fmla="*/ 73 w 89"/>
                <a:gd name="T31" fmla="*/ 23 h 106"/>
                <a:gd name="T32" fmla="*/ 75 w 89"/>
                <a:gd name="T33" fmla="*/ 26 h 106"/>
                <a:gd name="T34" fmla="*/ 76 w 89"/>
                <a:gd name="T35" fmla="*/ 27 h 106"/>
                <a:gd name="T36" fmla="*/ 86 w 89"/>
                <a:gd name="T37" fmla="*/ 18 h 106"/>
                <a:gd name="T38" fmla="*/ 48 w 89"/>
                <a:gd name="T39" fmla="*/ 0 h 106"/>
                <a:gd name="T40" fmla="*/ 14 w 89"/>
                <a:gd name="T41" fmla="*/ 14 h 106"/>
                <a:gd name="T42" fmla="*/ 0 w 89"/>
                <a:gd name="T43" fmla="*/ 52 h 106"/>
                <a:gd name="T44" fmla="*/ 13 w 89"/>
                <a:gd name="T45" fmla="*/ 91 h 106"/>
                <a:gd name="T46" fmla="*/ 45 w 89"/>
                <a:gd name="T47" fmla="*/ 106 h 106"/>
                <a:gd name="T48" fmla="*/ 57 w 89"/>
                <a:gd name="T49" fmla="*/ 104 h 106"/>
                <a:gd name="T50" fmla="*/ 66 w 89"/>
                <a:gd name="T51" fmla="*/ 101 h 106"/>
                <a:gd name="T52" fmla="*/ 73 w 89"/>
                <a:gd name="T53" fmla="*/ 97 h 106"/>
                <a:gd name="T54" fmla="*/ 76 w 89"/>
                <a:gd name="T55" fmla="*/ 94 h 106"/>
                <a:gd name="T56" fmla="*/ 78 w 89"/>
                <a:gd name="T57" fmla="*/ 92 h 106"/>
                <a:gd name="T58" fmla="*/ 79 w 89"/>
                <a:gd name="T59" fmla="*/ 104 h 106"/>
                <a:gd name="T60" fmla="*/ 89 w 89"/>
                <a:gd name="T61" fmla="*/ 104 h 106"/>
                <a:gd name="T62" fmla="*/ 89 w 89"/>
                <a:gd name="T63" fmla="*/ 51 h 106"/>
                <a:gd name="T64" fmla="*/ 50 w 89"/>
                <a:gd name="T65" fmla="*/ 51 h 106"/>
                <a:gd name="T66" fmla="*/ 50 w 89"/>
                <a:gd name="T67" fmla="*/ 6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" h="106">
                  <a:moveTo>
                    <a:pt x="50" y="62"/>
                  </a:moveTo>
                  <a:cubicBezTo>
                    <a:pt x="75" y="62"/>
                    <a:pt x="75" y="62"/>
                    <a:pt x="75" y="62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3" y="82"/>
                    <a:pt x="72" y="83"/>
                    <a:pt x="71" y="84"/>
                  </a:cubicBezTo>
                  <a:cubicBezTo>
                    <a:pt x="69" y="86"/>
                    <a:pt x="68" y="87"/>
                    <a:pt x="66" y="88"/>
                  </a:cubicBezTo>
                  <a:cubicBezTo>
                    <a:pt x="64" y="89"/>
                    <a:pt x="61" y="90"/>
                    <a:pt x="58" y="91"/>
                  </a:cubicBezTo>
                  <a:cubicBezTo>
                    <a:pt x="55" y="92"/>
                    <a:pt x="51" y="92"/>
                    <a:pt x="48" y="92"/>
                  </a:cubicBezTo>
                  <a:cubicBezTo>
                    <a:pt x="38" y="92"/>
                    <a:pt x="30" y="89"/>
                    <a:pt x="24" y="82"/>
                  </a:cubicBezTo>
                  <a:cubicBezTo>
                    <a:pt x="18" y="74"/>
                    <a:pt x="15" y="65"/>
                    <a:pt x="15" y="52"/>
                  </a:cubicBezTo>
                  <a:cubicBezTo>
                    <a:pt x="15" y="40"/>
                    <a:pt x="18" y="31"/>
                    <a:pt x="25" y="23"/>
                  </a:cubicBezTo>
                  <a:cubicBezTo>
                    <a:pt x="31" y="16"/>
                    <a:pt x="39" y="13"/>
                    <a:pt x="48" y="13"/>
                  </a:cubicBezTo>
                  <a:cubicBezTo>
                    <a:pt x="51" y="13"/>
                    <a:pt x="54" y="13"/>
                    <a:pt x="57" y="14"/>
                  </a:cubicBezTo>
                  <a:cubicBezTo>
                    <a:pt x="60" y="14"/>
                    <a:pt x="62" y="15"/>
                    <a:pt x="64" y="16"/>
                  </a:cubicBezTo>
                  <a:cubicBezTo>
                    <a:pt x="66" y="17"/>
                    <a:pt x="67" y="18"/>
                    <a:pt x="69" y="19"/>
                  </a:cubicBezTo>
                  <a:cubicBezTo>
                    <a:pt x="71" y="21"/>
                    <a:pt x="72" y="22"/>
                    <a:pt x="73" y="23"/>
                  </a:cubicBezTo>
                  <a:cubicBezTo>
                    <a:pt x="74" y="24"/>
                    <a:pt x="74" y="25"/>
                    <a:pt x="75" y="26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77" y="6"/>
                    <a:pt x="64" y="0"/>
                    <a:pt x="48" y="0"/>
                  </a:cubicBezTo>
                  <a:cubicBezTo>
                    <a:pt x="35" y="0"/>
                    <a:pt x="23" y="4"/>
                    <a:pt x="14" y="14"/>
                  </a:cubicBezTo>
                  <a:cubicBezTo>
                    <a:pt x="4" y="24"/>
                    <a:pt x="0" y="36"/>
                    <a:pt x="0" y="52"/>
                  </a:cubicBezTo>
                  <a:cubicBezTo>
                    <a:pt x="0" y="69"/>
                    <a:pt x="4" y="82"/>
                    <a:pt x="13" y="91"/>
                  </a:cubicBezTo>
                  <a:cubicBezTo>
                    <a:pt x="21" y="101"/>
                    <a:pt x="32" y="106"/>
                    <a:pt x="45" y="106"/>
                  </a:cubicBezTo>
                  <a:cubicBezTo>
                    <a:pt x="50" y="106"/>
                    <a:pt x="54" y="105"/>
                    <a:pt x="57" y="104"/>
                  </a:cubicBezTo>
                  <a:cubicBezTo>
                    <a:pt x="61" y="103"/>
                    <a:pt x="64" y="102"/>
                    <a:pt x="66" y="101"/>
                  </a:cubicBezTo>
                  <a:cubicBezTo>
                    <a:pt x="69" y="100"/>
                    <a:pt x="71" y="99"/>
                    <a:pt x="73" y="97"/>
                  </a:cubicBezTo>
                  <a:cubicBezTo>
                    <a:pt x="75" y="95"/>
                    <a:pt x="76" y="94"/>
                    <a:pt x="76" y="94"/>
                  </a:cubicBezTo>
                  <a:cubicBezTo>
                    <a:pt x="77" y="93"/>
                    <a:pt x="77" y="93"/>
                    <a:pt x="78" y="92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50" y="51"/>
                    <a:pt x="50" y="51"/>
                    <a:pt x="50" y="51"/>
                  </a:cubicBezTo>
                  <a:lnTo>
                    <a:pt x="50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7">
              <a:extLst>
                <a:ext uri="{FF2B5EF4-FFF2-40B4-BE49-F238E27FC236}">
                  <a16:creationId xmlns:a16="http://schemas.microsoft.com/office/drawing/2014/main" id="{5E276722-5197-B412-82F4-CAE376DBB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6188" y="436563"/>
              <a:ext cx="34925" cy="63500"/>
            </a:xfrm>
            <a:custGeom>
              <a:avLst/>
              <a:gdLst>
                <a:gd name="T0" fmla="*/ 23 w 43"/>
                <a:gd name="T1" fmla="*/ 5 h 77"/>
                <a:gd name="T2" fmla="*/ 14 w 43"/>
                <a:gd name="T3" fmla="*/ 17 h 77"/>
                <a:gd name="T4" fmla="*/ 13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4 w 43"/>
                <a:gd name="T11" fmla="*/ 77 h 77"/>
                <a:gd name="T12" fmla="*/ 14 w 43"/>
                <a:gd name="T13" fmla="*/ 35 h 77"/>
                <a:gd name="T14" fmla="*/ 24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3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3" y="5"/>
                  </a:moveTo>
                  <a:cubicBezTo>
                    <a:pt x="19" y="8"/>
                    <a:pt x="16" y="12"/>
                    <a:pt x="14" y="17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27"/>
                    <a:pt x="19" y="22"/>
                    <a:pt x="24" y="18"/>
                  </a:cubicBezTo>
                  <a:cubicBezTo>
                    <a:pt x="28" y="16"/>
                    <a:pt x="31" y="14"/>
                    <a:pt x="35" y="14"/>
                  </a:cubicBezTo>
                  <a:cubicBezTo>
                    <a:pt x="37" y="14"/>
                    <a:pt x="39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7" y="2"/>
                    <a:pt x="2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8">
              <a:extLst>
                <a:ext uri="{FF2B5EF4-FFF2-40B4-BE49-F238E27FC236}">
                  <a16:creationId xmlns:a16="http://schemas.microsoft.com/office/drawing/2014/main" id="{030C0CC0-0956-B1B0-70A8-800FA865F9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84288" y="438150"/>
              <a:ext cx="60325" cy="63500"/>
            </a:xfrm>
            <a:custGeom>
              <a:avLst/>
              <a:gdLst>
                <a:gd name="T0" fmla="*/ 36 w 72"/>
                <a:gd name="T1" fmla="*/ 0 h 78"/>
                <a:gd name="T2" fmla="*/ 10 w 72"/>
                <a:gd name="T3" fmla="*/ 10 h 78"/>
                <a:gd name="T4" fmla="*/ 0 w 72"/>
                <a:gd name="T5" fmla="*/ 39 h 78"/>
                <a:gd name="T6" fmla="*/ 10 w 72"/>
                <a:gd name="T7" fmla="*/ 67 h 78"/>
                <a:gd name="T8" fmla="*/ 36 w 72"/>
                <a:gd name="T9" fmla="*/ 78 h 78"/>
                <a:gd name="T10" fmla="*/ 62 w 72"/>
                <a:gd name="T11" fmla="*/ 67 h 78"/>
                <a:gd name="T12" fmla="*/ 72 w 72"/>
                <a:gd name="T13" fmla="*/ 39 h 78"/>
                <a:gd name="T14" fmla="*/ 62 w 72"/>
                <a:gd name="T15" fmla="*/ 10 h 78"/>
                <a:gd name="T16" fmla="*/ 36 w 72"/>
                <a:gd name="T17" fmla="*/ 0 h 78"/>
                <a:gd name="T18" fmla="*/ 52 w 72"/>
                <a:gd name="T19" fmla="*/ 59 h 78"/>
                <a:gd name="T20" fmla="*/ 36 w 72"/>
                <a:gd name="T21" fmla="*/ 66 h 78"/>
                <a:gd name="T22" fmla="*/ 20 w 72"/>
                <a:gd name="T23" fmla="*/ 59 h 78"/>
                <a:gd name="T24" fmla="*/ 15 w 72"/>
                <a:gd name="T25" fmla="*/ 39 h 78"/>
                <a:gd name="T26" fmla="*/ 20 w 72"/>
                <a:gd name="T27" fmla="*/ 19 h 78"/>
                <a:gd name="T28" fmla="*/ 36 w 72"/>
                <a:gd name="T29" fmla="*/ 11 h 78"/>
                <a:gd name="T30" fmla="*/ 52 w 72"/>
                <a:gd name="T31" fmla="*/ 19 h 78"/>
                <a:gd name="T32" fmla="*/ 57 w 72"/>
                <a:gd name="T33" fmla="*/ 39 h 78"/>
                <a:gd name="T34" fmla="*/ 52 w 72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78">
                  <a:moveTo>
                    <a:pt x="36" y="0"/>
                  </a:moveTo>
                  <a:cubicBezTo>
                    <a:pt x="25" y="0"/>
                    <a:pt x="16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6" y="74"/>
                    <a:pt x="25" y="78"/>
                    <a:pt x="36" y="78"/>
                  </a:cubicBezTo>
                  <a:cubicBezTo>
                    <a:pt x="47" y="78"/>
                    <a:pt x="56" y="74"/>
                    <a:pt x="62" y="67"/>
                  </a:cubicBezTo>
                  <a:cubicBezTo>
                    <a:pt x="69" y="60"/>
                    <a:pt x="72" y="51"/>
                    <a:pt x="72" y="39"/>
                  </a:cubicBezTo>
                  <a:cubicBezTo>
                    <a:pt x="72" y="27"/>
                    <a:pt x="69" y="17"/>
                    <a:pt x="62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0" y="19"/>
                  </a:cubicBezTo>
                  <a:cubicBezTo>
                    <a:pt x="24" y="14"/>
                    <a:pt x="29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7" y="30"/>
                    <a:pt x="57" y="39"/>
                  </a:cubicBezTo>
                  <a:cubicBezTo>
                    <a:pt x="57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9">
              <a:extLst>
                <a:ext uri="{FF2B5EF4-FFF2-40B4-BE49-F238E27FC236}">
                  <a16:creationId xmlns:a16="http://schemas.microsoft.com/office/drawing/2014/main" id="{88BAE485-97CC-07B4-6CBC-75F7EB1F86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963" y="438150"/>
              <a:ext cx="90488" cy="61913"/>
            </a:xfrm>
            <a:custGeom>
              <a:avLst/>
              <a:gdLst>
                <a:gd name="T0" fmla="*/ 41 w 57"/>
                <a:gd name="T1" fmla="*/ 31 h 39"/>
                <a:gd name="T2" fmla="*/ 32 w 57"/>
                <a:gd name="T3" fmla="*/ 0 h 39"/>
                <a:gd name="T4" fmla="*/ 24 w 57"/>
                <a:gd name="T5" fmla="*/ 0 h 39"/>
                <a:gd name="T6" fmla="*/ 16 w 57"/>
                <a:gd name="T7" fmla="*/ 31 h 39"/>
                <a:gd name="T8" fmla="*/ 8 w 57"/>
                <a:gd name="T9" fmla="*/ 0 h 39"/>
                <a:gd name="T10" fmla="*/ 0 w 57"/>
                <a:gd name="T11" fmla="*/ 0 h 39"/>
                <a:gd name="T12" fmla="*/ 12 w 57"/>
                <a:gd name="T13" fmla="*/ 39 h 39"/>
                <a:gd name="T14" fmla="*/ 20 w 57"/>
                <a:gd name="T15" fmla="*/ 39 h 39"/>
                <a:gd name="T16" fmla="*/ 28 w 57"/>
                <a:gd name="T17" fmla="*/ 9 h 39"/>
                <a:gd name="T18" fmla="*/ 37 w 57"/>
                <a:gd name="T19" fmla="*/ 39 h 39"/>
                <a:gd name="T20" fmla="*/ 45 w 57"/>
                <a:gd name="T21" fmla="*/ 39 h 39"/>
                <a:gd name="T22" fmla="*/ 57 w 57"/>
                <a:gd name="T23" fmla="*/ 0 h 39"/>
                <a:gd name="T24" fmla="*/ 49 w 57"/>
                <a:gd name="T25" fmla="*/ 0 h 39"/>
                <a:gd name="T26" fmla="*/ 41 w 57"/>
                <a:gd name="T27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39">
                  <a:moveTo>
                    <a:pt x="41" y="31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16" y="31"/>
                  </a:lnTo>
                  <a:lnTo>
                    <a:pt x="8" y="0"/>
                  </a:lnTo>
                  <a:lnTo>
                    <a:pt x="0" y="0"/>
                  </a:lnTo>
                  <a:lnTo>
                    <a:pt x="12" y="39"/>
                  </a:lnTo>
                  <a:lnTo>
                    <a:pt x="20" y="39"/>
                  </a:lnTo>
                  <a:lnTo>
                    <a:pt x="28" y="9"/>
                  </a:lnTo>
                  <a:lnTo>
                    <a:pt x="37" y="39"/>
                  </a:lnTo>
                  <a:lnTo>
                    <a:pt x="45" y="39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0">
              <a:extLst>
                <a:ext uri="{FF2B5EF4-FFF2-40B4-BE49-F238E27FC236}">
                  <a16:creationId xmlns:a16="http://schemas.microsoft.com/office/drawing/2014/main" id="{E0EE8424-6820-BE0B-2C64-487E7DD59B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6213" y="422275"/>
              <a:ext cx="38100" cy="79375"/>
            </a:xfrm>
            <a:custGeom>
              <a:avLst/>
              <a:gdLst>
                <a:gd name="T0" fmla="*/ 26 w 46"/>
                <a:gd name="T1" fmla="*/ 0 h 97"/>
                <a:gd name="T2" fmla="*/ 13 w 46"/>
                <a:gd name="T3" fmla="*/ 0 h 97"/>
                <a:gd name="T4" fmla="*/ 11 w 46"/>
                <a:gd name="T5" fmla="*/ 20 h 97"/>
                <a:gd name="T6" fmla="*/ 0 w 46"/>
                <a:gd name="T7" fmla="*/ 20 h 97"/>
                <a:gd name="T8" fmla="*/ 0 w 46"/>
                <a:gd name="T9" fmla="*/ 31 h 97"/>
                <a:gd name="T10" fmla="*/ 11 w 46"/>
                <a:gd name="T11" fmla="*/ 31 h 97"/>
                <a:gd name="T12" fmla="*/ 11 w 46"/>
                <a:gd name="T13" fmla="*/ 72 h 97"/>
                <a:gd name="T14" fmla="*/ 16 w 46"/>
                <a:gd name="T15" fmla="*/ 91 h 97"/>
                <a:gd name="T16" fmla="*/ 32 w 46"/>
                <a:gd name="T17" fmla="*/ 97 h 97"/>
                <a:gd name="T18" fmla="*/ 46 w 46"/>
                <a:gd name="T19" fmla="*/ 95 h 97"/>
                <a:gd name="T20" fmla="*/ 44 w 46"/>
                <a:gd name="T21" fmla="*/ 84 h 97"/>
                <a:gd name="T22" fmla="*/ 36 w 46"/>
                <a:gd name="T23" fmla="*/ 85 h 97"/>
                <a:gd name="T24" fmla="*/ 28 w 46"/>
                <a:gd name="T25" fmla="*/ 82 h 97"/>
                <a:gd name="T26" fmla="*/ 26 w 46"/>
                <a:gd name="T27" fmla="*/ 70 h 97"/>
                <a:gd name="T28" fmla="*/ 26 w 46"/>
                <a:gd name="T29" fmla="*/ 31 h 97"/>
                <a:gd name="T30" fmla="*/ 46 w 46"/>
                <a:gd name="T31" fmla="*/ 31 h 97"/>
                <a:gd name="T32" fmla="*/ 46 w 46"/>
                <a:gd name="T33" fmla="*/ 20 h 97"/>
                <a:gd name="T34" fmla="*/ 26 w 46"/>
                <a:gd name="T35" fmla="*/ 20 h 97"/>
                <a:gd name="T36" fmla="*/ 26 w 46"/>
                <a:gd name="T3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97">
                  <a:moveTo>
                    <a:pt x="2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81"/>
                    <a:pt x="13" y="88"/>
                    <a:pt x="16" y="91"/>
                  </a:cubicBezTo>
                  <a:cubicBezTo>
                    <a:pt x="20" y="95"/>
                    <a:pt x="25" y="97"/>
                    <a:pt x="32" y="97"/>
                  </a:cubicBezTo>
                  <a:cubicBezTo>
                    <a:pt x="38" y="97"/>
                    <a:pt x="42" y="96"/>
                    <a:pt x="46" y="95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2" y="85"/>
                    <a:pt x="39" y="85"/>
                    <a:pt x="36" y="85"/>
                  </a:cubicBezTo>
                  <a:cubicBezTo>
                    <a:pt x="33" y="85"/>
                    <a:pt x="30" y="84"/>
                    <a:pt x="28" y="82"/>
                  </a:cubicBezTo>
                  <a:cubicBezTo>
                    <a:pt x="27" y="80"/>
                    <a:pt x="26" y="76"/>
                    <a:pt x="26" y="7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26" y="20"/>
                    <a:pt x="26" y="20"/>
                    <a:pt x="26" y="20"/>
                  </a:cubicBez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1">
              <a:extLst>
                <a:ext uri="{FF2B5EF4-FFF2-40B4-BE49-F238E27FC236}">
                  <a16:creationId xmlns:a16="http://schemas.microsoft.com/office/drawing/2014/main" id="{493BFF13-D216-7236-ADB3-513803D7A4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7013" y="412750"/>
              <a:ext cx="52388" cy="87313"/>
            </a:xfrm>
            <a:custGeom>
              <a:avLst/>
              <a:gdLst>
                <a:gd name="T0" fmla="*/ 39 w 64"/>
                <a:gd name="T1" fmla="*/ 30 h 106"/>
                <a:gd name="T2" fmla="*/ 14 w 64"/>
                <a:gd name="T3" fmla="*/ 45 h 106"/>
                <a:gd name="T4" fmla="*/ 14 w 64"/>
                <a:gd name="T5" fmla="*/ 0 h 106"/>
                <a:gd name="T6" fmla="*/ 0 w 64"/>
                <a:gd name="T7" fmla="*/ 0 h 106"/>
                <a:gd name="T8" fmla="*/ 0 w 64"/>
                <a:gd name="T9" fmla="*/ 106 h 106"/>
                <a:gd name="T10" fmla="*/ 14 w 64"/>
                <a:gd name="T11" fmla="*/ 106 h 106"/>
                <a:gd name="T12" fmla="*/ 14 w 64"/>
                <a:gd name="T13" fmla="*/ 62 h 106"/>
                <a:gd name="T14" fmla="*/ 21 w 64"/>
                <a:gd name="T15" fmla="*/ 49 h 106"/>
                <a:gd name="T16" fmla="*/ 34 w 64"/>
                <a:gd name="T17" fmla="*/ 42 h 106"/>
                <a:gd name="T18" fmla="*/ 46 w 64"/>
                <a:gd name="T19" fmla="*/ 47 h 106"/>
                <a:gd name="T20" fmla="*/ 49 w 64"/>
                <a:gd name="T21" fmla="*/ 62 h 106"/>
                <a:gd name="T22" fmla="*/ 49 w 64"/>
                <a:gd name="T23" fmla="*/ 106 h 106"/>
                <a:gd name="T24" fmla="*/ 64 w 64"/>
                <a:gd name="T25" fmla="*/ 106 h 106"/>
                <a:gd name="T26" fmla="*/ 64 w 64"/>
                <a:gd name="T27" fmla="*/ 58 h 106"/>
                <a:gd name="T28" fmla="*/ 57 w 64"/>
                <a:gd name="T29" fmla="*/ 37 h 106"/>
                <a:gd name="T30" fmla="*/ 39 w 64"/>
                <a:gd name="T31" fmla="*/ 3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6">
                  <a:moveTo>
                    <a:pt x="39" y="30"/>
                  </a:moveTo>
                  <a:cubicBezTo>
                    <a:pt x="29" y="30"/>
                    <a:pt x="20" y="35"/>
                    <a:pt x="14" y="4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57"/>
                    <a:pt x="17" y="53"/>
                    <a:pt x="21" y="49"/>
                  </a:cubicBezTo>
                  <a:cubicBezTo>
                    <a:pt x="25" y="44"/>
                    <a:pt x="29" y="42"/>
                    <a:pt x="34" y="42"/>
                  </a:cubicBezTo>
                  <a:cubicBezTo>
                    <a:pt x="40" y="42"/>
                    <a:pt x="44" y="44"/>
                    <a:pt x="46" y="47"/>
                  </a:cubicBezTo>
                  <a:cubicBezTo>
                    <a:pt x="48" y="50"/>
                    <a:pt x="49" y="55"/>
                    <a:pt x="49" y="62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4" y="48"/>
                    <a:pt x="62" y="41"/>
                    <a:pt x="57" y="37"/>
                  </a:cubicBezTo>
                  <a:cubicBezTo>
                    <a:pt x="53" y="32"/>
                    <a:pt x="47" y="30"/>
                    <a:pt x="39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2">
              <a:extLst>
                <a:ext uri="{FF2B5EF4-FFF2-40B4-BE49-F238E27FC236}">
                  <a16:creationId xmlns:a16="http://schemas.microsoft.com/office/drawing/2014/main" id="{A2FBFC85-5630-8BC3-A583-1DEC58BBCC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81151" y="415925"/>
              <a:ext cx="77788" cy="84138"/>
            </a:xfrm>
            <a:custGeom>
              <a:avLst/>
              <a:gdLst>
                <a:gd name="T0" fmla="*/ 20 w 49"/>
                <a:gd name="T1" fmla="*/ 0 h 53"/>
                <a:gd name="T2" fmla="*/ 0 w 49"/>
                <a:gd name="T3" fmla="*/ 53 h 53"/>
                <a:gd name="T4" fmla="*/ 8 w 49"/>
                <a:gd name="T5" fmla="*/ 53 h 53"/>
                <a:gd name="T6" fmla="*/ 13 w 49"/>
                <a:gd name="T7" fmla="*/ 40 h 53"/>
                <a:gd name="T8" fmla="*/ 36 w 49"/>
                <a:gd name="T9" fmla="*/ 40 h 53"/>
                <a:gd name="T10" fmla="*/ 40 w 49"/>
                <a:gd name="T11" fmla="*/ 53 h 53"/>
                <a:gd name="T12" fmla="*/ 49 w 49"/>
                <a:gd name="T13" fmla="*/ 53 h 53"/>
                <a:gd name="T14" fmla="*/ 29 w 49"/>
                <a:gd name="T15" fmla="*/ 0 h 53"/>
                <a:gd name="T16" fmla="*/ 20 w 49"/>
                <a:gd name="T17" fmla="*/ 0 h 53"/>
                <a:gd name="T18" fmla="*/ 15 w 49"/>
                <a:gd name="T19" fmla="*/ 34 h 53"/>
                <a:gd name="T20" fmla="*/ 24 w 49"/>
                <a:gd name="T21" fmla="*/ 7 h 53"/>
                <a:gd name="T22" fmla="*/ 34 w 49"/>
                <a:gd name="T23" fmla="*/ 34 h 53"/>
                <a:gd name="T24" fmla="*/ 15 w 49"/>
                <a:gd name="T25" fmla="*/ 3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3">
                  <a:moveTo>
                    <a:pt x="20" y="0"/>
                  </a:moveTo>
                  <a:lnTo>
                    <a:pt x="0" y="53"/>
                  </a:lnTo>
                  <a:lnTo>
                    <a:pt x="8" y="53"/>
                  </a:lnTo>
                  <a:lnTo>
                    <a:pt x="13" y="40"/>
                  </a:lnTo>
                  <a:lnTo>
                    <a:pt x="36" y="40"/>
                  </a:lnTo>
                  <a:lnTo>
                    <a:pt x="40" y="53"/>
                  </a:lnTo>
                  <a:lnTo>
                    <a:pt x="49" y="53"/>
                  </a:lnTo>
                  <a:lnTo>
                    <a:pt x="29" y="0"/>
                  </a:lnTo>
                  <a:lnTo>
                    <a:pt x="20" y="0"/>
                  </a:lnTo>
                  <a:close/>
                  <a:moveTo>
                    <a:pt x="15" y="34"/>
                  </a:moveTo>
                  <a:lnTo>
                    <a:pt x="24" y="7"/>
                  </a:lnTo>
                  <a:lnTo>
                    <a:pt x="34" y="34"/>
                  </a:lnTo>
                  <a:lnTo>
                    <a:pt x="15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4">
              <a:extLst>
                <a:ext uri="{FF2B5EF4-FFF2-40B4-BE49-F238E27FC236}">
                  <a16:creationId xmlns:a16="http://schemas.microsoft.com/office/drawing/2014/main" id="{FF83A1F9-4D22-902B-230C-EA48637DF2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3701" y="412750"/>
              <a:ext cx="58738" cy="88900"/>
            </a:xfrm>
            <a:custGeom>
              <a:avLst/>
              <a:gdLst>
                <a:gd name="T0" fmla="*/ 57 w 71"/>
                <a:gd name="T1" fmla="*/ 43 h 108"/>
                <a:gd name="T2" fmla="*/ 55 w 71"/>
                <a:gd name="T3" fmla="*/ 40 h 108"/>
                <a:gd name="T4" fmla="*/ 51 w 71"/>
                <a:gd name="T5" fmla="*/ 36 h 108"/>
                <a:gd name="T6" fmla="*/ 43 w 71"/>
                <a:gd name="T7" fmla="*/ 31 h 108"/>
                <a:gd name="T8" fmla="*/ 33 w 71"/>
                <a:gd name="T9" fmla="*/ 30 h 108"/>
                <a:gd name="T10" fmla="*/ 9 w 71"/>
                <a:gd name="T11" fmla="*/ 41 h 108"/>
                <a:gd name="T12" fmla="*/ 0 w 71"/>
                <a:gd name="T13" fmla="*/ 69 h 108"/>
                <a:gd name="T14" fmla="*/ 8 w 71"/>
                <a:gd name="T15" fmla="*/ 97 h 108"/>
                <a:gd name="T16" fmla="*/ 32 w 71"/>
                <a:gd name="T17" fmla="*/ 108 h 108"/>
                <a:gd name="T18" fmla="*/ 37 w 71"/>
                <a:gd name="T19" fmla="*/ 107 h 108"/>
                <a:gd name="T20" fmla="*/ 42 w 71"/>
                <a:gd name="T21" fmla="*/ 106 h 108"/>
                <a:gd name="T22" fmla="*/ 46 w 71"/>
                <a:gd name="T23" fmla="*/ 104 h 108"/>
                <a:gd name="T24" fmla="*/ 49 w 71"/>
                <a:gd name="T25" fmla="*/ 103 h 108"/>
                <a:gd name="T26" fmla="*/ 52 w 71"/>
                <a:gd name="T27" fmla="*/ 100 h 108"/>
                <a:gd name="T28" fmla="*/ 54 w 71"/>
                <a:gd name="T29" fmla="*/ 98 h 108"/>
                <a:gd name="T30" fmla="*/ 55 w 71"/>
                <a:gd name="T31" fmla="*/ 97 h 108"/>
                <a:gd name="T32" fmla="*/ 56 w 71"/>
                <a:gd name="T33" fmla="*/ 95 h 108"/>
                <a:gd name="T34" fmla="*/ 57 w 71"/>
                <a:gd name="T35" fmla="*/ 95 h 108"/>
                <a:gd name="T36" fmla="*/ 59 w 71"/>
                <a:gd name="T37" fmla="*/ 106 h 108"/>
                <a:gd name="T38" fmla="*/ 71 w 71"/>
                <a:gd name="T39" fmla="*/ 106 h 108"/>
                <a:gd name="T40" fmla="*/ 71 w 71"/>
                <a:gd name="T41" fmla="*/ 0 h 108"/>
                <a:gd name="T42" fmla="*/ 57 w 71"/>
                <a:gd name="T43" fmla="*/ 0 h 108"/>
                <a:gd name="T44" fmla="*/ 57 w 71"/>
                <a:gd name="T45" fmla="*/ 43 h 108"/>
                <a:gd name="T46" fmla="*/ 51 w 71"/>
                <a:gd name="T47" fmla="*/ 88 h 108"/>
                <a:gd name="T48" fmla="*/ 36 w 71"/>
                <a:gd name="T49" fmla="*/ 96 h 108"/>
                <a:gd name="T50" fmla="*/ 20 w 71"/>
                <a:gd name="T51" fmla="*/ 88 h 108"/>
                <a:gd name="T52" fmla="*/ 15 w 71"/>
                <a:gd name="T53" fmla="*/ 68 h 108"/>
                <a:gd name="T54" fmla="*/ 21 w 71"/>
                <a:gd name="T55" fmla="*/ 49 h 108"/>
                <a:gd name="T56" fmla="*/ 36 w 71"/>
                <a:gd name="T57" fmla="*/ 41 h 108"/>
                <a:gd name="T58" fmla="*/ 51 w 71"/>
                <a:gd name="T59" fmla="*/ 49 h 108"/>
                <a:gd name="T60" fmla="*/ 57 w 71"/>
                <a:gd name="T61" fmla="*/ 68 h 108"/>
                <a:gd name="T62" fmla="*/ 51 w 71"/>
                <a:gd name="T63" fmla="*/ 8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108">
                  <a:moveTo>
                    <a:pt x="57" y="43"/>
                  </a:moveTo>
                  <a:cubicBezTo>
                    <a:pt x="56" y="42"/>
                    <a:pt x="56" y="41"/>
                    <a:pt x="55" y="40"/>
                  </a:cubicBezTo>
                  <a:cubicBezTo>
                    <a:pt x="54" y="39"/>
                    <a:pt x="53" y="38"/>
                    <a:pt x="51" y="36"/>
                  </a:cubicBezTo>
                  <a:cubicBezTo>
                    <a:pt x="49" y="34"/>
                    <a:pt x="46" y="33"/>
                    <a:pt x="43" y="31"/>
                  </a:cubicBezTo>
                  <a:cubicBezTo>
                    <a:pt x="40" y="30"/>
                    <a:pt x="37" y="30"/>
                    <a:pt x="33" y="30"/>
                  </a:cubicBezTo>
                  <a:cubicBezTo>
                    <a:pt x="23" y="30"/>
                    <a:pt x="15" y="33"/>
                    <a:pt x="9" y="41"/>
                  </a:cubicBezTo>
                  <a:cubicBezTo>
                    <a:pt x="3" y="48"/>
                    <a:pt x="0" y="57"/>
                    <a:pt x="0" y="69"/>
                  </a:cubicBezTo>
                  <a:cubicBezTo>
                    <a:pt x="0" y="80"/>
                    <a:pt x="3" y="90"/>
                    <a:pt x="8" y="97"/>
                  </a:cubicBezTo>
                  <a:cubicBezTo>
                    <a:pt x="14" y="104"/>
                    <a:pt x="22" y="108"/>
                    <a:pt x="32" y="108"/>
                  </a:cubicBezTo>
                  <a:cubicBezTo>
                    <a:pt x="34" y="108"/>
                    <a:pt x="35" y="108"/>
                    <a:pt x="37" y="107"/>
                  </a:cubicBezTo>
                  <a:cubicBezTo>
                    <a:pt x="39" y="107"/>
                    <a:pt x="41" y="107"/>
                    <a:pt x="42" y="106"/>
                  </a:cubicBezTo>
                  <a:cubicBezTo>
                    <a:pt x="43" y="106"/>
                    <a:pt x="45" y="105"/>
                    <a:pt x="46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2"/>
                    <a:pt x="51" y="101"/>
                    <a:pt x="52" y="100"/>
                  </a:cubicBezTo>
                  <a:cubicBezTo>
                    <a:pt x="53" y="100"/>
                    <a:pt x="53" y="99"/>
                    <a:pt x="54" y="98"/>
                  </a:cubicBezTo>
                  <a:cubicBezTo>
                    <a:pt x="54" y="98"/>
                    <a:pt x="55" y="97"/>
                    <a:pt x="55" y="97"/>
                  </a:cubicBezTo>
                  <a:cubicBezTo>
                    <a:pt x="56" y="96"/>
                    <a:pt x="56" y="96"/>
                    <a:pt x="56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57" y="43"/>
                  </a:lnTo>
                  <a:close/>
                  <a:moveTo>
                    <a:pt x="51" y="88"/>
                  </a:moveTo>
                  <a:cubicBezTo>
                    <a:pt x="47" y="93"/>
                    <a:pt x="42" y="96"/>
                    <a:pt x="36" y="96"/>
                  </a:cubicBezTo>
                  <a:cubicBezTo>
                    <a:pt x="29" y="96"/>
                    <a:pt x="24" y="93"/>
                    <a:pt x="20" y="88"/>
                  </a:cubicBezTo>
                  <a:cubicBezTo>
                    <a:pt x="17" y="83"/>
                    <a:pt x="15" y="76"/>
                    <a:pt x="15" y="68"/>
                  </a:cubicBezTo>
                  <a:cubicBezTo>
                    <a:pt x="15" y="61"/>
                    <a:pt x="17" y="54"/>
                    <a:pt x="21" y="49"/>
                  </a:cubicBezTo>
                  <a:cubicBezTo>
                    <a:pt x="25" y="44"/>
                    <a:pt x="30" y="41"/>
                    <a:pt x="36" y="41"/>
                  </a:cubicBezTo>
                  <a:cubicBezTo>
                    <a:pt x="43" y="41"/>
                    <a:pt x="48" y="44"/>
                    <a:pt x="51" y="49"/>
                  </a:cubicBezTo>
                  <a:cubicBezTo>
                    <a:pt x="55" y="54"/>
                    <a:pt x="57" y="61"/>
                    <a:pt x="57" y="68"/>
                  </a:cubicBezTo>
                  <a:cubicBezTo>
                    <a:pt x="57" y="76"/>
                    <a:pt x="55" y="83"/>
                    <a:pt x="51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5">
              <a:extLst>
                <a:ext uri="{FF2B5EF4-FFF2-40B4-BE49-F238E27FC236}">
                  <a16:creationId xmlns:a16="http://schemas.microsoft.com/office/drawing/2014/main" id="{B67964F5-8081-A3D8-089C-A081B2E52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3551" y="438150"/>
              <a:ext cx="60325" cy="61913"/>
            </a:xfrm>
            <a:custGeom>
              <a:avLst/>
              <a:gdLst>
                <a:gd name="T0" fmla="*/ 18 w 38"/>
                <a:gd name="T1" fmla="*/ 32 h 39"/>
                <a:gd name="T2" fmla="*/ 8 w 38"/>
                <a:gd name="T3" fmla="*/ 0 h 39"/>
                <a:gd name="T4" fmla="*/ 0 w 38"/>
                <a:gd name="T5" fmla="*/ 0 h 39"/>
                <a:gd name="T6" fmla="*/ 15 w 38"/>
                <a:gd name="T7" fmla="*/ 39 h 39"/>
                <a:gd name="T8" fmla="*/ 23 w 38"/>
                <a:gd name="T9" fmla="*/ 39 h 39"/>
                <a:gd name="T10" fmla="*/ 38 w 38"/>
                <a:gd name="T11" fmla="*/ 0 h 39"/>
                <a:gd name="T12" fmla="*/ 29 w 38"/>
                <a:gd name="T13" fmla="*/ 0 h 39"/>
                <a:gd name="T14" fmla="*/ 18 w 38"/>
                <a:gd name="T15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9">
                  <a:moveTo>
                    <a:pt x="18" y="32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15" y="39"/>
                  </a:lnTo>
                  <a:lnTo>
                    <a:pt x="23" y="39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18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6">
              <a:extLst>
                <a:ext uri="{FF2B5EF4-FFF2-40B4-BE49-F238E27FC236}">
                  <a16:creationId xmlns:a16="http://schemas.microsoft.com/office/drawing/2014/main" id="{C73E25E4-139B-A180-CBFD-59414A4BD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1813" y="411163"/>
              <a:ext cx="15875" cy="14288"/>
            </a:xfrm>
            <a:custGeom>
              <a:avLst/>
              <a:gdLst>
                <a:gd name="T0" fmla="*/ 10 w 19"/>
                <a:gd name="T1" fmla="*/ 0 h 18"/>
                <a:gd name="T2" fmla="*/ 3 w 19"/>
                <a:gd name="T3" fmla="*/ 2 h 18"/>
                <a:gd name="T4" fmla="*/ 0 w 19"/>
                <a:gd name="T5" fmla="*/ 9 h 18"/>
                <a:gd name="T6" fmla="*/ 3 w 19"/>
                <a:gd name="T7" fmla="*/ 16 h 18"/>
                <a:gd name="T8" fmla="*/ 10 w 19"/>
                <a:gd name="T9" fmla="*/ 18 h 18"/>
                <a:gd name="T10" fmla="*/ 17 w 19"/>
                <a:gd name="T11" fmla="*/ 16 h 18"/>
                <a:gd name="T12" fmla="*/ 19 w 19"/>
                <a:gd name="T13" fmla="*/ 9 h 18"/>
                <a:gd name="T14" fmla="*/ 17 w 19"/>
                <a:gd name="T15" fmla="*/ 2 h 18"/>
                <a:gd name="T16" fmla="*/ 10 w 19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0" y="0"/>
                  </a:moveTo>
                  <a:cubicBezTo>
                    <a:pt x="7" y="0"/>
                    <a:pt x="5" y="1"/>
                    <a:pt x="3" y="2"/>
                  </a:cubicBezTo>
                  <a:cubicBezTo>
                    <a:pt x="1" y="4"/>
                    <a:pt x="0" y="7"/>
                    <a:pt x="0" y="9"/>
                  </a:cubicBezTo>
                  <a:cubicBezTo>
                    <a:pt x="0" y="12"/>
                    <a:pt x="1" y="14"/>
                    <a:pt x="3" y="16"/>
                  </a:cubicBezTo>
                  <a:cubicBezTo>
                    <a:pt x="5" y="17"/>
                    <a:pt x="7" y="18"/>
                    <a:pt x="10" y="18"/>
                  </a:cubicBezTo>
                  <a:cubicBezTo>
                    <a:pt x="13" y="18"/>
                    <a:pt x="15" y="17"/>
                    <a:pt x="17" y="16"/>
                  </a:cubicBezTo>
                  <a:cubicBezTo>
                    <a:pt x="18" y="14"/>
                    <a:pt x="19" y="12"/>
                    <a:pt x="19" y="9"/>
                  </a:cubicBezTo>
                  <a:cubicBezTo>
                    <a:pt x="19" y="6"/>
                    <a:pt x="18" y="4"/>
                    <a:pt x="17" y="2"/>
                  </a:cubicBezTo>
                  <a:cubicBezTo>
                    <a:pt x="15" y="1"/>
                    <a:pt x="12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Rectangle 17">
              <a:extLst>
                <a:ext uri="{FF2B5EF4-FFF2-40B4-BE49-F238E27FC236}">
                  <a16:creationId xmlns:a16="http://schemas.microsoft.com/office/drawing/2014/main" id="{7B6F8562-C3CB-5305-FB0B-63FF8D970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4988" y="438150"/>
              <a:ext cx="11113" cy="619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8">
              <a:extLst>
                <a:ext uri="{FF2B5EF4-FFF2-40B4-BE49-F238E27FC236}">
                  <a16:creationId xmlns:a16="http://schemas.microsoft.com/office/drawing/2014/main" id="{AAAB2CA3-ACC4-BAB9-7B09-8D2F882AE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8801" y="436563"/>
              <a:ext cx="47625" cy="65088"/>
            </a:xfrm>
            <a:custGeom>
              <a:avLst/>
              <a:gdLst>
                <a:gd name="T0" fmla="*/ 44 w 59"/>
                <a:gd name="T1" fmla="*/ 36 h 79"/>
                <a:gd name="T2" fmla="*/ 37 w 59"/>
                <a:gd name="T3" fmla="*/ 34 h 79"/>
                <a:gd name="T4" fmla="*/ 30 w 59"/>
                <a:gd name="T5" fmla="*/ 31 h 79"/>
                <a:gd name="T6" fmla="*/ 24 w 59"/>
                <a:gd name="T7" fmla="*/ 29 h 79"/>
                <a:gd name="T8" fmla="*/ 20 w 59"/>
                <a:gd name="T9" fmla="*/ 26 h 79"/>
                <a:gd name="T10" fmla="*/ 18 w 59"/>
                <a:gd name="T11" fmla="*/ 21 h 79"/>
                <a:gd name="T12" fmla="*/ 22 w 59"/>
                <a:gd name="T13" fmla="*/ 14 h 79"/>
                <a:gd name="T14" fmla="*/ 32 w 59"/>
                <a:gd name="T15" fmla="*/ 12 h 79"/>
                <a:gd name="T16" fmla="*/ 52 w 59"/>
                <a:gd name="T17" fmla="*/ 20 h 79"/>
                <a:gd name="T18" fmla="*/ 58 w 59"/>
                <a:gd name="T19" fmla="*/ 10 h 79"/>
                <a:gd name="T20" fmla="*/ 55 w 59"/>
                <a:gd name="T21" fmla="*/ 8 h 79"/>
                <a:gd name="T22" fmla="*/ 46 w 59"/>
                <a:gd name="T23" fmla="*/ 3 h 79"/>
                <a:gd name="T24" fmla="*/ 32 w 59"/>
                <a:gd name="T25" fmla="*/ 0 h 79"/>
                <a:gd name="T26" fmla="*/ 12 w 59"/>
                <a:gd name="T27" fmla="*/ 7 h 79"/>
                <a:gd name="T28" fmla="*/ 4 w 59"/>
                <a:gd name="T29" fmla="*/ 23 h 79"/>
                <a:gd name="T30" fmla="*/ 6 w 59"/>
                <a:gd name="T31" fmla="*/ 31 h 79"/>
                <a:gd name="T32" fmla="*/ 11 w 59"/>
                <a:gd name="T33" fmla="*/ 37 h 79"/>
                <a:gd name="T34" fmla="*/ 15 w 59"/>
                <a:gd name="T35" fmla="*/ 40 h 79"/>
                <a:gd name="T36" fmla="*/ 19 w 59"/>
                <a:gd name="T37" fmla="*/ 42 h 79"/>
                <a:gd name="T38" fmla="*/ 23 w 59"/>
                <a:gd name="T39" fmla="*/ 44 h 79"/>
                <a:gd name="T40" fmla="*/ 29 w 59"/>
                <a:gd name="T41" fmla="*/ 45 h 79"/>
                <a:gd name="T42" fmla="*/ 33 w 59"/>
                <a:gd name="T43" fmla="*/ 47 h 79"/>
                <a:gd name="T44" fmla="*/ 38 w 59"/>
                <a:gd name="T45" fmla="*/ 49 h 79"/>
                <a:gd name="T46" fmla="*/ 42 w 59"/>
                <a:gd name="T47" fmla="*/ 52 h 79"/>
                <a:gd name="T48" fmla="*/ 45 w 59"/>
                <a:gd name="T49" fmla="*/ 57 h 79"/>
                <a:gd name="T50" fmla="*/ 41 w 59"/>
                <a:gd name="T51" fmla="*/ 65 h 79"/>
                <a:gd name="T52" fmla="*/ 30 w 59"/>
                <a:gd name="T53" fmla="*/ 67 h 79"/>
                <a:gd name="T54" fmla="*/ 18 w 59"/>
                <a:gd name="T55" fmla="*/ 64 h 79"/>
                <a:gd name="T56" fmla="*/ 8 w 59"/>
                <a:gd name="T57" fmla="*/ 57 h 79"/>
                <a:gd name="T58" fmla="*/ 0 w 59"/>
                <a:gd name="T59" fmla="*/ 66 h 79"/>
                <a:gd name="T60" fmla="*/ 12 w 59"/>
                <a:gd name="T61" fmla="*/ 74 h 79"/>
                <a:gd name="T62" fmla="*/ 30 w 59"/>
                <a:gd name="T63" fmla="*/ 79 h 79"/>
                <a:gd name="T64" fmla="*/ 52 w 59"/>
                <a:gd name="T65" fmla="*/ 72 h 79"/>
                <a:gd name="T66" fmla="*/ 59 w 59"/>
                <a:gd name="T67" fmla="*/ 55 h 79"/>
                <a:gd name="T68" fmla="*/ 44 w 59"/>
                <a:gd name="T69" fmla="*/ 3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79">
                  <a:moveTo>
                    <a:pt x="44" y="36"/>
                  </a:moveTo>
                  <a:cubicBezTo>
                    <a:pt x="43" y="36"/>
                    <a:pt x="41" y="35"/>
                    <a:pt x="37" y="34"/>
                  </a:cubicBezTo>
                  <a:cubicBezTo>
                    <a:pt x="34" y="33"/>
                    <a:pt x="31" y="32"/>
                    <a:pt x="30" y="31"/>
                  </a:cubicBezTo>
                  <a:cubicBezTo>
                    <a:pt x="27" y="30"/>
                    <a:pt x="25" y="30"/>
                    <a:pt x="24" y="29"/>
                  </a:cubicBezTo>
                  <a:cubicBezTo>
                    <a:pt x="23" y="29"/>
                    <a:pt x="22" y="28"/>
                    <a:pt x="20" y="26"/>
                  </a:cubicBezTo>
                  <a:cubicBezTo>
                    <a:pt x="19" y="25"/>
                    <a:pt x="18" y="23"/>
                    <a:pt x="18" y="21"/>
                  </a:cubicBezTo>
                  <a:cubicBezTo>
                    <a:pt x="18" y="18"/>
                    <a:pt x="19" y="15"/>
                    <a:pt x="22" y="14"/>
                  </a:cubicBezTo>
                  <a:cubicBezTo>
                    <a:pt x="24" y="12"/>
                    <a:pt x="28" y="12"/>
                    <a:pt x="32" y="12"/>
                  </a:cubicBezTo>
                  <a:cubicBezTo>
                    <a:pt x="39" y="12"/>
                    <a:pt x="46" y="14"/>
                    <a:pt x="52" y="2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7" y="9"/>
                    <a:pt x="55" y="8"/>
                  </a:cubicBezTo>
                  <a:cubicBezTo>
                    <a:pt x="53" y="6"/>
                    <a:pt x="50" y="5"/>
                    <a:pt x="46" y="3"/>
                  </a:cubicBezTo>
                  <a:cubicBezTo>
                    <a:pt x="41" y="1"/>
                    <a:pt x="37" y="0"/>
                    <a:pt x="32" y="0"/>
                  </a:cubicBezTo>
                  <a:cubicBezTo>
                    <a:pt x="23" y="0"/>
                    <a:pt x="17" y="3"/>
                    <a:pt x="12" y="7"/>
                  </a:cubicBezTo>
                  <a:cubicBezTo>
                    <a:pt x="7" y="11"/>
                    <a:pt x="4" y="16"/>
                    <a:pt x="4" y="23"/>
                  </a:cubicBezTo>
                  <a:cubicBezTo>
                    <a:pt x="4" y="26"/>
                    <a:pt x="5" y="29"/>
                    <a:pt x="6" y="31"/>
                  </a:cubicBezTo>
                  <a:cubicBezTo>
                    <a:pt x="7" y="33"/>
                    <a:pt x="8" y="35"/>
                    <a:pt x="11" y="37"/>
                  </a:cubicBezTo>
                  <a:cubicBezTo>
                    <a:pt x="13" y="39"/>
                    <a:pt x="14" y="40"/>
                    <a:pt x="15" y="40"/>
                  </a:cubicBezTo>
                  <a:cubicBezTo>
                    <a:pt x="16" y="41"/>
                    <a:pt x="18" y="41"/>
                    <a:pt x="19" y="42"/>
                  </a:cubicBezTo>
                  <a:cubicBezTo>
                    <a:pt x="20" y="43"/>
                    <a:pt x="22" y="43"/>
                    <a:pt x="23" y="44"/>
                  </a:cubicBezTo>
                  <a:cubicBezTo>
                    <a:pt x="25" y="44"/>
                    <a:pt x="27" y="45"/>
                    <a:pt x="29" y="45"/>
                  </a:cubicBezTo>
                  <a:cubicBezTo>
                    <a:pt x="31" y="46"/>
                    <a:pt x="32" y="47"/>
                    <a:pt x="33" y="47"/>
                  </a:cubicBezTo>
                  <a:cubicBezTo>
                    <a:pt x="35" y="48"/>
                    <a:pt x="37" y="48"/>
                    <a:pt x="38" y="49"/>
                  </a:cubicBezTo>
                  <a:cubicBezTo>
                    <a:pt x="39" y="49"/>
                    <a:pt x="41" y="50"/>
                    <a:pt x="42" y="52"/>
                  </a:cubicBezTo>
                  <a:cubicBezTo>
                    <a:pt x="44" y="53"/>
                    <a:pt x="45" y="55"/>
                    <a:pt x="45" y="57"/>
                  </a:cubicBezTo>
                  <a:cubicBezTo>
                    <a:pt x="45" y="61"/>
                    <a:pt x="44" y="63"/>
                    <a:pt x="41" y="65"/>
                  </a:cubicBezTo>
                  <a:cubicBezTo>
                    <a:pt x="38" y="66"/>
                    <a:pt x="35" y="67"/>
                    <a:pt x="30" y="67"/>
                  </a:cubicBezTo>
                  <a:cubicBezTo>
                    <a:pt x="26" y="67"/>
                    <a:pt x="22" y="66"/>
                    <a:pt x="18" y="64"/>
                  </a:cubicBezTo>
                  <a:cubicBezTo>
                    <a:pt x="14" y="62"/>
                    <a:pt x="10" y="59"/>
                    <a:pt x="8" y="5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" y="69"/>
                    <a:pt x="7" y="71"/>
                    <a:pt x="12" y="74"/>
                  </a:cubicBezTo>
                  <a:cubicBezTo>
                    <a:pt x="17" y="77"/>
                    <a:pt x="23" y="79"/>
                    <a:pt x="30" y="79"/>
                  </a:cubicBezTo>
                  <a:cubicBezTo>
                    <a:pt x="39" y="79"/>
                    <a:pt x="47" y="76"/>
                    <a:pt x="52" y="72"/>
                  </a:cubicBezTo>
                  <a:cubicBezTo>
                    <a:pt x="57" y="67"/>
                    <a:pt x="59" y="62"/>
                    <a:pt x="59" y="55"/>
                  </a:cubicBezTo>
                  <a:cubicBezTo>
                    <a:pt x="59" y="47"/>
                    <a:pt x="54" y="40"/>
                    <a:pt x="44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9">
              <a:extLst>
                <a:ext uri="{FF2B5EF4-FFF2-40B4-BE49-F238E27FC236}">
                  <a16:creationId xmlns:a16="http://schemas.microsoft.com/office/drawing/2014/main" id="{995386EE-0219-9B59-3015-DA9800463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0563" y="436563"/>
              <a:ext cx="36513" cy="63500"/>
            </a:xfrm>
            <a:custGeom>
              <a:avLst/>
              <a:gdLst>
                <a:gd name="T0" fmla="*/ 24 w 43"/>
                <a:gd name="T1" fmla="*/ 5 h 77"/>
                <a:gd name="T2" fmla="*/ 15 w 43"/>
                <a:gd name="T3" fmla="*/ 17 h 77"/>
                <a:gd name="T4" fmla="*/ 14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5 w 43"/>
                <a:gd name="T11" fmla="*/ 77 h 77"/>
                <a:gd name="T12" fmla="*/ 15 w 43"/>
                <a:gd name="T13" fmla="*/ 35 h 77"/>
                <a:gd name="T14" fmla="*/ 25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4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4" y="5"/>
                  </a:moveTo>
                  <a:cubicBezTo>
                    <a:pt x="20" y="8"/>
                    <a:pt x="17" y="12"/>
                    <a:pt x="15" y="17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27"/>
                    <a:pt x="19" y="22"/>
                    <a:pt x="25" y="18"/>
                  </a:cubicBezTo>
                  <a:cubicBezTo>
                    <a:pt x="28" y="16"/>
                    <a:pt x="32" y="14"/>
                    <a:pt x="35" y="14"/>
                  </a:cubicBezTo>
                  <a:cubicBezTo>
                    <a:pt x="38" y="14"/>
                    <a:pt x="40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8" y="2"/>
                    <a:pt x="2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20">
              <a:extLst>
                <a:ext uri="{FF2B5EF4-FFF2-40B4-BE49-F238E27FC236}">
                  <a16:creationId xmlns:a16="http://schemas.microsoft.com/office/drawing/2014/main" id="{2960E1C6-F590-264A-344E-7EF84C9D9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251" y="438150"/>
              <a:ext cx="58738" cy="85725"/>
            </a:xfrm>
            <a:custGeom>
              <a:avLst/>
              <a:gdLst>
                <a:gd name="T0" fmla="*/ 57 w 72"/>
                <a:gd name="T1" fmla="*/ 0 h 103"/>
                <a:gd name="T2" fmla="*/ 36 w 72"/>
                <a:gd name="T3" fmla="*/ 61 h 103"/>
                <a:gd name="T4" fmla="*/ 15 w 72"/>
                <a:gd name="T5" fmla="*/ 0 h 103"/>
                <a:gd name="T6" fmla="*/ 0 w 72"/>
                <a:gd name="T7" fmla="*/ 0 h 103"/>
                <a:gd name="T8" fmla="*/ 28 w 72"/>
                <a:gd name="T9" fmla="*/ 74 h 103"/>
                <a:gd name="T10" fmla="*/ 25 w 72"/>
                <a:gd name="T11" fmla="*/ 83 h 103"/>
                <a:gd name="T12" fmla="*/ 21 w 72"/>
                <a:gd name="T13" fmla="*/ 90 h 103"/>
                <a:gd name="T14" fmla="*/ 16 w 72"/>
                <a:gd name="T15" fmla="*/ 91 h 103"/>
                <a:gd name="T16" fmla="*/ 8 w 72"/>
                <a:gd name="T17" fmla="*/ 89 h 103"/>
                <a:gd name="T18" fmla="*/ 5 w 72"/>
                <a:gd name="T19" fmla="*/ 100 h 103"/>
                <a:gd name="T20" fmla="*/ 6 w 72"/>
                <a:gd name="T21" fmla="*/ 101 h 103"/>
                <a:gd name="T22" fmla="*/ 12 w 72"/>
                <a:gd name="T23" fmla="*/ 103 h 103"/>
                <a:gd name="T24" fmla="*/ 19 w 72"/>
                <a:gd name="T25" fmla="*/ 103 h 103"/>
                <a:gd name="T26" fmla="*/ 31 w 72"/>
                <a:gd name="T27" fmla="*/ 100 h 103"/>
                <a:gd name="T28" fmla="*/ 39 w 72"/>
                <a:gd name="T29" fmla="*/ 87 h 103"/>
                <a:gd name="T30" fmla="*/ 72 w 72"/>
                <a:gd name="T31" fmla="*/ 0 h 103"/>
                <a:gd name="T32" fmla="*/ 57 w 72"/>
                <a:gd name="T3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103">
                  <a:moveTo>
                    <a:pt x="57" y="0"/>
                  </a:moveTo>
                  <a:cubicBezTo>
                    <a:pt x="36" y="61"/>
                    <a:pt x="36" y="61"/>
                    <a:pt x="36" y="6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4" y="87"/>
                    <a:pt x="22" y="89"/>
                    <a:pt x="21" y="90"/>
                  </a:cubicBezTo>
                  <a:cubicBezTo>
                    <a:pt x="20" y="91"/>
                    <a:pt x="18" y="91"/>
                    <a:pt x="16" y="91"/>
                  </a:cubicBezTo>
                  <a:cubicBezTo>
                    <a:pt x="14" y="91"/>
                    <a:pt x="11" y="91"/>
                    <a:pt x="8" y="8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2"/>
                    <a:pt x="9" y="102"/>
                    <a:pt x="12" y="103"/>
                  </a:cubicBezTo>
                  <a:cubicBezTo>
                    <a:pt x="14" y="103"/>
                    <a:pt x="17" y="103"/>
                    <a:pt x="19" y="103"/>
                  </a:cubicBezTo>
                  <a:cubicBezTo>
                    <a:pt x="24" y="103"/>
                    <a:pt x="28" y="102"/>
                    <a:pt x="31" y="100"/>
                  </a:cubicBezTo>
                  <a:cubicBezTo>
                    <a:pt x="34" y="97"/>
                    <a:pt x="36" y="93"/>
                    <a:pt x="39" y="87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21">
              <a:extLst>
                <a:ext uri="{FF2B5EF4-FFF2-40B4-BE49-F238E27FC236}">
                  <a16:creationId xmlns:a16="http://schemas.microsoft.com/office/drawing/2014/main" id="{8279F213-F01D-0BA8-7DEC-BF8F2017D9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47813" y="-96838"/>
              <a:ext cx="352425" cy="422275"/>
            </a:xfrm>
            <a:custGeom>
              <a:avLst/>
              <a:gdLst>
                <a:gd name="T0" fmla="*/ 327 w 425"/>
                <a:gd name="T1" fmla="*/ 247 h 510"/>
                <a:gd name="T2" fmla="*/ 415 w 425"/>
                <a:gd name="T3" fmla="*/ 130 h 510"/>
                <a:gd name="T4" fmla="*/ 268 w 425"/>
                <a:gd name="T5" fmla="*/ 0 h 510"/>
                <a:gd name="T6" fmla="*/ 0 w 425"/>
                <a:gd name="T7" fmla="*/ 0 h 510"/>
                <a:gd name="T8" fmla="*/ 0 w 425"/>
                <a:gd name="T9" fmla="*/ 510 h 510"/>
                <a:gd name="T10" fmla="*/ 277 w 425"/>
                <a:gd name="T11" fmla="*/ 510 h 510"/>
                <a:gd name="T12" fmla="*/ 425 w 425"/>
                <a:gd name="T13" fmla="*/ 373 h 510"/>
                <a:gd name="T14" fmla="*/ 327 w 425"/>
                <a:gd name="T15" fmla="*/ 247 h 510"/>
                <a:gd name="T16" fmla="*/ 109 w 425"/>
                <a:gd name="T17" fmla="*/ 92 h 510"/>
                <a:gd name="T18" fmla="*/ 245 w 425"/>
                <a:gd name="T19" fmla="*/ 92 h 510"/>
                <a:gd name="T20" fmla="*/ 304 w 425"/>
                <a:gd name="T21" fmla="*/ 148 h 510"/>
                <a:gd name="T22" fmla="*/ 245 w 425"/>
                <a:gd name="T23" fmla="*/ 205 h 510"/>
                <a:gd name="T24" fmla="*/ 109 w 425"/>
                <a:gd name="T25" fmla="*/ 205 h 510"/>
                <a:gd name="T26" fmla="*/ 109 w 425"/>
                <a:gd name="T27" fmla="*/ 92 h 510"/>
                <a:gd name="T28" fmla="*/ 249 w 425"/>
                <a:gd name="T29" fmla="*/ 417 h 510"/>
                <a:gd name="T30" fmla="*/ 249 w 425"/>
                <a:gd name="T31" fmla="*/ 418 h 510"/>
                <a:gd name="T32" fmla="*/ 109 w 425"/>
                <a:gd name="T33" fmla="*/ 418 h 510"/>
                <a:gd name="T34" fmla="*/ 109 w 425"/>
                <a:gd name="T35" fmla="*/ 298 h 510"/>
                <a:gd name="T36" fmla="*/ 249 w 425"/>
                <a:gd name="T37" fmla="*/ 298 h 510"/>
                <a:gd name="T38" fmla="*/ 315 w 425"/>
                <a:gd name="T39" fmla="*/ 357 h 510"/>
                <a:gd name="T40" fmla="*/ 249 w 425"/>
                <a:gd name="T41" fmla="*/ 417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5" h="510">
                  <a:moveTo>
                    <a:pt x="327" y="247"/>
                  </a:moveTo>
                  <a:cubicBezTo>
                    <a:pt x="375" y="237"/>
                    <a:pt x="415" y="194"/>
                    <a:pt x="415" y="130"/>
                  </a:cubicBezTo>
                  <a:cubicBezTo>
                    <a:pt x="415" y="62"/>
                    <a:pt x="365" y="0"/>
                    <a:pt x="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277" y="510"/>
                    <a:pt x="277" y="510"/>
                    <a:pt x="277" y="510"/>
                  </a:cubicBezTo>
                  <a:cubicBezTo>
                    <a:pt x="374" y="510"/>
                    <a:pt x="425" y="449"/>
                    <a:pt x="425" y="373"/>
                  </a:cubicBezTo>
                  <a:cubicBezTo>
                    <a:pt x="425" y="309"/>
                    <a:pt x="381" y="256"/>
                    <a:pt x="327" y="247"/>
                  </a:cubicBezTo>
                  <a:close/>
                  <a:moveTo>
                    <a:pt x="109" y="92"/>
                  </a:moveTo>
                  <a:cubicBezTo>
                    <a:pt x="245" y="92"/>
                    <a:pt x="245" y="92"/>
                    <a:pt x="245" y="92"/>
                  </a:cubicBezTo>
                  <a:cubicBezTo>
                    <a:pt x="281" y="92"/>
                    <a:pt x="304" y="117"/>
                    <a:pt x="304" y="148"/>
                  </a:cubicBezTo>
                  <a:cubicBezTo>
                    <a:pt x="304" y="181"/>
                    <a:pt x="281" y="205"/>
                    <a:pt x="245" y="205"/>
                  </a:cubicBezTo>
                  <a:cubicBezTo>
                    <a:pt x="109" y="205"/>
                    <a:pt x="109" y="205"/>
                    <a:pt x="109" y="205"/>
                  </a:cubicBezTo>
                  <a:lnTo>
                    <a:pt x="109" y="92"/>
                  </a:lnTo>
                  <a:close/>
                  <a:moveTo>
                    <a:pt x="249" y="417"/>
                  </a:moveTo>
                  <a:cubicBezTo>
                    <a:pt x="249" y="418"/>
                    <a:pt x="249" y="418"/>
                    <a:pt x="249" y="418"/>
                  </a:cubicBezTo>
                  <a:cubicBezTo>
                    <a:pt x="109" y="418"/>
                    <a:pt x="109" y="418"/>
                    <a:pt x="109" y="418"/>
                  </a:cubicBezTo>
                  <a:cubicBezTo>
                    <a:pt x="109" y="298"/>
                    <a:pt x="109" y="298"/>
                    <a:pt x="109" y="298"/>
                  </a:cubicBezTo>
                  <a:cubicBezTo>
                    <a:pt x="249" y="298"/>
                    <a:pt x="249" y="298"/>
                    <a:pt x="249" y="298"/>
                  </a:cubicBezTo>
                  <a:cubicBezTo>
                    <a:pt x="292" y="298"/>
                    <a:pt x="315" y="325"/>
                    <a:pt x="315" y="357"/>
                  </a:cubicBezTo>
                  <a:cubicBezTo>
                    <a:pt x="315" y="394"/>
                    <a:pt x="290" y="417"/>
                    <a:pt x="249" y="4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22">
              <a:extLst>
                <a:ext uri="{FF2B5EF4-FFF2-40B4-BE49-F238E27FC236}">
                  <a16:creationId xmlns:a16="http://schemas.microsoft.com/office/drawing/2014/main" id="{05C0F3AF-1E64-F4C9-5564-207AB298F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826" y="-103188"/>
              <a:ext cx="347663" cy="436563"/>
            </a:xfrm>
            <a:custGeom>
              <a:avLst/>
              <a:gdLst>
                <a:gd name="T0" fmla="*/ 59 w 420"/>
                <a:gd name="T1" fmla="*/ 363 h 527"/>
                <a:gd name="T2" fmla="*/ 221 w 420"/>
                <a:gd name="T3" fmla="*/ 431 h 527"/>
                <a:gd name="T4" fmla="*/ 310 w 420"/>
                <a:gd name="T5" fmla="*/ 374 h 527"/>
                <a:gd name="T6" fmla="*/ 207 w 420"/>
                <a:gd name="T7" fmla="*/ 309 h 527"/>
                <a:gd name="T8" fmla="*/ 17 w 420"/>
                <a:gd name="T9" fmla="*/ 154 h 527"/>
                <a:gd name="T10" fmla="*/ 210 w 420"/>
                <a:gd name="T11" fmla="*/ 0 h 527"/>
                <a:gd name="T12" fmla="*/ 409 w 420"/>
                <a:gd name="T13" fmla="*/ 71 h 527"/>
                <a:gd name="T14" fmla="*/ 349 w 420"/>
                <a:gd name="T15" fmla="*/ 151 h 527"/>
                <a:gd name="T16" fmla="*/ 203 w 420"/>
                <a:gd name="T17" fmla="*/ 95 h 527"/>
                <a:gd name="T18" fmla="*/ 128 w 420"/>
                <a:gd name="T19" fmla="*/ 147 h 527"/>
                <a:gd name="T20" fmla="*/ 229 w 420"/>
                <a:gd name="T21" fmla="*/ 206 h 527"/>
                <a:gd name="T22" fmla="*/ 420 w 420"/>
                <a:gd name="T23" fmla="*/ 363 h 527"/>
                <a:gd name="T24" fmla="*/ 216 w 420"/>
                <a:gd name="T25" fmla="*/ 527 h 527"/>
                <a:gd name="T26" fmla="*/ 0 w 420"/>
                <a:gd name="T27" fmla="*/ 446 h 527"/>
                <a:gd name="T28" fmla="*/ 59 w 420"/>
                <a:gd name="T29" fmla="*/ 363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0" h="527">
                  <a:moveTo>
                    <a:pt x="59" y="363"/>
                  </a:moveTo>
                  <a:cubicBezTo>
                    <a:pt x="95" y="400"/>
                    <a:pt x="151" y="431"/>
                    <a:pt x="221" y="431"/>
                  </a:cubicBezTo>
                  <a:cubicBezTo>
                    <a:pt x="281" y="431"/>
                    <a:pt x="310" y="403"/>
                    <a:pt x="310" y="374"/>
                  </a:cubicBezTo>
                  <a:cubicBezTo>
                    <a:pt x="310" y="336"/>
                    <a:pt x="266" y="323"/>
                    <a:pt x="207" y="309"/>
                  </a:cubicBezTo>
                  <a:cubicBezTo>
                    <a:pt x="124" y="290"/>
                    <a:pt x="17" y="267"/>
                    <a:pt x="17" y="154"/>
                  </a:cubicBezTo>
                  <a:cubicBezTo>
                    <a:pt x="17" y="69"/>
                    <a:pt x="90" y="0"/>
                    <a:pt x="210" y="0"/>
                  </a:cubicBezTo>
                  <a:cubicBezTo>
                    <a:pt x="291" y="0"/>
                    <a:pt x="359" y="24"/>
                    <a:pt x="409" y="71"/>
                  </a:cubicBezTo>
                  <a:cubicBezTo>
                    <a:pt x="349" y="151"/>
                    <a:pt x="349" y="151"/>
                    <a:pt x="349" y="151"/>
                  </a:cubicBezTo>
                  <a:cubicBezTo>
                    <a:pt x="308" y="113"/>
                    <a:pt x="253" y="95"/>
                    <a:pt x="203" y="95"/>
                  </a:cubicBezTo>
                  <a:cubicBezTo>
                    <a:pt x="154" y="95"/>
                    <a:pt x="128" y="117"/>
                    <a:pt x="128" y="147"/>
                  </a:cubicBezTo>
                  <a:cubicBezTo>
                    <a:pt x="128" y="182"/>
                    <a:pt x="170" y="192"/>
                    <a:pt x="229" y="206"/>
                  </a:cubicBezTo>
                  <a:cubicBezTo>
                    <a:pt x="313" y="225"/>
                    <a:pt x="420" y="250"/>
                    <a:pt x="420" y="363"/>
                  </a:cubicBezTo>
                  <a:cubicBezTo>
                    <a:pt x="420" y="457"/>
                    <a:pt x="353" y="527"/>
                    <a:pt x="216" y="527"/>
                  </a:cubicBezTo>
                  <a:cubicBezTo>
                    <a:pt x="118" y="527"/>
                    <a:pt x="48" y="494"/>
                    <a:pt x="0" y="446"/>
                  </a:cubicBezTo>
                  <a:lnTo>
                    <a:pt x="59" y="3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Rectangle 23">
              <a:extLst>
                <a:ext uri="{FF2B5EF4-FFF2-40B4-BE49-F238E27FC236}">
                  <a16:creationId xmlns:a16="http://schemas.microsoft.com/office/drawing/2014/main" id="{5308E799-0736-BCF1-CC1A-3F3E2248F9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501" y="-96838"/>
              <a:ext cx="88900" cy="422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24">
              <a:extLst>
                <a:ext uri="{FF2B5EF4-FFF2-40B4-BE49-F238E27FC236}">
                  <a16:creationId xmlns:a16="http://schemas.microsoft.com/office/drawing/2014/main" id="{D9308C71-8329-D144-E136-1D34018B4D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-31750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7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6 h 136"/>
                <a:gd name="T20" fmla="*/ 20 w 113"/>
                <a:gd name="T21" fmla="*/ 16 h 136"/>
                <a:gd name="T22" fmla="*/ 20 w 113"/>
                <a:gd name="T23" fmla="*/ 120 h 136"/>
                <a:gd name="T24" fmla="*/ 45 w 113"/>
                <a:gd name="T25" fmla="*/ 120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6"/>
                    <a:pt x="92" y="17"/>
                  </a:cubicBezTo>
                  <a:cubicBezTo>
                    <a:pt x="103" y="28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20"/>
                    <a:pt x="59" y="16"/>
                    <a:pt x="45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58" y="120"/>
                    <a:pt x="69" y="116"/>
                    <a:pt x="78" y="107"/>
                  </a:cubicBezTo>
                  <a:cubicBezTo>
                    <a:pt x="87" y="98"/>
                    <a:pt x="92" y="85"/>
                    <a:pt x="92" y="68"/>
                  </a:cubicBezTo>
                  <a:cubicBezTo>
                    <a:pt x="92" y="51"/>
                    <a:pt x="87" y="37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25">
              <a:extLst>
                <a:ext uri="{FF2B5EF4-FFF2-40B4-BE49-F238E27FC236}">
                  <a16:creationId xmlns:a16="http://schemas.microsoft.com/office/drawing/2014/main" id="{9B065B41-2B00-5183-95B8-2C97D2776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438" y="-3175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26">
              <a:extLst>
                <a:ext uri="{FF2B5EF4-FFF2-40B4-BE49-F238E27FC236}">
                  <a16:creationId xmlns:a16="http://schemas.microsoft.com/office/drawing/2014/main" id="{AEBBA209-4388-44E3-1F5D-110C641693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70176" y="-36513"/>
              <a:ext cx="20638" cy="117475"/>
            </a:xfrm>
            <a:custGeom>
              <a:avLst/>
              <a:gdLst>
                <a:gd name="T0" fmla="*/ 13 w 25"/>
                <a:gd name="T1" fmla="*/ 24 h 143"/>
                <a:gd name="T2" fmla="*/ 0 w 25"/>
                <a:gd name="T3" fmla="*/ 12 h 143"/>
                <a:gd name="T4" fmla="*/ 13 w 25"/>
                <a:gd name="T5" fmla="*/ 0 h 143"/>
                <a:gd name="T6" fmla="*/ 25 w 25"/>
                <a:gd name="T7" fmla="*/ 12 h 143"/>
                <a:gd name="T8" fmla="*/ 13 w 25"/>
                <a:gd name="T9" fmla="*/ 24 h 143"/>
                <a:gd name="T10" fmla="*/ 4 w 25"/>
                <a:gd name="T11" fmla="*/ 143 h 143"/>
                <a:gd name="T12" fmla="*/ 4 w 25"/>
                <a:gd name="T13" fmla="*/ 44 h 143"/>
                <a:gd name="T14" fmla="*/ 22 w 25"/>
                <a:gd name="T15" fmla="*/ 44 h 143"/>
                <a:gd name="T16" fmla="*/ 22 w 25"/>
                <a:gd name="T17" fmla="*/ 143 h 143"/>
                <a:gd name="T18" fmla="*/ 4 w 25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5"/>
                    <a:pt x="25" y="12"/>
                  </a:cubicBezTo>
                  <a:cubicBezTo>
                    <a:pt x="25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27">
              <a:extLst>
                <a:ext uri="{FF2B5EF4-FFF2-40B4-BE49-F238E27FC236}">
                  <a16:creationId xmlns:a16="http://schemas.microsoft.com/office/drawing/2014/main" id="{4524D336-2EEE-036C-C9C9-0D5F156C9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926" y="-1588"/>
              <a:ext cx="80963" cy="82550"/>
            </a:xfrm>
            <a:custGeom>
              <a:avLst/>
              <a:gdLst>
                <a:gd name="T0" fmla="*/ 31 w 51"/>
                <a:gd name="T1" fmla="*/ 52 h 52"/>
                <a:gd name="T2" fmla="*/ 20 w 51"/>
                <a:gd name="T3" fmla="*/ 52 h 52"/>
                <a:gd name="T4" fmla="*/ 0 w 51"/>
                <a:gd name="T5" fmla="*/ 0 h 52"/>
                <a:gd name="T6" fmla="*/ 11 w 51"/>
                <a:gd name="T7" fmla="*/ 0 h 52"/>
                <a:gd name="T8" fmla="*/ 25 w 51"/>
                <a:gd name="T9" fmla="*/ 42 h 52"/>
                <a:gd name="T10" fmla="*/ 40 w 51"/>
                <a:gd name="T11" fmla="*/ 0 h 52"/>
                <a:gd name="T12" fmla="*/ 51 w 51"/>
                <a:gd name="T13" fmla="*/ 0 h 52"/>
                <a:gd name="T14" fmla="*/ 31 w 51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52">
                  <a:moveTo>
                    <a:pt x="31" y="52"/>
                  </a:moveTo>
                  <a:lnTo>
                    <a:pt x="20" y="5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42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31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28">
              <a:extLst>
                <a:ext uri="{FF2B5EF4-FFF2-40B4-BE49-F238E27FC236}">
                  <a16:creationId xmlns:a16="http://schemas.microsoft.com/office/drawing/2014/main" id="{7957D02A-F6AA-E7FB-776F-5DF982079E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9238" y="-3175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9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5 h 103"/>
                <a:gd name="T22" fmla="*/ 19 w 90"/>
                <a:gd name="T23" fmla="*/ 43 h 103"/>
                <a:gd name="T24" fmla="*/ 71 w 90"/>
                <a:gd name="T25" fmla="*/ 43 h 103"/>
                <a:gd name="T26" fmla="*/ 46 w 90"/>
                <a:gd name="T27" fmla="*/ 1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6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5"/>
                    <a:pt x="0" y="52"/>
                  </a:cubicBezTo>
                  <a:cubicBezTo>
                    <a:pt x="0" y="20"/>
                    <a:pt x="21" y="0"/>
                    <a:pt x="47" y="0"/>
                  </a:cubicBezTo>
                  <a:cubicBezTo>
                    <a:pt x="74" y="0"/>
                    <a:pt x="90" y="20"/>
                    <a:pt x="90" y="4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5"/>
                  </a:moveTo>
                  <a:cubicBezTo>
                    <a:pt x="28" y="15"/>
                    <a:pt x="20" y="30"/>
                    <a:pt x="19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28"/>
                    <a:pt x="64" y="15"/>
                    <a:pt x="4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29">
              <a:extLst>
                <a:ext uri="{FF2B5EF4-FFF2-40B4-BE49-F238E27FC236}">
                  <a16:creationId xmlns:a16="http://schemas.microsoft.com/office/drawing/2014/main" id="{C091E53F-E8FB-D219-1C2C-C8CDF3A477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2901" y="-3175"/>
              <a:ext cx="68263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8 w 84"/>
                <a:gd name="T7" fmla="*/ 42 h 101"/>
                <a:gd name="T8" fmla="*/ 18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7 w 84"/>
                <a:gd name="T15" fmla="*/ 2 h 101"/>
                <a:gd name="T16" fmla="*/ 18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0" y="32"/>
                    <a:pt x="18" y="42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30">
              <a:extLst>
                <a:ext uri="{FF2B5EF4-FFF2-40B4-BE49-F238E27FC236}">
                  <a16:creationId xmlns:a16="http://schemas.microsoft.com/office/drawing/2014/main" id="{D8C0F936-155F-B9D3-105E-CB4A7E9C8F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06726" y="-34925"/>
              <a:ext cx="79375" cy="117475"/>
            </a:xfrm>
            <a:custGeom>
              <a:avLst/>
              <a:gdLst>
                <a:gd name="T0" fmla="*/ 50 w 95"/>
                <a:gd name="T1" fmla="*/ 142 h 142"/>
                <a:gd name="T2" fmla="*/ 20 w 95"/>
                <a:gd name="T3" fmla="*/ 125 h 142"/>
                <a:gd name="T4" fmla="*/ 17 w 95"/>
                <a:gd name="T5" fmla="*/ 140 h 142"/>
                <a:gd name="T6" fmla="*/ 0 w 95"/>
                <a:gd name="T7" fmla="*/ 140 h 142"/>
                <a:gd name="T8" fmla="*/ 0 w 95"/>
                <a:gd name="T9" fmla="*/ 0 h 142"/>
                <a:gd name="T10" fmla="*/ 19 w 95"/>
                <a:gd name="T11" fmla="*/ 0 h 142"/>
                <a:gd name="T12" fmla="*/ 19 w 95"/>
                <a:gd name="T13" fmla="*/ 57 h 142"/>
                <a:gd name="T14" fmla="*/ 52 w 95"/>
                <a:gd name="T15" fmla="*/ 39 h 142"/>
                <a:gd name="T16" fmla="*/ 94 w 95"/>
                <a:gd name="T17" fmla="*/ 91 h 142"/>
                <a:gd name="T18" fmla="*/ 50 w 95"/>
                <a:gd name="T19" fmla="*/ 142 h 142"/>
                <a:gd name="T20" fmla="*/ 47 w 95"/>
                <a:gd name="T21" fmla="*/ 55 h 142"/>
                <a:gd name="T22" fmla="*/ 18 w 95"/>
                <a:gd name="T23" fmla="*/ 91 h 142"/>
                <a:gd name="T24" fmla="*/ 46 w 95"/>
                <a:gd name="T25" fmla="*/ 127 h 142"/>
                <a:gd name="T26" fmla="*/ 75 w 95"/>
                <a:gd name="T27" fmla="*/ 91 h 142"/>
                <a:gd name="T28" fmla="*/ 47 w 95"/>
                <a:gd name="T29" fmla="*/ 5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142">
                  <a:moveTo>
                    <a:pt x="50" y="142"/>
                  </a:moveTo>
                  <a:cubicBezTo>
                    <a:pt x="31" y="142"/>
                    <a:pt x="22" y="129"/>
                    <a:pt x="20" y="125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5"/>
                    <a:pt x="31" y="39"/>
                    <a:pt x="52" y="39"/>
                  </a:cubicBezTo>
                  <a:cubicBezTo>
                    <a:pt x="78" y="39"/>
                    <a:pt x="94" y="61"/>
                    <a:pt x="94" y="91"/>
                  </a:cubicBezTo>
                  <a:cubicBezTo>
                    <a:pt x="95" y="121"/>
                    <a:pt x="77" y="142"/>
                    <a:pt x="50" y="142"/>
                  </a:cubicBezTo>
                  <a:close/>
                  <a:moveTo>
                    <a:pt x="47" y="55"/>
                  </a:moveTo>
                  <a:cubicBezTo>
                    <a:pt x="30" y="55"/>
                    <a:pt x="18" y="71"/>
                    <a:pt x="18" y="91"/>
                  </a:cubicBezTo>
                  <a:cubicBezTo>
                    <a:pt x="18" y="110"/>
                    <a:pt x="29" y="127"/>
                    <a:pt x="46" y="127"/>
                  </a:cubicBezTo>
                  <a:cubicBezTo>
                    <a:pt x="63" y="127"/>
                    <a:pt x="75" y="111"/>
                    <a:pt x="75" y="91"/>
                  </a:cubicBezTo>
                  <a:cubicBezTo>
                    <a:pt x="75" y="71"/>
                    <a:pt x="64" y="55"/>
                    <a:pt x="47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31">
              <a:extLst>
                <a:ext uri="{FF2B5EF4-FFF2-40B4-BE49-F238E27FC236}">
                  <a16:creationId xmlns:a16="http://schemas.microsoft.com/office/drawing/2014/main" id="{B3C06BAF-2606-07B2-0633-EFEFFAE99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4038" y="-1588"/>
              <a:ext cx="79375" cy="114300"/>
            </a:xfrm>
            <a:custGeom>
              <a:avLst/>
              <a:gdLst>
                <a:gd name="T0" fmla="*/ 52 w 96"/>
                <a:gd name="T1" fmla="*/ 113 h 136"/>
                <a:gd name="T2" fmla="*/ 26 w 96"/>
                <a:gd name="T3" fmla="*/ 136 h 136"/>
                <a:gd name="T4" fmla="*/ 7 w 96"/>
                <a:gd name="T5" fmla="*/ 132 h 136"/>
                <a:gd name="T6" fmla="*/ 11 w 96"/>
                <a:gd name="T7" fmla="*/ 117 h 136"/>
                <a:gd name="T8" fmla="*/ 22 w 96"/>
                <a:gd name="T9" fmla="*/ 120 h 136"/>
                <a:gd name="T10" fmla="*/ 33 w 96"/>
                <a:gd name="T11" fmla="*/ 110 h 136"/>
                <a:gd name="T12" fmla="*/ 38 w 96"/>
                <a:gd name="T13" fmla="*/ 98 h 136"/>
                <a:gd name="T14" fmla="*/ 0 w 96"/>
                <a:gd name="T15" fmla="*/ 0 h 136"/>
                <a:gd name="T16" fmla="*/ 20 w 96"/>
                <a:gd name="T17" fmla="*/ 0 h 136"/>
                <a:gd name="T18" fmla="*/ 48 w 96"/>
                <a:gd name="T19" fmla="*/ 81 h 136"/>
                <a:gd name="T20" fmla="*/ 76 w 96"/>
                <a:gd name="T21" fmla="*/ 0 h 136"/>
                <a:gd name="T22" fmla="*/ 96 w 96"/>
                <a:gd name="T23" fmla="*/ 0 h 136"/>
                <a:gd name="T24" fmla="*/ 52 w 96"/>
                <a:gd name="T25" fmla="*/ 11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36">
                  <a:moveTo>
                    <a:pt x="52" y="113"/>
                  </a:moveTo>
                  <a:cubicBezTo>
                    <a:pt x="45" y="129"/>
                    <a:pt x="38" y="136"/>
                    <a:pt x="26" y="136"/>
                  </a:cubicBezTo>
                  <a:cubicBezTo>
                    <a:pt x="13" y="136"/>
                    <a:pt x="7" y="132"/>
                    <a:pt x="7" y="132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11" y="117"/>
                    <a:pt x="17" y="120"/>
                    <a:pt x="22" y="120"/>
                  </a:cubicBezTo>
                  <a:cubicBezTo>
                    <a:pt x="27" y="120"/>
                    <a:pt x="30" y="118"/>
                    <a:pt x="33" y="110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52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Rectangle 32">
              <a:extLst>
                <a:ext uri="{FF2B5EF4-FFF2-40B4-BE49-F238E27FC236}">
                  <a16:creationId xmlns:a16="http://schemas.microsoft.com/office/drawing/2014/main" id="{28E831E1-5403-0391-CFF1-443342404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9451" y="-31750"/>
              <a:ext cx="17463" cy="1127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33">
              <a:extLst>
                <a:ext uri="{FF2B5EF4-FFF2-40B4-BE49-F238E27FC236}">
                  <a16:creationId xmlns:a16="http://schemas.microsoft.com/office/drawing/2014/main" id="{C26B6476-3E8D-9E7B-540C-E0FEFAD5D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901" y="-3175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9 w 84"/>
                <a:gd name="T7" fmla="*/ 42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2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34">
              <a:extLst>
                <a:ext uri="{FF2B5EF4-FFF2-40B4-BE49-F238E27FC236}">
                  <a16:creationId xmlns:a16="http://schemas.microsoft.com/office/drawing/2014/main" id="{944C5982-3C91-7F73-09A4-D3869163B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962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39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2" y="99"/>
                    <a:pt x="54" y="103"/>
                    <a:pt x="39" y="103"/>
                  </a:cubicBezTo>
                  <a:cubicBezTo>
                    <a:pt x="19" y="103"/>
                    <a:pt x="4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39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7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3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35">
              <a:extLst>
                <a:ext uri="{FF2B5EF4-FFF2-40B4-BE49-F238E27FC236}">
                  <a16:creationId xmlns:a16="http://schemas.microsoft.com/office/drawing/2014/main" id="{948AB8FF-2BA3-9E06-B8CF-1E2C0011DA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29001" y="-36513"/>
              <a:ext cx="20638" cy="117475"/>
            </a:xfrm>
            <a:custGeom>
              <a:avLst/>
              <a:gdLst>
                <a:gd name="T0" fmla="*/ 13 w 26"/>
                <a:gd name="T1" fmla="*/ 24 h 143"/>
                <a:gd name="T2" fmla="*/ 0 w 26"/>
                <a:gd name="T3" fmla="*/ 12 h 143"/>
                <a:gd name="T4" fmla="*/ 13 w 26"/>
                <a:gd name="T5" fmla="*/ 0 h 143"/>
                <a:gd name="T6" fmla="*/ 26 w 26"/>
                <a:gd name="T7" fmla="*/ 12 h 143"/>
                <a:gd name="T8" fmla="*/ 13 w 26"/>
                <a:gd name="T9" fmla="*/ 24 h 143"/>
                <a:gd name="T10" fmla="*/ 4 w 26"/>
                <a:gd name="T11" fmla="*/ 143 h 143"/>
                <a:gd name="T12" fmla="*/ 4 w 26"/>
                <a:gd name="T13" fmla="*/ 44 h 143"/>
                <a:gd name="T14" fmla="*/ 22 w 26"/>
                <a:gd name="T15" fmla="*/ 44 h 143"/>
                <a:gd name="T16" fmla="*/ 22 w 26"/>
                <a:gd name="T17" fmla="*/ 143 h 143"/>
                <a:gd name="T18" fmla="*/ 4 w 26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5"/>
                    <a:pt x="26" y="12"/>
                  </a:cubicBezTo>
                  <a:cubicBezTo>
                    <a:pt x="26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36">
              <a:extLst>
                <a:ext uri="{FF2B5EF4-FFF2-40B4-BE49-F238E27FC236}">
                  <a16:creationId xmlns:a16="http://schemas.microsoft.com/office/drawing/2014/main" id="{914FBE95-5DCD-B09C-05FA-773F884D73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65513" y="-3175"/>
              <a:ext cx="77788" cy="115888"/>
            </a:xfrm>
            <a:custGeom>
              <a:avLst/>
              <a:gdLst>
                <a:gd name="T0" fmla="*/ 84 w 94"/>
                <a:gd name="T1" fmla="*/ 122 h 138"/>
                <a:gd name="T2" fmla="*/ 44 w 94"/>
                <a:gd name="T3" fmla="*/ 138 h 138"/>
                <a:gd name="T4" fmla="*/ 5 w 94"/>
                <a:gd name="T5" fmla="*/ 126 h 138"/>
                <a:gd name="T6" fmla="*/ 12 w 94"/>
                <a:gd name="T7" fmla="*/ 112 h 138"/>
                <a:gd name="T8" fmla="*/ 43 w 94"/>
                <a:gd name="T9" fmla="*/ 122 h 138"/>
                <a:gd name="T10" fmla="*/ 67 w 94"/>
                <a:gd name="T11" fmla="*/ 113 h 138"/>
                <a:gd name="T12" fmla="*/ 74 w 94"/>
                <a:gd name="T13" fmla="*/ 89 h 138"/>
                <a:gd name="T14" fmla="*/ 74 w 94"/>
                <a:gd name="T15" fmla="*/ 80 h 138"/>
                <a:gd name="T16" fmla="*/ 42 w 94"/>
                <a:gd name="T17" fmla="*/ 99 h 138"/>
                <a:gd name="T18" fmla="*/ 0 w 94"/>
                <a:gd name="T19" fmla="*/ 49 h 138"/>
                <a:gd name="T20" fmla="*/ 43 w 94"/>
                <a:gd name="T21" fmla="*/ 0 h 138"/>
                <a:gd name="T22" fmla="*/ 74 w 94"/>
                <a:gd name="T23" fmla="*/ 18 h 138"/>
                <a:gd name="T24" fmla="*/ 76 w 94"/>
                <a:gd name="T25" fmla="*/ 2 h 138"/>
                <a:gd name="T26" fmla="*/ 94 w 94"/>
                <a:gd name="T27" fmla="*/ 2 h 138"/>
                <a:gd name="T28" fmla="*/ 94 w 94"/>
                <a:gd name="T29" fmla="*/ 82 h 138"/>
                <a:gd name="T30" fmla="*/ 84 w 94"/>
                <a:gd name="T31" fmla="*/ 122 h 138"/>
                <a:gd name="T32" fmla="*/ 48 w 94"/>
                <a:gd name="T33" fmla="*/ 15 h 138"/>
                <a:gd name="T34" fmla="*/ 20 w 94"/>
                <a:gd name="T35" fmla="*/ 49 h 138"/>
                <a:gd name="T36" fmla="*/ 47 w 94"/>
                <a:gd name="T37" fmla="*/ 83 h 138"/>
                <a:gd name="T38" fmla="*/ 75 w 94"/>
                <a:gd name="T39" fmla="*/ 49 h 138"/>
                <a:gd name="T40" fmla="*/ 48 w 94"/>
                <a:gd name="T41" fmla="*/ 1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138">
                  <a:moveTo>
                    <a:pt x="84" y="122"/>
                  </a:moveTo>
                  <a:cubicBezTo>
                    <a:pt x="76" y="130"/>
                    <a:pt x="64" y="138"/>
                    <a:pt x="44" y="138"/>
                  </a:cubicBezTo>
                  <a:cubicBezTo>
                    <a:pt x="23" y="138"/>
                    <a:pt x="8" y="129"/>
                    <a:pt x="5" y="126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7" y="116"/>
                    <a:pt x="30" y="122"/>
                    <a:pt x="43" y="122"/>
                  </a:cubicBezTo>
                  <a:cubicBezTo>
                    <a:pt x="55" y="122"/>
                    <a:pt x="63" y="118"/>
                    <a:pt x="67" y="113"/>
                  </a:cubicBezTo>
                  <a:cubicBezTo>
                    <a:pt x="72" y="109"/>
                    <a:pt x="74" y="101"/>
                    <a:pt x="74" y="89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3" y="83"/>
                    <a:pt x="64" y="99"/>
                    <a:pt x="42" y="99"/>
                  </a:cubicBezTo>
                  <a:cubicBezTo>
                    <a:pt x="16" y="99"/>
                    <a:pt x="0" y="78"/>
                    <a:pt x="0" y="49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65" y="0"/>
                    <a:pt x="73" y="15"/>
                    <a:pt x="74" y="18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102"/>
                    <a:pt x="91" y="113"/>
                    <a:pt x="84" y="122"/>
                  </a:cubicBezTo>
                  <a:close/>
                  <a:moveTo>
                    <a:pt x="48" y="15"/>
                  </a:moveTo>
                  <a:cubicBezTo>
                    <a:pt x="31" y="15"/>
                    <a:pt x="20" y="30"/>
                    <a:pt x="20" y="49"/>
                  </a:cubicBezTo>
                  <a:cubicBezTo>
                    <a:pt x="20" y="67"/>
                    <a:pt x="30" y="83"/>
                    <a:pt x="47" y="83"/>
                  </a:cubicBezTo>
                  <a:cubicBezTo>
                    <a:pt x="64" y="83"/>
                    <a:pt x="75" y="67"/>
                    <a:pt x="75" y="49"/>
                  </a:cubicBezTo>
                  <a:cubicBezTo>
                    <a:pt x="75" y="30"/>
                    <a:pt x="65" y="15"/>
                    <a:pt x="48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37">
              <a:extLst>
                <a:ext uri="{FF2B5EF4-FFF2-40B4-BE49-F238E27FC236}">
                  <a16:creationId xmlns:a16="http://schemas.microsoft.com/office/drawing/2014/main" id="{DCECE63C-3BE4-E3D3-8A34-3F4C88B09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8701" y="-34925"/>
              <a:ext cx="69850" cy="115888"/>
            </a:xfrm>
            <a:custGeom>
              <a:avLst/>
              <a:gdLst>
                <a:gd name="T0" fmla="*/ 66 w 85"/>
                <a:gd name="T1" fmla="*/ 141 h 141"/>
                <a:gd name="T2" fmla="*/ 66 w 85"/>
                <a:gd name="T3" fmla="*/ 82 h 141"/>
                <a:gd name="T4" fmla="*/ 46 w 85"/>
                <a:gd name="T5" fmla="*/ 56 h 141"/>
                <a:gd name="T6" fmla="*/ 19 w 85"/>
                <a:gd name="T7" fmla="*/ 82 h 141"/>
                <a:gd name="T8" fmla="*/ 19 w 85"/>
                <a:gd name="T9" fmla="*/ 141 h 141"/>
                <a:gd name="T10" fmla="*/ 0 w 85"/>
                <a:gd name="T11" fmla="*/ 141 h 141"/>
                <a:gd name="T12" fmla="*/ 0 w 85"/>
                <a:gd name="T13" fmla="*/ 0 h 141"/>
                <a:gd name="T14" fmla="*/ 19 w 85"/>
                <a:gd name="T15" fmla="*/ 0 h 141"/>
                <a:gd name="T16" fmla="*/ 19 w 85"/>
                <a:gd name="T17" fmla="*/ 60 h 141"/>
                <a:gd name="T18" fmla="*/ 52 w 85"/>
                <a:gd name="T19" fmla="*/ 39 h 141"/>
                <a:gd name="T20" fmla="*/ 85 w 85"/>
                <a:gd name="T21" fmla="*/ 77 h 141"/>
                <a:gd name="T22" fmla="*/ 85 w 85"/>
                <a:gd name="T23" fmla="*/ 141 h 141"/>
                <a:gd name="T24" fmla="*/ 66 w 85"/>
                <a:gd name="T25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141">
                  <a:moveTo>
                    <a:pt x="66" y="141"/>
                  </a:moveTo>
                  <a:cubicBezTo>
                    <a:pt x="66" y="82"/>
                    <a:pt x="66" y="82"/>
                    <a:pt x="66" y="82"/>
                  </a:cubicBezTo>
                  <a:cubicBezTo>
                    <a:pt x="66" y="66"/>
                    <a:pt x="61" y="56"/>
                    <a:pt x="46" y="56"/>
                  </a:cubicBezTo>
                  <a:cubicBezTo>
                    <a:pt x="31" y="56"/>
                    <a:pt x="21" y="72"/>
                    <a:pt x="19" y="82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5" y="50"/>
                    <a:pt x="36" y="39"/>
                    <a:pt x="52" y="39"/>
                  </a:cubicBezTo>
                  <a:cubicBezTo>
                    <a:pt x="72" y="39"/>
                    <a:pt x="85" y="51"/>
                    <a:pt x="85" y="77"/>
                  </a:cubicBezTo>
                  <a:cubicBezTo>
                    <a:pt x="85" y="141"/>
                    <a:pt x="85" y="141"/>
                    <a:pt x="85" y="141"/>
                  </a:cubicBezTo>
                  <a:lnTo>
                    <a:pt x="66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38">
              <a:extLst>
                <a:ext uri="{FF2B5EF4-FFF2-40B4-BE49-F238E27FC236}">
                  <a16:creationId xmlns:a16="http://schemas.microsoft.com/office/drawing/2014/main" id="{A628084C-CF66-E7E8-A07E-637CE5D6B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4426" y="-23813"/>
              <a:ext cx="50800" cy="106363"/>
            </a:xfrm>
            <a:custGeom>
              <a:avLst/>
              <a:gdLst>
                <a:gd name="T0" fmla="*/ 33 w 61"/>
                <a:gd name="T1" fmla="*/ 41 h 128"/>
                <a:gd name="T2" fmla="*/ 33 w 61"/>
                <a:gd name="T3" fmla="*/ 92 h 128"/>
                <a:gd name="T4" fmla="*/ 37 w 61"/>
                <a:gd name="T5" fmla="*/ 109 h 128"/>
                <a:gd name="T6" fmla="*/ 47 w 61"/>
                <a:gd name="T7" fmla="*/ 113 h 128"/>
                <a:gd name="T8" fmla="*/ 58 w 61"/>
                <a:gd name="T9" fmla="*/ 111 h 128"/>
                <a:gd name="T10" fmla="*/ 60 w 61"/>
                <a:gd name="T11" fmla="*/ 125 h 128"/>
                <a:gd name="T12" fmla="*/ 42 w 61"/>
                <a:gd name="T13" fmla="*/ 128 h 128"/>
                <a:gd name="T14" fmla="*/ 21 w 61"/>
                <a:gd name="T15" fmla="*/ 121 h 128"/>
                <a:gd name="T16" fmla="*/ 15 w 61"/>
                <a:gd name="T17" fmla="*/ 95 h 128"/>
                <a:gd name="T18" fmla="*/ 15 w 61"/>
                <a:gd name="T19" fmla="*/ 41 h 128"/>
                <a:gd name="T20" fmla="*/ 0 w 61"/>
                <a:gd name="T21" fmla="*/ 41 h 128"/>
                <a:gd name="T22" fmla="*/ 0 w 61"/>
                <a:gd name="T23" fmla="*/ 27 h 128"/>
                <a:gd name="T24" fmla="*/ 14 w 61"/>
                <a:gd name="T25" fmla="*/ 27 h 128"/>
                <a:gd name="T26" fmla="*/ 16 w 61"/>
                <a:gd name="T27" fmla="*/ 0 h 128"/>
                <a:gd name="T28" fmla="*/ 33 w 61"/>
                <a:gd name="T29" fmla="*/ 0 h 128"/>
                <a:gd name="T30" fmla="*/ 33 w 61"/>
                <a:gd name="T31" fmla="*/ 27 h 128"/>
                <a:gd name="T32" fmla="*/ 61 w 61"/>
                <a:gd name="T33" fmla="*/ 27 h 128"/>
                <a:gd name="T34" fmla="*/ 61 w 61"/>
                <a:gd name="T35" fmla="*/ 41 h 128"/>
                <a:gd name="T36" fmla="*/ 33 w 61"/>
                <a:gd name="T37" fmla="*/ 4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128">
                  <a:moveTo>
                    <a:pt x="33" y="41"/>
                  </a:moveTo>
                  <a:cubicBezTo>
                    <a:pt x="33" y="92"/>
                    <a:pt x="33" y="92"/>
                    <a:pt x="33" y="92"/>
                  </a:cubicBezTo>
                  <a:cubicBezTo>
                    <a:pt x="33" y="101"/>
                    <a:pt x="34" y="106"/>
                    <a:pt x="37" y="109"/>
                  </a:cubicBezTo>
                  <a:cubicBezTo>
                    <a:pt x="40" y="112"/>
                    <a:pt x="43" y="113"/>
                    <a:pt x="47" y="113"/>
                  </a:cubicBezTo>
                  <a:cubicBezTo>
                    <a:pt x="52" y="113"/>
                    <a:pt x="56" y="112"/>
                    <a:pt x="58" y="111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6" y="127"/>
                    <a:pt x="48" y="128"/>
                    <a:pt x="42" y="128"/>
                  </a:cubicBezTo>
                  <a:cubicBezTo>
                    <a:pt x="33" y="128"/>
                    <a:pt x="27" y="126"/>
                    <a:pt x="21" y="121"/>
                  </a:cubicBezTo>
                  <a:cubicBezTo>
                    <a:pt x="16" y="115"/>
                    <a:pt x="15" y="108"/>
                    <a:pt x="15" y="95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33" y="41"/>
                    <a:pt x="33" y="41"/>
                    <a:pt x="33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39">
              <a:extLst>
                <a:ext uri="{FF2B5EF4-FFF2-40B4-BE49-F238E27FC236}">
                  <a16:creationId xmlns:a16="http://schemas.microsoft.com/office/drawing/2014/main" id="{644BE14E-EA94-5B64-6A69-FD38062EC8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157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40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3" y="99"/>
                    <a:pt x="54" y="103"/>
                    <a:pt x="39" y="103"/>
                  </a:cubicBezTo>
                  <a:cubicBezTo>
                    <a:pt x="19" y="103"/>
                    <a:pt x="5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40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8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4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40">
              <a:extLst>
                <a:ext uri="{FF2B5EF4-FFF2-40B4-BE49-F238E27FC236}">
                  <a16:creationId xmlns:a16="http://schemas.microsoft.com/office/drawing/2014/main" id="{EF137B69-3191-B6FE-C47C-0D807733E2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157163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6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5 h 136"/>
                <a:gd name="T20" fmla="*/ 20 w 113"/>
                <a:gd name="T21" fmla="*/ 15 h 136"/>
                <a:gd name="T22" fmla="*/ 20 w 113"/>
                <a:gd name="T23" fmla="*/ 119 h 136"/>
                <a:gd name="T24" fmla="*/ 45 w 113"/>
                <a:gd name="T25" fmla="*/ 119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5"/>
                    <a:pt x="92" y="16"/>
                  </a:cubicBezTo>
                  <a:cubicBezTo>
                    <a:pt x="103" y="27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19"/>
                    <a:pt x="59" y="15"/>
                    <a:pt x="45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45" y="119"/>
                    <a:pt x="45" y="119"/>
                    <a:pt x="45" y="119"/>
                  </a:cubicBezTo>
                  <a:cubicBezTo>
                    <a:pt x="58" y="119"/>
                    <a:pt x="69" y="116"/>
                    <a:pt x="78" y="107"/>
                  </a:cubicBezTo>
                  <a:cubicBezTo>
                    <a:pt x="87" y="98"/>
                    <a:pt x="92" y="84"/>
                    <a:pt x="92" y="68"/>
                  </a:cubicBezTo>
                  <a:cubicBezTo>
                    <a:pt x="92" y="51"/>
                    <a:pt x="87" y="36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41">
              <a:extLst>
                <a:ext uri="{FF2B5EF4-FFF2-40B4-BE49-F238E27FC236}">
                  <a16:creationId xmlns:a16="http://schemas.microsoft.com/office/drawing/2014/main" id="{821A2D0B-222A-FACB-58E1-95FBC01269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50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Rectangle 42">
              <a:extLst>
                <a:ext uri="{FF2B5EF4-FFF2-40B4-BE49-F238E27FC236}">
                  <a16:creationId xmlns:a16="http://schemas.microsoft.com/office/drawing/2014/main" id="{7DEFDA0D-DEC0-C80E-280E-37E6A828C6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7163" y="153988"/>
              <a:ext cx="15875" cy="115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43">
              <a:extLst>
                <a:ext uri="{FF2B5EF4-FFF2-40B4-BE49-F238E27FC236}">
                  <a16:creationId xmlns:a16="http://schemas.microsoft.com/office/drawing/2014/main" id="{E1B199F1-629A-2B40-F991-6A433992CF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6851" y="150813"/>
              <a:ext cx="20638" cy="119063"/>
            </a:xfrm>
            <a:custGeom>
              <a:avLst/>
              <a:gdLst>
                <a:gd name="T0" fmla="*/ 12 w 25"/>
                <a:gd name="T1" fmla="*/ 25 h 144"/>
                <a:gd name="T2" fmla="*/ 0 w 25"/>
                <a:gd name="T3" fmla="*/ 13 h 144"/>
                <a:gd name="T4" fmla="*/ 12 w 25"/>
                <a:gd name="T5" fmla="*/ 0 h 144"/>
                <a:gd name="T6" fmla="*/ 25 w 25"/>
                <a:gd name="T7" fmla="*/ 12 h 144"/>
                <a:gd name="T8" fmla="*/ 12 w 25"/>
                <a:gd name="T9" fmla="*/ 25 h 144"/>
                <a:gd name="T10" fmla="*/ 3 w 25"/>
                <a:gd name="T11" fmla="*/ 144 h 144"/>
                <a:gd name="T12" fmla="*/ 3 w 25"/>
                <a:gd name="T13" fmla="*/ 45 h 144"/>
                <a:gd name="T14" fmla="*/ 22 w 25"/>
                <a:gd name="T15" fmla="*/ 45 h 144"/>
                <a:gd name="T16" fmla="*/ 22 w 25"/>
                <a:gd name="T17" fmla="*/ 144 h 144"/>
                <a:gd name="T18" fmla="*/ 3 w 25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4">
                  <a:moveTo>
                    <a:pt x="12" y="25"/>
                  </a:moveTo>
                  <a:cubicBezTo>
                    <a:pt x="5" y="25"/>
                    <a:pt x="0" y="20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0" y="0"/>
                    <a:pt x="25" y="6"/>
                    <a:pt x="25" y="12"/>
                  </a:cubicBezTo>
                  <a:cubicBezTo>
                    <a:pt x="25" y="19"/>
                    <a:pt x="20" y="25"/>
                    <a:pt x="12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44">
              <a:extLst>
                <a:ext uri="{FF2B5EF4-FFF2-40B4-BE49-F238E27FC236}">
                  <a16:creationId xmlns:a16="http://schemas.microsoft.com/office/drawing/2014/main" id="{344578C9-CCB4-4F2D-6F97-A69FE48FE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8601" y="188913"/>
              <a:ext cx="79375" cy="80963"/>
            </a:xfrm>
            <a:custGeom>
              <a:avLst/>
              <a:gdLst>
                <a:gd name="T0" fmla="*/ 30 w 50"/>
                <a:gd name="T1" fmla="*/ 51 h 51"/>
                <a:gd name="T2" fmla="*/ 19 w 50"/>
                <a:gd name="T3" fmla="*/ 51 h 51"/>
                <a:gd name="T4" fmla="*/ 0 w 50"/>
                <a:gd name="T5" fmla="*/ 0 h 51"/>
                <a:gd name="T6" fmla="*/ 10 w 50"/>
                <a:gd name="T7" fmla="*/ 0 h 51"/>
                <a:gd name="T8" fmla="*/ 25 w 50"/>
                <a:gd name="T9" fmla="*/ 41 h 51"/>
                <a:gd name="T10" fmla="*/ 39 w 50"/>
                <a:gd name="T11" fmla="*/ 0 h 51"/>
                <a:gd name="T12" fmla="*/ 50 w 50"/>
                <a:gd name="T13" fmla="*/ 0 h 51"/>
                <a:gd name="T14" fmla="*/ 30 w 50"/>
                <a:gd name="T1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51">
                  <a:moveTo>
                    <a:pt x="30" y="51"/>
                  </a:moveTo>
                  <a:lnTo>
                    <a:pt x="19" y="5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5" y="41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30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45">
              <a:extLst>
                <a:ext uri="{FF2B5EF4-FFF2-40B4-BE49-F238E27FC236}">
                  <a16:creationId xmlns:a16="http://schemas.microsoft.com/office/drawing/2014/main" id="{2236A563-D056-2155-A154-64F4FBDBB1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59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0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46">
              <a:extLst>
                <a:ext uri="{FF2B5EF4-FFF2-40B4-BE49-F238E27FC236}">
                  <a16:creationId xmlns:a16="http://schemas.microsoft.com/office/drawing/2014/main" id="{F4BF70B8-9555-C261-D3C1-88BD30FC33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7988" y="185738"/>
              <a:ext cx="47625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47">
              <a:extLst>
                <a:ext uri="{FF2B5EF4-FFF2-40B4-BE49-F238E27FC236}">
                  <a16:creationId xmlns:a16="http://schemas.microsoft.com/office/drawing/2014/main" id="{2EFAC510-CEEE-DA5A-FAA3-F170FED762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987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48">
              <a:extLst>
                <a:ext uri="{FF2B5EF4-FFF2-40B4-BE49-F238E27FC236}">
                  <a16:creationId xmlns:a16="http://schemas.microsoft.com/office/drawing/2014/main" id="{9F75901F-04A3-6B7A-4918-99E7F7C4A0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84513" y="153988"/>
              <a:ext cx="77788" cy="117475"/>
            </a:xfrm>
            <a:custGeom>
              <a:avLst/>
              <a:gdLst>
                <a:gd name="T0" fmla="*/ 78 w 94"/>
                <a:gd name="T1" fmla="*/ 141 h 143"/>
                <a:gd name="T2" fmla="*/ 75 w 94"/>
                <a:gd name="T3" fmla="*/ 125 h 143"/>
                <a:gd name="T4" fmla="*/ 42 w 94"/>
                <a:gd name="T5" fmla="*/ 143 h 143"/>
                <a:gd name="T6" fmla="*/ 0 w 94"/>
                <a:gd name="T7" fmla="*/ 91 h 143"/>
                <a:gd name="T8" fmla="*/ 44 w 94"/>
                <a:gd name="T9" fmla="*/ 40 h 143"/>
                <a:gd name="T10" fmla="*/ 75 w 94"/>
                <a:gd name="T11" fmla="*/ 58 h 143"/>
                <a:gd name="T12" fmla="*/ 75 w 94"/>
                <a:gd name="T13" fmla="*/ 0 h 143"/>
                <a:gd name="T14" fmla="*/ 94 w 94"/>
                <a:gd name="T15" fmla="*/ 0 h 143"/>
                <a:gd name="T16" fmla="*/ 94 w 94"/>
                <a:gd name="T17" fmla="*/ 141 h 143"/>
                <a:gd name="T18" fmla="*/ 78 w 94"/>
                <a:gd name="T19" fmla="*/ 141 h 143"/>
                <a:gd name="T20" fmla="*/ 48 w 94"/>
                <a:gd name="T21" fmla="*/ 54 h 143"/>
                <a:gd name="T22" fmla="*/ 19 w 94"/>
                <a:gd name="T23" fmla="*/ 90 h 143"/>
                <a:gd name="T24" fmla="*/ 47 w 94"/>
                <a:gd name="T25" fmla="*/ 127 h 143"/>
                <a:gd name="T26" fmla="*/ 75 w 94"/>
                <a:gd name="T27" fmla="*/ 90 h 143"/>
                <a:gd name="T28" fmla="*/ 48 w 94"/>
                <a:gd name="T29" fmla="*/ 5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43">
                  <a:moveTo>
                    <a:pt x="78" y="141"/>
                  </a:moveTo>
                  <a:cubicBezTo>
                    <a:pt x="75" y="125"/>
                    <a:pt x="75" y="125"/>
                    <a:pt x="75" y="125"/>
                  </a:cubicBezTo>
                  <a:cubicBezTo>
                    <a:pt x="74" y="126"/>
                    <a:pt x="65" y="143"/>
                    <a:pt x="42" y="143"/>
                  </a:cubicBezTo>
                  <a:cubicBezTo>
                    <a:pt x="16" y="143"/>
                    <a:pt x="0" y="121"/>
                    <a:pt x="0" y="91"/>
                  </a:cubicBezTo>
                  <a:cubicBezTo>
                    <a:pt x="0" y="62"/>
                    <a:pt x="18" y="40"/>
                    <a:pt x="44" y="40"/>
                  </a:cubicBezTo>
                  <a:cubicBezTo>
                    <a:pt x="65" y="40"/>
                    <a:pt x="74" y="56"/>
                    <a:pt x="75" y="58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78" y="141"/>
                    <a:pt x="78" y="141"/>
                    <a:pt x="78" y="141"/>
                  </a:cubicBezTo>
                  <a:close/>
                  <a:moveTo>
                    <a:pt x="48" y="54"/>
                  </a:moveTo>
                  <a:cubicBezTo>
                    <a:pt x="30" y="54"/>
                    <a:pt x="19" y="71"/>
                    <a:pt x="19" y="90"/>
                  </a:cubicBezTo>
                  <a:cubicBezTo>
                    <a:pt x="19" y="110"/>
                    <a:pt x="29" y="127"/>
                    <a:pt x="47" y="127"/>
                  </a:cubicBezTo>
                  <a:cubicBezTo>
                    <a:pt x="64" y="127"/>
                    <a:pt x="75" y="110"/>
                    <a:pt x="75" y="90"/>
                  </a:cubicBezTo>
                  <a:cubicBezTo>
                    <a:pt x="76" y="71"/>
                    <a:pt x="66" y="54"/>
                    <a:pt x="48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49">
              <a:extLst>
                <a:ext uri="{FF2B5EF4-FFF2-40B4-BE49-F238E27FC236}">
                  <a16:creationId xmlns:a16="http://schemas.microsoft.com/office/drawing/2014/main" id="{746411D7-FE52-9D4A-5F9C-E781E2B0A6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926" y="152400"/>
              <a:ext cx="53975" cy="117475"/>
            </a:xfrm>
            <a:custGeom>
              <a:avLst/>
              <a:gdLst>
                <a:gd name="T0" fmla="*/ 61 w 64"/>
                <a:gd name="T1" fmla="*/ 18 h 142"/>
                <a:gd name="T2" fmla="*/ 49 w 64"/>
                <a:gd name="T3" fmla="*/ 15 h 142"/>
                <a:gd name="T4" fmla="*/ 36 w 64"/>
                <a:gd name="T5" fmla="*/ 21 h 142"/>
                <a:gd name="T6" fmla="*/ 34 w 64"/>
                <a:gd name="T7" fmla="*/ 35 h 142"/>
                <a:gd name="T8" fmla="*/ 34 w 64"/>
                <a:gd name="T9" fmla="*/ 43 h 142"/>
                <a:gd name="T10" fmla="*/ 59 w 64"/>
                <a:gd name="T11" fmla="*/ 43 h 142"/>
                <a:gd name="T12" fmla="*/ 59 w 64"/>
                <a:gd name="T13" fmla="*/ 57 h 142"/>
                <a:gd name="T14" fmla="*/ 34 w 64"/>
                <a:gd name="T15" fmla="*/ 57 h 142"/>
                <a:gd name="T16" fmla="*/ 34 w 64"/>
                <a:gd name="T17" fmla="*/ 142 h 142"/>
                <a:gd name="T18" fmla="*/ 15 w 64"/>
                <a:gd name="T19" fmla="*/ 142 h 142"/>
                <a:gd name="T20" fmla="*/ 15 w 64"/>
                <a:gd name="T21" fmla="*/ 57 h 142"/>
                <a:gd name="T22" fmla="*/ 0 w 64"/>
                <a:gd name="T23" fmla="*/ 57 h 142"/>
                <a:gd name="T24" fmla="*/ 0 w 64"/>
                <a:gd name="T25" fmla="*/ 43 h 142"/>
                <a:gd name="T26" fmla="*/ 15 w 64"/>
                <a:gd name="T27" fmla="*/ 43 h 142"/>
                <a:gd name="T28" fmla="*/ 15 w 64"/>
                <a:gd name="T29" fmla="*/ 32 h 142"/>
                <a:gd name="T30" fmla="*/ 22 w 64"/>
                <a:gd name="T31" fmla="*/ 9 h 142"/>
                <a:gd name="T32" fmla="*/ 45 w 64"/>
                <a:gd name="T33" fmla="*/ 0 h 142"/>
                <a:gd name="T34" fmla="*/ 64 w 64"/>
                <a:gd name="T35" fmla="*/ 4 h 142"/>
                <a:gd name="T36" fmla="*/ 61 w 64"/>
                <a:gd name="T37" fmla="*/ 1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142">
                  <a:moveTo>
                    <a:pt x="61" y="18"/>
                  </a:moveTo>
                  <a:cubicBezTo>
                    <a:pt x="61" y="18"/>
                    <a:pt x="55" y="15"/>
                    <a:pt x="49" y="15"/>
                  </a:cubicBezTo>
                  <a:cubicBezTo>
                    <a:pt x="43" y="15"/>
                    <a:pt x="39" y="17"/>
                    <a:pt x="36" y="21"/>
                  </a:cubicBezTo>
                  <a:cubicBezTo>
                    <a:pt x="34" y="24"/>
                    <a:pt x="34" y="29"/>
                    <a:pt x="34" y="35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142"/>
                    <a:pt x="34" y="142"/>
                    <a:pt x="34" y="142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21"/>
                    <a:pt x="18" y="14"/>
                    <a:pt x="22" y="9"/>
                  </a:cubicBezTo>
                  <a:cubicBezTo>
                    <a:pt x="27" y="4"/>
                    <a:pt x="34" y="0"/>
                    <a:pt x="45" y="0"/>
                  </a:cubicBezTo>
                  <a:cubicBezTo>
                    <a:pt x="55" y="0"/>
                    <a:pt x="62" y="3"/>
                    <a:pt x="64" y="4"/>
                  </a:cubicBezTo>
                  <a:lnTo>
                    <a:pt x="61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50">
              <a:extLst>
                <a:ext uri="{FF2B5EF4-FFF2-40B4-BE49-F238E27FC236}">
                  <a16:creationId xmlns:a16="http://schemas.microsoft.com/office/drawing/2014/main" id="{71C2BF5D-0F27-5DC4-E839-53363129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0251" y="185738"/>
              <a:ext cx="46038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51">
              <a:extLst>
                <a:ext uri="{FF2B5EF4-FFF2-40B4-BE49-F238E27FC236}">
                  <a16:creationId xmlns:a16="http://schemas.microsoft.com/office/drawing/2014/main" id="{6AAE8FD2-F294-9C4A-F94A-068B4B7ABC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21051" y="185738"/>
              <a:ext cx="79375" cy="85725"/>
            </a:xfrm>
            <a:custGeom>
              <a:avLst/>
              <a:gdLst>
                <a:gd name="T0" fmla="*/ 48 w 96"/>
                <a:gd name="T1" fmla="*/ 102 h 102"/>
                <a:gd name="T2" fmla="*/ 0 w 96"/>
                <a:gd name="T3" fmla="*/ 51 h 102"/>
                <a:gd name="T4" fmla="*/ 48 w 96"/>
                <a:gd name="T5" fmla="*/ 0 h 102"/>
                <a:gd name="T6" fmla="*/ 96 w 96"/>
                <a:gd name="T7" fmla="*/ 51 h 102"/>
                <a:gd name="T8" fmla="*/ 48 w 96"/>
                <a:gd name="T9" fmla="*/ 102 h 102"/>
                <a:gd name="T10" fmla="*/ 48 w 96"/>
                <a:gd name="T11" fmla="*/ 14 h 102"/>
                <a:gd name="T12" fmla="*/ 20 w 96"/>
                <a:gd name="T13" fmla="*/ 51 h 102"/>
                <a:gd name="T14" fmla="*/ 48 w 96"/>
                <a:gd name="T15" fmla="*/ 88 h 102"/>
                <a:gd name="T16" fmla="*/ 77 w 96"/>
                <a:gd name="T17" fmla="*/ 51 h 102"/>
                <a:gd name="T18" fmla="*/ 48 w 96"/>
                <a:gd name="T19" fmla="*/ 1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102">
                  <a:moveTo>
                    <a:pt x="48" y="102"/>
                  </a:moveTo>
                  <a:cubicBezTo>
                    <a:pt x="20" y="102"/>
                    <a:pt x="0" y="82"/>
                    <a:pt x="0" y="51"/>
                  </a:cubicBezTo>
                  <a:cubicBezTo>
                    <a:pt x="0" y="20"/>
                    <a:pt x="20" y="0"/>
                    <a:pt x="48" y="0"/>
                  </a:cubicBezTo>
                  <a:cubicBezTo>
                    <a:pt x="77" y="0"/>
                    <a:pt x="96" y="20"/>
                    <a:pt x="96" y="51"/>
                  </a:cubicBezTo>
                  <a:cubicBezTo>
                    <a:pt x="96" y="82"/>
                    <a:pt x="77" y="102"/>
                    <a:pt x="48" y="102"/>
                  </a:cubicBezTo>
                  <a:close/>
                  <a:moveTo>
                    <a:pt x="48" y="14"/>
                  </a:moveTo>
                  <a:cubicBezTo>
                    <a:pt x="30" y="14"/>
                    <a:pt x="20" y="29"/>
                    <a:pt x="20" y="51"/>
                  </a:cubicBezTo>
                  <a:cubicBezTo>
                    <a:pt x="20" y="72"/>
                    <a:pt x="30" y="88"/>
                    <a:pt x="48" y="88"/>
                  </a:cubicBezTo>
                  <a:cubicBezTo>
                    <a:pt x="67" y="88"/>
                    <a:pt x="77" y="72"/>
                    <a:pt x="77" y="51"/>
                  </a:cubicBezTo>
                  <a:cubicBezTo>
                    <a:pt x="77" y="29"/>
                    <a:pt x="67" y="14"/>
                    <a:pt x="4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52">
              <a:extLst>
                <a:ext uri="{FF2B5EF4-FFF2-40B4-BE49-F238E27FC236}">
                  <a16:creationId xmlns:a16="http://schemas.microsoft.com/office/drawing/2014/main" id="{C590DB0F-DC19-CD6D-2F4D-61479185D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9476" y="185738"/>
              <a:ext cx="117475" cy="84138"/>
            </a:xfrm>
            <a:custGeom>
              <a:avLst/>
              <a:gdLst>
                <a:gd name="T0" fmla="*/ 123 w 142"/>
                <a:gd name="T1" fmla="*/ 101 h 101"/>
                <a:gd name="T2" fmla="*/ 123 w 142"/>
                <a:gd name="T3" fmla="*/ 39 h 101"/>
                <a:gd name="T4" fmla="*/ 106 w 142"/>
                <a:gd name="T5" fmla="*/ 16 h 101"/>
                <a:gd name="T6" fmla="*/ 80 w 142"/>
                <a:gd name="T7" fmla="*/ 41 h 101"/>
                <a:gd name="T8" fmla="*/ 80 w 142"/>
                <a:gd name="T9" fmla="*/ 101 h 101"/>
                <a:gd name="T10" fmla="*/ 62 w 142"/>
                <a:gd name="T11" fmla="*/ 101 h 101"/>
                <a:gd name="T12" fmla="*/ 62 w 142"/>
                <a:gd name="T13" fmla="*/ 39 h 101"/>
                <a:gd name="T14" fmla="*/ 44 w 142"/>
                <a:gd name="T15" fmla="*/ 16 h 101"/>
                <a:gd name="T16" fmla="*/ 19 w 142"/>
                <a:gd name="T17" fmla="*/ 41 h 101"/>
                <a:gd name="T18" fmla="*/ 19 w 142"/>
                <a:gd name="T19" fmla="*/ 101 h 101"/>
                <a:gd name="T20" fmla="*/ 0 w 142"/>
                <a:gd name="T21" fmla="*/ 101 h 101"/>
                <a:gd name="T22" fmla="*/ 0 w 142"/>
                <a:gd name="T23" fmla="*/ 2 h 101"/>
                <a:gd name="T24" fmla="*/ 18 w 142"/>
                <a:gd name="T25" fmla="*/ 2 h 101"/>
                <a:gd name="T26" fmla="*/ 19 w 142"/>
                <a:gd name="T27" fmla="*/ 20 h 101"/>
                <a:gd name="T28" fmla="*/ 51 w 142"/>
                <a:gd name="T29" fmla="*/ 0 h 101"/>
                <a:gd name="T30" fmla="*/ 79 w 142"/>
                <a:gd name="T31" fmla="*/ 21 h 101"/>
                <a:gd name="T32" fmla="*/ 112 w 142"/>
                <a:gd name="T33" fmla="*/ 0 h 101"/>
                <a:gd name="T34" fmla="*/ 142 w 142"/>
                <a:gd name="T35" fmla="*/ 34 h 101"/>
                <a:gd name="T36" fmla="*/ 142 w 142"/>
                <a:gd name="T37" fmla="*/ 101 h 101"/>
                <a:gd name="T38" fmla="*/ 123 w 142"/>
                <a:gd name="T3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2" h="101">
                  <a:moveTo>
                    <a:pt x="123" y="101"/>
                  </a:moveTo>
                  <a:cubicBezTo>
                    <a:pt x="123" y="39"/>
                    <a:pt x="123" y="39"/>
                    <a:pt x="123" y="39"/>
                  </a:cubicBezTo>
                  <a:cubicBezTo>
                    <a:pt x="123" y="26"/>
                    <a:pt x="120" y="16"/>
                    <a:pt x="106" y="16"/>
                  </a:cubicBezTo>
                  <a:cubicBezTo>
                    <a:pt x="91" y="16"/>
                    <a:pt x="81" y="34"/>
                    <a:pt x="80" y="41"/>
                  </a:cubicBezTo>
                  <a:cubicBezTo>
                    <a:pt x="80" y="101"/>
                    <a:pt x="80" y="101"/>
                    <a:pt x="80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26"/>
                    <a:pt x="59" y="16"/>
                    <a:pt x="44" y="16"/>
                  </a:cubicBezTo>
                  <a:cubicBezTo>
                    <a:pt x="30" y="16"/>
                    <a:pt x="20" y="34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5" y="9"/>
                    <a:pt x="37" y="0"/>
                    <a:pt x="51" y="0"/>
                  </a:cubicBezTo>
                  <a:cubicBezTo>
                    <a:pt x="64" y="0"/>
                    <a:pt x="75" y="6"/>
                    <a:pt x="79" y="21"/>
                  </a:cubicBezTo>
                  <a:cubicBezTo>
                    <a:pt x="86" y="9"/>
                    <a:pt x="98" y="0"/>
                    <a:pt x="112" y="0"/>
                  </a:cubicBezTo>
                  <a:cubicBezTo>
                    <a:pt x="128" y="0"/>
                    <a:pt x="142" y="9"/>
                    <a:pt x="142" y="34"/>
                  </a:cubicBezTo>
                  <a:cubicBezTo>
                    <a:pt x="142" y="101"/>
                    <a:pt x="142" y="101"/>
                    <a:pt x="142" y="101"/>
                  </a:cubicBezTo>
                  <a:cubicBezTo>
                    <a:pt x="123" y="101"/>
                    <a:pt x="123" y="101"/>
                    <a:pt x="123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53">
              <a:extLst>
                <a:ext uri="{FF2B5EF4-FFF2-40B4-BE49-F238E27FC236}">
                  <a16:creationId xmlns:a16="http://schemas.microsoft.com/office/drawing/2014/main" id="{975A0B57-FD60-D7A6-C45A-346EA17AE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4101" y="157163"/>
              <a:ext cx="69850" cy="112713"/>
            </a:xfrm>
            <a:custGeom>
              <a:avLst/>
              <a:gdLst>
                <a:gd name="T0" fmla="*/ 0 w 44"/>
                <a:gd name="T1" fmla="*/ 71 h 71"/>
                <a:gd name="T2" fmla="*/ 0 w 44"/>
                <a:gd name="T3" fmla="*/ 0 h 71"/>
                <a:gd name="T4" fmla="*/ 43 w 44"/>
                <a:gd name="T5" fmla="*/ 0 h 71"/>
                <a:gd name="T6" fmla="*/ 43 w 44"/>
                <a:gd name="T7" fmla="*/ 8 h 71"/>
                <a:gd name="T8" fmla="*/ 10 w 44"/>
                <a:gd name="T9" fmla="*/ 8 h 71"/>
                <a:gd name="T10" fmla="*/ 10 w 44"/>
                <a:gd name="T11" fmla="*/ 29 h 71"/>
                <a:gd name="T12" fmla="*/ 41 w 44"/>
                <a:gd name="T13" fmla="*/ 29 h 71"/>
                <a:gd name="T14" fmla="*/ 41 w 44"/>
                <a:gd name="T15" fmla="*/ 38 h 71"/>
                <a:gd name="T16" fmla="*/ 10 w 44"/>
                <a:gd name="T17" fmla="*/ 38 h 71"/>
                <a:gd name="T18" fmla="*/ 10 w 44"/>
                <a:gd name="T19" fmla="*/ 62 h 71"/>
                <a:gd name="T20" fmla="*/ 44 w 44"/>
                <a:gd name="T21" fmla="*/ 62 h 71"/>
                <a:gd name="T22" fmla="*/ 44 w 44"/>
                <a:gd name="T23" fmla="*/ 71 h 71"/>
                <a:gd name="T24" fmla="*/ 0 w 44"/>
                <a:gd name="T25" fmla="*/ 71 h 71"/>
                <a:gd name="T26" fmla="*/ 0 w 44"/>
                <a:gd name="T2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71">
                  <a:moveTo>
                    <a:pt x="0" y="71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8"/>
                  </a:lnTo>
                  <a:lnTo>
                    <a:pt x="10" y="8"/>
                  </a:lnTo>
                  <a:lnTo>
                    <a:pt x="10" y="29"/>
                  </a:lnTo>
                  <a:lnTo>
                    <a:pt x="41" y="29"/>
                  </a:lnTo>
                  <a:lnTo>
                    <a:pt x="41" y="38"/>
                  </a:lnTo>
                  <a:lnTo>
                    <a:pt x="10" y="38"/>
                  </a:lnTo>
                  <a:lnTo>
                    <a:pt x="10" y="62"/>
                  </a:lnTo>
                  <a:lnTo>
                    <a:pt x="44" y="62"/>
                  </a:lnTo>
                  <a:lnTo>
                    <a:pt x="44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54">
              <a:extLst>
                <a:ext uri="{FF2B5EF4-FFF2-40B4-BE49-F238E27FC236}">
                  <a16:creationId xmlns:a16="http://schemas.microsoft.com/office/drawing/2014/main" id="{E8018739-B110-09C4-D3DE-76CFD23BB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888" y="188913"/>
              <a:ext cx="77788" cy="80963"/>
            </a:xfrm>
            <a:custGeom>
              <a:avLst/>
              <a:gdLst>
                <a:gd name="T0" fmla="*/ 38 w 49"/>
                <a:gd name="T1" fmla="*/ 51 h 51"/>
                <a:gd name="T2" fmla="*/ 24 w 49"/>
                <a:gd name="T3" fmla="*/ 30 h 51"/>
                <a:gd name="T4" fmla="*/ 11 w 49"/>
                <a:gd name="T5" fmla="*/ 51 h 51"/>
                <a:gd name="T6" fmla="*/ 0 w 49"/>
                <a:gd name="T7" fmla="*/ 51 h 51"/>
                <a:gd name="T8" fmla="*/ 18 w 49"/>
                <a:gd name="T9" fmla="*/ 25 h 51"/>
                <a:gd name="T10" fmla="*/ 1 w 49"/>
                <a:gd name="T11" fmla="*/ 0 h 51"/>
                <a:gd name="T12" fmla="*/ 12 w 49"/>
                <a:gd name="T13" fmla="*/ 0 h 51"/>
                <a:gd name="T14" fmla="*/ 25 w 49"/>
                <a:gd name="T15" fmla="*/ 19 h 51"/>
                <a:gd name="T16" fmla="*/ 37 w 49"/>
                <a:gd name="T17" fmla="*/ 0 h 51"/>
                <a:gd name="T18" fmla="*/ 48 w 49"/>
                <a:gd name="T19" fmla="*/ 0 h 51"/>
                <a:gd name="T20" fmla="*/ 30 w 49"/>
                <a:gd name="T21" fmla="*/ 25 h 51"/>
                <a:gd name="T22" fmla="*/ 49 w 49"/>
                <a:gd name="T23" fmla="*/ 51 h 51"/>
                <a:gd name="T24" fmla="*/ 38 w 49"/>
                <a:gd name="T2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1">
                  <a:moveTo>
                    <a:pt x="38" y="51"/>
                  </a:moveTo>
                  <a:lnTo>
                    <a:pt x="24" y="30"/>
                  </a:lnTo>
                  <a:lnTo>
                    <a:pt x="11" y="51"/>
                  </a:lnTo>
                  <a:lnTo>
                    <a:pt x="0" y="51"/>
                  </a:lnTo>
                  <a:lnTo>
                    <a:pt x="18" y="25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5" y="19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30" y="25"/>
                  </a:lnTo>
                  <a:lnTo>
                    <a:pt x="49" y="51"/>
                  </a:lnTo>
                  <a:lnTo>
                    <a:pt x="38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55">
              <a:extLst>
                <a:ext uri="{FF2B5EF4-FFF2-40B4-BE49-F238E27FC236}">
                  <a16:creationId xmlns:a16="http://schemas.microsoft.com/office/drawing/2014/main" id="{6262A5DA-588E-44E3-D3E5-B27EFDFBA4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63963" y="185738"/>
              <a:ext cx="77788" cy="114300"/>
            </a:xfrm>
            <a:custGeom>
              <a:avLst/>
              <a:gdLst>
                <a:gd name="T0" fmla="*/ 49 w 94"/>
                <a:gd name="T1" fmla="*/ 102 h 136"/>
                <a:gd name="T2" fmla="*/ 18 w 94"/>
                <a:gd name="T3" fmla="*/ 85 h 136"/>
                <a:gd name="T4" fmla="*/ 18 w 94"/>
                <a:gd name="T5" fmla="*/ 136 h 136"/>
                <a:gd name="T6" fmla="*/ 0 w 94"/>
                <a:gd name="T7" fmla="*/ 136 h 136"/>
                <a:gd name="T8" fmla="*/ 0 w 94"/>
                <a:gd name="T9" fmla="*/ 1 h 136"/>
                <a:gd name="T10" fmla="*/ 17 w 94"/>
                <a:gd name="T11" fmla="*/ 1 h 136"/>
                <a:gd name="T12" fmla="*/ 18 w 94"/>
                <a:gd name="T13" fmla="*/ 17 h 136"/>
                <a:gd name="T14" fmla="*/ 51 w 94"/>
                <a:gd name="T15" fmla="*/ 0 h 136"/>
                <a:gd name="T16" fmla="*/ 94 w 94"/>
                <a:gd name="T17" fmla="*/ 51 h 136"/>
                <a:gd name="T18" fmla="*/ 49 w 94"/>
                <a:gd name="T19" fmla="*/ 102 h 136"/>
                <a:gd name="T20" fmla="*/ 46 w 94"/>
                <a:gd name="T21" fmla="*/ 14 h 136"/>
                <a:gd name="T22" fmla="*/ 17 w 94"/>
                <a:gd name="T23" fmla="*/ 50 h 136"/>
                <a:gd name="T24" fmla="*/ 45 w 94"/>
                <a:gd name="T25" fmla="*/ 87 h 136"/>
                <a:gd name="T26" fmla="*/ 74 w 94"/>
                <a:gd name="T27" fmla="*/ 50 h 136"/>
                <a:gd name="T28" fmla="*/ 46 w 94"/>
                <a:gd name="T29" fmla="*/ 1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36">
                  <a:moveTo>
                    <a:pt x="49" y="102"/>
                  </a:moveTo>
                  <a:cubicBezTo>
                    <a:pt x="29" y="102"/>
                    <a:pt x="21" y="89"/>
                    <a:pt x="18" y="85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0" y="15"/>
                    <a:pt x="30" y="0"/>
                    <a:pt x="51" y="0"/>
                  </a:cubicBezTo>
                  <a:cubicBezTo>
                    <a:pt x="78" y="0"/>
                    <a:pt x="94" y="21"/>
                    <a:pt x="94" y="51"/>
                  </a:cubicBezTo>
                  <a:cubicBezTo>
                    <a:pt x="93" y="81"/>
                    <a:pt x="75" y="102"/>
                    <a:pt x="49" y="102"/>
                  </a:cubicBezTo>
                  <a:close/>
                  <a:moveTo>
                    <a:pt x="46" y="14"/>
                  </a:moveTo>
                  <a:cubicBezTo>
                    <a:pt x="29" y="14"/>
                    <a:pt x="17" y="31"/>
                    <a:pt x="17" y="50"/>
                  </a:cubicBezTo>
                  <a:cubicBezTo>
                    <a:pt x="17" y="70"/>
                    <a:pt x="28" y="87"/>
                    <a:pt x="45" y="87"/>
                  </a:cubicBezTo>
                  <a:cubicBezTo>
                    <a:pt x="62" y="87"/>
                    <a:pt x="74" y="70"/>
                    <a:pt x="74" y="50"/>
                  </a:cubicBezTo>
                  <a:cubicBezTo>
                    <a:pt x="74" y="31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56">
              <a:extLst>
                <a:ext uri="{FF2B5EF4-FFF2-40B4-BE49-F238E27FC236}">
                  <a16:creationId xmlns:a16="http://schemas.microsoft.com/office/drawing/2014/main" id="{35512E43-0E79-8BBC-F997-A442D44277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52863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5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57">
              <a:extLst>
                <a:ext uri="{FF2B5EF4-FFF2-40B4-BE49-F238E27FC236}">
                  <a16:creationId xmlns:a16="http://schemas.microsoft.com/office/drawing/2014/main" id="{FEF6EF1B-2A95-0FAE-281F-3A8B2AACA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526" y="185738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58">
              <a:extLst>
                <a:ext uri="{FF2B5EF4-FFF2-40B4-BE49-F238E27FC236}">
                  <a16:creationId xmlns:a16="http://schemas.microsoft.com/office/drawing/2014/main" id="{AF31A35E-7433-891D-44E8-BEA36D454E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5263" y="150813"/>
              <a:ext cx="20638" cy="119063"/>
            </a:xfrm>
            <a:custGeom>
              <a:avLst/>
              <a:gdLst>
                <a:gd name="T0" fmla="*/ 13 w 26"/>
                <a:gd name="T1" fmla="*/ 25 h 144"/>
                <a:gd name="T2" fmla="*/ 0 w 26"/>
                <a:gd name="T3" fmla="*/ 13 h 144"/>
                <a:gd name="T4" fmla="*/ 13 w 26"/>
                <a:gd name="T5" fmla="*/ 0 h 144"/>
                <a:gd name="T6" fmla="*/ 26 w 26"/>
                <a:gd name="T7" fmla="*/ 12 h 144"/>
                <a:gd name="T8" fmla="*/ 13 w 26"/>
                <a:gd name="T9" fmla="*/ 25 h 144"/>
                <a:gd name="T10" fmla="*/ 3 w 26"/>
                <a:gd name="T11" fmla="*/ 144 h 144"/>
                <a:gd name="T12" fmla="*/ 3 w 26"/>
                <a:gd name="T13" fmla="*/ 45 h 144"/>
                <a:gd name="T14" fmla="*/ 22 w 26"/>
                <a:gd name="T15" fmla="*/ 45 h 144"/>
                <a:gd name="T16" fmla="*/ 22 w 26"/>
                <a:gd name="T17" fmla="*/ 144 h 144"/>
                <a:gd name="T18" fmla="*/ 3 w 26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4">
                  <a:moveTo>
                    <a:pt x="13" y="25"/>
                  </a:moveTo>
                  <a:cubicBezTo>
                    <a:pt x="6" y="25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2"/>
                  </a:cubicBezTo>
                  <a:cubicBezTo>
                    <a:pt x="26" y="19"/>
                    <a:pt x="20" y="25"/>
                    <a:pt x="13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59">
              <a:extLst>
                <a:ext uri="{FF2B5EF4-FFF2-40B4-BE49-F238E27FC236}">
                  <a16:creationId xmlns:a16="http://schemas.microsoft.com/office/drawing/2014/main" id="{011AEB08-8C96-F19B-82E4-848E1AED67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41776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60">
              <a:extLst>
                <a:ext uri="{FF2B5EF4-FFF2-40B4-BE49-F238E27FC236}">
                  <a16:creationId xmlns:a16="http://schemas.microsoft.com/office/drawing/2014/main" id="{131EA098-7609-E572-FDAB-89536CA98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438" y="185738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1 h 101"/>
                <a:gd name="T4" fmla="*/ 45 w 84"/>
                <a:gd name="T5" fmla="*/ 16 h 101"/>
                <a:gd name="T6" fmla="*/ 19 w 84"/>
                <a:gd name="T7" fmla="*/ 41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2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1"/>
                    <a:pt x="65" y="41"/>
                    <a:pt x="65" y="41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2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61">
              <a:extLst>
                <a:ext uri="{FF2B5EF4-FFF2-40B4-BE49-F238E27FC236}">
                  <a16:creationId xmlns:a16="http://schemas.microsoft.com/office/drawing/2014/main" id="{8CB86734-E125-A2B2-51F8-7EC52DBF2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1163" y="185738"/>
              <a:ext cx="71438" cy="85725"/>
            </a:xfrm>
            <a:custGeom>
              <a:avLst/>
              <a:gdLst>
                <a:gd name="T0" fmla="*/ 76 w 86"/>
                <a:gd name="T1" fmla="*/ 28 h 103"/>
                <a:gd name="T2" fmla="*/ 51 w 86"/>
                <a:gd name="T3" fmla="*/ 15 h 103"/>
                <a:gd name="T4" fmla="*/ 20 w 86"/>
                <a:gd name="T5" fmla="*/ 51 h 103"/>
                <a:gd name="T6" fmla="*/ 50 w 86"/>
                <a:gd name="T7" fmla="*/ 86 h 103"/>
                <a:gd name="T8" fmla="*/ 76 w 86"/>
                <a:gd name="T9" fmla="*/ 73 h 103"/>
                <a:gd name="T10" fmla="*/ 86 w 86"/>
                <a:gd name="T11" fmla="*/ 85 h 103"/>
                <a:gd name="T12" fmla="*/ 47 w 86"/>
                <a:gd name="T13" fmla="*/ 103 h 103"/>
                <a:gd name="T14" fmla="*/ 0 w 86"/>
                <a:gd name="T15" fmla="*/ 51 h 103"/>
                <a:gd name="T16" fmla="*/ 48 w 86"/>
                <a:gd name="T17" fmla="*/ 0 h 103"/>
                <a:gd name="T18" fmla="*/ 85 w 86"/>
                <a:gd name="T19" fmla="*/ 17 h 103"/>
                <a:gd name="T20" fmla="*/ 76 w 86"/>
                <a:gd name="T21" fmla="*/ 2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" h="103">
                  <a:moveTo>
                    <a:pt x="76" y="28"/>
                  </a:moveTo>
                  <a:cubicBezTo>
                    <a:pt x="76" y="28"/>
                    <a:pt x="67" y="15"/>
                    <a:pt x="51" y="15"/>
                  </a:cubicBezTo>
                  <a:cubicBezTo>
                    <a:pt x="34" y="15"/>
                    <a:pt x="20" y="27"/>
                    <a:pt x="20" y="51"/>
                  </a:cubicBezTo>
                  <a:cubicBezTo>
                    <a:pt x="20" y="75"/>
                    <a:pt x="34" y="86"/>
                    <a:pt x="50" y="86"/>
                  </a:cubicBezTo>
                  <a:cubicBezTo>
                    <a:pt x="66" y="86"/>
                    <a:pt x="76" y="74"/>
                    <a:pt x="76" y="73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5" y="86"/>
                    <a:pt x="74" y="103"/>
                    <a:pt x="47" y="103"/>
                  </a:cubicBezTo>
                  <a:cubicBezTo>
                    <a:pt x="21" y="103"/>
                    <a:pt x="0" y="83"/>
                    <a:pt x="0" y="51"/>
                  </a:cubicBezTo>
                  <a:cubicBezTo>
                    <a:pt x="0" y="19"/>
                    <a:pt x="22" y="0"/>
                    <a:pt x="48" y="0"/>
                  </a:cubicBezTo>
                  <a:cubicBezTo>
                    <a:pt x="74" y="0"/>
                    <a:pt x="84" y="16"/>
                    <a:pt x="85" y="17"/>
                  </a:cubicBezTo>
                  <a:lnTo>
                    <a:pt x="76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62">
              <a:extLst>
                <a:ext uri="{FF2B5EF4-FFF2-40B4-BE49-F238E27FC236}">
                  <a16:creationId xmlns:a16="http://schemas.microsoft.com/office/drawing/2014/main" id="{E2BA6FAC-BC0B-955C-76C2-7569276E7C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037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1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Rectangle 63">
              <a:extLst>
                <a:ext uri="{FF2B5EF4-FFF2-40B4-BE49-F238E27FC236}">
                  <a16:creationId xmlns:a16="http://schemas.microsoft.com/office/drawing/2014/main" id="{8B1668FC-ED11-4E5F-5CD7-B8AECBE72E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713" y="-269875"/>
              <a:ext cx="12700" cy="773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Oval 64">
              <a:extLst>
                <a:ext uri="{FF2B5EF4-FFF2-40B4-BE49-F238E27FC236}">
                  <a16:creationId xmlns:a16="http://schemas.microsoft.com/office/drawing/2014/main" id="{E764F59C-9348-969F-DC4C-91400D947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1226" y="-279400"/>
              <a:ext cx="119063" cy="1206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Oval 65">
              <a:extLst>
                <a:ext uri="{FF2B5EF4-FFF2-40B4-BE49-F238E27FC236}">
                  <a16:creationId xmlns:a16="http://schemas.microsoft.com/office/drawing/2014/main" id="{0C6CC64C-557B-7855-41F2-B4CCE30CC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476" y="-269875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Oval 66">
              <a:extLst>
                <a:ext uri="{FF2B5EF4-FFF2-40B4-BE49-F238E27FC236}">
                  <a16:creationId xmlns:a16="http://schemas.microsoft.com/office/drawing/2014/main" id="{6F43F3D1-B8CB-54F6-36F7-16314257D6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9163" y="-103188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Oval 67">
              <a:extLst>
                <a:ext uri="{FF2B5EF4-FFF2-40B4-BE49-F238E27FC236}">
                  <a16:creationId xmlns:a16="http://schemas.microsoft.com/office/drawing/2014/main" id="{92E571BB-D352-2156-6D4A-C44BE8B1DE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101" y="53975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Oval 68">
              <a:extLst>
                <a:ext uri="{FF2B5EF4-FFF2-40B4-BE49-F238E27FC236}">
                  <a16:creationId xmlns:a16="http://schemas.microsoft.com/office/drawing/2014/main" id="{7A8957F8-68A4-3EE6-C67A-79E4C3B0E7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413" y="-95250"/>
              <a:ext cx="87313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Oval 69">
              <a:extLst>
                <a:ext uri="{FF2B5EF4-FFF2-40B4-BE49-F238E27FC236}">
                  <a16:creationId xmlns:a16="http://schemas.microsoft.com/office/drawing/2014/main" id="{E37C8ED8-118C-127C-C8D8-93DB49103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188" y="-261938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2CDAAB41-4F5B-0002-62E7-0314002034DE}"/>
              </a:ext>
            </a:extLst>
          </p:cNvPr>
          <p:cNvSpPr txBox="1"/>
          <p:nvPr/>
        </p:nvSpPr>
        <p:spPr>
          <a:xfrm>
            <a:off x="1516830" y="6334188"/>
            <a:ext cx="57190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Includes content supplied by Sales Benchmark Index; Copyright © Sales Benchmark Index, 2024</a:t>
            </a:r>
          </a:p>
        </p:txBody>
      </p:sp>
    </p:spTree>
    <p:extLst>
      <p:ext uri="{BB962C8B-B14F-4D97-AF65-F5344CB8AC3E}">
        <p14:creationId xmlns:p14="http://schemas.microsoft.com/office/powerpoint/2010/main" val="2542955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ags" Target="../tags/tag1.xml"/><Relationship Id="rId30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B38E2F1A-B34E-D69C-A57E-330971B04075}"/>
              </a:ext>
            </a:extLst>
          </p:cNvPr>
          <p:cNvGraphicFramePr>
            <a:graphicFrameLocks noChangeAspect="1"/>
          </p:cNvGraphicFramePr>
          <p:nvPr>
            <p:custDataLst>
              <p:tags r:id="rId27"/>
            </p:custDataLst>
            <p:extLst>
              <p:ext uri="{D42A27DB-BD31-4B8C-83A1-F6EECF244321}">
                <p14:modId xmlns:p14="http://schemas.microsoft.com/office/powerpoint/2010/main" val="218310946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8" imgW="410" imgH="409" progId="TCLayout.ActiveDocument.1">
                  <p:embed/>
                </p:oleObj>
              </mc:Choice>
              <mc:Fallback>
                <p:oleObj name="think-cell Slide" r:id="rId28" imgW="410" imgH="409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B38E2F1A-B34E-D69C-A57E-330971B0407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9C0743-AA73-0840-B62D-0DD113560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7589"/>
            <a:ext cx="10962290" cy="767853"/>
          </a:xfrm>
          <a:prstGeom prst="rect">
            <a:avLst/>
          </a:prstGeom>
        </p:spPr>
        <p:txBody>
          <a:bodyPr vert="horz" lIns="91440" tIns="0" rIns="91440" bIns="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B93CF6-2309-4345-AA1D-B104C260F8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08083"/>
            <a:ext cx="10962290" cy="45641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28CDE71-B946-DC7D-EEDB-2B57293F9294}"/>
              </a:ext>
            </a:extLst>
          </p:cNvPr>
          <p:cNvCxnSpPr>
            <a:cxnSpLocks/>
          </p:cNvCxnSpPr>
          <p:nvPr/>
        </p:nvCxnSpPr>
        <p:spPr>
          <a:xfrm>
            <a:off x="576393" y="-1905"/>
            <a:ext cx="0" cy="846841"/>
          </a:xfrm>
          <a:prstGeom prst="line">
            <a:avLst/>
          </a:prstGeom>
          <a:ln w="63500" cap="flat" cmpd="sng" algn="ctr">
            <a:solidFill>
              <a:schemeClr val="accent3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25AB39C8-5319-0E6E-2410-4700706DC186}"/>
              </a:ext>
            </a:extLst>
          </p:cNvPr>
          <p:cNvSpPr txBox="1"/>
          <p:nvPr/>
        </p:nvSpPr>
        <p:spPr>
          <a:xfrm>
            <a:off x="11267590" y="6447560"/>
            <a:ext cx="304300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fld id="{DA4F3246-57E6-4D23-B4C0-B33CEEC38083}" type="slidenum">
              <a:rPr lang="en-US" sz="1100" smtClean="0">
                <a:solidFill>
                  <a:schemeClr val="tx1"/>
                </a:solidFill>
              </a:rPr>
              <a:pPr algn="r"/>
              <a:t>‹#›</a:t>
            </a:fld>
            <a:endParaRPr lang="en-US" sz="1100" dirty="0">
              <a:solidFill>
                <a:schemeClr val="tx1"/>
              </a:solidFill>
            </a:endParaRPr>
          </a:p>
        </p:txBody>
      </p:sp>
      <p:pic>
        <p:nvPicPr>
          <p:cNvPr id="33" name="Picture 32" descr="Logo&#10;&#10;Description automatically generated">
            <a:extLst>
              <a:ext uri="{FF2B5EF4-FFF2-40B4-BE49-F238E27FC236}">
                <a16:creationId xmlns:a16="http://schemas.microsoft.com/office/drawing/2014/main" id="{413FB830-EF07-2827-2E9A-C62AEEB66DF9}"/>
              </a:ext>
            </a:extLst>
          </p:cNvPr>
          <p:cNvPicPr>
            <a:picLocks noChangeAspect="1"/>
          </p:cNvPicPr>
          <p:nvPr/>
        </p:nvPicPr>
        <p:blipFill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110" y="6400942"/>
            <a:ext cx="620111" cy="262514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E893C4-3B90-E1F1-32DC-B0057DB39E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6308" y="6349636"/>
            <a:ext cx="63984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Source:</a:t>
            </a:r>
          </a:p>
          <a:p>
            <a:r>
              <a:rPr lang="en-US" dirty="0"/>
              <a:t>Notes: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F644A6-12F2-3B17-6083-EE09484EBFF5}"/>
              </a:ext>
            </a:extLst>
          </p:cNvPr>
          <p:cNvSpPr txBox="1"/>
          <p:nvPr/>
        </p:nvSpPr>
        <p:spPr>
          <a:xfrm>
            <a:off x="6856733" y="6697300"/>
            <a:ext cx="4715158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600" dirty="0">
                <a:solidFill>
                  <a:srgbClr val="A0A0A0"/>
                </a:solidFill>
              </a:rPr>
              <a:t>Includes content supplied by Sales Benchmark Index; Copyright © Sales Benchmark Index, 2024</a:t>
            </a:r>
          </a:p>
        </p:txBody>
      </p:sp>
    </p:spTree>
    <p:extLst>
      <p:ext uri="{BB962C8B-B14F-4D97-AF65-F5344CB8AC3E}">
        <p14:creationId xmlns:p14="http://schemas.microsoft.com/office/powerpoint/2010/main" val="3939428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717" r:id="rId2"/>
    <p:sldLayoutId id="2147483718" r:id="rId3"/>
    <p:sldLayoutId id="2147483691" r:id="rId4"/>
    <p:sldLayoutId id="2147483692" r:id="rId5"/>
    <p:sldLayoutId id="2147483716" r:id="rId6"/>
    <p:sldLayoutId id="2147483660" r:id="rId7"/>
    <p:sldLayoutId id="2147483675" r:id="rId8"/>
    <p:sldLayoutId id="2147483681" r:id="rId9"/>
    <p:sldLayoutId id="2147483726" r:id="rId10"/>
    <p:sldLayoutId id="2147483727" r:id="rId11"/>
    <p:sldLayoutId id="2147483723" r:id="rId12"/>
    <p:sldLayoutId id="2147483724" r:id="rId13"/>
    <p:sldLayoutId id="2147483725" r:id="rId14"/>
    <p:sldLayoutId id="2147483721" r:id="rId15"/>
    <p:sldLayoutId id="2147483722" r:id="rId16"/>
    <p:sldLayoutId id="2147483720" r:id="rId17"/>
    <p:sldLayoutId id="2147483683" r:id="rId18"/>
    <p:sldLayoutId id="2147483685" r:id="rId19"/>
    <p:sldLayoutId id="2147483684" r:id="rId20"/>
    <p:sldLayoutId id="2147483686" r:id="rId21"/>
    <p:sldLayoutId id="2147483714" r:id="rId22"/>
    <p:sldLayoutId id="2147483687" r:id="rId23"/>
    <p:sldLayoutId id="2147483715" r:id="rId24"/>
    <p:sldLayoutId id="2147483690" r:id="rId2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231775" indent="-23177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461963" indent="-230188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682625" indent="-220663" algn="l" defTabSz="914400" rtl="0" eaLnBrk="1" latinLnBrk="0" hangingPunct="1">
        <a:lnSpc>
          <a:spcPct val="90000"/>
        </a:lnSpc>
        <a:spcBef>
          <a:spcPts val="500"/>
        </a:spcBef>
        <a:buFont typeface="Avenir Next LT Pro" panose="020B0504020202020204" pitchFamily="34" charset="0"/>
        <a:buChar char="−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862013" indent="-17938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7296">
          <p15:clr>
            <a:srgbClr val="F26B43"/>
          </p15:clr>
        </p15:guide>
        <p15:guide id="4" pos="384">
          <p15:clr>
            <a:srgbClr val="F26B43"/>
          </p15:clr>
        </p15:guide>
        <p15:guide id="5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13" Type="http://schemas.openxmlformats.org/officeDocument/2006/relationships/image" Target="../media/image22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25.sv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1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svg"/><Relationship Id="rId11" Type="http://schemas.openxmlformats.org/officeDocument/2006/relationships/image" Target="../media/image24.png"/><Relationship Id="rId5" Type="http://schemas.openxmlformats.org/officeDocument/2006/relationships/image" Target="../media/image33.png"/><Relationship Id="rId15" Type="http://schemas.openxmlformats.org/officeDocument/2006/relationships/image" Target="../media/image20.png"/><Relationship Id="rId10" Type="http://schemas.openxmlformats.org/officeDocument/2006/relationships/image" Target="../media/image38.svg"/><Relationship Id="rId4" Type="http://schemas.openxmlformats.org/officeDocument/2006/relationships/image" Target="../media/image32.svg"/><Relationship Id="rId9" Type="http://schemas.openxmlformats.org/officeDocument/2006/relationships/image" Target="../media/image37.png"/><Relationship Id="rId14" Type="http://schemas.openxmlformats.org/officeDocument/2006/relationships/image" Target="../media/image23.sv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svg"/><Relationship Id="rId7" Type="http://schemas.openxmlformats.org/officeDocument/2006/relationships/image" Target="../media/image44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svg"/><Relationship Id="rId4" Type="http://schemas.openxmlformats.org/officeDocument/2006/relationships/image" Target="../media/image41.png"/><Relationship Id="rId9" Type="http://schemas.openxmlformats.org/officeDocument/2006/relationships/image" Target="../media/image46.sv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7" Type="http://schemas.openxmlformats.org/officeDocument/2006/relationships/image" Target="../media/image25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434954B-5B6E-A708-CFE7-521EFDCD66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6383" y="3096601"/>
            <a:ext cx="9139234" cy="664797"/>
          </a:xfrm>
        </p:spPr>
        <p:txBody>
          <a:bodyPr/>
          <a:lstStyle/>
          <a:p>
            <a:r>
              <a:rPr lang="en-US" dirty="0">
                <a:latin typeface="Avenir"/>
                <a:ea typeface="Avenir"/>
                <a:cs typeface="Avenir"/>
                <a:sym typeface="Avenir"/>
              </a:rPr>
              <a:t>How to Build a Revenue Operations Capability and Charter</a:t>
            </a:r>
            <a:endParaRPr lang="en-US" dirty="0"/>
          </a:p>
        </p:txBody>
      </p:sp>
      <p:sp>
        <p:nvSpPr>
          <p:cNvPr id="5" name="Subtitle 4" hidden="1">
            <a:extLst>
              <a:ext uri="{FF2B5EF4-FFF2-40B4-BE49-F238E27FC236}">
                <a16:creationId xmlns:a16="http://schemas.microsoft.com/office/drawing/2014/main" id="{8C869C99-D541-70FF-4C6F-A9B90F06503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Current as of March 30, 2024</a:t>
            </a:r>
          </a:p>
        </p:txBody>
      </p:sp>
    </p:spTree>
    <p:extLst>
      <p:ext uri="{BB962C8B-B14F-4D97-AF65-F5344CB8AC3E}">
        <p14:creationId xmlns:p14="http://schemas.microsoft.com/office/powerpoint/2010/main" val="24869215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D062E75-F0A6-B7B7-D7A6-32C9364B9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Avenir Next LT Pro" panose="020B0504020202020204" pitchFamily="34" charset="77"/>
                <a:ea typeface="Avenir"/>
                <a:cs typeface="Avenir"/>
                <a:sym typeface="Avenir"/>
              </a:rPr>
              <a:t>Revenue Operations</a:t>
            </a:r>
            <a:endParaRPr lang="en-US" dirty="0">
              <a:latin typeface="Avenir Next LT Pro" panose="020B0504020202020204" pitchFamily="34" charset="77"/>
            </a:endParaRPr>
          </a:p>
        </p:txBody>
      </p:sp>
      <p:pic>
        <p:nvPicPr>
          <p:cNvPr id="2" name="Google Shape;228;p9">
            <a:extLst>
              <a:ext uri="{FF2B5EF4-FFF2-40B4-BE49-F238E27FC236}">
                <a16:creationId xmlns:a16="http://schemas.microsoft.com/office/drawing/2014/main" id="{29C6294C-B44C-1268-783B-C8CAC2DFC47E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b="8237"/>
          <a:stretch/>
        </p:blipFill>
        <p:spPr>
          <a:xfrm>
            <a:off x="1216786" y="2483007"/>
            <a:ext cx="3045124" cy="1662426"/>
          </a:xfrm>
          <a:prstGeom prst="rect">
            <a:avLst/>
          </a:prstGeom>
          <a:noFill/>
          <a:ln w="9525" cap="flat" cmpd="sng">
            <a:solidFill>
              <a:srgbClr val="005F9C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" name="Google Shape;229;p9">
            <a:extLst>
              <a:ext uri="{FF2B5EF4-FFF2-40B4-BE49-F238E27FC236}">
                <a16:creationId xmlns:a16="http://schemas.microsoft.com/office/drawing/2014/main" id="{2FF688C1-33CB-288C-DA34-2F1D8DD6985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b="9323"/>
          <a:stretch/>
        </p:blipFill>
        <p:spPr>
          <a:xfrm>
            <a:off x="1466711" y="3632266"/>
            <a:ext cx="3045124" cy="1662425"/>
          </a:xfrm>
          <a:prstGeom prst="rect">
            <a:avLst/>
          </a:prstGeom>
          <a:noFill/>
          <a:ln w="9525" cap="flat" cmpd="sng">
            <a:solidFill>
              <a:srgbClr val="005F9C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4" name="Google Shape;230;p9">
            <a:extLst>
              <a:ext uri="{FF2B5EF4-FFF2-40B4-BE49-F238E27FC236}">
                <a16:creationId xmlns:a16="http://schemas.microsoft.com/office/drawing/2014/main" id="{88B48552-E4EC-5B1C-95AC-D10A960069B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13068" t="18182" r="32387" b="16665"/>
          <a:stretch/>
        </p:blipFill>
        <p:spPr>
          <a:xfrm>
            <a:off x="1754497" y="4719142"/>
            <a:ext cx="3045124" cy="1662426"/>
          </a:xfrm>
          <a:prstGeom prst="rect">
            <a:avLst/>
          </a:prstGeom>
          <a:noFill/>
          <a:ln w="9525" cap="flat" cmpd="sng">
            <a:solidFill>
              <a:srgbClr val="005F9C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5" name="Google Shape;236;p9">
            <a:extLst>
              <a:ext uri="{FF2B5EF4-FFF2-40B4-BE49-F238E27FC236}">
                <a16:creationId xmlns:a16="http://schemas.microsoft.com/office/drawing/2014/main" id="{AFF5B168-1A6A-78B9-8924-547ECB2D27AB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229187" y="2684647"/>
            <a:ext cx="6309360" cy="32004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6" name="Google Shape;234;p9">
            <a:extLst>
              <a:ext uri="{FF2B5EF4-FFF2-40B4-BE49-F238E27FC236}">
                <a16:creationId xmlns:a16="http://schemas.microsoft.com/office/drawing/2014/main" id="{F21C80E6-AAC3-D917-C0C4-E0AA76186610}"/>
              </a:ext>
            </a:extLst>
          </p:cNvPr>
          <p:cNvSpPr txBox="1"/>
          <p:nvPr/>
        </p:nvSpPr>
        <p:spPr>
          <a:xfrm>
            <a:off x="1619118" y="2105236"/>
            <a:ext cx="2199448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846"/>
              </a:buClr>
              <a:buSzPts val="1600"/>
              <a:buFont typeface="Avenir"/>
              <a:buNone/>
            </a:pPr>
            <a:r>
              <a:rPr lang="en-US" sz="1600" b="1" i="0" u="none" strike="noStrike" cap="none" dirty="0">
                <a:solidFill>
                  <a:srgbClr val="4C4846"/>
                </a:solidFill>
                <a:latin typeface="Avenir Next LT Pro" panose="020B0504020202020204" pitchFamily="34" charset="77"/>
                <a:ea typeface="Avenir"/>
                <a:cs typeface="Avenir"/>
                <a:sym typeface="Avenir"/>
              </a:rPr>
              <a:t>Reporting Examples</a:t>
            </a:r>
            <a:endParaRPr b="1" dirty="0">
              <a:latin typeface="Avenir Next LT Pro" panose="020B0504020202020204" pitchFamily="34" charset="77"/>
            </a:endParaRPr>
          </a:p>
        </p:txBody>
      </p:sp>
      <p:sp>
        <p:nvSpPr>
          <p:cNvPr id="8" name="Google Shape;232;p9">
            <a:extLst>
              <a:ext uri="{FF2B5EF4-FFF2-40B4-BE49-F238E27FC236}">
                <a16:creationId xmlns:a16="http://schemas.microsoft.com/office/drawing/2014/main" id="{02AB197B-2675-F591-3779-7DF652300C32}"/>
              </a:ext>
            </a:extLst>
          </p:cNvPr>
          <p:cNvSpPr txBox="1"/>
          <p:nvPr/>
        </p:nvSpPr>
        <p:spPr>
          <a:xfrm>
            <a:off x="249509" y="2808509"/>
            <a:ext cx="98604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846"/>
              </a:buClr>
              <a:buSzPts val="1600"/>
              <a:buFont typeface="Avenir"/>
              <a:buNone/>
            </a:pPr>
            <a:r>
              <a:rPr lang="en-US" sz="1400" b="0" i="0" u="none" strike="noStrike" cap="none" dirty="0">
                <a:solidFill>
                  <a:srgbClr val="4C4846"/>
                </a:solidFill>
                <a:latin typeface="Avenir Next LT Pro" panose="020B0504020202020204" pitchFamily="34" charset="77"/>
                <a:ea typeface="Avenir"/>
                <a:cs typeface="Avenir"/>
                <a:sym typeface="Avenir"/>
              </a:rPr>
              <a:t>Renewals </a:t>
            </a:r>
            <a:endParaRPr sz="1400" dirty="0">
              <a:latin typeface="Avenir Next LT Pro" panose="020B0504020202020204" pitchFamily="34" charset="77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846"/>
              </a:buClr>
              <a:buSzPts val="1600"/>
              <a:buFont typeface="Avenir"/>
              <a:buNone/>
            </a:pPr>
            <a:r>
              <a:rPr lang="en-US" sz="1400" b="0" i="0" u="none" strike="noStrike" cap="none" dirty="0">
                <a:solidFill>
                  <a:srgbClr val="4C4846"/>
                </a:solidFill>
                <a:latin typeface="Avenir Next LT Pro" panose="020B0504020202020204" pitchFamily="34" charset="77"/>
                <a:ea typeface="Avenir"/>
                <a:cs typeface="Avenir"/>
                <a:sym typeface="Avenir"/>
              </a:rPr>
              <a:t>Reports</a:t>
            </a:r>
            <a:endParaRPr sz="1400" dirty="0">
              <a:latin typeface="Avenir Next LT Pro" panose="020B0504020202020204" pitchFamily="34" charset="77"/>
            </a:endParaRPr>
          </a:p>
        </p:txBody>
      </p:sp>
      <p:sp>
        <p:nvSpPr>
          <p:cNvPr id="9" name="Google Shape;231;p9">
            <a:extLst>
              <a:ext uri="{FF2B5EF4-FFF2-40B4-BE49-F238E27FC236}">
                <a16:creationId xmlns:a16="http://schemas.microsoft.com/office/drawing/2014/main" id="{1D7DCD14-7A42-EF7D-D5B6-0018E22F08EA}"/>
              </a:ext>
            </a:extLst>
          </p:cNvPr>
          <p:cNvSpPr txBox="1"/>
          <p:nvPr/>
        </p:nvSpPr>
        <p:spPr>
          <a:xfrm>
            <a:off x="230490" y="4023257"/>
            <a:ext cx="876679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846"/>
              </a:buClr>
              <a:buSzPts val="1600"/>
              <a:buFont typeface="Avenir"/>
              <a:buNone/>
            </a:pPr>
            <a:r>
              <a:rPr lang="en-US" sz="1400" b="0" i="0" u="none" strike="noStrike" cap="none" dirty="0">
                <a:solidFill>
                  <a:srgbClr val="4C4846"/>
                </a:solidFill>
                <a:latin typeface="Avenir Next LT Pro" panose="020B0504020202020204" pitchFamily="34" charset="77"/>
                <a:ea typeface="Avenir"/>
                <a:cs typeface="Avenir"/>
                <a:sym typeface="Avenir"/>
              </a:rPr>
              <a:t>Pipeline </a:t>
            </a:r>
            <a:endParaRPr sz="1400" dirty="0">
              <a:latin typeface="Avenir Next LT Pro" panose="020B0504020202020204" pitchFamily="34" charset="77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846"/>
              </a:buClr>
              <a:buSzPts val="1600"/>
              <a:buFont typeface="Avenir"/>
              <a:buNone/>
            </a:pPr>
            <a:r>
              <a:rPr lang="en-US" sz="1400" b="0" i="0" u="none" strike="noStrike" cap="none" dirty="0">
                <a:solidFill>
                  <a:srgbClr val="4C4846"/>
                </a:solidFill>
                <a:latin typeface="Avenir Next LT Pro" panose="020B0504020202020204" pitchFamily="34" charset="77"/>
                <a:ea typeface="Avenir"/>
                <a:cs typeface="Avenir"/>
                <a:sym typeface="Avenir"/>
              </a:rPr>
              <a:t>Reports</a:t>
            </a:r>
            <a:endParaRPr sz="1400" dirty="0">
              <a:latin typeface="Avenir Next LT Pro" panose="020B0504020202020204" pitchFamily="34" charset="77"/>
            </a:endParaRPr>
          </a:p>
        </p:txBody>
      </p:sp>
      <p:sp>
        <p:nvSpPr>
          <p:cNvPr id="10" name="Google Shape;233;p9">
            <a:extLst>
              <a:ext uri="{FF2B5EF4-FFF2-40B4-BE49-F238E27FC236}">
                <a16:creationId xmlns:a16="http://schemas.microsoft.com/office/drawing/2014/main" id="{3D46B603-8B34-1318-3448-08C1A70799F4}"/>
              </a:ext>
            </a:extLst>
          </p:cNvPr>
          <p:cNvSpPr txBox="1"/>
          <p:nvPr/>
        </p:nvSpPr>
        <p:spPr>
          <a:xfrm>
            <a:off x="218015" y="5033101"/>
            <a:ext cx="87668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846"/>
              </a:buClr>
              <a:buSzPts val="1600"/>
              <a:buFont typeface="Avenir"/>
              <a:buNone/>
            </a:pPr>
            <a:r>
              <a:rPr lang="en-US" sz="1400" b="0" i="0" u="none" strike="noStrike" cap="none" dirty="0">
                <a:solidFill>
                  <a:srgbClr val="4C4846"/>
                </a:solidFill>
                <a:latin typeface="Avenir Next LT Pro" panose="020B0504020202020204" pitchFamily="34" charset="77"/>
                <a:ea typeface="Avenir"/>
                <a:cs typeface="Avenir"/>
                <a:sym typeface="Avenir"/>
              </a:rPr>
              <a:t>Churn Reports</a:t>
            </a:r>
            <a:endParaRPr sz="1400" dirty="0">
              <a:latin typeface="Avenir Next LT Pro" panose="020B0504020202020204" pitchFamily="34" charset="77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91E0D95-37D9-386C-15BD-C45E77A41079}"/>
              </a:ext>
            </a:extLst>
          </p:cNvPr>
          <p:cNvSpPr/>
          <p:nvPr/>
        </p:nvSpPr>
        <p:spPr>
          <a:xfrm>
            <a:off x="0" y="1107803"/>
            <a:ext cx="12192000" cy="914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  <a:latin typeface="Avenir Next LT Pro" panose="020B0504020202020204" pitchFamily="34" charset="77"/>
                <a:ea typeface="Avenir"/>
                <a:cs typeface="Avenir"/>
                <a:sym typeface="Avenir"/>
              </a:rPr>
              <a:t>Revenue Operations should work toward </a:t>
            </a:r>
            <a:r>
              <a:rPr lang="en-US" sz="1800" b="1" dirty="0">
                <a:solidFill>
                  <a:schemeClr val="tx1"/>
                </a:solidFill>
                <a:latin typeface="Avenir Next LT Pro" panose="020B0504020202020204" pitchFamily="34" charset="77"/>
                <a:ea typeface="Avenir"/>
                <a:cs typeface="Avenir"/>
                <a:sym typeface="Avenir"/>
              </a:rPr>
              <a:t>proactive, cross-functional, and predictive insights </a:t>
            </a:r>
          </a:p>
          <a:p>
            <a:pPr algn="ctr"/>
            <a:r>
              <a:rPr lang="en-US" sz="1800" dirty="0">
                <a:solidFill>
                  <a:schemeClr val="tx1"/>
                </a:solidFill>
                <a:latin typeface="Avenir Next LT Pro" panose="020B0504020202020204" pitchFamily="34" charset="77"/>
                <a:ea typeface="Avenir"/>
                <a:cs typeface="Avenir"/>
                <a:sym typeface="Avenir"/>
              </a:rPr>
              <a:t>that inform decision making for the entire commercial function. </a:t>
            </a:r>
            <a:endParaRPr lang="en-US" dirty="0">
              <a:solidFill>
                <a:schemeClr val="tx1"/>
              </a:solidFill>
              <a:latin typeface="Avenir Next LT Pro" panose="020B0504020202020204" pitchFamily="34" charset="77"/>
            </a:endParaRPr>
          </a:p>
        </p:txBody>
      </p:sp>
      <p:cxnSp>
        <p:nvCxnSpPr>
          <p:cNvPr id="13" name="Elbow Connector 12">
            <a:extLst>
              <a:ext uri="{FF2B5EF4-FFF2-40B4-BE49-F238E27FC236}">
                <a16:creationId xmlns:a16="http://schemas.microsoft.com/office/drawing/2014/main" id="{E279AD01-AADF-1376-702B-54ADC6C10CFE}"/>
              </a:ext>
            </a:extLst>
          </p:cNvPr>
          <p:cNvCxnSpPr>
            <a:cxnSpLocks/>
          </p:cNvCxnSpPr>
          <p:nvPr/>
        </p:nvCxnSpPr>
        <p:spPr>
          <a:xfrm>
            <a:off x="331770" y="3345605"/>
            <a:ext cx="801547" cy="150030"/>
          </a:xfrm>
          <a:prstGeom prst="bentConnector3">
            <a:avLst>
              <a:gd name="adj1" fmla="val 75928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>
            <a:extLst>
              <a:ext uri="{FF2B5EF4-FFF2-40B4-BE49-F238E27FC236}">
                <a16:creationId xmlns:a16="http://schemas.microsoft.com/office/drawing/2014/main" id="{DE12F2CF-90AF-731E-6A42-51520A75B951}"/>
              </a:ext>
            </a:extLst>
          </p:cNvPr>
          <p:cNvCxnSpPr>
            <a:cxnSpLocks/>
          </p:cNvCxnSpPr>
          <p:nvPr/>
        </p:nvCxnSpPr>
        <p:spPr>
          <a:xfrm>
            <a:off x="341104" y="4547966"/>
            <a:ext cx="1015990" cy="111225"/>
          </a:xfrm>
          <a:prstGeom prst="bentConnector3">
            <a:avLst>
              <a:gd name="adj1" fmla="val 58182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9">
            <a:extLst>
              <a:ext uri="{FF2B5EF4-FFF2-40B4-BE49-F238E27FC236}">
                <a16:creationId xmlns:a16="http://schemas.microsoft.com/office/drawing/2014/main" id="{1BCC00EB-B766-CB96-9064-DB31D33122D1}"/>
              </a:ext>
            </a:extLst>
          </p:cNvPr>
          <p:cNvCxnSpPr>
            <a:cxnSpLocks/>
          </p:cNvCxnSpPr>
          <p:nvPr/>
        </p:nvCxnSpPr>
        <p:spPr>
          <a:xfrm>
            <a:off x="332590" y="5560808"/>
            <a:ext cx="1278014" cy="136416"/>
          </a:xfrm>
          <a:prstGeom prst="bentConnector3">
            <a:avLst>
              <a:gd name="adj1" fmla="val 46748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99198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C02283F-94A8-5EBC-D1F8-AB6774A89A53}"/>
              </a:ext>
            </a:extLst>
          </p:cNvPr>
          <p:cNvSpPr/>
          <p:nvPr/>
        </p:nvSpPr>
        <p:spPr>
          <a:xfrm>
            <a:off x="5368915" y="3329956"/>
            <a:ext cx="4825843" cy="276482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dirty="0">
              <a:solidFill>
                <a:schemeClr val="tx1"/>
              </a:solidFill>
              <a:latin typeface="Avenir Next LT Pro" panose="020B0504020202020204" pitchFamily="34" charset="77"/>
              <a:ea typeface="Avenir"/>
              <a:cs typeface="Avenir"/>
              <a:sym typeface="Avenir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57FB033-E9F5-4865-EAE7-7D9AFD4B49E7}"/>
              </a:ext>
            </a:extLst>
          </p:cNvPr>
          <p:cNvSpPr/>
          <p:nvPr/>
        </p:nvSpPr>
        <p:spPr>
          <a:xfrm>
            <a:off x="0" y="1107803"/>
            <a:ext cx="12192000" cy="914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dirty="0">
              <a:solidFill>
                <a:schemeClr val="tx1"/>
              </a:solidFill>
              <a:latin typeface="Avenir Next LT Pro" panose="020B0504020202020204" pitchFamily="34" charset="77"/>
              <a:ea typeface="Avenir"/>
              <a:cs typeface="Avenir"/>
              <a:sym typeface="Avenir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7D062E75-F0A6-B7B7-D7A6-32C9364B9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a Revenue Operations Charter</a:t>
            </a:r>
          </a:p>
        </p:txBody>
      </p:sp>
      <p:sp>
        <p:nvSpPr>
          <p:cNvPr id="2" name="Google Shape;249;p10">
            <a:extLst>
              <a:ext uri="{FF2B5EF4-FFF2-40B4-BE49-F238E27FC236}">
                <a16:creationId xmlns:a16="http://schemas.microsoft.com/office/drawing/2014/main" id="{C352669A-A43F-DCBD-B6C2-5975834F24BD}"/>
              </a:ext>
            </a:extLst>
          </p:cNvPr>
          <p:cNvSpPr txBox="1"/>
          <p:nvPr/>
        </p:nvSpPr>
        <p:spPr>
          <a:xfrm>
            <a:off x="513346" y="1380337"/>
            <a:ext cx="430730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Avenir Next LT Pro" panose="020B0504020202020204" pitchFamily="34" charset="77"/>
                <a:ea typeface="Avenir"/>
                <a:cs typeface="Avenir"/>
                <a:sym typeface="Avenir"/>
              </a:rPr>
              <a:t>Process for Defining a Charter</a:t>
            </a:r>
            <a:endParaRPr b="1" dirty="0">
              <a:latin typeface="Avenir Next LT Pro" panose="020B0504020202020204" pitchFamily="34" charset="77"/>
            </a:endParaRPr>
          </a:p>
        </p:txBody>
      </p:sp>
      <p:sp>
        <p:nvSpPr>
          <p:cNvPr id="3" name="Google Shape;244;p10">
            <a:extLst>
              <a:ext uri="{FF2B5EF4-FFF2-40B4-BE49-F238E27FC236}">
                <a16:creationId xmlns:a16="http://schemas.microsoft.com/office/drawing/2014/main" id="{1FE49DB1-C26E-6D5A-5580-7FD7997D2A5D}"/>
              </a:ext>
            </a:extLst>
          </p:cNvPr>
          <p:cNvSpPr/>
          <p:nvPr/>
        </p:nvSpPr>
        <p:spPr>
          <a:xfrm>
            <a:off x="1564105" y="2003138"/>
            <a:ext cx="2277979" cy="914400"/>
          </a:xfrm>
          <a:prstGeom prst="chevron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bg1"/>
                </a:solidFill>
                <a:latin typeface="Avenir Next LT Pro" panose="020B0504020202020204" pitchFamily="34" charset="77"/>
                <a:ea typeface="Avenir"/>
                <a:cs typeface="Avenir"/>
                <a:sym typeface="Avenir"/>
              </a:rPr>
              <a:t>1. Hold a meeting with CEO and GTM C-suite</a:t>
            </a:r>
            <a:endParaRPr dirty="0">
              <a:solidFill>
                <a:schemeClr val="bg1"/>
              </a:solidFill>
              <a:latin typeface="Avenir Next LT Pro" panose="020B0504020202020204" pitchFamily="34" charset="77"/>
            </a:endParaRPr>
          </a:p>
        </p:txBody>
      </p:sp>
      <p:sp>
        <p:nvSpPr>
          <p:cNvPr id="4" name="Google Shape;245;p10">
            <a:extLst>
              <a:ext uri="{FF2B5EF4-FFF2-40B4-BE49-F238E27FC236}">
                <a16:creationId xmlns:a16="http://schemas.microsoft.com/office/drawing/2014/main" id="{56A455F9-6057-B289-AC12-26754A564D95}"/>
              </a:ext>
            </a:extLst>
          </p:cNvPr>
          <p:cNvSpPr/>
          <p:nvPr/>
        </p:nvSpPr>
        <p:spPr>
          <a:xfrm>
            <a:off x="3681663" y="2020274"/>
            <a:ext cx="2277979" cy="914400"/>
          </a:xfrm>
          <a:prstGeom prst="chevron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bg1"/>
                </a:solidFill>
                <a:latin typeface="Avenir Next LT Pro" panose="020B0504020202020204" pitchFamily="34" charset="77"/>
                <a:ea typeface="Avenir"/>
                <a:cs typeface="Avenir"/>
                <a:sym typeface="Avenir"/>
              </a:rPr>
              <a:t>2. Understand leadership expectations</a:t>
            </a:r>
            <a:endParaRPr dirty="0">
              <a:solidFill>
                <a:schemeClr val="bg1"/>
              </a:solidFill>
              <a:latin typeface="Avenir Next LT Pro" panose="020B0504020202020204" pitchFamily="34" charset="77"/>
            </a:endParaRPr>
          </a:p>
        </p:txBody>
      </p:sp>
      <p:sp>
        <p:nvSpPr>
          <p:cNvPr id="5" name="Google Shape;246;p10">
            <a:extLst>
              <a:ext uri="{FF2B5EF4-FFF2-40B4-BE49-F238E27FC236}">
                <a16:creationId xmlns:a16="http://schemas.microsoft.com/office/drawing/2014/main" id="{BC47AD04-9F38-AF04-79EB-E4E8D50E91F7}"/>
              </a:ext>
            </a:extLst>
          </p:cNvPr>
          <p:cNvSpPr/>
          <p:nvPr/>
        </p:nvSpPr>
        <p:spPr>
          <a:xfrm>
            <a:off x="5799221" y="2014430"/>
            <a:ext cx="2277979" cy="914400"/>
          </a:xfrm>
          <a:prstGeom prst="chevron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bg1"/>
                </a:solidFill>
                <a:latin typeface="Avenir Next LT Pro" panose="020B0504020202020204" pitchFamily="34" charset="77"/>
                <a:ea typeface="Avenir"/>
                <a:cs typeface="Avenir"/>
                <a:sym typeface="Avenir"/>
              </a:rPr>
              <a:t>3. Define the data required for decision-making</a:t>
            </a:r>
            <a:endParaRPr dirty="0">
              <a:solidFill>
                <a:schemeClr val="bg1"/>
              </a:solidFill>
              <a:latin typeface="Avenir Next LT Pro" panose="020B0504020202020204" pitchFamily="34" charset="77"/>
            </a:endParaRPr>
          </a:p>
        </p:txBody>
      </p:sp>
      <p:sp>
        <p:nvSpPr>
          <p:cNvPr id="6" name="Google Shape;247;p10">
            <a:extLst>
              <a:ext uri="{FF2B5EF4-FFF2-40B4-BE49-F238E27FC236}">
                <a16:creationId xmlns:a16="http://schemas.microsoft.com/office/drawing/2014/main" id="{E4025610-2963-44F4-9B03-BE5168C2BAA4}"/>
              </a:ext>
            </a:extLst>
          </p:cNvPr>
          <p:cNvSpPr/>
          <p:nvPr/>
        </p:nvSpPr>
        <p:spPr>
          <a:xfrm>
            <a:off x="7916779" y="2003138"/>
            <a:ext cx="2277979" cy="914400"/>
          </a:xfrm>
          <a:prstGeom prst="chevron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bg1"/>
                </a:solidFill>
                <a:latin typeface="Avenir Next LT Pro" panose="020B0504020202020204" pitchFamily="34" charset="77"/>
                <a:ea typeface="Avenir"/>
                <a:cs typeface="Avenir"/>
                <a:sym typeface="Avenir"/>
              </a:rPr>
              <a:t>4. Understand areas owned by other functions</a:t>
            </a:r>
            <a:endParaRPr dirty="0">
              <a:solidFill>
                <a:schemeClr val="bg1"/>
              </a:solidFill>
              <a:latin typeface="Avenir Next LT Pro" panose="020B0504020202020204" pitchFamily="34" charset="77"/>
            </a:endParaRPr>
          </a:p>
        </p:txBody>
      </p:sp>
      <p:sp>
        <p:nvSpPr>
          <p:cNvPr id="8" name="Google Shape;248;p10">
            <a:extLst>
              <a:ext uri="{FF2B5EF4-FFF2-40B4-BE49-F238E27FC236}">
                <a16:creationId xmlns:a16="http://schemas.microsoft.com/office/drawing/2014/main" id="{2F61E2E1-9AD2-C4E2-59AE-90D961FB4588}"/>
              </a:ext>
            </a:extLst>
          </p:cNvPr>
          <p:cNvSpPr txBox="1"/>
          <p:nvPr/>
        </p:nvSpPr>
        <p:spPr>
          <a:xfrm>
            <a:off x="1564105" y="3329956"/>
            <a:ext cx="430730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Avenir Next LT Pro" panose="020B0504020202020204" pitchFamily="34" charset="77"/>
                <a:ea typeface="Avenir"/>
                <a:cs typeface="Avenir"/>
                <a:sym typeface="Avenir"/>
              </a:rPr>
              <a:t>Common Revenue Operations Responsibilities</a:t>
            </a:r>
            <a:endParaRPr b="1" dirty="0">
              <a:latin typeface="Avenir Next LT Pro" panose="020B0504020202020204" pitchFamily="34" charset="77"/>
            </a:endParaRPr>
          </a:p>
        </p:txBody>
      </p:sp>
      <p:sp>
        <p:nvSpPr>
          <p:cNvPr id="9" name="Google Shape;250;p10">
            <a:extLst>
              <a:ext uri="{FF2B5EF4-FFF2-40B4-BE49-F238E27FC236}">
                <a16:creationId xmlns:a16="http://schemas.microsoft.com/office/drawing/2014/main" id="{C1A767F6-D5F9-FB71-3654-2E84DB43690D}"/>
              </a:ext>
            </a:extLst>
          </p:cNvPr>
          <p:cNvSpPr txBox="1"/>
          <p:nvPr/>
        </p:nvSpPr>
        <p:spPr>
          <a:xfrm>
            <a:off x="6090745" y="3558227"/>
            <a:ext cx="2998598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28600" marR="0" lvl="0" indent="-18288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venir"/>
              <a:buChar char="•"/>
            </a:pPr>
            <a:r>
              <a:rPr lang="en-US" sz="1600" dirty="0">
                <a:solidFill>
                  <a:schemeClr val="dk1"/>
                </a:solidFill>
                <a:latin typeface="Avenir Next LT Pro" panose="020B0504020202020204" pitchFamily="34" charset="77"/>
                <a:ea typeface="Avenir"/>
                <a:cs typeface="Avenir"/>
                <a:sym typeface="Avenir"/>
              </a:rPr>
              <a:t>Sales Planning</a:t>
            </a:r>
            <a:endParaRPr sz="1600" dirty="0">
              <a:solidFill>
                <a:schemeClr val="dk1"/>
              </a:solidFill>
              <a:latin typeface="Avenir Next LT Pro" panose="020B0504020202020204" pitchFamily="34" charset="77"/>
              <a:ea typeface="Avenir"/>
              <a:cs typeface="Avenir"/>
              <a:sym typeface="Avenir"/>
            </a:endParaRPr>
          </a:p>
          <a:p>
            <a:pPr marL="228600" marR="0" lvl="0" indent="-18288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venir"/>
              <a:buChar char="•"/>
            </a:pPr>
            <a:r>
              <a:rPr lang="en-US" sz="1600" dirty="0">
                <a:solidFill>
                  <a:schemeClr val="dk1"/>
                </a:solidFill>
                <a:latin typeface="Avenir Next LT Pro" panose="020B0504020202020204" pitchFamily="34" charset="77"/>
                <a:ea typeface="Avenir"/>
                <a:cs typeface="Avenir"/>
                <a:sym typeface="Avenir"/>
              </a:rPr>
              <a:t>Territory Design</a:t>
            </a:r>
            <a:endParaRPr sz="1600" dirty="0">
              <a:solidFill>
                <a:schemeClr val="dk1"/>
              </a:solidFill>
              <a:latin typeface="Avenir Next LT Pro" panose="020B0504020202020204" pitchFamily="34" charset="77"/>
              <a:ea typeface="Avenir"/>
              <a:cs typeface="Avenir"/>
              <a:sym typeface="Avenir"/>
            </a:endParaRPr>
          </a:p>
          <a:p>
            <a:pPr marL="228600" marR="0" lvl="0" indent="-18288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venir"/>
              <a:buChar char="•"/>
            </a:pPr>
            <a:r>
              <a:rPr lang="en-US" sz="1600" dirty="0">
                <a:solidFill>
                  <a:schemeClr val="dk1"/>
                </a:solidFill>
                <a:latin typeface="Avenir Next LT Pro" panose="020B0504020202020204" pitchFamily="34" charset="77"/>
                <a:ea typeface="Avenir"/>
                <a:cs typeface="Avenir"/>
                <a:sym typeface="Avenir"/>
              </a:rPr>
              <a:t>Sales Process</a:t>
            </a:r>
            <a:endParaRPr sz="1600" dirty="0">
              <a:solidFill>
                <a:schemeClr val="dk1"/>
              </a:solidFill>
              <a:latin typeface="Avenir Next LT Pro" panose="020B0504020202020204" pitchFamily="34" charset="77"/>
              <a:ea typeface="Avenir"/>
              <a:cs typeface="Avenir"/>
              <a:sym typeface="Avenir"/>
            </a:endParaRPr>
          </a:p>
          <a:p>
            <a:pPr marL="228600" marR="0" lvl="0" indent="-18288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venir"/>
              <a:buChar char="•"/>
            </a:pPr>
            <a:r>
              <a:rPr lang="en-US" sz="1600" dirty="0">
                <a:solidFill>
                  <a:schemeClr val="dk1"/>
                </a:solidFill>
                <a:latin typeface="Avenir Next LT Pro" panose="020B0504020202020204" pitchFamily="34" charset="77"/>
                <a:ea typeface="Avenir"/>
                <a:cs typeface="Avenir"/>
                <a:sym typeface="Avenir"/>
              </a:rPr>
              <a:t>Sales Compensation</a:t>
            </a:r>
            <a:endParaRPr sz="1600" dirty="0">
              <a:solidFill>
                <a:schemeClr val="dk1"/>
              </a:solidFill>
              <a:latin typeface="Avenir Next LT Pro" panose="020B0504020202020204" pitchFamily="34" charset="77"/>
              <a:ea typeface="Avenir"/>
              <a:cs typeface="Avenir"/>
              <a:sym typeface="Avenir"/>
            </a:endParaRPr>
          </a:p>
          <a:p>
            <a:pPr marL="228600" marR="0" lvl="0" indent="-18288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venir"/>
              <a:buChar char="•"/>
            </a:pPr>
            <a:r>
              <a:rPr lang="en-US" sz="1600" dirty="0">
                <a:solidFill>
                  <a:schemeClr val="dk1"/>
                </a:solidFill>
                <a:latin typeface="Avenir Next LT Pro" panose="020B0504020202020204" pitchFamily="34" charset="77"/>
                <a:ea typeface="Avenir"/>
                <a:cs typeface="Avenir"/>
                <a:sym typeface="Avenir"/>
              </a:rPr>
              <a:t>Quota Setting</a:t>
            </a:r>
            <a:endParaRPr sz="1600" dirty="0">
              <a:solidFill>
                <a:schemeClr val="dk1"/>
              </a:solidFill>
              <a:latin typeface="Avenir Next LT Pro" panose="020B0504020202020204" pitchFamily="34" charset="77"/>
              <a:ea typeface="Avenir"/>
              <a:cs typeface="Avenir"/>
              <a:sym typeface="Avenir"/>
            </a:endParaRPr>
          </a:p>
          <a:p>
            <a:pPr marL="228600" marR="0" lvl="0" indent="-18288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venir"/>
              <a:buChar char="•"/>
            </a:pPr>
            <a:r>
              <a:rPr lang="en-US" sz="1600" dirty="0">
                <a:solidFill>
                  <a:schemeClr val="dk1"/>
                </a:solidFill>
                <a:latin typeface="Avenir Next LT Pro" panose="020B0504020202020204" pitchFamily="34" charset="77"/>
                <a:ea typeface="Avenir"/>
                <a:cs typeface="Avenir"/>
                <a:sym typeface="Avenir"/>
              </a:rPr>
              <a:t>Sales Org Design</a:t>
            </a:r>
            <a:endParaRPr sz="1600" dirty="0">
              <a:solidFill>
                <a:schemeClr val="dk1"/>
              </a:solidFill>
              <a:latin typeface="Avenir Next LT Pro" panose="020B0504020202020204" pitchFamily="34" charset="77"/>
              <a:ea typeface="Avenir"/>
              <a:cs typeface="Avenir"/>
              <a:sym typeface="Avenir"/>
            </a:endParaRPr>
          </a:p>
          <a:p>
            <a:pPr marL="228600" marR="0" lvl="0" indent="-18288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venir"/>
              <a:buChar char="•"/>
            </a:pPr>
            <a:r>
              <a:rPr lang="en-US" sz="1600" dirty="0">
                <a:solidFill>
                  <a:schemeClr val="dk1"/>
                </a:solidFill>
                <a:latin typeface="Avenir Next LT Pro" panose="020B0504020202020204" pitchFamily="34" charset="77"/>
                <a:ea typeface="Avenir"/>
                <a:cs typeface="Avenir"/>
                <a:sym typeface="Avenir"/>
              </a:rPr>
              <a:t>Customer Churn</a:t>
            </a:r>
            <a:endParaRPr sz="1600" dirty="0">
              <a:solidFill>
                <a:schemeClr val="dk1"/>
              </a:solidFill>
              <a:latin typeface="Avenir Next LT Pro" panose="020B0504020202020204" pitchFamily="34" charset="77"/>
              <a:ea typeface="Avenir"/>
              <a:cs typeface="Avenir"/>
              <a:sym typeface="Avenir"/>
            </a:endParaRPr>
          </a:p>
          <a:p>
            <a:pPr marL="228600" marR="0" lvl="0" indent="-18288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venir"/>
              <a:buChar char="•"/>
            </a:pPr>
            <a:r>
              <a:rPr lang="en-US" sz="1600" dirty="0">
                <a:solidFill>
                  <a:schemeClr val="dk1"/>
                </a:solidFill>
                <a:latin typeface="Avenir Next LT Pro" panose="020B0504020202020204" pitchFamily="34" charset="77"/>
                <a:ea typeface="Avenir"/>
                <a:cs typeface="Avenir"/>
                <a:sym typeface="Avenir"/>
              </a:rPr>
              <a:t>Renewal Rates</a:t>
            </a:r>
            <a:endParaRPr sz="1600" dirty="0">
              <a:solidFill>
                <a:schemeClr val="dk1"/>
              </a:solidFill>
              <a:latin typeface="Avenir Next LT Pro" panose="020B0504020202020204" pitchFamily="34" charset="77"/>
              <a:ea typeface="Avenir"/>
              <a:cs typeface="Avenir"/>
              <a:sym typeface="Avenir"/>
            </a:endParaRPr>
          </a:p>
          <a:p>
            <a:pPr marL="228600" marR="0" lvl="0" indent="-18288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venir"/>
              <a:buChar char="•"/>
            </a:pPr>
            <a:r>
              <a:rPr lang="en-US" sz="1600" dirty="0">
                <a:solidFill>
                  <a:schemeClr val="dk1"/>
                </a:solidFill>
                <a:latin typeface="Avenir Next LT Pro" panose="020B0504020202020204" pitchFamily="34" charset="77"/>
                <a:ea typeface="Avenir"/>
                <a:cs typeface="Avenir"/>
                <a:sym typeface="Avenir"/>
              </a:rPr>
              <a:t>Upsell/Cross-Sell Potential</a:t>
            </a:r>
            <a:endParaRPr sz="1600" dirty="0">
              <a:solidFill>
                <a:schemeClr val="dk1"/>
              </a:solidFill>
              <a:latin typeface="Avenir Next LT Pro" panose="020B0504020202020204" pitchFamily="34" charset="77"/>
              <a:ea typeface="Avenir"/>
              <a:cs typeface="Avenir"/>
              <a:sym typeface="Avenir"/>
            </a:endParaRPr>
          </a:p>
        </p:txBody>
      </p:sp>
      <p:sp>
        <p:nvSpPr>
          <p:cNvPr id="13" name="Chevron 12">
            <a:extLst>
              <a:ext uri="{FF2B5EF4-FFF2-40B4-BE49-F238E27FC236}">
                <a16:creationId xmlns:a16="http://schemas.microsoft.com/office/drawing/2014/main" id="{8C6F8113-76F8-F72D-1212-AE465FCE0DDF}"/>
              </a:ext>
            </a:extLst>
          </p:cNvPr>
          <p:cNvSpPr/>
          <p:nvPr/>
        </p:nvSpPr>
        <p:spPr>
          <a:xfrm>
            <a:off x="3599768" y="3729969"/>
            <a:ext cx="484632" cy="484632"/>
          </a:xfrm>
          <a:prstGeom prst="chevron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Chevron 13">
            <a:extLst>
              <a:ext uri="{FF2B5EF4-FFF2-40B4-BE49-F238E27FC236}">
                <a16:creationId xmlns:a16="http://schemas.microsoft.com/office/drawing/2014/main" id="{DD193B82-AFB3-5D84-257B-4C58163BFA94}"/>
              </a:ext>
            </a:extLst>
          </p:cNvPr>
          <p:cNvSpPr/>
          <p:nvPr/>
        </p:nvSpPr>
        <p:spPr>
          <a:xfrm>
            <a:off x="4071065" y="3729969"/>
            <a:ext cx="484632" cy="484632"/>
          </a:xfrm>
          <a:prstGeom prst="chevron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C91D212-EAB6-AAAB-EF22-41E9D8820689}"/>
              </a:ext>
            </a:extLst>
          </p:cNvPr>
          <p:cNvCxnSpPr>
            <a:cxnSpLocks/>
          </p:cNvCxnSpPr>
          <p:nvPr/>
        </p:nvCxnSpPr>
        <p:spPr>
          <a:xfrm>
            <a:off x="5368915" y="6067888"/>
            <a:ext cx="4825843" cy="26894"/>
          </a:xfrm>
          <a:prstGeom prst="line">
            <a:avLst/>
          </a:prstGeom>
          <a:ln w="47625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94121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AC724A93-8D6C-9041-72C0-CA08BD7AE772}"/>
              </a:ext>
            </a:extLst>
          </p:cNvPr>
          <p:cNvSpPr/>
          <p:nvPr/>
        </p:nvSpPr>
        <p:spPr>
          <a:xfrm>
            <a:off x="0" y="1080027"/>
            <a:ext cx="12192000" cy="914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4F92D85-12E9-A9BB-D588-F69345FC7E26}"/>
              </a:ext>
            </a:extLst>
          </p:cNvPr>
          <p:cNvSpPr/>
          <p:nvPr/>
        </p:nvSpPr>
        <p:spPr>
          <a:xfrm>
            <a:off x="374469" y="2685669"/>
            <a:ext cx="11591100" cy="32823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venir Next LT Pro" panose="020B0504020202020204" pitchFamily="34" charset="77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7D062E75-F0A6-B7B7-D7A6-32C9364B9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Questions to Consider</a:t>
            </a:r>
          </a:p>
        </p:txBody>
      </p:sp>
      <p:sp>
        <p:nvSpPr>
          <p:cNvPr id="3" name="Google Shape;257;p11">
            <a:extLst>
              <a:ext uri="{FF2B5EF4-FFF2-40B4-BE49-F238E27FC236}">
                <a16:creationId xmlns:a16="http://schemas.microsoft.com/office/drawing/2014/main" id="{52B1D6E9-AE2E-776F-5995-4F4D9A104F9C}"/>
              </a:ext>
            </a:extLst>
          </p:cNvPr>
          <p:cNvSpPr/>
          <p:nvPr/>
        </p:nvSpPr>
        <p:spPr>
          <a:xfrm rot="-5400000">
            <a:off x="6016132" y="-4120543"/>
            <a:ext cx="307778" cy="11591103"/>
          </a:xfrm>
          <a:prstGeom prst="rightBracket">
            <a:avLst>
              <a:gd name="adj" fmla="val 8333"/>
            </a:avLst>
          </a:prstGeom>
          <a:noFill/>
          <a:ln w="19050" cap="flat" cmpd="sng">
            <a:solidFill>
              <a:schemeClr val="accent3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259;p11">
            <a:extLst>
              <a:ext uri="{FF2B5EF4-FFF2-40B4-BE49-F238E27FC236}">
                <a16:creationId xmlns:a16="http://schemas.microsoft.com/office/drawing/2014/main" id="{527916B7-1ACB-0FC4-7B68-77AF3247AB3F}"/>
              </a:ext>
            </a:extLst>
          </p:cNvPr>
          <p:cNvSpPr txBox="1"/>
          <p:nvPr/>
        </p:nvSpPr>
        <p:spPr>
          <a:xfrm>
            <a:off x="1871912" y="1994427"/>
            <a:ext cx="928136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1200" i="1" dirty="0">
                <a:solidFill>
                  <a:schemeClr val="dk1"/>
                </a:solidFill>
                <a:latin typeface="Avenir Next LT Pro" panose="020B0504020202020204" pitchFamily="34" charset="77"/>
                <a:ea typeface="Avenir"/>
                <a:cs typeface="Avenir"/>
                <a:sym typeface="Avenir"/>
              </a:rPr>
              <a:t>What is the role of the Revenue Ops team to drive efficiency in the sales organization and how can this improve in the future?</a:t>
            </a:r>
            <a:endParaRPr dirty="0">
              <a:latin typeface="Avenir Next LT Pro" panose="020B0504020202020204" pitchFamily="34" charset="77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1200" i="1" dirty="0">
                <a:solidFill>
                  <a:schemeClr val="dk1"/>
                </a:solidFill>
                <a:latin typeface="Avenir Next LT Pro" panose="020B0504020202020204" pitchFamily="34" charset="77"/>
                <a:ea typeface="Avenir"/>
                <a:cs typeface="Avenir"/>
                <a:sym typeface="Avenir"/>
              </a:rPr>
              <a:t>What is the Revenue Ops team not doing today that it SHOULD be doing in the future?</a:t>
            </a:r>
            <a:endParaRPr dirty="0">
              <a:latin typeface="Avenir Next LT Pro" panose="020B0504020202020204" pitchFamily="34" charset="77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1200" i="1" dirty="0">
                <a:solidFill>
                  <a:schemeClr val="dk1"/>
                </a:solidFill>
                <a:latin typeface="Avenir Next LT Pro" panose="020B0504020202020204" pitchFamily="34" charset="77"/>
                <a:ea typeface="Avenir"/>
                <a:cs typeface="Avenir"/>
                <a:sym typeface="Avenir"/>
              </a:rPr>
              <a:t>What is the Revenue Ops team doing today, that it should NOT be doing in the future?</a:t>
            </a:r>
            <a:endParaRPr sz="1200" dirty="0">
              <a:solidFill>
                <a:schemeClr val="dk1"/>
              </a:solidFill>
              <a:latin typeface="Avenir Next LT Pro" panose="020B0504020202020204" pitchFamily="34" charset="77"/>
              <a:ea typeface="Avenir"/>
              <a:cs typeface="Avenir"/>
              <a:sym typeface="Avenir"/>
            </a:endParaRPr>
          </a:p>
        </p:txBody>
      </p:sp>
      <p:graphicFrame>
        <p:nvGraphicFramePr>
          <p:cNvPr id="5" name="Google Shape;256;p11">
            <a:extLst>
              <a:ext uri="{FF2B5EF4-FFF2-40B4-BE49-F238E27FC236}">
                <a16:creationId xmlns:a16="http://schemas.microsoft.com/office/drawing/2014/main" id="{5A859824-7900-CF7F-EDAC-89E2FF2CEB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02046617"/>
              </p:ext>
            </p:extLst>
          </p:nvPr>
        </p:nvGraphicFramePr>
        <p:xfrm>
          <a:off x="374469" y="2685669"/>
          <a:ext cx="11591100" cy="51817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931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1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31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31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318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318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107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6"/>
                        </a:buClr>
                        <a:buSzPts val="1100"/>
                        <a:buFont typeface="Avenir"/>
                        <a:buNone/>
                      </a:pPr>
                      <a:r>
                        <a:rPr lang="en-US" sz="1400" b="1" u="none" strike="noStrike" cap="none" dirty="0">
                          <a:solidFill>
                            <a:schemeClr val="bg1"/>
                          </a:solidFill>
                        </a:rPr>
                        <a:t>2. Data Strategy</a:t>
                      </a:r>
                      <a:endParaRPr sz="1400" dirty="0">
                        <a:solidFill>
                          <a:schemeClr val="bg1"/>
                        </a:solidFill>
                      </a:endParaRPr>
                    </a:p>
                  </a:txBody>
                  <a:tcPr marL="45725" marR="45725" marT="45725" marB="457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6"/>
                        </a:buClr>
                        <a:buSzPts val="1100"/>
                        <a:buFont typeface="Avenir"/>
                        <a:buNone/>
                      </a:pPr>
                      <a:r>
                        <a:rPr lang="en-US" sz="1400" b="1" u="none" strike="noStrike" cap="none" dirty="0">
                          <a:solidFill>
                            <a:schemeClr val="bg1"/>
                          </a:solidFill>
                        </a:rPr>
                        <a:t>3. Analytic Strategy</a:t>
                      </a:r>
                      <a:br>
                        <a:rPr lang="en-US" sz="1400" b="1" u="none" strike="noStrike" cap="none" dirty="0">
                          <a:solidFill>
                            <a:schemeClr val="bg1"/>
                          </a:solidFill>
                        </a:rPr>
                      </a:br>
                      <a:endParaRPr sz="1400" b="0" i="0" u="none" strike="noStrike" cap="none" dirty="0">
                        <a:solidFill>
                          <a:schemeClr val="bg1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45725" marR="45725" marT="45725" marB="457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6"/>
                        </a:buClr>
                        <a:buSzPts val="1100"/>
                        <a:buFont typeface="Avenir"/>
                        <a:buNone/>
                      </a:pPr>
                      <a:r>
                        <a:rPr lang="en-US" sz="1400" b="1" u="none" strike="noStrike" cap="none" dirty="0">
                          <a:solidFill>
                            <a:schemeClr val="bg1"/>
                          </a:solidFill>
                        </a:rPr>
                        <a:t>4. Reporting</a:t>
                      </a:r>
                      <a:endParaRPr sz="1400" dirty="0">
                        <a:solidFill>
                          <a:schemeClr val="bg1"/>
                        </a:solidFill>
                      </a:endParaRPr>
                    </a:p>
                  </a:txBody>
                  <a:tcPr marL="45725" marR="45725" marT="45725" marB="457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6"/>
                        </a:buClr>
                        <a:buSzPts val="1100"/>
                        <a:buFont typeface="Avenir"/>
                        <a:buNone/>
                      </a:pPr>
                      <a:r>
                        <a:rPr lang="en-US" sz="1400" b="1" u="none" strike="noStrike" cap="none" dirty="0">
                          <a:solidFill>
                            <a:schemeClr val="bg1"/>
                          </a:solidFill>
                        </a:rPr>
                        <a:t>5. Systems</a:t>
                      </a:r>
                      <a:endParaRPr sz="1400" dirty="0">
                        <a:solidFill>
                          <a:schemeClr val="bg1"/>
                        </a:solidFill>
                      </a:endParaRPr>
                    </a:p>
                  </a:txBody>
                  <a:tcPr marL="45725" marR="45725" marT="45725" marB="457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6"/>
                        </a:buClr>
                        <a:buSzPts val="1100"/>
                        <a:buFont typeface="Avenir"/>
                        <a:buNone/>
                      </a:pPr>
                      <a:r>
                        <a:rPr lang="en-US" sz="1400" b="1" u="none" strike="noStrike" cap="none">
                          <a:solidFill>
                            <a:schemeClr val="bg1"/>
                          </a:solidFill>
                        </a:rPr>
                        <a:t>6. Support</a:t>
                      </a:r>
                      <a:endParaRPr sz="1400">
                        <a:solidFill>
                          <a:schemeClr val="bg1"/>
                        </a:solidFill>
                      </a:endParaRPr>
                    </a:p>
                  </a:txBody>
                  <a:tcPr marL="45725" marR="45725" marT="45725" marB="457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6"/>
                        </a:buClr>
                        <a:buSzPts val="1100"/>
                        <a:buFont typeface="Avenir"/>
                        <a:buNone/>
                      </a:pPr>
                      <a:r>
                        <a:rPr lang="en-US" sz="1400" b="1" u="none" strike="noStrike" cap="none" dirty="0">
                          <a:solidFill>
                            <a:schemeClr val="bg1"/>
                          </a:solidFill>
                        </a:rPr>
                        <a:t>7. Revenue Ops Org Design</a:t>
                      </a:r>
                      <a:endParaRPr sz="1400" dirty="0">
                        <a:solidFill>
                          <a:schemeClr val="bg1"/>
                        </a:solidFill>
                      </a:endParaRPr>
                    </a:p>
                  </a:txBody>
                  <a:tcPr marL="45725" marR="45725" marT="45725" marB="457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Google Shape;260;p11">
            <a:extLst>
              <a:ext uri="{FF2B5EF4-FFF2-40B4-BE49-F238E27FC236}">
                <a16:creationId xmlns:a16="http://schemas.microsoft.com/office/drawing/2014/main" id="{6CB7F564-E131-1F0C-A244-F37CD88C61E4}"/>
              </a:ext>
            </a:extLst>
          </p:cNvPr>
          <p:cNvSpPr txBox="1"/>
          <p:nvPr/>
        </p:nvSpPr>
        <p:spPr>
          <a:xfrm>
            <a:off x="296551" y="3382715"/>
            <a:ext cx="1957136" cy="1846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900" dirty="0">
                <a:solidFill>
                  <a:schemeClr val="dk1"/>
                </a:solidFill>
                <a:latin typeface="Avenir Next LT Pro" panose="020B0504020202020204" pitchFamily="34" charset="77"/>
                <a:ea typeface="Avenir"/>
                <a:cs typeface="Avenir"/>
                <a:sym typeface="Avenir"/>
              </a:rPr>
              <a:t>How are decisions made around what data points should be captured to drive sales decisions?</a:t>
            </a:r>
            <a:endParaRPr sz="900" dirty="0">
              <a:latin typeface="Avenir Next LT Pro" panose="020B0504020202020204" pitchFamily="34" charset="77"/>
            </a:endParaRPr>
          </a:p>
          <a:p>
            <a:pPr marL="228600" marR="0" lvl="0" indent="-2286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900" dirty="0">
                <a:solidFill>
                  <a:schemeClr val="dk1"/>
                </a:solidFill>
                <a:latin typeface="Avenir Next LT Pro" panose="020B0504020202020204" pitchFamily="34" charset="77"/>
                <a:ea typeface="Avenir"/>
                <a:cs typeface="Avenir"/>
                <a:sym typeface="Avenir"/>
              </a:rPr>
              <a:t>Who decides what needs to be measured?</a:t>
            </a:r>
            <a:endParaRPr sz="900" dirty="0">
              <a:latin typeface="Avenir Next LT Pro" panose="020B0504020202020204" pitchFamily="34" charset="77"/>
            </a:endParaRPr>
          </a:p>
          <a:p>
            <a:pPr marL="228600" marR="0" lvl="0" indent="-2286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900" dirty="0">
                <a:solidFill>
                  <a:schemeClr val="dk1"/>
                </a:solidFill>
                <a:latin typeface="Avenir Next LT Pro" panose="020B0504020202020204" pitchFamily="34" charset="77"/>
                <a:ea typeface="Avenir"/>
                <a:cs typeface="Avenir"/>
                <a:sym typeface="Avenir"/>
              </a:rPr>
              <a:t>How are data points identified and what systems need to capture said data points?</a:t>
            </a:r>
            <a:endParaRPr sz="900" dirty="0">
              <a:solidFill>
                <a:schemeClr val="dk1"/>
              </a:solidFill>
              <a:latin typeface="Avenir Next LT Pro" panose="020B0504020202020204" pitchFamily="34" charset="77"/>
              <a:ea typeface="Avenir"/>
              <a:cs typeface="Avenir"/>
              <a:sym typeface="Avenir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900" dirty="0">
              <a:solidFill>
                <a:schemeClr val="dk1"/>
              </a:solidFill>
              <a:latin typeface="Avenir Next LT Pro" panose="020B0504020202020204" pitchFamily="34" charset="77"/>
              <a:ea typeface="Avenir"/>
              <a:cs typeface="Avenir"/>
              <a:sym typeface="Avenir"/>
            </a:endParaRPr>
          </a:p>
        </p:txBody>
      </p:sp>
      <p:sp>
        <p:nvSpPr>
          <p:cNvPr id="8" name="Google Shape;261;p11">
            <a:extLst>
              <a:ext uri="{FF2B5EF4-FFF2-40B4-BE49-F238E27FC236}">
                <a16:creationId xmlns:a16="http://schemas.microsoft.com/office/drawing/2014/main" id="{A481FBFD-9DCC-7B28-4352-7B1925365601}"/>
              </a:ext>
            </a:extLst>
          </p:cNvPr>
          <p:cNvSpPr txBox="1"/>
          <p:nvPr/>
        </p:nvSpPr>
        <p:spPr>
          <a:xfrm>
            <a:off x="2265948" y="3382717"/>
            <a:ext cx="1957136" cy="2031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900" dirty="0">
                <a:solidFill>
                  <a:schemeClr val="dk1"/>
                </a:solidFill>
                <a:latin typeface="Avenir Next LT Pro" panose="020B0504020202020204" pitchFamily="34" charset="77"/>
                <a:ea typeface="Avenir"/>
                <a:cs typeface="Avenir"/>
                <a:sym typeface="Avenir"/>
              </a:rPr>
              <a:t>What are the core metrics to be analyzed and drive decisions?</a:t>
            </a:r>
            <a:endParaRPr sz="900" dirty="0">
              <a:solidFill>
                <a:schemeClr val="dk1"/>
              </a:solidFill>
              <a:latin typeface="Avenir Next LT Pro" panose="020B0504020202020204" pitchFamily="34" charset="77"/>
              <a:ea typeface="Avenir"/>
              <a:cs typeface="Avenir"/>
              <a:sym typeface="Avenir"/>
            </a:endParaRPr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900" dirty="0">
              <a:solidFill>
                <a:schemeClr val="dk1"/>
              </a:solidFill>
              <a:latin typeface="Avenir Next LT Pro" panose="020B0504020202020204" pitchFamily="34" charset="77"/>
              <a:ea typeface="Avenir"/>
              <a:cs typeface="Avenir"/>
              <a:sym typeface="Avenir"/>
            </a:endParaRPr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900" dirty="0">
                <a:solidFill>
                  <a:schemeClr val="dk1"/>
                </a:solidFill>
                <a:latin typeface="Avenir Next LT Pro" panose="020B0504020202020204" pitchFamily="34" charset="77"/>
                <a:ea typeface="Avenir"/>
                <a:cs typeface="Avenir"/>
                <a:sym typeface="Avenir"/>
              </a:rPr>
              <a:t>Who is deriving insights from the data using what methods?</a:t>
            </a:r>
            <a:endParaRPr sz="900" dirty="0">
              <a:solidFill>
                <a:schemeClr val="dk1"/>
              </a:solidFill>
              <a:latin typeface="Avenir Next LT Pro" panose="020B0504020202020204" pitchFamily="34" charset="77"/>
              <a:ea typeface="Avenir"/>
              <a:cs typeface="Avenir"/>
              <a:sym typeface="Avenir"/>
            </a:endParaRPr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900" dirty="0">
              <a:solidFill>
                <a:schemeClr val="dk1"/>
              </a:solidFill>
              <a:latin typeface="Avenir Next LT Pro" panose="020B0504020202020204" pitchFamily="34" charset="77"/>
              <a:ea typeface="Avenir"/>
              <a:cs typeface="Avenir"/>
              <a:sym typeface="Avenir"/>
            </a:endParaRPr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900" dirty="0">
                <a:solidFill>
                  <a:schemeClr val="dk1"/>
                </a:solidFill>
                <a:latin typeface="Avenir Next LT Pro" panose="020B0504020202020204" pitchFamily="34" charset="77"/>
                <a:ea typeface="Avenir"/>
                <a:cs typeface="Avenir"/>
                <a:sym typeface="Avenir"/>
              </a:rPr>
              <a:t>How are the insights leveraged by the Revenue Ops team and sales management teams to drive change?</a:t>
            </a:r>
            <a:endParaRPr sz="900" dirty="0">
              <a:solidFill>
                <a:schemeClr val="dk1"/>
              </a:solidFill>
              <a:latin typeface="Avenir Next LT Pro" panose="020B0504020202020204" pitchFamily="34" charset="77"/>
              <a:ea typeface="Avenir"/>
              <a:cs typeface="Avenir"/>
              <a:sym typeface="Aveni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dk1"/>
              </a:solidFill>
              <a:latin typeface="Avenir Next LT Pro" panose="020B0504020202020204" pitchFamily="34" charset="77"/>
              <a:ea typeface="Avenir"/>
              <a:cs typeface="Avenir"/>
              <a:sym typeface="Avenir"/>
            </a:endParaRPr>
          </a:p>
        </p:txBody>
      </p:sp>
      <p:sp>
        <p:nvSpPr>
          <p:cNvPr id="9" name="Google Shape;262;p11">
            <a:extLst>
              <a:ext uri="{FF2B5EF4-FFF2-40B4-BE49-F238E27FC236}">
                <a16:creationId xmlns:a16="http://schemas.microsoft.com/office/drawing/2014/main" id="{9F9D88ED-BA23-6464-0A41-0216991F6798}"/>
              </a:ext>
            </a:extLst>
          </p:cNvPr>
          <p:cNvSpPr txBox="1"/>
          <p:nvPr/>
        </p:nvSpPr>
        <p:spPr>
          <a:xfrm>
            <a:off x="4198562" y="3382717"/>
            <a:ext cx="1957136" cy="1892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900">
                <a:solidFill>
                  <a:schemeClr val="dk1"/>
                </a:solidFill>
                <a:latin typeface="Avenir Next LT Pro" panose="020B0504020202020204" pitchFamily="34" charset="77"/>
                <a:ea typeface="Avenir"/>
                <a:cs typeface="Avenir"/>
                <a:sym typeface="Avenir"/>
              </a:rPr>
              <a:t>How are the reports disseminated to the executive team (modality/system, frequency, etc.)?</a:t>
            </a:r>
            <a:endParaRPr sz="900">
              <a:latin typeface="Avenir Next LT Pro" panose="020B0504020202020204" pitchFamily="34" charset="77"/>
            </a:endParaRPr>
          </a:p>
          <a:p>
            <a:pPr marL="228600" marR="0" lvl="0" indent="-101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900">
              <a:solidFill>
                <a:schemeClr val="dk1"/>
              </a:solidFill>
              <a:latin typeface="Avenir Next LT Pro" panose="020B0504020202020204" pitchFamily="34" charset="77"/>
              <a:ea typeface="Avenir"/>
              <a:cs typeface="Avenir"/>
              <a:sym typeface="Avenir"/>
            </a:endParaRPr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900">
                <a:solidFill>
                  <a:schemeClr val="dk1"/>
                </a:solidFill>
                <a:latin typeface="Avenir Next LT Pro" panose="020B0504020202020204" pitchFamily="34" charset="77"/>
                <a:ea typeface="Avenir"/>
                <a:cs typeface="Avenir"/>
                <a:sym typeface="Avenir"/>
              </a:rPr>
              <a:t>Who is creating the reports?</a:t>
            </a:r>
            <a:endParaRPr sz="900">
              <a:latin typeface="Avenir Next LT Pro" panose="020B0504020202020204" pitchFamily="34" charset="77"/>
            </a:endParaRPr>
          </a:p>
          <a:p>
            <a:pPr marL="228600" marR="0" lvl="0" indent="-101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900">
              <a:solidFill>
                <a:schemeClr val="dk1"/>
              </a:solidFill>
              <a:latin typeface="Avenir Next LT Pro" panose="020B0504020202020204" pitchFamily="34" charset="77"/>
              <a:ea typeface="Avenir"/>
              <a:cs typeface="Avenir"/>
              <a:sym typeface="Avenir"/>
            </a:endParaRPr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900">
                <a:solidFill>
                  <a:schemeClr val="dk1"/>
                </a:solidFill>
                <a:latin typeface="Avenir Next LT Pro" panose="020B0504020202020204" pitchFamily="34" charset="77"/>
                <a:ea typeface="Avenir"/>
                <a:cs typeface="Avenir"/>
                <a:sym typeface="Avenir"/>
              </a:rPr>
              <a:t>How are dashboards leveraged for Pipeline, Forecast, and QBR processes?</a:t>
            </a:r>
            <a:endParaRPr sz="900">
              <a:latin typeface="Avenir Next LT Pro" panose="020B0504020202020204" pitchFamily="34" charset="77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Avenir Next LT Pro" panose="020B0504020202020204" pitchFamily="34" charset="77"/>
              <a:ea typeface="Avenir"/>
              <a:cs typeface="Avenir"/>
              <a:sym typeface="Avenir"/>
            </a:endParaRPr>
          </a:p>
        </p:txBody>
      </p:sp>
      <p:sp>
        <p:nvSpPr>
          <p:cNvPr id="10" name="Google Shape;263;p11">
            <a:extLst>
              <a:ext uri="{FF2B5EF4-FFF2-40B4-BE49-F238E27FC236}">
                <a16:creationId xmlns:a16="http://schemas.microsoft.com/office/drawing/2014/main" id="{2219FD42-378F-36BF-4BD5-56890E81F95A}"/>
              </a:ext>
            </a:extLst>
          </p:cNvPr>
          <p:cNvSpPr txBox="1"/>
          <p:nvPr/>
        </p:nvSpPr>
        <p:spPr>
          <a:xfrm>
            <a:off x="6180220" y="3382716"/>
            <a:ext cx="1957136" cy="2585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900">
                <a:solidFill>
                  <a:schemeClr val="dk1"/>
                </a:solidFill>
                <a:latin typeface="Avenir Next LT Pro" panose="020B0504020202020204" pitchFamily="34" charset="77"/>
                <a:ea typeface="Avenir"/>
                <a:cs typeface="Avenir"/>
                <a:sym typeface="Avenir"/>
              </a:rPr>
              <a:t>What systems are being leveraged to drive efficiency in the sales organization?</a:t>
            </a:r>
            <a:endParaRPr sz="900">
              <a:latin typeface="Avenir Next LT Pro" panose="020B0504020202020204" pitchFamily="34" charset="77"/>
            </a:endParaRPr>
          </a:p>
          <a:p>
            <a:pPr marL="228600" marR="0" lvl="0" indent="-101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900">
              <a:solidFill>
                <a:schemeClr val="dk1"/>
              </a:solidFill>
              <a:latin typeface="Avenir Next LT Pro" panose="020B0504020202020204" pitchFamily="34" charset="77"/>
              <a:ea typeface="Avenir"/>
              <a:cs typeface="Avenir"/>
              <a:sym typeface="Avenir"/>
            </a:endParaRPr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900">
                <a:solidFill>
                  <a:schemeClr val="dk1"/>
                </a:solidFill>
                <a:latin typeface="Avenir Next LT Pro" panose="020B0504020202020204" pitchFamily="34" charset="77"/>
                <a:ea typeface="Avenir"/>
                <a:cs typeface="Avenir"/>
                <a:sym typeface="Avenir"/>
              </a:rPr>
              <a:t>How much time is being spent on systems in the field?</a:t>
            </a:r>
            <a:endParaRPr sz="900">
              <a:latin typeface="Avenir Next LT Pro" panose="020B0504020202020204" pitchFamily="34" charset="77"/>
            </a:endParaRPr>
          </a:p>
          <a:p>
            <a:pPr marL="228600" marR="0" lvl="0" indent="-101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900">
              <a:solidFill>
                <a:schemeClr val="dk1"/>
              </a:solidFill>
              <a:latin typeface="Avenir Next LT Pro" panose="020B0504020202020204" pitchFamily="34" charset="77"/>
              <a:ea typeface="Avenir"/>
              <a:cs typeface="Avenir"/>
              <a:sym typeface="Avenir"/>
            </a:endParaRPr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900">
                <a:solidFill>
                  <a:schemeClr val="dk1"/>
                </a:solidFill>
                <a:latin typeface="Avenir Next LT Pro" panose="020B0504020202020204" pitchFamily="34" charset="77"/>
                <a:ea typeface="Avenir"/>
                <a:cs typeface="Avenir"/>
                <a:sym typeface="Avenir"/>
              </a:rPr>
              <a:t>What is the technology roadmap for the future and what efficiencies will those systems drive?</a:t>
            </a:r>
            <a:endParaRPr sz="900">
              <a:latin typeface="Avenir Next LT Pro" panose="020B0504020202020204" pitchFamily="34" charset="77"/>
            </a:endParaRPr>
          </a:p>
          <a:p>
            <a:pPr marL="228600" marR="0" lvl="0" indent="-101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900">
              <a:solidFill>
                <a:schemeClr val="dk1"/>
              </a:solidFill>
              <a:latin typeface="Avenir Next LT Pro" panose="020B0504020202020204" pitchFamily="34" charset="77"/>
              <a:ea typeface="Avenir"/>
              <a:cs typeface="Avenir"/>
              <a:sym typeface="Avenir"/>
            </a:endParaRPr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900">
                <a:solidFill>
                  <a:schemeClr val="dk1"/>
                </a:solidFill>
                <a:latin typeface="Avenir Next LT Pro" panose="020B0504020202020204" pitchFamily="34" charset="77"/>
                <a:ea typeface="Avenir"/>
                <a:cs typeface="Avenir"/>
                <a:sym typeface="Avenir"/>
              </a:rPr>
              <a:t>Who makes systems roadmap decisions?</a:t>
            </a:r>
            <a:endParaRPr sz="900">
              <a:latin typeface="Avenir Next LT Pro" panose="020B0504020202020204" pitchFamily="34" charset="77"/>
            </a:endParaRPr>
          </a:p>
          <a:p>
            <a:pPr marL="228600" marR="0" lvl="0" indent="-101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900">
              <a:solidFill>
                <a:schemeClr val="dk1"/>
              </a:solidFill>
              <a:latin typeface="Avenir Next LT Pro" panose="020B0504020202020204" pitchFamily="34" charset="77"/>
              <a:ea typeface="Avenir"/>
              <a:cs typeface="Avenir"/>
              <a:sym typeface="Avenir"/>
            </a:endParaRPr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900">
                <a:solidFill>
                  <a:schemeClr val="dk1"/>
                </a:solidFill>
                <a:latin typeface="Avenir Next LT Pro" panose="020B0504020202020204" pitchFamily="34" charset="77"/>
                <a:ea typeface="Avenir"/>
                <a:cs typeface="Avenir"/>
                <a:sym typeface="Avenir"/>
              </a:rPr>
              <a:t>Who is managing the sales systems today?</a:t>
            </a:r>
            <a:endParaRPr sz="900">
              <a:latin typeface="Avenir Next LT Pro" panose="020B0504020202020204" pitchFamily="34" charset="77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Avenir Next LT Pro" panose="020B0504020202020204" pitchFamily="34" charset="77"/>
              <a:ea typeface="Avenir"/>
              <a:cs typeface="Avenir"/>
              <a:sym typeface="Avenir"/>
            </a:endParaRPr>
          </a:p>
        </p:txBody>
      </p:sp>
      <p:sp>
        <p:nvSpPr>
          <p:cNvPr id="11" name="Google Shape;264;p11">
            <a:extLst>
              <a:ext uri="{FF2B5EF4-FFF2-40B4-BE49-F238E27FC236}">
                <a16:creationId xmlns:a16="http://schemas.microsoft.com/office/drawing/2014/main" id="{97019C3C-B05C-0899-DCEC-8BCB4F087469}"/>
              </a:ext>
            </a:extLst>
          </p:cNvPr>
          <p:cNvSpPr txBox="1"/>
          <p:nvPr/>
        </p:nvSpPr>
        <p:spPr>
          <a:xfrm>
            <a:off x="8137356" y="3382716"/>
            <a:ext cx="1905002" cy="27237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900">
                <a:solidFill>
                  <a:schemeClr val="dk1"/>
                </a:solidFill>
                <a:latin typeface="Avenir Next LT Pro" panose="020B0504020202020204" pitchFamily="34" charset="77"/>
                <a:ea typeface="Avenir"/>
                <a:cs typeface="Avenir"/>
                <a:sym typeface="Avenir"/>
              </a:rPr>
              <a:t>Who represents the field to other functional groups within the organization?</a:t>
            </a:r>
            <a:endParaRPr sz="900">
              <a:latin typeface="Avenir Next LT Pro" panose="020B0504020202020204" pitchFamily="34" charset="77"/>
            </a:endParaRPr>
          </a:p>
          <a:p>
            <a:pPr marL="228600" marR="0" lvl="0" indent="-101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900">
              <a:solidFill>
                <a:schemeClr val="dk1"/>
              </a:solidFill>
              <a:latin typeface="Avenir Next LT Pro" panose="020B0504020202020204" pitchFamily="34" charset="77"/>
              <a:ea typeface="Avenir"/>
              <a:cs typeface="Avenir"/>
              <a:sym typeface="Avenir"/>
            </a:endParaRPr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900">
                <a:solidFill>
                  <a:schemeClr val="dk1"/>
                </a:solidFill>
                <a:latin typeface="Avenir Next LT Pro" panose="020B0504020202020204" pitchFamily="34" charset="77"/>
                <a:ea typeface="Avenir"/>
                <a:cs typeface="Avenir"/>
                <a:sym typeface="Avenir"/>
              </a:rPr>
              <a:t>What processes are in place to guide sales (Big Deal Review, Deal Desk/CPQ, QBRs, etc?) </a:t>
            </a:r>
            <a:endParaRPr sz="900">
              <a:latin typeface="Avenir Next LT Pro" panose="020B0504020202020204" pitchFamily="34" charset="77"/>
            </a:endParaRPr>
          </a:p>
          <a:p>
            <a:pPr marL="228600" marR="0" lvl="0" indent="-101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900">
              <a:solidFill>
                <a:schemeClr val="dk1"/>
              </a:solidFill>
              <a:latin typeface="Avenir Next LT Pro" panose="020B0504020202020204" pitchFamily="34" charset="77"/>
              <a:ea typeface="Avenir"/>
              <a:cs typeface="Avenir"/>
              <a:sym typeface="Avenir"/>
            </a:endParaRPr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900">
                <a:solidFill>
                  <a:schemeClr val="dk1"/>
                </a:solidFill>
                <a:latin typeface="Avenir Next LT Pro" panose="020B0504020202020204" pitchFamily="34" charset="77"/>
                <a:ea typeface="Avenir"/>
                <a:cs typeface="Avenir"/>
                <a:sym typeface="Avenir"/>
              </a:rPr>
              <a:t>How is selling time is being impacted by administrative burden (selling drag)?</a:t>
            </a:r>
            <a:endParaRPr sz="900">
              <a:latin typeface="Avenir Next LT Pro" panose="020B0504020202020204" pitchFamily="34" charset="77"/>
            </a:endParaRPr>
          </a:p>
          <a:p>
            <a:pPr marL="228600" marR="0" lvl="0" indent="-101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900">
              <a:solidFill>
                <a:schemeClr val="dk1"/>
              </a:solidFill>
              <a:latin typeface="Avenir Next LT Pro" panose="020B0504020202020204" pitchFamily="34" charset="77"/>
              <a:ea typeface="Avenir"/>
              <a:cs typeface="Avenir"/>
              <a:sym typeface="Avenir"/>
            </a:endParaRPr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900">
                <a:solidFill>
                  <a:schemeClr val="dk1"/>
                </a:solidFill>
                <a:latin typeface="Avenir Next LT Pro" panose="020B0504020202020204" pitchFamily="34" charset="77"/>
                <a:ea typeface="Avenir"/>
                <a:cs typeface="Avenir"/>
                <a:sym typeface="Avenir"/>
              </a:rPr>
              <a:t>What is the Revenue Ops team doing today and what needs to be done in the future to eliminate/reduce selling drag?</a:t>
            </a:r>
            <a:endParaRPr sz="900">
              <a:latin typeface="Avenir Next LT Pro" panose="020B0504020202020204" pitchFamily="34" charset="77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Avenir Next LT Pro" panose="020B0504020202020204" pitchFamily="34" charset="77"/>
              <a:ea typeface="Avenir"/>
              <a:cs typeface="Avenir"/>
              <a:sym typeface="Avenir"/>
            </a:endParaRPr>
          </a:p>
        </p:txBody>
      </p:sp>
      <p:sp>
        <p:nvSpPr>
          <p:cNvPr id="12" name="Google Shape;265;p11">
            <a:extLst>
              <a:ext uri="{FF2B5EF4-FFF2-40B4-BE49-F238E27FC236}">
                <a16:creationId xmlns:a16="http://schemas.microsoft.com/office/drawing/2014/main" id="{8F7EC9B1-0C01-5724-9394-1798C572ED9A}"/>
              </a:ext>
            </a:extLst>
          </p:cNvPr>
          <p:cNvSpPr txBox="1"/>
          <p:nvPr/>
        </p:nvSpPr>
        <p:spPr>
          <a:xfrm>
            <a:off x="10008433" y="3382715"/>
            <a:ext cx="1957136" cy="1892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900">
                <a:solidFill>
                  <a:schemeClr val="dk1"/>
                </a:solidFill>
                <a:latin typeface="Avenir Next LT Pro" panose="020B0504020202020204" pitchFamily="34" charset="77"/>
                <a:ea typeface="Avenir"/>
                <a:cs typeface="Avenir"/>
                <a:sym typeface="Avenir"/>
              </a:rPr>
              <a:t>What is the right structure for the Revenue Ops team and why?</a:t>
            </a:r>
            <a:endParaRPr sz="900">
              <a:latin typeface="Avenir Next LT Pro" panose="020B0504020202020204" pitchFamily="34" charset="77"/>
            </a:endParaRPr>
          </a:p>
          <a:p>
            <a:pPr marL="228600" marR="0" lvl="0" indent="-101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900">
              <a:solidFill>
                <a:schemeClr val="dk1"/>
              </a:solidFill>
              <a:latin typeface="Avenir Next LT Pro" panose="020B0504020202020204" pitchFamily="34" charset="77"/>
              <a:ea typeface="Avenir"/>
              <a:cs typeface="Avenir"/>
              <a:sym typeface="Avenir"/>
            </a:endParaRPr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900">
                <a:solidFill>
                  <a:schemeClr val="dk1"/>
                </a:solidFill>
                <a:latin typeface="Avenir Next LT Pro" panose="020B0504020202020204" pitchFamily="34" charset="77"/>
                <a:ea typeface="Avenir"/>
                <a:cs typeface="Avenir"/>
                <a:sym typeface="Avenir"/>
              </a:rPr>
              <a:t>What roles do we need that we don’t have today and why?</a:t>
            </a:r>
            <a:endParaRPr sz="900">
              <a:latin typeface="Avenir Next LT Pro" panose="020B0504020202020204" pitchFamily="34" charset="77"/>
            </a:endParaRPr>
          </a:p>
          <a:p>
            <a:pPr marL="228600" marR="0" lvl="0" indent="-101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900">
              <a:solidFill>
                <a:schemeClr val="dk1"/>
              </a:solidFill>
              <a:latin typeface="Avenir Next LT Pro" panose="020B0504020202020204" pitchFamily="34" charset="77"/>
              <a:ea typeface="Avenir"/>
              <a:cs typeface="Avenir"/>
              <a:sym typeface="Avenir"/>
            </a:endParaRPr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900">
                <a:solidFill>
                  <a:schemeClr val="dk1"/>
                </a:solidFill>
                <a:latin typeface="Avenir Next LT Pro" panose="020B0504020202020204" pitchFamily="34" charset="77"/>
                <a:ea typeface="Avenir"/>
                <a:cs typeface="Avenir"/>
                <a:sym typeface="Avenir"/>
              </a:rPr>
              <a:t>Where do we have inefficiencies, as far as roles and responsibilities today and why?</a:t>
            </a:r>
            <a:endParaRPr sz="900">
              <a:latin typeface="Avenir Next LT Pro" panose="020B0504020202020204" pitchFamily="34" charset="77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Avenir Next LT Pro" panose="020B0504020202020204" pitchFamily="34" charset="77"/>
              <a:ea typeface="Avenir"/>
              <a:cs typeface="Avenir"/>
              <a:sym typeface="Avenir"/>
            </a:endParaRPr>
          </a:p>
        </p:txBody>
      </p:sp>
      <p:sp>
        <p:nvSpPr>
          <p:cNvPr id="2" name="Google Shape;258;p11">
            <a:extLst>
              <a:ext uri="{FF2B5EF4-FFF2-40B4-BE49-F238E27FC236}">
                <a16:creationId xmlns:a16="http://schemas.microsoft.com/office/drawing/2014/main" id="{F9457145-47BF-CA94-21E1-321D80A54100}"/>
              </a:ext>
            </a:extLst>
          </p:cNvPr>
          <p:cNvSpPr txBox="1"/>
          <p:nvPr/>
        </p:nvSpPr>
        <p:spPr>
          <a:xfrm>
            <a:off x="4262841" y="1342241"/>
            <a:ext cx="3814355" cy="30777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chemeClr val="bg1"/>
                </a:solidFill>
                <a:latin typeface="Avenir Next LT Pro" panose="020B0504020202020204" pitchFamily="34" charset="77"/>
                <a:ea typeface="Arial"/>
                <a:cs typeface="Arial"/>
                <a:sym typeface="Arial"/>
              </a:rPr>
              <a:t>1. Scope of Revenue Operations Charter</a:t>
            </a:r>
            <a:endParaRPr sz="1800" dirty="0">
              <a:solidFill>
                <a:schemeClr val="bg1"/>
              </a:solidFill>
              <a:latin typeface="Avenir Next LT Pro" panose="020B0504020202020204" pitchFamily="34" charset="77"/>
              <a:ea typeface="Avenir"/>
              <a:cs typeface="Avenir"/>
              <a:sym typeface="Avenir"/>
            </a:endParaRPr>
          </a:p>
        </p:txBody>
      </p:sp>
    </p:spTree>
    <p:extLst>
      <p:ext uri="{BB962C8B-B14F-4D97-AF65-F5344CB8AC3E}">
        <p14:creationId xmlns:p14="http://schemas.microsoft.com/office/powerpoint/2010/main" val="19253402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D062E75-F0A6-B7B7-D7A6-32C9364B9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Revenue Operations Supports Cross-Functional Teams</a:t>
            </a:r>
          </a:p>
        </p:txBody>
      </p:sp>
      <p:graphicFrame>
        <p:nvGraphicFramePr>
          <p:cNvPr id="2" name="Google Shape;271;p12">
            <a:extLst>
              <a:ext uri="{FF2B5EF4-FFF2-40B4-BE49-F238E27FC236}">
                <a16:creationId xmlns:a16="http://schemas.microsoft.com/office/drawing/2014/main" id="{44CAA49A-EA46-B569-D463-9AE9902723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61865371"/>
              </p:ext>
            </p:extLst>
          </p:nvPr>
        </p:nvGraphicFramePr>
        <p:xfrm>
          <a:off x="609600" y="900957"/>
          <a:ext cx="11493826" cy="547276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3533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328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075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3758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u="none" strike="noStrike" cap="none" dirty="0">
                          <a:solidFill>
                            <a:schemeClr val="bg1"/>
                          </a:solidFill>
                          <a:latin typeface="Avenir Next LT Pro" panose="020B0504020202020204" pitchFamily="34" charset="77"/>
                          <a:ea typeface="Avenir"/>
                          <a:cs typeface="Avenir"/>
                          <a:sym typeface="Avenir"/>
                        </a:rPr>
                        <a:t>Function</a:t>
                      </a:r>
                      <a:endParaRPr b="1" dirty="0">
                        <a:solidFill>
                          <a:schemeClr val="bg1"/>
                        </a:solidFill>
                        <a:latin typeface="Avenir Next LT Pro" panose="020B0504020202020204" pitchFamily="34" charset="77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>
                          <a:solidFill>
                            <a:schemeClr val="bg1"/>
                          </a:solidFill>
                          <a:latin typeface="Avenir Next LT Pro" panose="020B0504020202020204" pitchFamily="34" charset="77"/>
                          <a:ea typeface="Avenir"/>
                          <a:cs typeface="Avenir"/>
                          <a:sym typeface="Avenir"/>
                        </a:rPr>
                        <a:t>Objective</a:t>
                      </a:r>
                      <a:endParaRPr b="1">
                        <a:solidFill>
                          <a:schemeClr val="bg1"/>
                        </a:solidFill>
                        <a:latin typeface="Avenir Next LT Pro" panose="020B0504020202020204" pitchFamily="34" charset="77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dirty="0">
                          <a:solidFill>
                            <a:schemeClr val="bg1"/>
                          </a:solidFill>
                          <a:latin typeface="Avenir Next LT Pro" panose="020B0504020202020204" pitchFamily="34" charset="77"/>
                          <a:ea typeface="Avenir"/>
                          <a:cs typeface="Avenir"/>
                          <a:sym typeface="Avenir"/>
                        </a:rPr>
                        <a:t>Revenue Ops Priority</a:t>
                      </a:r>
                      <a:endParaRPr b="1" dirty="0">
                        <a:solidFill>
                          <a:schemeClr val="bg1"/>
                        </a:solidFill>
                        <a:latin typeface="Avenir Next LT Pro" panose="020B0504020202020204" pitchFamily="34" charset="77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81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>
                          <a:latin typeface="Avenir Next LT Pro" panose="020B0504020202020204" pitchFamily="34" charset="77"/>
                          <a:ea typeface="Avenir"/>
                          <a:cs typeface="Avenir"/>
                          <a:sym typeface="Avenir"/>
                        </a:rPr>
                        <a:t>Product</a:t>
                      </a:r>
                      <a:endParaRPr dirty="0">
                        <a:latin typeface="Avenir Next LT Pro" panose="020B0504020202020204" pitchFamily="34" charset="77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900"/>
                        <a:buFont typeface="Arial"/>
                        <a:buChar char="•"/>
                      </a:pPr>
                      <a:r>
                        <a:rPr lang="en-US" sz="900" dirty="0">
                          <a:latin typeface="Avenir Next LT Pro" panose="020B0504020202020204" pitchFamily="34" charset="77"/>
                          <a:ea typeface="Avenir"/>
                          <a:cs typeface="Avenir"/>
                          <a:sym typeface="Avenir"/>
                        </a:rPr>
                        <a:t>Meet New Product Revenue and Margin Goals</a:t>
                      </a:r>
                      <a:endParaRPr dirty="0">
                        <a:latin typeface="Avenir Next LT Pro" panose="020B0504020202020204" pitchFamily="34" charset="77"/>
                      </a:endParaRPr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900"/>
                        <a:buFont typeface="Arial"/>
                        <a:buChar char="•"/>
                      </a:pPr>
                      <a:r>
                        <a:rPr lang="en-US" sz="900" dirty="0">
                          <a:latin typeface="Avenir Next LT Pro" panose="020B0504020202020204" pitchFamily="34" charset="77"/>
                          <a:ea typeface="Avenir"/>
                          <a:cs typeface="Avenir"/>
                          <a:sym typeface="Avenir"/>
                        </a:rPr>
                        <a:t>Gain visibility to current and future performance by product</a:t>
                      </a:r>
                      <a:endParaRPr sz="900" dirty="0">
                        <a:latin typeface="Avenir Next LT Pro" panose="020B0504020202020204" pitchFamily="34" charset="77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25" marR="121925" marT="60950" marB="6095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900"/>
                        <a:buFont typeface="Arial"/>
                        <a:buChar char="•"/>
                      </a:pPr>
                      <a:r>
                        <a:rPr lang="en-US" sz="900" dirty="0">
                          <a:latin typeface="Avenir Next LT Pro" panose="020B0504020202020204" pitchFamily="34" charset="77"/>
                          <a:ea typeface="Avenir"/>
                          <a:cs typeface="Avenir"/>
                          <a:sym typeface="Avenir"/>
                        </a:rPr>
                        <a:t>Create and deploy buyer-centric direct training content</a:t>
                      </a:r>
                      <a:endParaRPr dirty="0">
                        <a:latin typeface="Avenir Next LT Pro" panose="020B0504020202020204" pitchFamily="34" charset="77"/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900"/>
                        <a:buFont typeface="Arial"/>
                        <a:buChar char="•"/>
                      </a:pPr>
                      <a:r>
                        <a:rPr lang="en-US" sz="900" dirty="0">
                          <a:latin typeface="Avenir Next LT Pro" panose="020B0504020202020204" pitchFamily="34" charset="77"/>
                          <a:ea typeface="Avenir"/>
                          <a:cs typeface="Avenir"/>
                          <a:sym typeface="Avenir"/>
                        </a:rPr>
                        <a:t>Create and deploy Sales Dashboards , Pipeline Reports &amp; Forecasts with Product-level detail</a:t>
                      </a:r>
                      <a:endParaRPr sz="900" dirty="0">
                        <a:latin typeface="Avenir Next LT Pro" panose="020B0504020202020204" pitchFamily="34" charset="77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25" marR="121925" marT="60950" marB="6095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321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latin typeface="Avenir Next LT Pro" panose="020B0504020202020204" pitchFamily="34" charset="77"/>
                          <a:ea typeface="Avenir"/>
                          <a:cs typeface="Avenir"/>
                          <a:sym typeface="Avenir"/>
                        </a:rPr>
                        <a:t>Customer Support</a:t>
                      </a:r>
                      <a:endParaRPr>
                        <a:latin typeface="Avenir Next LT Pro" panose="020B0504020202020204" pitchFamily="34" charset="77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900"/>
                        <a:buFont typeface="Arial"/>
                        <a:buChar char="•"/>
                      </a:pPr>
                      <a:r>
                        <a:rPr lang="en-US" sz="900">
                          <a:latin typeface="Avenir Next LT Pro" panose="020B0504020202020204" pitchFamily="34" charset="77"/>
                          <a:ea typeface="Avenir"/>
                          <a:cs typeface="Avenir"/>
                          <a:sym typeface="Avenir"/>
                        </a:rPr>
                        <a:t>Align Sales processes and procedures to make it easy to do business with</a:t>
                      </a:r>
                      <a:endParaRPr>
                        <a:latin typeface="Avenir Next LT Pro" panose="020B0504020202020204" pitchFamily="34" charset="77"/>
                      </a:endParaRPr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900"/>
                        <a:buFont typeface="Arial"/>
                        <a:buChar char="•"/>
                      </a:pPr>
                      <a:r>
                        <a:rPr lang="en-US" sz="900">
                          <a:latin typeface="Avenir Next LT Pro" panose="020B0504020202020204" pitchFamily="34" charset="77"/>
                          <a:ea typeface="Avenir"/>
                          <a:cs typeface="Avenir"/>
                          <a:sym typeface="Avenir"/>
                        </a:rPr>
                        <a:t>Improve overall Customer Satisfaction</a:t>
                      </a:r>
                      <a:endParaRPr sz="900">
                        <a:latin typeface="Avenir Next LT Pro" panose="020B0504020202020204" pitchFamily="34" charset="77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25" marR="121925" marT="60950" marB="6095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900"/>
                        <a:buFont typeface="Arial"/>
                        <a:buChar char="•"/>
                      </a:pPr>
                      <a:r>
                        <a:rPr lang="en-US" sz="900" dirty="0">
                          <a:latin typeface="Avenir Next LT Pro" panose="020B0504020202020204" pitchFamily="34" charset="77"/>
                          <a:ea typeface="Avenir"/>
                          <a:cs typeface="Avenir"/>
                          <a:sym typeface="Avenir"/>
                        </a:rPr>
                        <a:t>Win / Loss / Renewal Reporting</a:t>
                      </a:r>
                      <a:endParaRPr dirty="0">
                        <a:latin typeface="Avenir Next LT Pro" panose="020B0504020202020204" pitchFamily="34" charset="77"/>
                      </a:endParaRPr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900"/>
                        <a:buFont typeface="Arial"/>
                        <a:buChar char="•"/>
                      </a:pPr>
                      <a:r>
                        <a:rPr lang="en-US" sz="900" dirty="0">
                          <a:latin typeface="Avenir Next LT Pro" panose="020B0504020202020204" pitchFamily="34" charset="77"/>
                          <a:ea typeface="Avenir"/>
                          <a:cs typeface="Avenir"/>
                          <a:sym typeface="Avenir"/>
                        </a:rPr>
                        <a:t>Sales Training content for operating efficiently with Support functions throughout</a:t>
                      </a:r>
                      <a:endParaRPr sz="900" dirty="0">
                        <a:latin typeface="Avenir Next LT Pro" panose="020B0504020202020204" pitchFamily="34" charset="77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25" marR="121925" marT="60950" marB="6095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205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latin typeface="Avenir Next LT Pro" panose="020B0504020202020204" pitchFamily="34" charset="77"/>
                          <a:ea typeface="Avenir"/>
                          <a:cs typeface="Avenir"/>
                          <a:sym typeface="Avenir"/>
                        </a:rPr>
                        <a:t>IT</a:t>
                      </a:r>
                      <a:endParaRPr>
                        <a:latin typeface="Avenir Next LT Pro" panose="020B0504020202020204" pitchFamily="34" charset="77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900"/>
                        <a:buFont typeface="Arial"/>
                        <a:buChar char="•"/>
                      </a:pPr>
                      <a:r>
                        <a:rPr lang="en-US" sz="900" dirty="0">
                          <a:latin typeface="Avenir Next LT Pro" panose="020B0504020202020204" pitchFamily="34" charset="77"/>
                          <a:ea typeface="Avenir"/>
                          <a:cs typeface="Avenir"/>
                          <a:sym typeface="Avenir"/>
                        </a:rPr>
                        <a:t>Deploy systems that directly support business objectives</a:t>
                      </a:r>
                      <a:endParaRPr dirty="0">
                        <a:latin typeface="Avenir Next LT Pro" panose="020B0504020202020204" pitchFamily="34" charset="77"/>
                      </a:endParaRPr>
                    </a:p>
                    <a:p>
                      <a:pPr marL="171450" marR="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900"/>
                        <a:buFont typeface="Arial"/>
                        <a:buChar char="•"/>
                      </a:pPr>
                      <a:r>
                        <a:rPr lang="en-US" sz="900" dirty="0">
                          <a:latin typeface="Avenir Next LT Pro" panose="020B0504020202020204" pitchFamily="34" charset="77"/>
                          <a:ea typeface="Avenir"/>
                          <a:cs typeface="Avenir"/>
                          <a:sym typeface="Avenir"/>
                        </a:rPr>
                        <a:t>Minimize IT and overall company costs associated with  system deployments, data capture, access or use.</a:t>
                      </a:r>
                      <a:endParaRPr sz="900" dirty="0">
                        <a:latin typeface="Avenir Next LT Pro" panose="020B0504020202020204" pitchFamily="34" charset="77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25" marR="121925" marT="60950" marB="6095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900"/>
                        <a:buFont typeface="Arial"/>
                        <a:buChar char="•"/>
                      </a:pPr>
                      <a:r>
                        <a:rPr lang="en-US" sz="900">
                          <a:latin typeface="Avenir Next LT Pro" panose="020B0504020202020204" pitchFamily="34" charset="77"/>
                          <a:ea typeface="Avenir"/>
                          <a:cs typeface="Avenir"/>
                          <a:sym typeface="Avenir"/>
                        </a:rPr>
                        <a:t>Automate Sales Pipeline reporting</a:t>
                      </a:r>
                      <a:endParaRPr>
                        <a:latin typeface="Avenir Next LT Pro" panose="020B0504020202020204" pitchFamily="34" charset="77"/>
                      </a:endParaRPr>
                    </a:p>
                    <a:p>
                      <a:pPr marL="171450" marR="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900"/>
                        <a:buFont typeface="Arial"/>
                        <a:buChar char="•"/>
                      </a:pPr>
                      <a:r>
                        <a:rPr lang="en-US" sz="900">
                          <a:latin typeface="Avenir Next LT Pro" panose="020B0504020202020204" pitchFamily="34" charset="77"/>
                          <a:ea typeface="Avenir"/>
                          <a:cs typeface="Avenir"/>
                          <a:sym typeface="Avenir"/>
                        </a:rPr>
                        <a:t>Support the creation of sales performance dashboards and compensation reconciliation reporting</a:t>
                      </a:r>
                      <a:endParaRPr sz="900">
                        <a:latin typeface="Avenir Next LT Pro" panose="020B0504020202020204" pitchFamily="34" charset="77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25" marR="121925" marT="60950" marB="6095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055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latin typeface="Avenir Next LT Pro" panose="020B0504020202020204" pitchFamily="34" charset="77"/>
                          <a:ea typeface="Avenir"/>
                          <a:cs typeface="Avenir"/>
                          <a:sym typeface="Avenir"/>
                        </a:rPr>
                        <a:t>HR</a:t>
                      </a:r>
                      <a:endParaRPr>
                        <a:latin typeface="Avenir Next LT Pro" panose="020B0504020202020204" pitchFamily="34" charset="77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900"/>
                        <a:buFont typeface="Arial"/>
                        <a:buChar char="•"/>
                      </a:pPr>
                      <a:r>
                        <a:rPr lang="en-US" sz="900">
                          <a:latin typeface="Avenir Next LT Pro" panose="020B0504020202020204" pitchFamily="34" charset="77"/>
                          <a:ea typeface="Avenir"/>
                          <a:cs typeface="Avenir"/>
                          <a:sym typeface="Avenir"/>
                        </a:rPr>
                        <a:t>Attract and retain “A” players</a:t>
                      </a:r>
                      <a:endParaRPr>
                        <a:latin typeface="Avenir Next LT Pro" panose="020B0504020202020204" pitchFamily="34" charset="77"/>
                      </a:endParaRPr>
                    </a:p>
                    <a:p>
                      <a:pPr marL="171450" marR="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900"/>
                        <a:buFont typeface="Arial"/>
                        <a:buChar char="•"/>
                      </a:pPr>
                      <a:r>
                        <a:rPr lang="en-US" sz="900">
                          <a:latin typeface="Avenir Next LT Pro" panose="020B0504020202020204" pitchFamily="34" charset="77"/>
                          <a:ea typeface="Avenir"/>
                          <a:cs typeface="Avenir"/>
                          <a:sym typeface="Avenir"/>
                        </a:rPr>
                        <a:t>Develop Talent to increase effectiveness and efficiency</a:t>
                      </a:r>
                      <a:endParaRPr>
                        <a:latin typeface="Avenir Next LT Pro" panose="020B0504020202020204" pitchFamily="34" charset="77"/>
                      </a:endParaRPr>
                    </a:p>
                    <a:p>
                      <a:pPr marL="171450" marR="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900"/>
                        <a:buFont typeface="Arial"/>
                        <a:buChar char="•"/>
                      </a:pPr>
                      <a:r>
                        <a:rPr lang="en-US" sz="900">
                          <a:latin typeface="Avenir Next LT Pro" panose="020B0504020202020204" pitchFamily="34" charset="77"/>
                          <a:ea typeface="Avenir"/>
                          <a:cs typeface="Avenir"/>
                          <a:sym typeface="Avenir"/>
                        </a:rPr>
                        <a:t>Evaluate personnel to ensure the company makes the most of its human resources </a:t>
                      </a:r>
                      <a:endParaRPr sz="900">
                        <a:latin typeface="Avenir Next LT Pro" panose="020B0504020202020204" pitchFamily="34" charset="77"/>
                        <a:ea typeface="Avenir"/>
                        <a:cs typeface="Avenir"/>
                        <a:sym typeface="Avenir"/>
                      </a:endParaRPr>
                    </a:p>
                    <a:p>
                      <a:pPr marL="285750" marR="0" lvl="0" indent="-2286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900"/>
                        <a:buFont typeface="Arial"/>
                        <a:buNone/>
                      </a:pPr>
                      <a:endParaRPr sz="900">
                        <a:latin typeface="Avenir Next LT Pro" panose="020B0504020202020204" pitchFamily="34" charset="77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25" marR="121925" marT="60950" marB="6095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900"/>
                        <a:buFont typeface="Arial"/>
                        <a:buChar char="•"/>
                      </a:pPr>
                      <a:r>
                        <a:rPr lang="en-US" sz="900">
                          <a:latin typeface="Avenir Next LT Pro" panose="020B0504020202020204" pitchFamily="34" charset="77"/>
                          <a:ea typeface="Avenir"/>
                          <a:cs typeface="Avenir"/>
                          <a:sym typeface="Avenir"/>
                        </a:rPr>
                        <a:t>Support HR in identifying and codifying “A” player competencies </a:t>
                      </a:r>
                      <a:endParaRPr>
                        <a:latin typeface="Avenir Next LT Pro" panose="020B0504020202020204" pitchFamily="34" charset="77"/>
                      </a:endParaRPr>
                    </a:p>
                    <a:p>
                      <a:pPr marL="171450" marR="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900"/>
                        <a:buFont typeface="Arial"/>
                        <a:buChar char="•"/>
                      </a:pPr>
                      <a:r>
                        <a:rPr lang="en-US" sz="900">
                          <a:latin typeface="Avenir Next LT Pro" panose="020B0504020202020204" pitchFamily="34" charset="77"/>
                          <a:ea typeface="Avenir"/>
                          <a:cs typeface="Avenir"/>
                          <a:sym typeface="Avenir"/>
                        </a:rPr>
                        <a:t>Build and deploy training and other enablement content / tools  for on-boarding and existing reps</a:t>
                      </a:r>
                      <a:endParaRPr>
                        <a:latin typeface="Avenir Next LT Pro" panose="020B0504020202020204" pitchFamily="34" charset="77"/>
                      </a:endParaRPr>
                    </a:p>
                    <a:p>
                      <a:pPr marL="171450" marR="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900"/>
                        <a:buFont typeface="Arial"/>
                        <a:buChar char="•"/>
                      </a:pPr>
                      <a:r>
                        <a:rPr lang="en-US" sz="900">
                          <a:latin typeface="Avenir Next LT Pro" panose="020B0504020202020204" pitchFamily="34" charset="77"/>
                          <a:ea typeface="Avenir"/>
                          <a:cs typeface="Avenir"/>
                          <a:sym typeface="Avenir"/>
                        </a:rPr>
                        <a:t>Deliver sales performance dashboards and associated analysis that provides common definitions and approach</a:t>
                      </a:r>
                      <a:endParaRPr sz="900">
                        <a:latin typeface="Avenir Next LT Pro" panose="020B0504020202020204" pitchFamily="34" charset="77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25" marR="121925" marT="60950" marB="6095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6307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latin typeface="Avenir Next LT Pro" panose="020B0504020202020204" pitchFamily="34" charset="77"/>
                          <a:ea typeface="Avenir"/>
                          <a:cs typeface="Avenir"/>
                          <a:sym typeface="Avenir"/>
                        </a:rPr>
                        <a:t>Finance</a:t>
                      </a:r>
                      <a:endParaRPr>
                        <a:latin typeface="Avenir Next LT Pro" panose="020B0504020202020204" pitchFamily="34" charset="77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900"/>
                        <a:buFont typeface="Arial"/>
                        <a:buChar char="•"/>
                      </a:pPr>
                      <a:r>
                        <a:rPr lang="en-US" sz="900">
                          <a:latin typeface="Avenir Next LT Pro" panose="020B0504020202020204" pitchFamily="34" charset="77"/>
                          <a:ea typeface="Avenir"/>
                          <a:cs typeface="Avenir"/>
                          <a:sym typeface="Avenir"/>
                        </a:rPr>
                        <a:t>Meeting revenue and margin goals</a:t>
                      </a:r>
                      <a:endParaRPr>
                        <a:latin typeface="Avenir Next LT Pro" panose="020B0504020202020204" pitchFamily="34" charset="77"/>
                      </a:endParaRPr>
                    </a:p>
                    <a:p>
                      <a:pPr marL="171450" marR="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900"/>
                        <a:buFont typeface="Arial"/>
                        <a:buChar char="•"/>
                      </a:pPr>
                      <a:r>
                        <a:rPr lang="en-US" sz="900">
                          <a:latin typeface="Avenir Next LT Pro" panose="020B0504020202020204" pitchFamily="34" charset="77"/>
                          <a:ea typeface="Avenir"/>
                          <a:cs typeface="Avenir"/>
                          <a:sym typeface="Avenir"/>
                        </a:rPr>
                        <a:t>Improved Forecasting Accuracy</a:t>
                      </a:r>
                      <a:endParaRPr>
                        <a:latin typeface="Avenir Next LT Pro" panose="020B0504020202020204" pitchFamily="34" charset="77"/>
                      </a:endParaRPr>
                    </a:p>
                    <a:p>
                      <a:pPr marL="171450" marR="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900"/>
                        <a:buFont typeface="Arial"/>
                        <a:buChar char="•"/>
                      </a:pPr>
                      <a:r>
                        <a:rPr lang="en-US" sz="900">
                          <a:latin typeface="Avenir Next LT Pro" panose="020B0504020202020204" pitchFamily="34" charset="77"/>
                          <a:ea typeface="Avenir"/>
                          <a:cs typeface="Avenir"/>
                          <a:sym typeface="Avenir"/>
                        </a:rPr>
                        <a:t>Aligning sales compensation and all other sales costs to sales and overall company strategy </a:t>
                      </a:r>
                      <a:endParaRPr sz="900">
                        <a:latin typeface="Avenir Next LT Pro" panose="020B0504020202020204" pitchFamily="34" charset="77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25" marR="121925" marT="60950" marB="6095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900"/>
                        <a:buFont typeface="Arial"/>
                        <a:buChar char="•"/>
                      </a:pPr>
                      <a:r>
                        <a:rPr lang="en-US" sz="900">
                          <a:latin typeface="Avenir Next LT Pro" panose="020B0504020202020204" pitchFamily="34" charset="77"/>
                          <a:ea typeface="Avenir"/>
                          <a:cs typeface="Avenir"/>
                          <a:sym typeface="Avenir"/>
                        </a:rPr>
                        <a:t>Alignment of Sales and Finance Pipeline reporting and Forecasting methodology </a:t>
                      </a:r>
                      <a:endParaRPr>
                        <a:latin typeface="Avenir Next LT Pro" panose="020B0504020202020204" pitchFamily="34" charset="77"/>
                      </a:endParaRPr>
                    </a:p>
                    <a:p>
                      <a:pPr marL="171450" marR="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900"/>
                        <a:buFont typeface="Arial"/>
                        <a:buChar char="•"/>
                      </a:pPr>
                      <a:r>
                        <a:rPr lang="en-US" sz="900">
                          <a:latin typeface="Avenir Next LT Pro" panose="020B0504020202020204" pitchFamily="34" charset="77"/>
                          <a:ea typeface="Avenir"/>
                          <a:cs typeface="Avenir"/>
                          <a:sym typeface="Avenir"/>
                        </a:rPr>
                        <a:t>Instituting a Pipeline Management process to improve reliability of Pipeline data </a:t>
                      </a:r>
                      <a:endParaRPr>
                        <a:latin typeface="Avenir Next LT Pro" panose="020B0504020202020204" pitchFamily="34" charset="77"/>
                      </a:endParaRPr>
                    </a:p>
                    <a:p>
                      <a:pPr marL="171450" marR="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900"/>
                        <a:buFont typeface="Arial"/>
                        <a:buChar char="•"/>
                      </a:pPr>
                      <a:r>
                        <a:rPr lang="en-US" sz="900">
                          <a:latin typeface="Avenir Next LT Pro" panose="020B0504020202020204" pitchFamily="34" charset="77"/>
                          <a:ea typeface="Avenir"/>
                          <a:cs typeface="Avenir"/>
                          <a:sym typeface="Avenir"/>
                        </a:rPr>
                        <a:t>Expediting compensation reconciliation and reporting.  Supplying reports that deliver insight into sales resource effectiveness and efficiency  </a:t>
                      </a:r>
                      <a:endParaRPr sz="900">
                        <a:latin typeface="Avenir Next LT Pro" panose="020B0504020202020204" pitchFamily="34" charset="77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25" marR="121925" marT="60950" marB="6095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56307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latin typeface="Avenir Next LT Pro" panose="020B0504020202020204" pitchFamily="34" charset="77"/>
                          <a:ea typeface="Avenir"/>
                          <a:cs typeface="Avenir"/>
                          <a:sym typeface="Avenir"/>
                        </a:rPr>
                        <a:t>Marketing</a:t>
                      </a:r>
                      <a:endParaRPr>
                        <a:latin typeface="Avenir Next LT Pro" panose="020B0504020202020204" pitchFamily="34" charset="77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900"/>
                        <a:buFont typeface="Arial"/>
                        <a:buChar char="•"/>
                      </a:pPr>
                      <a:r>
                        <a:rPr lang="en-US" sz="900" dirty="0">
                          <a:latin typeface="Avenir Next LT Pro" panose="020B0504020202020204" pitchFamily="34" charset="77"/>
                          <a:ea typeface="Avenir"/>
                          <a:cs typeface="Avenir"/>
                          <a:sym typeface="Avenir"/>
                        </a:rPr>
                        <a:t>Improved efficiency and effectiveness in Lead &amp; Demand Generation</a:t>
                      </a:r>
                      <a:endParaRPr dirty="0">
                        <a:latin typeface="Avenir Next LT Pro" panose="020B0504020202020204" pitchFamily="34" charset="77"/>
                      </a:endParaRPr>
                    </a:p>
                    <a:p>
                      <a:pPr marL="171450" marR="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900"/>
                        <a:buFont typeface="Arial"/>
                        <a:buChar char="•"/>
                      </a:pPr>
                      <a:r>
                        <a:rPr lang="en-US" sz="900" dirty="0">
                          <a:latin typeface="Avenir Next LT Pro" panose="020B0504020202020204" pitchFamily="34" charset="77"/>
                          <a:ea typeface="Avenir"/>
                          <a:cs typeface="Avenir"/>
                          <a:sym typeface="Avenir"/>
                        </a:rPr>
                        <a:t>Increased contribution to overall revenue goals</a:t>
                      </a:r>
                      <a:endParaRPr dirty="0">
                        <a:latin typeface="Avenir Next LT Pro" panose="020B0504020202020204" pitchFamily="34" charset="77"/>
                      </a:endParaRPr>
                    </a:p>
                    <a:p>
                      <a:pPr marL="171450" marR="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900"/>
                        <a:buFont typeface="Arial"/>
                        <a:buChar char="•"/>
                      </a:pPr>
                      <a:r>
                        <a:rPr lang="en-US" sz="900" dirty="0">
                          <a:latin typeface="Avenir Next LT Pro" panose="020B0504020202020204" pitchFamily="34" charset="77"/>
                          <a:ea typeface="Avenir"/>
                          <a:cs typeface="Avenir"/>
                          <a:sym typeface="Avenir"/>
                        </a:rPr>
                        <a:t>Maximizing impact of Marketing created content</a:t>
                      </a:r>
                      <a:endParaRPr sz="900" dirty="0">
                        <a:latin typeface="Avenir Next LT Pro" panose="020B0504020202020204" pitchFamily="34" charset="77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25" marR="121925" marT="60950" marB="6095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900"/>
                        <a:buFont typeface="Arial"/>
                        <a:buChar char="•"/>
                      </a:pPr>
                      <a:r>
                        <a:rPr lang="en-US" sz="900" dirty="0">
                          <a:latin typeface="Avenir Next LT Pro" panose="020B0504020202020204" pitchFamily="34" charset="77"/>
                          <a:ea typeface="Avenir"/>
                          <a:cs typeface="Avenir"/>
                          <a:sym typeface="Avenir"/>
                        </a:rPr>
                        <a:t>Account Segmentation output to be leveraged for fine-tuned campaign targeting </a:t>
                      </a:r>
                      <a:endParaRPr dirty="0">
                        <a:latin typeface="Avenir Next LT Pro" panose="020B0504020202020204" pitchFamily="34" charset="77"/>
                      </a:endParaRPr>
                    </a:p>
                    <a:p>
                      <a:pPr marL="171450" marR="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900"/>
                        <a:buFont typeface="Arial"/>
                        <a:buChar char="•"/>
                      </a:pPr>
                      <a:r>
                        <a:rPr lang="en-US" sz="900" dirty="0">
                          <a:latin typeface="Avenir Next LT Pro" panose="020B0504020202020204" pitchFamily="34" charset="77"/>
                          <a:ea typeface="Avenir"/>
                          <a:cs typeface="Avenir"/>
                          <a:sym typeface="Avenir"/>
                        </a:rPr>
                        <a:t>Instituting a Pipeline Management process with specific SLA’s  for sales actions against leads generated.  Shared KPI’s with Marketing</a:t>
                      </a:r>
                      <a:endParaRPr dirty="0">
                        <a:latin typeface="Avenir Next LT Pro" panose="020B0504020202020204" pitchFamily="34" charset="77"/>
                      </a:endParaRPr>
                    </a:p>
                    <a:p>
                      <a:pPr marL="171450" marR="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900"/>
                        <a:buFont typeface="Arial"/>
                        <a:buChar char="•"/>
                      </a:pPr>
                      <a:r>
                        <a:rPr lang="en-US" sz="900" dirty="0">
                          <a:latin typeface="Avenir Next LT Pro" panose="020B0504020202020204" pitchFamily="34" charset="77"/>
                          <a:ea typeface="Avenir"/>
                          <a:cs typeface="Avenir"/>
                          <a:sym typeface="Avenir"/>
                        </a:rPr>
                        <a:t>Joint effort with Marketing to create more effective persona-based sales training content</a:t>
                      </a:r>
                      <a:endParaRPr sz="900" dirty="0">
                        <a:latin typeface="Avenir Next LT Pro" panose="020B0504020202020204" pitchFamily="34" charset="77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25" marR="121925" marT="60950" marB="6095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2480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latin typeface="Avenir Next LT Pro" panose="020B0504020202020204" pitchFamily="34" charset="77"/>
                          <a:ea typeface="Avenir"/>
                          <a:cs typeface="Avenir"/>
                          <a:sym typeface="Avenir"/>
                        </a:rPr>
                        <a:t>Sales</a:t>
                      </a:r>
                      <a:endParaRPr>
                        <a:latin typeface="Avenir Next LT Pro" panose="020B0504020202020204" pitchFamily="34" charset="77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900"/>
                        <a:buFont typeface="Arial"/>
                        <a:buChar char="•"/>
                      </a:pPr>
                      <a:r>
                        <a:rPr lang="en-US" sz="900">
                          <a:latin typeface="Avenir Next LT Pro" panose="020B0504020202020204" pitchFamily="34" charset="77"/>
                          <a:ea typeface="Avenir"/>
                          <a:cs typeface="Avenir"/>
                          <a:sym typeface="Avenir"/>
                        </a:rPr>
                        <a:t>Measure and respond to sales organizations’ overall performance, efficiency and effectiveness</a:t>
                      </a:r>
                      <a:endParaRPr>
                        <a:latin typeface="Avenir Next LT Pro" panose="020B0504020202020204" pitchFamily="34" charset="77"/>
                      </a:endParaRPr>
                    </a:p>
                    <a:p>
                      <a:pPr marL="171450" marR="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900"/>
                        <a:buFont typeface="Arial"/>
                        <a:buChar char="•"/>
                      </a:pPr>
                      <a:r>
                        <a:rPr lang="en-US" sz="900">
                          <a:latin typeface="Avenir Next LT Pro" panose="020B0504020202020204" pitchFamily="34" charset="77"/>
                          <a:ea typeface="Avenir"/>
                          <a:cs typeface="Avenir"/>
                          <a:sym typeface="Avenir"/>
                        </a:rPr>
                        <a:t>Recommend strategic sales initiatives; deploy and monitor their roll-out</a:t>
                      </a:r>
                      <a:endParaRPr>
                        <a:latin typeface="Avenir Next LT Pro" panose="020B0504020202020204" pitchFamily="34" charset="77"/>
                      </a:endParaRPr>
                    </a:p>
                    <a:p>
                      <a:pPr marL="171450" marR="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900"/>
                        <a:buFont typeface="Arial"/>
                        <a:buChar char="•"/>
                      </a:pPr>
                      <a:r>
                        <a:rPr lang="en-US" sz="900">
                          <a:latin typeface="Avenir Next LT Pro" panose="020B0504020202020204" pitchFamily="34" charset="77"/>
                          <a:ea typeface="Avenir"/>
                          <a:cs typeface="Avenir"/>
                          <a:sym typeface="Avenir"/>
                        </a:rPr>
                        <a:t>Represent sales to other key functional groups within the organization</a:t>
                      </a:r>
                      <a:endParaRPr>
                        <a:latin typeface="Avenir Next LT Pro" panose="020B0504020202020204" pitchFamily="34" charset="77"/>
                      </a:endParaRPr>
                    </a:p>
                    <a:p>
                      <a:pPr marL="171450" marR="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900"/>
                        <a:buFont typeface="Arial"/>
                        <a:buChar char="•"/>
                      </a:pPr>
                      <a:r>
                        <a:rPr lang="en-US" sz="900">
                          <a:latin typeface="Avenir Next LT Pro" panose="020B0504020202020204" pitchFamily="34" charset="77"/>
                          <a:ea typeface="Avenir"/>
                          <a:cs typeface="Avenir"/>
                          <a:sym typeface="Avenir"/>
                        </a:rPr>
                        <a:t>Deliver common measurements, processes, tools &amp; training to the sales organization to drive consistency and predictability </a:t>
                      </a:r>
                      <a:endParaRPr sz="900">
                        <a:latin typeface="Avenir Next LT Pro" panose="020B0504020202020204" pitchFamily="34" charset="77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25" marR="121925" marT="60950" marB="6095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900"/>
                        <a:buFont typeface="Arial"/>
                        <a:buChar char="•"/>
                      </a:pPr>
                      <a:r>
                        <a:rPr lang="en-US" sz="900">
                          <a:latin typeface="Avenir Next LT Pro" panose="020B0504020202020204" pitchFamily="34" charset="77"/>
                          <a:ea typeface="Avenir"/>
                          <a:cs typeface="Avenir"/>
                          <a:sym typeface="Avenir"/>
                        </a:rPr>
                        <a:t>Align Sales &amp; Finance reporting to eradicate inconsistent data use and remove ambiguity</a:t>
                      </a:r>
                      <a:endParaRPr>
                        <a:latin typeface="Avenir Next LT Pro" panose="020B0504020202020204" pitchFamily="34" charset="77"/>
                      </a:endParaRPr>
                    </a:p>
                    <a:p>
                      <a:pPr marL="171450" marR="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900"/>
                        <a:buFont typeface="Arial"/>
                        <a:buChar char="•"/>
                      </a:pPr>
                      <a:r>
                        <a:rPr lang="en-US" sz="900">
                          <a:latin typeface="Avenir Next LT Pro" panose="020B0504020202020204" pitchFamily="34" charset="77"/>
                          <a:ea typeface="Avenir"/>
                          <a:cs typeface="Avenir"/>
                          <a:sym typeface="Avenir"/>
                        </a:rPr>
                        <a:t>Ensure resource allocation and structure aligns with sales opportunities</a:t>
                      </a:r>
                      <a:endParaRPr>
                        <a:latin typeface="Avenir Next LT Pro" panose="020B0504020202020204" pitchFamily="34" charset="77"/>
                      </a:endParaRPr>
                    </a:p>
                    <a:p>
                      <a:pPr marL="171450" marR="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900"/>
                        <a:buFont typeface="Arial"/>
                        <a:buChar char="•"/>
                      </a:pPr>
                      <a:r>
                        <a:rPr lang="en-US" sz="900">
                          <a:latin typeface="Avenir Next LT Pro" panose="020B0504020202020204" pitchFamily="34" charset="77"/>
                          <a:ea typeface="Avenir"/>
                          <a:cs typeface="Avenir"/>
                          <a:sym typeface="Avenir"/>
                        </a:rPr>
                        <a:t>Improve Pipeline Management process and  forecasting to improve reliability of the forecast</a:t>
                      </a:r>
                      <a:endParaRPr>
                        <a:latin typeface="Avenir Next LT Pro" panose="020B0504020202020204" pitchFamily="34" charset="77"/>
                      </a:endParaRPr>
                    </a:p>
                    <a:p>
                      <a:pPr marL="171450" marR="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900"/>
                        <a:buFont typeface="Arial"/>
                        <a:buChar char="•"/>
                      </a:pPr>
                      <a:r>
                        <a:rPr lang="en-US" sz="900">
                          <a:latin typeface="Avenir Next LT Pro" panose="020B0504020202020204" pitchFamily="34" charset="77"/>
                          <a:ea typeface="Avenir"/>
                          <a:cs typeface="Avenir"/>
                          <a:sym typeface="Avenir"/>
                        </a:rPr>
                        <a:t>Deliver consistent sales performance dashboards and associated analysis that ensure common view of good vs. bad performance </a:t>
                      </a:r>
                      <a:endParaRPr sz="900">
                        <a:latin typeface="Avenir Next LT Pro" panose="020B0504020202020204" pitchFamily="34" charset="77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21925" marR="121925" marT="60950" marB="6095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9055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latin typeface="Avenir Next LT Pro" panose="020B0504020202020204" pitchFamily="34" charset="77"/>
                          <a:ea typeface="Avenir"/>
                          <a:cs typeface="Avenir"/>
                          <a:sym typeface="Avenir"/>
                        </a:rPr>
                        <a:t>CEO</a:t>
                      </a:r>
                      <a:endParaRPr>
                        <a:latin typeface="Avenir Next LT Pro" panose="020B0504020202020204" pitchFamily="34" charset="77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900"/>
                        <a:buFont typeface="Arial"/>
                        <a:buChar char="•"/>
                      </a:pPr>
                      <a:r>
                        <a:rPr lang="en-US" sz="900">
                          <a:latin typeface="Avenir Next LT Pro" panose="020B0504020202020204" pitchFamily="34" charset="77"/>
                        </a:rPr>
                        <a:t>Measure and respond to overall Sales Performance</a:t>
                      </a:r>
                      <a:endParaRPr>
                        <a:latin typeface="Avenir Next LT Pro" panose="020B0504020202020204" pitchFamily="34" charset="77"/>
                      </a:endParaRPr>
                    </a:p>
                    <a:p>
                      <a:pPr marL="171450" marR="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900"/>
                        <a:buFont typeface="Arial"/>
                        <a:buChar char="•"/>
                      </a:pPr>
                      <a:r>
                        <a:rPr lang="en-US" sz="900">
                          <a:latin typeface="Avenir Next LT Pro" panose="020B0504020202020204" pitchFamily="34" charset="77"/>
                        </a:rPr>
                        <a:t>Gaining Pipeline Visibility</a:t>
                      </a:r>
                      <a:endParaRPr>
                        <a:latin typeface="Avenir Next LT Pro" panose="020B0504020202020204" pitchFamily="34" charset="77"/>
                      </a:endParaRPr>
                    </a:p>
                    <a:p>
                      <a:pPr marL="171450" marR="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900"/>
                        <a:buFont typeface="Arial"/>
                        <a:buChar char="•"/>
                      </a:pPr>
                      <a:r>
                        <a:rPr lang="en-US" sz="900">
                          <a:latin typeface="Avenir Next LT Pro" panose="020B0504020202020204" pitchFamily="34" charset="77"/>
                        </a:rPr>
                        <a:t>Ensuring Pipeline Accuracy</a:t>
                      </a:r>
                      <a:endParaRPr>
                        <a:latin typeface="Avenir Next LT Pro" panose="020B0504020202020204" pitchFamily="34" charset="77"/>
                      </a:endParaRPr>
                    </a:p>
                    <a:p>
                      <a:pPr marL="171450" marR="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900"/>
                        <a:buFont typeface="Arial"/>
                        <a:buChar char="•"/>
                      </a:pPr>
                      <a:r>
                        <a:rPr lang="en-US" sz="900">
                          <a:latin typeface="Avenir Next LT Pro" panose="020B0504020202020204" pitchFamily="34" charset="77"/>
                        </a:rPr>
                        <a:t>Identifying Growth Opportunities by Segment</a:t>
                      </a:r>
                      <a:endParaRPr>
                        <a:latin typeface="Avenir Next LT Pro" panose="020B0504020202020204" pitchFamily="34" charset="77"/>
                      </a:endParaRPr>
                    </a:p>
                    <a:p>
                      <a:pPr marL="171450" marR="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900"/>
                        <a:buFont typeface="Arial"/>
                        <a:buChar char="•"/>
                      </a:pPr>
                      <a:r>
                        <a:rPr lang="en-US" sz="900">
                          <a:latin typeface="Avenir Next LT Pro" panose="020B0504020202020204" pitchFamily="34" charset="77"/>
                        </a:rPr>
                        <a:t>Competitive Intelligence</a:t>
                      </a:r>
                      <a:endParaRPr sz="900">
                        <a:latin typeface="Avenir Next LT Pro" panose="020B0504020202020204" pitchFamily="34" charset="77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25" marR="121925" marT="60950" marB="6095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900"/>
                        <a:buFont typeface="Arial"/>
                        <a:buChar char="•"/>
                      </a:pPr>
                      <a:r>
                        <a:rPr lang="en-US" sz="900" dirty="0">
                          <a:latin typeface="Avenir Next LT Pro" panose="020B0504020202020204" pitchFamily="34" charset="77"/>
                        </a:rPr>
                        <a:t>Sales Dashboard reporting to all levels</a:t>
                      </a:r>
                      <a:endParaRPr dirty="0">
                        <a:latin typeface="Avenir Next LT Pro" panose="020B0504020202020204" pitchFamily="34" charset="77"/>
                      </a:endParaRPr>
                    </a:p>
                    <a:p>
                      <a:pPr marL="171450" marR="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900"/>
                        <a:buFont typeface="Arial"/>
                        <a:buChar char="•"/>
                      </a:pPr>
                      <a:r>
                        <a:rPr lang="en-US" sz="900" dirty="0">
                          <a:latin typeface="Avenir Next LT Pro" panose="020B0504020202020204" pitchFamily="34" charset="77"/>
                        </a:rPr>
                        <a:t>Pipeline Reporting by Product and Time Horizon</a:t>
                      </a:r>
                      <a:endParaRPr dirty="0">
                        <a:latin typeface="Avenir Next LT Pro" panose="020B0504020202020204" pitchFamily="34" charset="77"/>
                      </a:endParaRPr>
                    </a:p>
                    <a:p>
                      <a:pPr marL="171450" marR="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900"/>
                        <a:buFont typeface="Arial"/>
                        <a:buChar char="•"/>
                      </a:pPr>
                      <a:r>
                        <a:rPr lang="en-US" sz="900" dirty="0">
                          <a:latin typeface="Avenir Next LT Pro" panose="020B0504020202020204" pitchFamily="34" charset="77"/>
                        </a:rPr>
                        <a:t>Pipeline Management Process</a:t>
                      </a:r>
                      <a:endParaRPr dirty="0">
                        <a:latin typeface="Avenir Next LT Pro" panose="020B0504020202020204" pitchFamily="34" charset="77"/>
                      </a:endParaRPr>
                    </a:p>
                    <a:p>
                      <a:pPr marL="171450" marR="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900"/>
                        <a:buFont typeface="Arial"/>
                        <a:buChar char="•"/>
                      </a:pPr>
                      <a:r>
                        <a:rPr lang="en-US" sz="900" dirty="0">
                          <a:latin typeface="Avenir Next LT Pro" panose="020B0504020202020204" pitchFamily="34" charset="77"/>
                        </a:rPr>
                        <a:t>Account Segmentation to address Direct, Legacy and Services Revenue Opportunity</a:t>
                      </a:r>
                      <a:endParaRPr dirty="0">
                        <a:latin typeface="Avenir Next LT Pro" panose="020B0504020202020204" pitchFamily="34" charset="77"/>
                      </a:endParaRPr>
                    </a:p>
                    <a:p>
                      <a:pPr marL="171450" marR="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900"/>
                        <a:buFont typeface="Arial"/>
                        <a:buChar char="•"/>
                      </a:pPr>
                      <a:r>
                        <a:rPr lang="en-US" sz="900" dirty="0">
                          <a:latin typeface="Avenir Next LT Pro" panose="020B0504020202020204" pitchFamily="34" charset="77"/>
                        </a:rPr>
                        <a:t>Revenue Enablement Win/Loss reporting and Competitive Intelligence training development</a:t>
                      </a:r>
                      <a:endParaRPr sz="900" dirty="0">
                        <a:latin typeface="Avenir Next LT Pro" panose="020B0504020202020204" pitchFamily="34" charset="77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25" marR="121925" marT="60950" marB="6095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5962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8F866F-35CB-E355-5BEF-EEC76CFED77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latin typeface="Avenir Next LT Pro" panose="020B0504020202020204" pitchFamily="34" charset="77"/>
                <a:ea typeface="Avenir"/>
                <a:cs typeface="Avenir"/>
                <a:sym typeface="Avenir"/>
              </a:rPr>
              <a:t>Revenue Operations: Client Examples</a:t>
            </a:r>
            <a:endParaRPr lang="en-US" dirty="0">
              <a:latin typeface="Avenir Next LT Pro" panose="020B0504020202020204" pitchFamily="34" charset="77"/>
            </a:endParaRPr>
          </a:p>
        </p:txBody>
      </p:sp>
      <p:sp>
        <p:nvSpPr>
          <p:cNvPr id="6" name="Text Placeholder 5" hidden="1">
            <a:extLst>
              <a:ext uri="{FF2B5EF4-FFF2-40B4-BE49-F238E27FC236}">
                <a16:creationId xmlns:a16="http://schemas.microsoft.com/office/drawing/2014/main" id="{CFDC0119-3FB0-12E3-1298-E5DC88FED16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601" y="2533649"/>
            <a:ext cx="870858" cy="877824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0054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 hidden="1">
            <a:extLst>
              <a:ext uri="{FF2B5EF4-FFF2-40B4-BE49-F238E27FC236}">
                <a16:creationId xmlns:a16="http://schemas.microsoft.com/office/drawing/2014/main" id="{4E4943DC-70AF-DFC4-A04C-E6627B6788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D87B5A-20D1-4E2D-3D49-6B7D18C404D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4000" i="1" dirty="0">
                <a:latin typeface="Avenir Next LT Pro" panose="020B0504020202020204" pitchFamily="34" charset="77"/>
                <a:ea typeface="Avenir"/>
                <a:cs typeface="Avenir"/>
                <a:sym typeface="Avenir"/>
              </a:rPr>
              <a:t>Revenue Operations is the effectiveness and performance arm of the ACME go-to-market organization.  </a:t>
            </a:r>
          </a:p>
          <a:p>
            <a:r>
              <a:rPr lang="en-US" sz="4000" i="1" dirty="0">
                <a:latin typeface="Avenir Next LT Pro" panose="020B0504020202020204" pitchFamily="34" charset="77"/>
                <a:ea typeface="Avenir"/>
                <a:cs typeface="Avenir"/>
                <a:sym typeface="Avenir"/>
              </a:rPr>
              <a:t>The goal is to drive improvements that increase commercial effectiveness and efficiency. </a:t>
            </a:r>
            <a:endParaRPr lang="en-US" sz="3200" dirty="0">
              <a:latin typeface="Avenir Next LT Pro" panose="020B0504020202020204" pitchFamily="34" charset="77"/>
              <a:ea typeface="Avenir"/>
              <a:cs typeface="Avenir"/>
              <a:sym typeface="Avenir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6060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39745CA0-7AFE-B171-0328-F62F0B22C41F}"/>
              </a:ext>
            </a:extLst>
          </p:cNvPr>
          <p:cNvSpPr/>
          <p:nvPr/>
        </p:nvSpPr>
        <p:spPr>
          <a:xfrm>
            <a:off x="6114182" y="2647919"/>
            <a:ext cx="5759163" cy="364674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F8D798D-D945-3BDD-03DA-897612A2A1C2}"/>
              </a:ext>
            </a:extLst>
          </p:cNvPr>
          <p:cNvSpPr/>
          <p:nvPr/>
        </p:nvSpPr>
        <p:spPr>
          <a:xfrm>
            <a:off x="472007" y="2647920"/>
            <a:ext cx="5605813" cy="363289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CE54861-05CF-5232-CC28-347E7F125715}"/>
              </a:ext>
            </a:extLst>
          </p:cNvPr>
          <p:cNvSpPr/>
          <p:nvPr/>
        </p:nvSpPr>
        <p:spPr>
          <a:xfrm>
            <a:off x="0" y="1107803"/>
            <a:ext cx="12192000" cy="914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dirty="0">
              <a:solidFill>
                <a:schemeClr val="tx1"/>
              </a:solidFill>
              <a:latin typeface="Avenir Next LT Pro" panose="020B0504020202020204" pitchFamily="34" charset="77"/>
              <a:ea typeface="Avenir"/>
              <a:cs typeface="Avenir"/>
              <a:sym typeface="Avenir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7D062E75-F0A6-B7B7-D7A6-32C9364B9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Client Example: </a:t>
            </a:r>
            <a:br>
              <a:rPr lang="en-US" dirty="0"/>
            </a:br>
            <a:r>
              <a:rPr lang="en-US" dirty="0"/>
              <a:t>Charter Mission Statement, Business Outcomes and Values</a:t>
            </a:r>
          </a:p>
        </p:txBody>
      </p:sp>
      <p:sp>
        <p:nvSpPr>
          <p:cNvPr id="2" name="Google Shape;307;p15">
            <a:extLst>
              <a:ext uri="{FF2B5EF4-FFF2-40B4-BE49-F238E27FC236}">
                <a16:creationId xmlns:a16="http://schemas.microsoft.com/office/drawing/2014/main" id="{A22DC185-20DE-84EB-0DCA-B1B975033271}"/>
              </a:ext>
            </a:extLst>
          </p:cNvPr>
          <p:cNvSpPr txBox="1"/>
          <p:nvPr/>
        </p:nvSpPr>
        <p:spPr>
          <a:xfrm>
            <a:off x="609600" y="1216422"/>
            <a:ext cx="1170155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r>
              <a:rPr lang="en-US" sz="1800" dirty="0">
                <a:latin typeface="Avenir Next LT Pro" panose="020B0504020202020204" pitchFamily="34" charset="77"/>
                <a:ea typeface="Avenir"/>
                <a:cs typeface="Avenir"/>
                <a:sym typeface="Avenir"/>
              </a:rPr>
              <a:t>Revenue Operations Mission Statement: Optimize the efficiency and success of the commercial team with focus on business outcomes via shared values</a:t>
            </a:r>
            <a:endParaRPr sz="1800" dirty="0">
              <a:latin typeface="Avenir Next LT Pro" panose="020B0504020202020204" pitchFamily="34" charset="77"/>
              <a:ea typeface="Avenir"/>
              <a:cs typeface="Avenir"/>
              <a:sym typeface="Avenir"/>
            </a:endParaRPr>
          </a:p>
        </p:txBody>
      </p:sp>
      <p:sp>
        <p:nvSpPr>
          <p:cNvPr id="3" name="Google Shape;306;p15">
            <a:extLst>
              <a:ext uri="{FF2B5EF4-FFF2-40B4-BE49-F238E27FC236}">
                <a16:creationId xmlns:a16="http://schemas.microsoft.com/office/drawing/2014/main" id="{19BC1048-CBB5-FEED-2E46-19D03F8C4ECC}"/>
              </a:ext>
            </a:extLst>
          </p:cNvPr>
          <p:cNvSpPr txBox="1"/>
          <p:nvPr/>
        </p:nvSpPr>
        <p:spPr>
          <a:xfrm>
            <a:off x="964606" y="2212104"/>
            <a:ext cx="2441915" cy="353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venir"/>
              <a:buNone/>
            </a:pPr>
            <a:r>
              <a:rPr lang="en-US" sz="2000" b="1" dirty="0">
                <a:solidFill>
                  <a:schemeClr val="dk1"/>
                </a:solidFill>
                <a:latin typeface="Avenir Next LT Pro" panose="020B0504020202020204" pitchFamily="34" charset="77"/>
                <a:ea typeface="Avenir"/>
                <a:cs typeface="Avenir"/>
                <a:sym typeface="Avenir"/>
              </a:rPr>
              <a:t>Business Outcomes</a:t>
            </a:r>
            <a:endParaRPr sz="1800" dirty="0">
              <a:solidFill>
                <a:schemeClr val="dk1"/>
              </a:solidFill>
              <a:latin typeface="Avenir Next LT Pro" panose="020B0504020202020204" pitchFamily="34" charset="77"/>
              <a:ea typeface="Avenir"/>
              <a:cs typeface="Avenir"/>
              <a:sym typeface="Avenir"/>
            </a:endParaRPr>
          </a:p>
        </p:txBody>
      </p:sp>
      <p:grpSp>
        <p:nvGrpSpPr>
          <p:cNvPr id="4" name="Google Shape;288;p15">
            <a:extLst>
              <a:ext uri="{FF2B5EF4-FFF2-40B4-BE49-F238E27FC236}">
                <a16:creationId xmlns:a16="http://schemas.microsoft.com/office/drawing/2014/main" id="{CB4C9B68-6B8B-20A6-54D3-1A9EEF77BD8A}"/>
              </a:ext>
            </a:extLst>
          </p:cNvPr>
          <p:cNvGrpSpPr/>
          <p:nvPr/>
        </p:nvGrpSpPr>
        <p:grpSpPr>
          <a:xfrm>
            <a:off x="600985" y="2741195"/>
            <a:ext cx="5347855" cy="3705467"/>
            <a:chOff x="0" y="42197"/>
            <a:chExt cx="5916567" cy="3993805"/>
          </a:xfrm>
        </p:grpSpPr>
        <p:sp>
          <p:nvSpPr>
            <p:cNvPr id="5" name="Google Shape;289;p15">
              <a:extLst>
                <a:ext uri="{FF2B5EF4-FFF2-40B4-BE49-F238E27FC236}">
                  <a16:creationId xmlns:a16="http://schemas.microsoft.com/office/drawing/2014/main" id="{72BDE96B-2703-2586-2133-EB4B2125EADB}"/>
                </a:ext>
              </a:extLst>
            </p:cNvPr>
            <p:cNvSpPr txBox="1"/>
            <p:nvPr/>
          </p:nvSpPr>
          <p:spPr>
            <a:xfrm>
              <a:off x="11090" y="42197"/>
              <a:ext cx="5880337" cy="22717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53325" tIns="53325" rIns="53325" bIns="533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/>
                <a:buNone/>
              </a:pPr>
              <a:r>
                <a:rPr lang="en-US" sz="1400" b="1" dirty="0">
                  <a:solidFill>
                    <a:schemeClr val="bg1"/>
                  </a:solidFill>
                  <a:latin typeface="Avenir Next LT Pro" panose="020B0504020202020204" pitchFamily="34" charset="77"/>
                  <a:ea typeface="Avenir"/>
                  <a:cs typeface="Avenir"/>
                  <a:sym typeface="Avenir"/>
                </a:rPr>
                <a:t>1. Get Back to Growth</a:t>
              </a:r>
              <a:endParaRPr sz="1800" b="1" dirty="0">
                <a:solidFill>
                  <a:schemeClr val="bg1"/>
                </a:solidFill>
                <a:latin typeface="Avenir Next LT Pro" panose="020B0504020202020204" pitchFamily="34" charset="77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" name="Google Shape;290;p15">
              <a:extLst>
                <a:ext uri="{FF2B5EF4-FFF2-40B4-BE49-F238E27FC236}">
                  <a16:creationId xmlns:a16="http://schemas.microsoft.com/office/drawing/2014/main" id="{6C00E710-5A32-1C9C-4FF9-A81092ACC5C7}"/>
                </a:ext>
              </a:extLst>
            </p:cNvPr>
            <p:cNvSpPr/>
            <p:nvPr/>
          </p:nvSpPr>
          <p:spPr>
            <a:xfrm>
              <a:off x="0" y="258282"/>
              <a:ext cx="5902517" cy="5464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venir"/>
                <a:buNone/>
              </a:pPr>
              <a:endParaRPr sz="1800">
                <a:solidFill>
                  <a:schemeClr val="dk1"/>
                </a:solidFill>
                <a:latin typeface="Avenir Next LT Pro" panose="020B0504020202020204" pitchFamily="34" charset="77"/>
                <a:ea typeface="Avenir"/>
                <a:cs typeface="Avenir"/>
                <a:sym typeface="Avenir"/>
              </a:endParaRPr>
            </a:p>
          </p:txBody>
        </p:sp>
        <p:sp>
          <p:nvSpPr>
            <p:cNvPr id="8" name="Google Shape;291;p15">
              <a:extLst>
                <a:ext uri="{FF2B5EF4-FFF2-40B4-BE49-F238E27FC236}">
                  <a16:creationId xmlns:a16="http://schemas.microsoft.com/office/drawing/2014/main" id="{081CA904-7CCE-59C4-5AE3-EC6E190DCE8E}"/>
                </a:ext>
              </a:extLst>
            </p:cNvPr>
            <p:cNvSpPr txBox="1"/>
            <p:nvPr/>
          </p:nvSpPr>
          <p:spPr>
            <a:xfrm>
              <a:off x="0" y="258282"/>
              <a:ext cx="5902517" cy="5464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7400" tIns="13950" rIns="78225" bIns="13950" anchor="t" anchorCtr="0">
              <a:noAutofit/>
            </a:bodyPr>
            <a:lstStyle/>
            <a:p>
              <a:pPr marL="57150" marR="0" lvl="1" indent="-698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Char char="•"/>
              </a:pPr>
              <a:r>
                <a:rPr lang="en-US" sz="1100" b="0" i="0" u="none" strike="noStrike" cap="none" dirty="0">
                  <a:solidFill>
                    <a:schemeClr val="dk1"/>
                  </a:solidFill>
                  <a:latin typeface="Avenir Next LT Pro" panose="020B0504020202020204" pitchFamily="34" charset="77"/>
                  <a:ea typeface="Avenir"/>
                  <a:cs typeface="Avenir"/>
                  <a:sym typeface="Avenir"/>
                </a:rPr>
                <a:t>Increase new logo growth through account segmentation and planning</a:t>
              </a:r>
              <a:endParaRPr sz="18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77"/>
                <a:ea typeface="Avenir"/>
                <a:cs typeface="Avenir"/>
                <a:sym typeface="Avenir"/>
              </a:endParaRPr>
            </a:p>
            <a:p>
              <a:pPr marL="57150" marR="0" lvl="1" indent="-69850" algn="l" rtl="0">
                <a:lnSpc>
                  <a:spcPct val="90000"/>
                </a:lnSpc>
                <a:spcBef>
                  <a:spcPts val="22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Char char="•"/>
              </a:pPr>
              <a:r>
                <a:rPr lang="en-US" sz="1100" b="0" i="0" u="none" strike="noStrike" cap="none" dirty="0">
                  <a:solidFill>
                    <a:schemeClr val="dk1"/>
                  </a:solidFill>
                  <a:latin typeface="Avenir Next LT Pro" panose="020B0504020202020204" pitchFamily="34" charset="77"/>
                  <a:ea typeface="Avenir"/>
                  <a:cs typeface="Avenir"/>
                  <a:sym typeface="Avenir"/>
                </a:rPr>
                <a:t>Win big at existing large customers through buying center expansion using Big Deal Reviews, QBRs, and Data Analytics</a:t>
              </a:r>
              <a:endParaRPr sz="18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77"/>
                <a:ea typeface="Avenir"/>
                <a:cs typeface="Avenir"/>
                <a:sym typeface="Avenir"/>
              </a:endParaRPr>
            </a:p>
          </p:txBody>
        </p:sp>
        <p:sp>
          <p:nvSpPr>
            <p:cNvPr id="9" name="Google Shape;292;p15">
              <a:extLst>
                <a:ext uri="{FF2B5EF4-FFF2-40B4-BE49-F238E27FC236}">
                  <a16:creationId xmlns:a16="http://schemas.microsoft.com/office/drawing/2014/main" id="{98D100FC-6A0C-42A1-F3C5-C38D2ED05B7B}"/>
                </a:ext>
              </a:extLst>
            </p:cNvPr>
            <p:cNvSpPr txBox="1"/>
            <p:nvPr/>
          </p:nvSpPr>
          <p:spPr>
            <a:xfrm>
              <a:off x="11091" y="815853"/>
              <a:ext cx="5880336" cy="20499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53325" tIns="53325" rIns="53325" bIns="53325" anchor="ctr" anchorCtr="0">
              <a:noAutofit/>
            </a:bodyPr>
            <a:lstStyle/>
            <a:p>
              <a:pPr lvl="0">
                <a:lnSpc>
                  <a:spcPct val="90000"/>
                </a:lnSpc>
                <a:buClr>
                  <a:schemeClr val="lt1"/>
                </a:buClr>
                <a:buSzPts val="1400"/>
              </a:pPr>
              <a:r>
                <a:rPr lang="en-US" sz="1400" b="1" dirty="0">
                  <a:solidFill>
                    <a:schemeClr val="bg1"/>
                  </a:solidFill>
                  <a:latin typeface="Avenir Next LT Pro" panose="020B0504020202020204" pitchFamily="34" charset="77"/>
                  <a:ea typeface="Avenir"/>
                  <a:cs typeface="Avenir"/>
                  <a:sym typeface="Avenir"/>
                </a:rPr>
                <a:t>2. Maximize Selling Time</a:t>
              </a:r>
              <a:endParaRPr sz="1800" b="1" dirty="0">
                <a:solidFill>
                  <a:schemeClr val="bg1"/>
                </a:solidFill>
                <a:latin typeface="Avenir Next LT Pro" panose="020B0504020202020204" pitchFamily="34" charset="77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0" name="Google Shape;293;p15">
              <a:extLst>
                <a:ext uri="{FF2B5EF4-FFF2-40B4-BE49-F238E27FC236}">
                  <a16:creationId xmlns:a16="http://schemas.microsoft.com/office/drawing/2014/main" id="{172D8DC7-D857-5213-8BCC-F0177745BF72}"/>
                </a:ext>
              </a:extLst>
            </p:cNvPr>
            <p:cNvSpPr/>
            <p:nvPr/>
          </p:nvSpPr>
          <p:spPr>
            <a:xfrm>
              <a:off x="0" y="1031937"/>
              <a:ext cx="5902517" cy="68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venir"/>
                <a:buNone/>
              </a:pPr>
              <a:endParaRPr sz="1800">
                <a:solidFill>
                  <a:schemeClr val="dk1"/>
                </a:solidFill>
                <a:latin typeface="Avenir Next LT Pro" panose="020B0504020202020204" pitchFamily="34" charset="77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1" name="Google Shape;294;p15">
              <a:extLst>
                <a:ext uri="{FF2B5EF4-FFF2-40B4-BE49-F238E27FC236}">
                  <a16:creationId xmlns:a16="http://schemas.microsoft.com/office/drawing/2014/main" id="{352357FC-44E0-B925-F5DE-E08ABDDA4044}"/>
                </a:ext>
              </a:extLst>
            </p:cNvPr>
            <p:cNvSpPr txBox="1"/>
            <p:nvPr/>
          </p:nvSpPr>
          <p:spPr>
            <a:xfrm>
              <a:off x="0" y="1031937"/>
              <a:ext cx="5902517" cy="68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7400" tIns="13950" rIns="78225" bIns="13950" anchor="t" anchorCtr="0">
              <a:noAutofit/>
            </a:bodyPr>
            <a:lstStyle/>
            <a:p>
              <a:pPr marL="57150" marR="0" lvl="1" indent="-698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Char char="•"/>
              </a:pPr>
              <a:r>
                <a:rPr lang="en-US" sz="1100" b="0" i="0" u="none" strike="noStrike" cap="none" dirty="0">
                  <a:solidFill>
                    <a:schemeClr val="dk1"/>
                  </a:solidFill>
                  <a:latin typeface="Avenir Next LT Pro" panose="020B0504020202020204" pitchFamily="34" charset="77"/>
                  <a:ea typeface="Avenir"/>
                  <a:cs typeface="Avenir"/>
                  <a:sym typeface="Avenir"/>
                </a:rPr>
                <a:t>Revenue Ops can implement processes to improve efficiencies for the sales org (selling time)</a:t>
              </a:r>
              <a:endParaRPr sz="18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77"/>
                <a:ea typeface="Avenir"/>
                <a:cs typeface="Avenir"/>
                <a:sym typeface="Avenir"/>
              </a:endParaRPr>
            </a:p>
            <a:p>
              <a:pPr marL="57150" marR="0" lvl="1" indent="-69850" algn="l" rtl="0">
                <a:lnSpc>
                  <a:spcPct val="90000"/>
                </a:lnSpc>
                <a:spcBef>
                  <a:spcPts val="22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Char char="•"/>
              </a:pPr>
              <a:r>
                <a:rPr lang="en-US" sz="1100" b="0" i="0" u="none" strike="noStrike" cap="none" dirty="0">
                  <a:solidFill>
                    <a:schemeClr val="dk1"/>
                  </a:solidFill>
                  <a:latin typeface="Avenir Next LT Pro" panose="020B0504020202020204" pitchFamily="34" charset="77"/>
                  <a:ea typeface="Avenir"/>
                  <a:cs typeface="Avenir"/>
                  <a:sym typeface="Avenir"/>
                </a:rPr>
                <a:t>By optimizing the coverage of the sales team via account segmentation and territory design, Sales heads work on the right things increasing productivity</a:t>
              </a:r>
              <a:endParaRPr sz="18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77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2" name="Google Shape;295;p15">
              <a:extLst>
                <a:ext uri="{FF2B5EF4-FFF2-40B4-BE49-F238E27FC236}">
                  <a16:creationId xmlns:a16="http://schemas.microsoft.com/office/drawing/2014/main" id="{A40F49F1-295D-8DE2-7B68-C6C12BCD042A}"/>
                </a:ext>
              </a:extLst>
            </p:cNvPr>
            <p:cNvSpPr txBox="1"/>
            <p:nvPr/>
          </p:nvSpPr>
          <p:spPr>
            <a:xfrm>
              <a:off x="11091" y="1726127"/>
              <a:ext cx="5880336" cy="21608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53325" tIns="53325" rIns="53325" bIns="533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/>
                <a:buNone/>
              </a:pPr>
              <a:r>
                <a:rPr lang="en-US" sz="1400" b="1" dirty="0">
                  <a:solidFill>
                    <a:schemeClr val="bg1"/>
                  </a:solidFill>
                  <a:latin typeface="Avenir Next LT Pro" panose="020B0504020202020204" pitchFamily="34" charset="77"/>
                  <a:ea typeface="Avenir"/>
                  <a:cs typeface="Avenir"/>
                  <a:sym typeface="Avenir"/>
                </a:rPr>
                <a:t>3. Increase Sales Visibility, Planning and Decision Making</a:t>
              </a:r>
              <a:endParaRPr sz="1800" b="1" dirty="0">
                <a:solidFill>
                  <a:schemeClr val="bg1"/>
                </a:solidFill>
                <a:latin typeface="Avenir Next LT Pro" panose="020B0504020202020204" pitchFamily="34" charset="77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3" name="Google Shape;296;p15">
              <a:extLst>
                <a:ext uri="{FF2B5EF4-FFF2-40B4-BE49-F238E27FC236}">
                  <a16:creationId xmlns:a16="http://schemas.microsoft.com/office/drawing/2014/main" id="{1CCF191F-A945-E001-875E-C2FB6982263A}"/>
                </a:ext>
              </a:extLst>
            </p:cNvPr>
            <p:cNvSpPr/>
            <p:nvPr/>
          </p:nvSpPr>
          <p:spPr>
            <a:xfrm>
              <a:off x="0" y="1942212"/>
              <a:ext cx="5902517" cy="5464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venir"/>
                <a:buNone/>
              </a:pPr>
              <a:endParaRPr sz="1800">
                <a:solidFill>
                  <a:schemeClr val="dk1"/>
                </a:solidFill>
                <a:latin typeface="Avenir Next LT Pro" panose="020B0504020202020204" pitchFamily="34" charset="77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4" name="Google Shape;297;p15">
              <a:extLst>
                <a:ext uri="{FF2B5EF4-FFF2-40B4-BE49-F238E27FC236}">
                  <a16:creationId xmlns:a16="http://schemas.microsoft.com/office/drawing/2014/main" id="{EAB5B6CD-BDB2-FC43-F5E8-82B6E4BE04FA}"/>
                </a:ext>
              </a:extLst>
            </p:cNvPr>
            <p:cNvSpPr txBox="1"/>
            <p:nvPr/>
          </p:nvSpPr>
          <p:spPr>
            <a:xfrm>
              <a:off x="0" y="1942212"/>
              <a:ext cx="5902517" cy="5464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7400" tIns="13950" rIns="78225" bIns="13950" anchor="t" anchorCtr="0">
              <a:noAutofit/>
            </a:bodyPr>
            <a:lstStyle/>
            <a:p>
              <a:pPr marL="57150" marR="0" lvl="1" indent="-698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Char char="•"/>
              </a:pPr>
              <a:r>
                <a:rPr lang="en-US" sz="1100" b="0" i="0" u="none" strike="noStrike" cap="none">
                  <a:solidFill>
                    <a:schemeClr val="dk1"/>
                  </a:solidFill>
                  <a:latin typeface="Avenir Next LT Pro" panose="020B0504020202020204" pitchFamily="34" charset="77"/>
                  <a:ea typeface="Avenir"/>
                  <a:cs typeface="Avenir"/>
                  <a:sym typeface="Avenir"/>
                </a:rPr>
                <a:t>By improving data strategies and implementing the right forecasting, pipeline and QBR processes and driving the sales process, forecast accuracy, departmental interlock and understanding of the business improves</a:t>
              </a:r>
              <a:endParaRPr sz="1800" b="0" i="0" u="none" strike="noStrike" cap="none">
                <a:solidFill>
                  <a:schemeClr val="dk1"/>
                </a:solidFill>
                <a:latin typeface="Avenir Next LT Pro" panose="020B0504020202020204" pitchFamily="34" charset="77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5" name="Google Shape;298;p15">
              <a:extLst>
                <a:ext uri="{FF2B5EF4-FFF2-40B4-BE49-F238E27FC236}">
                  <a16:creationId xmlns:a16="http://schemas.microsoft.com/office/drawing/2014/main" id="{0526170B-5AC4-5855-787F-005C02E3DCDC}"/>
                </a:ext>
              </a:extLst>
            </p:cNvPr>
            <p:cNvSpPr txBox="1"/>
            <p:nvPr/>
          </p:nvSpPr>
          <p:spPr>
            <a:xfrm>
              <a:off x="11090" y="2499782"/>
              <a:ext cx="5880337" cy="21608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53325" tIns="53325" rIns="53325" bIns="533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/>
                <a:buNone/>
              </a:pPr>
              <a:r>
                <a:rPr lang="en-US" sz="1400" b="1" dirty="0">
                  <a:solidFill>
                    <a:schemeClr val="bg1"/>
                  </a:solidFill>
                  <a:latin typeface="Avenir Next LT Pro" panose="020B0504020202020204" pitchFamily="34" charset="77"/>
                  <a:ea typeface="Avenir"/>
                  <a:cs typeface="Avenir"/>
                  <a:sym typeface="Avenir"/>
                </a:rPr>
                <a:t>4. Optimize ROI of the Selling System</a:t>
              </a:r>
              <a:endParaRPr sz="1800" b="1" dirty="0">
                <a:solidFill>
                  <a:schemeClr val="bg1"/>
                </a:solidFill>
                <a:latin typeface="Avenir Next LT Pro" panose="020B0504020202020204" pitchFamily="34" charset="77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6" name="Google Shape;299;p15">
              <a:extLst>
                <a:ext uri="{FF2B5EF4-FFF2-40B4-BE49-F238E27FC236}">
                  <a16:creationId xmlns:a16="http://schemas.microsoft.com/office/drawing/2014/main" id="{F6BFFA58-5246-2B3C-897E-80069D24CCAE}"/>
                </a:ext>
              </a:extLst>
            </p:cNvPr>
            <p:cNvSpPr/>
            <p:nvPr/>
          </p:nvSpPr>
          <p:spPr>
            <a:xfrm>
              <a:off x="0" y="2715867"/>
              <a:ext cx="5902517" cy="5464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venir"/>
                <a:buNone/>
              </a:pPr>
              <a:endParaRPr sz="1800">
                <a:solidFill>
                  <a:schemeClr val="dk1"/>
                </a:solidFill>
                <a:latin typeface="Avenir Next LT Pro" panose="020B0504020202020204" pitchFamily="34" charset="77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7" name="Google Shape;300;p15">
              <a:extLst>
                <a:ext uri="{FF2B5EF4-FFF2-40B4-BE49-F238E27FC236}">
                  <a16:creationId xmlns:a16="http://schemas.microsoft.com/office/drawing/2014/main" id="{22182C33-0082-320A-3AEB-50303BB48051}"/>
                </a:ext>
              </a:extLst>
            </p:cNvPr>
            <p:cNvSpPr txBox="1"/>
            <p:nvPr/>
          </p:nvSpPr>
          <p:spPr>
            <a:xfrm>
              <a:off x="0" y="2715867"/>
              <a:ext cx="5902517" cy="5464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7400" tIns="13950" rIns="78225" bIns="13950" anchor="t" anchorCtr="0">
              <a:noAutofit/>
            </a:bodyPr>
            <a:lstStyle/>
            <a:p>
              <a:pPr marL="57150" marR="0" lvl="1" indent="-698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Char char="•"/>
              </a:pPr>
              <a:r>
                <a:rPr lang="en-US" sz="1100" b="0" i="0" u="none" strike="noStrike" cap="none" dirty="0">
                  <a:solidFill>
                    <a:schemeClr val="dk1"/>
                  </a:solidFill>
                  <a:latin typeface="Avenir Next LT Pro" panose="020B0504020202020204" pitchFamily="34" charset="77"/>
                  <a:ea typeface="Avenir"/>
                  <a:cs typeface="Avenir"/>
                  <a:sym typeface="Avenir"/>
                </a:rPr>
                <a:t>Through the use of data and analytics, determine the optimal allocation of budget and resources to maximize sales results</a:t>
              </a:r>
              <a:endParaRPr sz="18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77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8" name="Google Shape;301;p15">
              <a:extLst>
                <a:ext uri="{FF2B5EF4-FFF2-40B4-BE49-F238E27FC236}">
                  <a16:creationId xmlns:a16="http://schemas.microsoft.com/office/drawing/2014/main" id="{E3CCCAE9-6B42-4491-157A-27BD35D56BB7}"/>
                </a:ext>
              </a:extLst>
            </p:cNvPr>
            <p:cNvSpPr txBox="1"/>
            <p:nvPr/>
          </p:nvSpPr>
          <p:spPr>
            <a:xfrm>
              <a:off x="11090" y="3113009"/>
              <a:ext cx="5880337" cy="2049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53325" tIns="53325" rIns="53325" bIns="533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/>
                <a:buNone/>
              </a:pPr>
              <a:r>
                <a:rPr lang="en-US" sz="1400" b="1" dirty="0">
                  <a:solidFill>
                    <a:schemeClr val="bg1"/>
                  </a:solidFill>
                  <a:latin typeface="Avenir Next LT Pro" panose="020B0504020202020204" pitchFamily="34" charset="77"/>
                  <a:ea typeface="Avenir"/>
                  <a:cs typeface="Avenir"/>
                  <a:sym typeface="Avenir"/>
                </a:rPr>
                <a:t>5. Build Scalability </a:t>
              </a:r>
              <a:endParaRPr sz="1800" b="1" dirty="0">
                <a:solidFill>
                  <a:schemeClr val="bg1"/>
                </a:solidFill>
                <a:latin typeface="Avenir Next LT Pro" panose="020B0504020202020204" pitchFamily="34" charset="77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9" name="Google Shape;302;p15">
              <a:extLst>
                <a:ext uri="{FF2B5EF4-FFF2-40B4-BE49-F238E27FC236}">
                  <a16:creationId xmlns:a16="http://schemas.microsoft.com/office/drawing/2014/main" id="{9BBDC418-B4EF-A71C-FF52-FDB4E43C8D17}"/>
                </a:ext>
              </a:extLst>
            </p:cNvPr>
            <p:cNvSpPr/>
            <p:nvPr/>
          </p:nvSpPr>
          <p:spPr>
            <a:xfrm>
              <a:off x="0" y="3489522"/>
              <a:ext cx="5902517" cy="5464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venir"/>
                <a:buNone/>
              </a:pPr>
              <a:endParaRPr sz="1800">
                <a:solidFill>
                  <a:schemeClr val="dk1"/>
                </a:solidFill>
                <a:latin typeface="Avenir Next LT Pro" panose="020B0504020202020204" pitchFamily="34" charset="77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0" name="Google Shape;303;p15">
              <a:extLst>
                <a:ext uri="{FF2B5EF4-FFF2-40B4-BE49-F238E27FC236}">
                  <a16:creationId xmlns:a16="http://schemas.microsoft.com/office/drawing/2014/main" id="{B716C48C-E293-8120-E382-2E5BCA2F8DE5}"/>
                </a:ext>
              </a:extLst>
            </p:cNvPr>
            <p:cNvSpPr txBox="1"/>
            <p:nvPr/>
          </p:nvSpPr>
          <p:spPr>
            <a:xfrm>
              <a:off x="0" y="3329094"/>
              <a:ext cx="5916567" cy="5464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7400" tIns="13950" rIns="78225" bIns="13950" anchor="t" anchorCtr="0">
              <a:noAutofit/>
            </a:bodyPr>
            <a:lstStyle/>
            <a:p>
              <a:pPr marL="57150" marR="0" lvl="1" indent="-698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Char char="•"/>
              </a:pPr>
              <a:r>
                <a:rPr lang="en-US" sz="1100" b="0" i="0" u="none" strike="noStrike" cap="none">
                  <a:solidFill>
                    <a:schemeClr val="dk1"/>
                  </a:solidFill>
                  <a:latin typeface="Avenir Next LT Pro" panose="020B0504020202020204" pitchFamily="34" charset="77"/>
                  <a:ea typeface="Avenir"/>
                  <a:cs typeface="Avenir"/>
                  <a:sym typeface="Avenir"/>
                </a:rPr>
                <a:t>Leveraging a charter, standard process definitions, and Data/Systems automation, Revenue Ops reduces admin while building global scalability and maintaining a local flavor</a:t>
              </a:r>
              <a:endParaRPr sz="1800" b="0" i="0" u="none" strike="noStrike" cap="none">
                <a:solidFill>
                  <a:schemeClr val="dk1"/>
                </a:solidFill>
                <a:latin typeface="Avenir Next LT Pro" panose="020B0504020202020204" pitchFamily="34" charset="77"/>
                <a:ea typeface="Avenir"/>
                <a:cs typeface="Avenir"/>
                <a:sym typeface="Avenir"/>
              </a:endParaRPr>
            </a:p>
          </p:txBody>
        </p:sp>
      </p:grpSp>
      <p:sp>
        <p:nvSpPr>
          <p:cNvPr id="21" name="Google Shape;305;p15">
            <a:extLst>
              <a:ext uri="{FF2B5EF4-FFF2-40B4-BE49-F238E27FC236}">
                <a16:creationId xmlns:a16="http://schemas.microsoft.com/office/drawing/2014/main" id="{A22EE5A9-BDDA-2B6B-695C-6A834FE66E4E}"/>
              </a:ext>
            </a:extLst>
          </p:cNvPr>
          <p:cNvSpPr txBox="1"/>
          <p:nvPr/>
        </p:nvSpPr>
        <p:spPr>
          <a:xfrm>
            <a:off x="6570419" y="2228553"/>
            <a:ext cx="880108" cy="3051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venir"/>
              <a:buNone/>
            </a:pPr>
            <a:r>
              <a:rPr lang="en-US" sz="2000" b="1" dirty="0">
                <a:solidFill>
                  <a:schemeClr val="dk1"/>
                </a:solidFill>
                <a:latin typeface="Avenir Next LT Pro" panose="020B0504020202020204" pitchFamily="34" charset="77"/>
                <a:ea typeface="Avenir"/>
                <a:cs typeface="Avenir"/>
                <a:sym typeface="Avenir"/>
              </a:rPr>
              <a:t>Values</a:t>
            </a:r>
            <a:endParaRPr sz="1800" dirty="0">
              <a:solidFill>
                <a:schemeClr val="dk1"/>
              </a:solidFill>
              <a:latin typeface="Avenir Next LT Pro" panose="020B0504020202020204" pitchFamily="34" charset="77"/>
              <a:ea typeface="Avenir"/>
              <a:cs typeface="Avenir"/>
              <a:sym typeface="Avenir"/>
            </a:endParaRPr>
          </a:p>
        </p:txBody>
      </p:sp>
      <p:pic>
        <p:nvPicPr>
          <p:cNvPr id="22" name="Google Shape;304;p15">
            <a:extLst>
              <a:ext uri="{FF2B5EF4-FFF2-40B4-BE49-F238E27FC236}">
                <a16:creationId xmlns:a16="http://schemas.microsoft.com/office/drawing/2014/main" id="{BB11F7E8-0928-1057-5AAA-2030A4F892B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r="19373"/>
          <a:stretch/>
        </p:blipFill>
        <p:spPr>
          <a:xfrm>
            <a:off x="6160477" y="2695871"/>
            <a:ext cx="5712868" cy="3536992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Chevron 26">
            <a:extLst>
              <a:ext uri="{FF2B5EF4-FFF2-40B4-BE49-F238E27FC236}">
                <a16:creationId xmlns:a16="http://schemas.microsoft.com/office/drawing/2014/main" id="{ECD1756F-3F04-6E64-9ECE-D0C6553CFB1B}"/>
              </a:ext>
            </a:extLst>
          </p:cNvPr>
          <p:cNvSpPr/>
          <p:nvPr/>
        </p:nvSpPr>
        <p:spPr>
          <a:xfrm>
            <a:off x="484259" y="2222687"/>
            <a:ext cx="304800" cy="316885"/>
          </a:xfrm>
          <a:prstGeom prst="chevr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Chevron 27">
            <a:extLst>
              <a:ext uri="{FF2B5EF4-FFF2-40B4-BE49-F238E27FC236}">
                <a16:creationId xmlns:a16="http://schemas.microsoft.com/office/drawing/2014/main" id="{93B27792-82F3-CD15-2B97-D0C72A2C559B}"/>
              </a:ext>
            </a:extLst>
          </p:cNvPr>
          <p:cNvSpPr/>
          <p:nvPr/>
        </p:nvSpPr>
        <p:spPr>
          <a:xfrm>
            <a:off x="6100967" y="2242746"/>
            <a:ext cx="304800" cy="316885"/>
          </a:xfrm>
          <a:prstGeom prst="chevr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5370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D062E75-F0A6-B7B7-D7A6-32C9364B9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Client Example: </a:t>
            </a:r>
            <a:br>
              <a:rPr lang="en-US" dirty="0"/>
            </a:br>
            <a:r>
              <a:rPr lang="en-US" dirty="0"/>
              <a:t>Core Values of Revenue Operations</a:t>
            </a:r>
          </a:p>
        </p:txBody>
      </p:sp>
      <p:grpSp>
        <p:nvGrpSpPr>
          <p:cNvPr id="4" name="Google Shape;314;p16">
            <a:extLst>
              <a:ext uri="{FF2B5EF4-FFF2-40B4-BE49-F238E27FC236}">
                <a16:creationId xmlns:a16="http://schemas.microsoft.com/office/drawing/2014/main" id="{263529F9-DE6F-9172-E542-AFFEEDFF8309}"/>
              </a:ext>
            </a:extLst>
          </p:cNvPr>
          <p:cNvGrpSpPr/>
          <p:nvPr/>
        </p:nvGrpSpPr>
        <p:grpSpPr>
          <a:xfrm>
            <a:off x="583769" y="1934796"/>
            <a:ext cx="10714558" cy="4651200"/>
            <a:chOff x="-28823" y="736767"/>
            <a:chExt cx="11955504" cy="4651200"/>
          </a:xfrm>
        </p:grpSpPr>
        <p:sp>
          <p:nvSpPr>
            <p:cNvPr id="5" name="Google Shape;315;p16">
              <a:extLst>
                <a:ext uri="{FF2B5EF4-FFF2-40B4-BE49-F238E27FC236}">
                  <a16:creationId xmlns:a16="http://schemas.microsoft.com/office/drawing/2014/main" id="{76ACEC3E-5E4E-8709-5054-DEADB484CF89}"/>
                </a:ext>
              </a:extLst>
            </p:cNvPr>
            <p:cNvSpPr/>
            <p:nvPr/>
          </p:nvSpPr>
          <p:spPr>
            <a:xfrm>
              <a:off x="0" y="736767"/>
              <a:ext cx="11893550" cy="6292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venir"/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" name="Google Shape;316;p16">
              <a:extLst>
                <a:ext uri="{FF2B5EF4-FFF2-40B4-BE49-F238E27FC236}">
                  <a16:creationId xmlns:a16="http://schemas.microsoft.com/office/drawing/2014/main" id="{7D607B9A-27D6-DE11-2523-1CFBD089F58C}"/>
                </a:ext>
              </a:extLst>
            </p:cNvPr>
            <p:cNvSpPr txBox="1"/>
            <p:nvPr/>
          </p:nvSpPr>
          <p:spPr>
            <a:xfrm>
              <a:off x="-28823" y="813508"/>
              <a:ext cx="11893550" cy="3618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77600" tIns="22850" rIns="128000" bIns="22850" anchor="t" anchorCtr="0">
              <a:noAutofit/>
            </a:bodyPr>
            <a:lstStyle/>
            <a:p>
              <a:pPr marL="171450" marR="0" lvl="1" indent="-1714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 dirty="0">
                  <a:solidFill>
                    <a:schemeClr val="dk1"/>
                  </a:solidFill>
                  <a:latin typeface="Avenir Next LT Pro" panose="020B0504020202020204" pitchFamily="34" charset="77"/>
                  <a:ea typeface="Avenir"/>
                  <a:cs typeface="Avenir"/>
                  <a:sym typeface="Avenir"/>
                </a:rPr>
                <a:t>    Define a customer based selling process and live by it</a:t>
              </a:r>
              <a:endParaRPr sz="18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77"/>
                <a:ea typeface="Avenir"/>
                <a:cs typeface="Avenir"/>
                <a:sym typeface="Avenir"/>
              </a:endParaRPr>
            </a:p>
          </p:txBody>
        </p:sp>
        <p:sp>
          <p:nvSpPr>
            <p:cNvPr id="8" name="Google Shape;317;p16">
              <a:extLst>
                <a:ext uri="{FF2B5EF4-FFF2-40B4-BE49-F238E27FC236}">
                  <a16:creationId xmlns:a16="http://schemas.microsoft.com/office/drawing/2014/main" id="{F564BE78-AA08-09CD-5720-EE8D73921395}"/>
                </a:ext>
              </a:extLst>
            </p:cNvPr>
            <p:cNvSpPr txBox="1"/>
            <p:nvPr/>
          </p:nvSpPr>
          <p:spPr>
            <a:xfrm>
              <a:off x="34727" y="1208284"/>
              <a:ext cx="11824098" cy="65792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Arial"/>
                <a:buNone/>
              </a:pPr>
              <a:r>
                <a:rPr lang="en-US" b="1" dirty="0">
                  <a:solidFill>
                    <a:schemeClr val="bg1"/>
                  </a:solidFill>
                  <a:latin typeface="Avenir Next LT Pro" panose="020B0504020202020204" pitchFamily="34" charset="77"/>
                  <a:ea typeface="Avenir"/>
                  <a:cs typeface="Avenir"/>
                  <a:sym typeface="Avenir"/>
                </a:rPr>
                <a:t>          2. Be Fact Based</a:t>
              </a:r>
              <a:endParaRPr dirty="0">
                <a:solidFill>
                  <a:schemeClr val="bg1"/>
                </a:solidFill>
                <a:latin typeface="Avenir Next LT Pro" panose="020B0504020202020204" pitchFamily="34" charset="77"/>
                <a:ea typeface="Avenir"/>
                <a:cs typeface="Avenir"/>
                <a:sym typeface="Avenir"/>
              </a:endParaRPr>
            </a:p>
          </p:txBody>
        </p:sp>
        <p:sp>
          <p:nvSpPr>
            <p:cNvPr id="9" name="Google Shape;318;p16">
              <a:extLst>
                <a:ext uri="{FF2B5EF4-FFF2-40B4-BE49-F238E27FC236}">
                  <a16:creationId xmlns:a16="http://schemas.microsoft.com/office/drawing/2014/main" id="{853FBC25-CE6E-7780-ACAA-CE9F6FC8D14E}"/>
                </a:ext>
              </a:extLst>
            </p:cNvPr>
            <p:cNvSpPr/>
            <p:nvPr/>
          </p:nvSpPr>
          <p:spPr>
            <a:xfrm>
              <a:off x="0" y="2077407"/>
              <a:ext cx="11893550" cy="6292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venir"/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0" name="Google Shape;319;p16">
              <a:extLst>
                <a:ext uri="{FF2B5EF4-FFF2-40B4-BE49-F238E27FC236}">
                  <a16:creationId xmlns:a16="http://schemas.microsoft.com/office/drawing/2014/main" id="{A4A270C1-2A18-136E-50A9-D5A6CDA98031}"/>
                </a:ext>
              </a:extLst>
            </p:cNvPr>
            <p:cNvSpPr txBox="1"/>
            <p:nvPr/>
          </p:nvSpPr>
          <p:spPr>
            <a:xfrm>
              <a:off x="0" y="1977280"/>
              <a:ext cx="11893550" cy="3744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77600" tIns="22850" rIns="128000" bIns="22850" anchor="t" anchorCtr="0">
              <a:noAutofit/>
            </a:bodyPr>
            <a:lstStyle/>
            <a:p>
              <a:pPr marL="171450" marR="0" lvl="1" indent="-1714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 dirty="0">
                  <a:solidFill>
                    <a:schemeClr val="dk1"/>
                  </a:solidFill>
                  <a:latin typeface="Avenir Next LT Pro" panose="020B0504020202020204" pitchFamily="34" charset="77"/>
                  <a:ea typeface="Avenir"/>
                  <a:cs typeface="Avenir"/>
                  <a:sym typeface="Avenir"/>
                </a:rPr>
                <a:t>    Analyze data for insights and proactively drive the business</a:t>
              </a:r>
              <a:endParaRPr sz="18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77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1" name="Google Shape;320;p16">
              <a:extLst>
                <a:ext uri="{FF2B5EF4-FFF2-40B4-BE49-F238E27FC236}">
                  <a16:creationId xmlns:a16="http://schemas.microsoft.com/office/drawing/2014/main" id="{9BB7C7A8-7FA6-4502-5F36-C81A3C18C678}"/>
                </a:ext>
              </a:extLst>
            </p:cNvPr>
            <p:cNvSpPr txBox="1"/>
            <p:nvPr/>
          </p:nvSpPr>
          <p:spPr>
            <a:xfrm>
              <a:off x="34726" y="2404519"/>
              <a:ext cx="11824098" cy="64190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Arial"/>
                <a:buNone/>
              </a:pPr>
              <a:r>
                <a:rPr lang="en-US" b="1" dirty="0">
                  <a:solidFill>
                    <a:schemeClr val="bg1"/>
                  </a:solidFill>
                  <a:latin typeface="Avenir Next LT Pro" panose="020B0504020202020204" pitchFamily="34" charset="77"/>
                  <a:ea typeface="Avenir"/>
                  <a:cs typeface="Avenir"/>
                  <a:sym typeface="Avenir"/>
                </a:rPr>
                <a:t>          3. Focus on Integrity</a:t>
              </a:r>
              <a:endParaRPr dirty="0">
                <a:solidFill>
                  <a:schemeClr val="bg1"/>
                </a:solidFill>
                <a:latin typeface="Avenir Next LT Pro" panose="020B0504020202020204" pitchFamily="34" charset="77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2" name="Google Shape;321;p16">
              <a:extLst>
                <a:ext uri="{FF2B5EF4-FFF2-40B4-BE49-F238E27FC236}">
                  <a16:creationId xmlns:a16="http://schemas.microsoft.com/office/drawing/2014/main" id="{FF4D9827-01C9-A74C-8661-619BA38ED8A0}"/>
                </a:ext>
              </a:extLst>
            </p:cNvPr>
            <p:cNvSpPr/>
            <p:nvPr/>
          </p:nvSpPr>
          <p:spPr>
            <a:xfrm>
              <a:off x="0" y="3418047"/>
              <a:ext cx="11893550" cy="6292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venir"/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3" name="Google Shape;322;p16">
              <a:extLst>
                <a:ext uri="{FF2B5EF4-FFF2-40B4-BE49-F238E27FC236}">
                  <a16:creationId xmlns:a16="http://schemas.microsoft.com/office/drawing/2014/main" id="{792F5A87-1C18-6E7E-B708-AB6CC8351238}"/>
                </a:ext>
              </a:extLst>
            </p:cNvPr>
            <p:cNvSpPr txBox="1"/>
            <p:nvPr/>
          </p:nvSpPr>
          <p:spPr>
            <a:xfrm>
              <a:off x="0" y="3207740"/>
              <a:ext cx="11508494" cy="42787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77600" tIns="22850" rIns="128000" bIns="22850" anchor="t" anchorCtr="0">
              <a:noAutofit/>
            </a:bodyPr>
            <a:lstStyle/>
            <a:p>
              <a:pPr marL="171450" marR="0" lvl="1" indent="-1714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 dirty="0">
                  <a:solidFill>
                    <a:schemeClr val="dk1"/>
                  </a:solidFill>
                  <a:latin typeface="Avenir Next LT Pro" panose="020B0504020202020204" pitchFamily="34" charset="77"/>
                  <a:ea typeface="Avenir"/>
                  <a:cs typeface="Avenir"/>
                  <a:sym typeface="Avenir"/>
                </a:rPr>
                <a:t>    Accountable for the accuracy and availability of data and insights</a:t>
              </a:r>
              <a:endParaRPr sz="18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77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4" name="Google Shape;323;p16">
              <a:extLst>
                <a:ext uri="{FF2B5EF4-FFF2-40B4-BE49-F238E27FC236}">
                  <a16:creationId xmlns:a16="http://schemas.microsoft.com/office/drawing/2014/main" id="{F0FD7D5B-1522-2EE4-3FBC-4F8A2158E9B9}"/>
                </a:ext>
              </a:extLst>
            </p:cNvPr>
            <p:cNvSpPr txBox="1"/>
            <p:nvPr/>
          </p:nvSpPr>
          <p:spPr>
            <a:xfrm>
              <a:off x="34726" y="3584730"/>
              <a:ext cx="11824098" cy="64190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Arial"/>
                <a:buNone/>
              </a:pPr>
              <a:r>
                <a:rPr lang="en-US" b="1" dirty="0">
                  <a:solidFill>
                    <a:schemeClr val="bg1"/>
                  </a:solidFill>
                  <a:latin typeface="Avenir Next LT Pro" panose="020B0504020202020204" pitchFamily="34" charset="77"/>
                  <a:ea typeface="Avenir"/>
                  <a:cs typeface="Avenir"/>
                  <a:sym typeface="Avenir"/>
                </a:rPr>
                <a:t>          4. Continuously Improve</a:t>
              </a:r>
              <a:endParaRPr dirty="0">
                <a:solidFill>
                  <a:schemeClr val="bg1"/>
                </a:solidFill>
                <a:latin typeface="Avenir Next LT Pro" panose="020B0504020202020204" pitchFamily="34" charset="77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5" name="Google Shape;324;p16">
              <a:extLst>
                <a:ext uri="{FF2B5EF4-FFF2-40B4-BE49-F238E27FC236}">
                  <a16:creationId xmlns:a16="http://schemas.microsoft.com/office/drawing/2014/main" id="{E5A7ACB0-4C24-0C9F-9CC0-A025637C242E}"/>
                </a:ext>
              </a:extLst>
            </p:cNvPr>
            <p:cNvSpPr/>
            <p:nvPr/>
          </p:nvSpPr>
          <p:spPr>
            <a:xfrm>
              <a:off x="0" y="4758687"/>
              <a:ext cx="11893550" cy="6292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venir"/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6" name="Google Shape;325;p16">
              <a:extLst>
                <a:ext uri="{FF2B5EF4-FFF2-40B4-BE49-F238E27FC236}">
                  <a16:creationId xmlns:a16="http://schemas.microsoft.com/office/drawing/2014/main" id="{845522D8-5878-CF36-1D17-B9B0A22BC837}"/>
                </a:ext>
              </a:extLst>
            </p:cNvPr>
            <p:cNvSpPr txBox="1"/>
            <p:nvPr/>
          </p:nvSpPr>
          <p:spPr>
            <a:xfrm>
              <a:off x="33131" y="4370154"/>
              <a:ext cx="11893550" cy="3180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77600" tIns="22850" rIns="128000" bIns="22850" anchor="t" anchorCtr="0">
              <a:noAutofit/>
            </a:bodyPr>
            <a:lstStyle/>
            <a:p>
              <a:pPr marL="171450" marR="0" lvl="1" indent="-1714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 dirty="0">
                  <a:solidFill>
                    <a:schemeClr val="dk1"/>
                  </a:solidFill>
                  <a:latin typeface="Avenir Next LT Pro" panose="020B0504020202020204" pitchFamily="34" charset="77"/>
                  <a:ea typeface="Avenir"/>
                  <a:cs typeface="Avenir"/>
                  <a:sym typeface="Avenir"/>
                </a:rPr>
                <a:t>    Always looking for ways to improve sales leveraging internal and external best practices</a:t>
              </a:r>
              <a:endParaRPr sz="1800" b="0" i="0" u="none" strike="noStrike" cap="none" dirty="0">
                <a:solidFill>
                  <a:schemeClr val="dk1"/>
                </a:solidFill>
                <a:latin typeface="Avenir Next LT Pro" panose="020B0504020202020204" pitchFamily="34" charset="77"/>
                <a:ea typeface="Avenir"/>
                <a:cs typeface="Avenir"/>
                <a:sym typeface="Avenir"/>
              </a:endParaRPr>
            </a:p>
          </p:txBody>
        </p:sp>
      </p:grpSp>
      <p:sp>
        <p:nvSpPr>
          <p:cNvPr id="17" name="Google Shape;326;p16">
            <a:extLst>
              <a:ext uri="{FF2B5EF4-FFF2-40B4-BE49-F238E27FC236}">
                <a16:creationId xmlns:a16="http://schemas.microsoft.com/office/drawing/2014/main" id="{C03138A5-01A8-49CB-F9E6-8D9F232DEDA8}"/>
              </a:ext>
            </a:extLst>
          </p:cNvPr>
          <p:cNvSpPr txBox="1"/>
          <p:nvPr/>
        </p:nvSpPr>
        <p:spPr>
          <a:xfrm>
            <a:off x="609600" y="1289817"/>
            <a:ext cx="10659035" cy="6419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76200" tIns="76200" rIns="76200" bIns="762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b="1" dirty="0">
                <a:solidFill>
                  <a:schemeClr val="bg1"/>
                </a:solidFill>
                <a:latin typeface="Avenir Next LT Pro" panose="020B0504020202020204" pitchFamily="34" charset="77"/>
                <a:ea typeface="Avenir"/>
                <a:cs typeface="Avenir"/>
                <a:sym typeface="Avenir"/>
              </a:rPr>
              <a:t>           1. Set the Standard</a:t>
            </a:r>
            <a:endParaRPr dirty="0">
              <a:solidFill>
                <a:schemeClr val="bg1"/>
              </a:solidFill>
              <a:latin typeface="Avenir Next LT Pro" panose="020B0504020202020204" pitchFamily="34" charset="77"/>
              <a:ea typeface="Avenir"/>
              <a:cs typeface="Avenir"/>
              <a:sym typeface="Avenir"/>
            </a:endParaRPr>
          </a:p>
        </p:txBody>
      </p:sp>
      <p:sp>
        <p:nvSpPr>
          <p:cNvPr id="18" name="Chevron 17">
            <a:extLst>
              <a:ext uri="{FF2B5EF4-FFF2-40B4-BE49-F238E27FC236}">
                <a16:creationId xmlns:a16="http://schemas.microsoft.com/office/drawing/2014/main" id="{CBA2A668-C7C5-8839-760C-E580187B4727}"/>
              </a:ext>
            </a:extLst>
          </p:cNvPr>
          <p:cNvSpPr/>
          <p:nvPr/>
        </p:nvSpPr>
        <p:spPr>
          <a:xfrm>
            <a:off x="639292" y="1286746"/>
            <a:ext cx="568146" cy="638263"/>
          </a:xfrm>
          <a:prstGeom prst="chevr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Chevron 22">
            <a:extLst>
              <a:ext uri="{FF2B5EF4-FFF2-40B4-BE49-F238E27FC236}">
                <a16:creationId xmlns:a16="http://schemas.microsoft.com/office/drawing/2014/main" id="{527155D7-86AD-9946-AD85-F93FE515EDDB}"/>
              </a:ext>
            </a:extLst>
          </p:cNvPr>
          <p:cNvSpPr/>
          <p:nvPr/>
        </p:nvSpPr>
        <p:spPr>
          <a:xfrm>
            <a:off x="639292" y="2413392"/>
            <a:ext cx="568146" cy="638263"/>
          </a:xfrm>
          <a:prstGeom prst="chevr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Chevron 23">
            <a:extLst>
              <a:ext uri="{FF2B5EF4-FFF2-40B4-BE49-F238E27FC236}">
                <a16:creationId xmlns:a16="http://schemas.microsoft.com/office/drawing/2014/main" id="{44C77EA4-9FD3-5199-2ED9-398BA716E11D}"/>
              </a:ext>
            </a:extLst>
          </p:cNvPr>
          <p:cNvSpPr/>
          <p:nvPr/>
        </p:nvSpPr>
        <p:spPr>
          <a:xfrm>
            <a:off x="670413" y="3609822"/>
            <a:ext cx="568146" cy="638263"/>
          </a:xfrm>
          <a:prstGeom prst="chevr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Chevron 24">
            <a:extLst>
              <a:ext uri="{FF2B5EF4-FFF2-40B4-BE49-F238E27FC236}">
                <a16:creationId xmlns:a16="http://schemas.microsoft.com/office/drawing/2014/main" id="{5057935D-7818-6EFC-9F27-03168C4FBDC6}"/>
              </a:ext>
            </a:extLst>
          </p:cNvPr>
          <p:cNvSpPr/>
          <p:nvPr/>
        </p:nvSpPr>
        <p:spPr>
          <a:xfrm>
            <a:off x="639292" y="4786404"/>
            <a:ext cx="568146" cy="638263"/>
          </a:xfrm>
          <a:prstGeom prst="chevr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3523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D062E75-F0A6-B7B7-D7A6-32C9364B9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Client Example: Core Accountabilities of Revenue Operations</a:t>
            </a:r>
          </a:p>
        </p:txBody>
      </p:sp>
      <p:grpSp>
        <p:nvGrpSpPr>
          <p:cNvPr id="2" name="Google Shape;332;p17">
            <a:extLst>
              <a:ext uri="{FF2B5EF4-FFF2-40B4-BE49-F238E27FC236}">
                <a16:creationId xmlns:a16="http://schemas.microsoft.com/office/drawing/2014/main" id="{A7FA3BD8-AEB8-0087-E638-5E0B285CE6F8}"/>
              </a:ext>
            </a:extLst>
          </p:cNvPr>
          <p:cNvGrpSpPr/>
          <p:nvPr/>
        </p:nvGrpSpPr>
        <p:grpSpPr>
          <a:xfrm>
            <a:off x="655429" y="1234440"/>
            <a:ext cx="4883158" cy="5119687"/>
            <a:chOff x="1042189" y="0"/>
            <a:chExt cx="4883158" cy="5119687"/>
          </a:xfrm>
        </p:grpSpPr>
        <p:sp>
          <p:nvSpPr>
            <p:cNvPr id="3" name="Google Shape;333;p17">
              <a:extLst>
                <a:ext uri="{FF2B5EF4-FFF2-40B4-BE49-F238E27FC236}">
                  <a16:creationId xmlns:a16="http://schemas.microsoft.com/office/drawing/2014/main" id="{7355DF9D-76CC-2810-EDC7-24A66CC54F55}"/>
                </a:ext>
              </a:extLst>
            </p:cNvPr>
            <p:cNvSpPr/>
            <p:nvPr/>
          </p:nvSpPr>
          <p:spPr>
            <a:xfrm>
              <a:off x="2433889" y="1651611"/>
              <a:ext cx="2099269" cy="1815953"/>
            </a:xfrm>
            <a:prstGeom prst="hexagon">
              <a:avLst>
                <a:gd name="adj" fmla="val 28570"/>
                <a:gd name="vf" fmla="val 11547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venir"/>
                <a:buNone/>
              </a:pPr>
              <a:endParaRPr sz="1800">
                <a:solidFill>
                  <a:schemeClr val="accent6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" name="Google Shape;334;p17">
              <a:extLst>
                <a:ext uri="{FF2B5EF4-FFF2-40B4-BE49-F238E27FC236}">
                  <a16:creationId xmlns:a16="http://schemas.microsoft.com/office/drawing/2014/main" id="{5C62390C-AB32-A2C3-6056-2A4AD296855E}"/>
                </a:ext>
              </a:extLst>
            </p:cNvPr>
            <p:cNvSpPr txBox="1"/>
            <p:nvPr/>
          </p:nvSpPr>
          <p:spPr>
            <a:xfrm>
              <a:off x="2781765" y="2515500"/>
              <a:ext cx="1403513" cy="38136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22850" tIns="22850" rIns="22850" bIns="228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rPr lang="en-US" sz="1800" dirty="0">
                  <a:solidFill>
                    <a:schemeClr val="accent6"/>
                  </a:solidFill>
                  <a:latin typeface="Avenir"/>
                  <a:ea typeface="Avenir"/>
                  <a:cs typeface="Avenir"/>
                  <a:sym typeface="Avenir"/>
                </a:rPr>
                <a:t>Data Strategy</a:t>
              </a:r>
              <a:endParaRPr sz="1800" dirty="0">
                <a:solidFill>
                  <a:schemeClr val="accent6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" name="Google Shape;335;p17">
              <a:extLst>
                <a:ext uri="{FF2B5EF4-FFF2-40B4-BE49-F238E27FC236}">
                  <a16:creationId xmlns:a16="http://schemas.microsoft.com/office/drawing/2014/main" id="{2DC10909-5AB8-E56B-6368-914F3CEFCA2E}"/>
                </a:ext>
              </a:extLst>
            </p:cNvPr>
            <p:cNvSpPr/>
            <p:nvPr/>
          </p:nvSpPr>
          <p:spPr>
            <a:xfrm>
              <a:off x="2627263" y="0"/>
              <a:ext cx="1720336" cy="1488293"/>
            </a:xfrm>
            <a:prstGeom prst="hexagon">
              <a:avLst>
                <a:gd name="adj" fmla="val 28570"/>
                <a:gd name="vf" fmla="val 11547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venir"/>
                <a:buNone/>
              </a:pPr>
              <a:endParaRPr sz="1800">
                <a:solidFill>
                  <a:schemeClr val="accent6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" name="Google Shape;336;p17">
              <a:extLst>
                <a:ext uri="{FF2B5EF4-FFF2-40B4-BE49-F238E27FC236}">
                  <a16:creationId xmlns:a16="http://schemas.microsoft.com/office/drawing/2014/main" id="{ECEF7A21-D69E-0254-1411-5FDEAFE800F3}"/>
                </a:ext>
              </a:extLst>
            </p:cNvPr>
            <p:cNvSpPr txBox="1"/>
            <p:nvPr/>
          </p:nvSpPr>
          <p:spPr>
            <a:xfrm>
              <a:off x="2924285" y="581489"/>
              <a:ext cx="1150144" cy="66671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22850" tIns="22850" rIns="22850" bIns="228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rPr lang="en-US" sz="1800" dirty="0">
                  <a:solidFill>
                    <a:schemeClr val="accent6"/>
                  </a:solidFill>
                  <a:latin typeface="Avenir"/>
                  <a:ea typeface="Avenir"/>
                  <a:cs typeface="Avenir"/>
                  <a:sym typeface="Avenir"/>
                </a:rPr>
                <a:t>Systems</a:t>
              </a:r>
              <a:r>
                <a:rPr lang="en-US" sz="1800" dirty="0">
                  <a:solidFill>
                    <a:schemeClr val="bg1"/>
                  </a:solidFill>
                  <a:latin typeface="Avenir"/>
                  <a:ea typeface="Avenir"/>
                  <a:cs typeface="Avenir"/>
                  <a:sym typeface="Avenir"/>
                </a:rPr>
                <a:t> </a:t>
              </a:r>
              <a:r>
                <a:rPr lang="en-US" sz="1800" dirty="0">
                  <a:solidFill>
                    <a:schemeClr val="accent6"/>
                  </a:solidFill>
                  <a:latin typeface="Avenir"/>
                  <a:ea typeface="Avenir"/>
                  <a:cs typeface="Avenir"/>
                  <a:sym typeface="Avenir"/>
                </a:rPr>
                <a:t>Strategy</a:t>
              </a:r>
              <a:endParaRPr sz="1800" dirty="0">
                <a:solidFill>
                  <a:schemeClr val="accent6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8" name="Google Shape;337;p17">
              <a:extLst>
                <a:ext uri="{FF2B5EF4-FFF2-40B4-BE49-F238E27FC236}">
                  <a16:creationId xmlns:a16="http://schemas.microsoft.com/office/drawing/2014/main" id="{4EEB659A-4DE3-2E31-CEB0-0C6E85187914}"/>
                </a:ext>
              </a:extLst>
            </p:cNvPr>
            <p:cNvSpPr/>
            <p:nvPr/>
          </p:nvSpPr>
          <p:spPr>
            <a:xfrm>
              <a:off x="4205011" y="915400"/>
              <a:ext cx="1720336" cy="1488293"/>
            </a:xfrm>
            <a:prstGeom prst="hexagon">
              <a:avLst>
                <a:gd name="adj" fmla="val 28570"/>
                <a:gd name="vf" fmla="val 11547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venir"/>
                <a:buNone/>
              </a:pPr>
              <a:endParaRPr sz="1800" dirty="0">
                <a:solidFill>
                  <a:schemeClr val="accent6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9" name="Google Shape;338;p17">
              <a:extLst>
                <a:ext uri="{FF2B5EF4-FFF2-40B4-BE49-F238E27FC236}">
                  <a16:creationId xmlns:a16="http://schemas.microsoft.com/office/drawing/2014/main" id="{F25B8B12-FB67-C53F-9E93-1D7525A3EA8E}"/>
                </a:ext>
              </a:extLst>
            </p:cNvPr>
            <p:cNvSpPr txBox="1"/>
            <p:nvPr/>
          </p:nvSpPr>
          <p:spPr>
            <a:xfrm>
              <a:off x="4462849" y="1708768"/>
              <a:ext cx="1150144" cy="36475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22850" tIns="22850" rIns="22850" bIns="228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rPr lang="en-US" sz="1800" dirty="0">
                  <a:solidFill>
                    <a:schemeClr val="accent6"/>
                  </a:solidFill>
                  <a:latin typeface="Avenir"/>
                  <a:ea typeface="Avenir"/>
                  <a:cs typeface="Avenir"/>
                  <a:sym typeface="Avenir"/>
                </a:rPr>
                <a:t> </a:t>
              </a:r>
              <a:r>
                <a:rPr lang="en-US" sz="1800" dirty="0">
                  <a:solidFill>
                    <a:schemeClr val="accent6"/>
                  </a:solidFill>
                  <a:latin typeface="Avenir Next LT Pro" panose="020B0504020202020204" pitchFamily="34" charset="77"/>
                  <a:ea typeface="Avenir"/>
                  <a:cs typeface="Avenir"/>
                  <a:sym typeface="Avenir"/>
                </a:rPr>
                <a:t>Analytics</a:t>
              </a:r>
              <a:endParaRPr sz="1800" dirty="0">
                <a:solidFill>
                  <a:schemeClr val="accent6"/>
                </a:solidFill>
                <a:latin typeface="Avenir Next LT Pro" panose="020B0504020202020204" pitchFamily="34" charset="77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0" name="Google Shape;339;p17">
              <a:extLst>
                <a:ext uri="{FF2B5EF4-FFF2-40B4-BE49-F238E27FC236}">
                  <a16:creationId xmlns:a16="http://schemas.microsoft.com/office/drawing/2014/main" id="{49719EE3-8B9D-158E-7227-EEE9C49C25D3}"/>
                </a:ext>
              </a:extLst>
            </p:cNvPr>
            <p:cNvSpPr/>
            <p:nvPr/>
          </p:nvSpPr>
          <p:spPr>
            <a:xfrm>
              <a:off x="4205011" y="2714970"/>
              <a:ext cx="1720336" cy="1488293"/>
            </a:xfrm>
            <a:prstGeom prst="hexagon">
              <a:avLst>
                <a:gd name="adj" fmla="val 28570"/>
                <a:gd name="vf" fmla="val 11547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venir"/>
                <a:buNone/>
              </a:pPr>
              <a:endParaRPr sz="1800">
                <a:solidFill>
                  <a:schemeClr val="accent6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1" name="Google Shape;340;p17">
              <a:extLst>
                <a:ext uri="{FF2B5EF4-FFF2-40B4-BE49-F238E27FC236}">
                  <a16:creationId xmlns:a16="http://schemas.microsoft.com/office/drawing/2014/main" id="{CAD7FE61-E82B-2876-50BB-8E602A29259E}"/>
                </a:ext>
              </a:extLst>
            </p:cNvPr>
            <p:cNvSpPr txBox="1"/>
            <p:nvPr/>
          </p:nvSpPr>
          <p:spPr>
            <a:xfrm>
              <a:off x="4502731" y="3391072"/>
              <a:ext cx="1150144" cy="38272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22850" tIns="22850" rIns="22850" bIns="228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rPr lang="en-US" sz="1800" dirty="0">
                  <a:solidFill>
                    <a:schemeClr val="bg1"/>
                  </a:solidFill>
                  <a:latin typeface="Avenir Next LT Pro" panose="020B0504020202020204" pitchFamily="34" charset="77"/>
                  <a:ea typeface="Avenir"/>
                  <a:cs typeface="Avenir"/>
                  <a:sym typeface="Avenir"/>
                </a:rPr>
                <a:t> </a:t>
              </a:r>
              <a:r>
                <a:rPr lang="en-US" sz="1800" dirty="0">
                  <a:solidFill>
                    <a:schemeClr val="accent6"/>
                  </a:solidFill>
                  <a:latin typeface="Avenir Next LT Pro" panose="020B0504020202020204" pitchFamily="34" charset="77"/>
                  <a:ea typeface="Avenir"/>
                  <a:cs typeface="Avenir"/>
                  <a:sym typeface="Avenir"/>
                </a:rPr>
                <a:t>Reporting</a:t>
              </a:r>
              <a:endParaRPr sz="1800" dirty="0">
                <a:solidFill>
                  <a:schemeClr val="accent6"/>
                </a:solidFill>
                <a:latin typeface="Avenir Next LT Pro" panose="020B0504020202020204" pitchFamily="34" charset="77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2" name="Google Shape;341;p17">
              <a:extLst>
                <a:ext uri="{FF2B5EF4-FFF2-40B4-BE49-F238E27FC236}">
                  <a16:creationId xmlns:a16="http://schemas.microsoft.com/office/drawing/2014/main" id="{07A169D7-1DDE-4592-7B48-818B9C299A80}"/>
                </a:ext>
              </a:extLst>
            </p:cNvPr>
            <p:cNvSpPr/>
            <p:nvPr/>
          </p:nvSpPr>
          <p:spPr>
            <a:xfrm>
              <a:off x="2627263" y="3631394"/>
              <a:ext cx="1720336" cy="1488293"/>
            </a:xfrm>
            <a:prstGeom prst="hexagon">
              <a:avLst>
                <a:gd name="adj" fmla="val 28570"/>
                <a:gd name="vf" fmla="val 11547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venir"/>
                <a:buNone/>
              </a:pPr>
              <a:endParaRPr sz="1800">
                <a:solidFill>
                  <a:schemeClr val="accent6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3" name="Google Shape;342;p17">
              <a:extLst>
                <a:ext uri="{FF2B5EF4-FFF2-40B4-BE49-F238E27FC236}">
                  <a16:creationId xmlns:a16="http://schemas.microsoft.com/office/drawing/2014/main" id="{A3817764-DF7E-3B0E-D061-04CFDD8F1E45}"/>
                </a:ext>
              </a:extLst>
            </p:cNvPr>
            <p:cNvSpPr txBox="1"/>
            <p:nvPr/>
          </p:nvSpPr>
          <p:spPr>
            <a:xfrm>
              <a:off x="2924285" y="4375540"/>
              <a:ext cx="1150144" cy="51108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22850" tIns="22850" rIns="22850" bIns="228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rPr lang="en-US" sz="1800" dirty="0">
                  <a:solidFill>
                    <a:schemeClr val="accent6"/>
                  </a:solidFill>
                  <a:latin typeface="Avenir"/>
                  <a:ea typeface="Avenir"/>
                  <a:cs typeface="Avenir"/>
                  <a:sym typeface="Avenir"/>
                </a:rPr>
                <a:t>Sales Process</a:t>
              </a:r>
              <a:endParaRPr sz="1800" dirty="0">
                <a:solidFill>
                  <a:schemeClr val="accent6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4" name="Google Shape;343;p17">
              <a:extLst>
                <a:ext uri="{FF2B5EF4-FFF2-40B4-BE49-F238E27FC236}">
                  <a16:creationId xmlns:a16="http://schemas.microsoft.com/office/drawing/2014/main" id="{021E2C69-E98E-CC1A-2130-B4CE2E018139}"/>
                </a:ext>
              </a:extLst>
            </p:cNvPr>
            <p:cNvSpPr/>
            <p:nvPr/>
          </p:nvSpPr>
          <p:spPr>
            <a:xfrm>
              <a:off x="1042189" y="2715994"/>
              <a:ext cx="1720336" cy="1488293"/>
            </a:xfrm>
            <a:prstGeom prst="hexagon">
              <a:avLst>
                <a:gd name="adj" fmla="val 28570"/>
                <a:gd name="vf" fmla="val 11547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venir"/>
                <a:buNone/>
              </a:pPr>
              <a:endParaRPr sz="1800" dirty="0">
                <a:solidFill>
                  <a:schemeClr val="accent6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5" name="Google Shape;344;p17">
              <a:extLst>
                <a:ext uri="{FF2B5EF4-FFF2-40B4-BE49-F238E27FC236}">
                  <a16:creationId xmlns:a16="http://schemas.microsoft.com/office/drawing/2014/main" id="{5A5482AA-32D2-95DD-BF5A-758106742AEC}"/>
                </a:ext>
              </a:extLst>
            </p:cNvPr>
            <p:cNvSpPr txBox="1"/>
            <p:nvPr/>
          </p:nvSpPr>
          <p:spPr>
            <a:xfrm>
              <a:off x="1376163" y="3344341"/>
              <a:ext cx="1029622" cy="71194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22850" tIns="22850" rIns="22850" bIns="228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rPr lang="en-US" sz="1800" dirty="0">
                  <a:solidFill>
                    <a:schemeClr val="accent6"/>
                  </a:solidFill>
                  <a:latin typeface="Avenir Next LT Pro" panose="020B0504020202020204" pitchFamily="34" charset="77"/>
                  <a:ea typeface="Avenir"/>
                  <a:cs typeface="Avenir"/>
                  <a:sym typeface="Avenir"/>
                </a:rPr>
                <a:t>Territory Design &amp; Quota</a:t>
              </a:r>
              <a:endParaRPr sz="1800" dirty="0">
                <a:solidFill>
                  <a:schemeClr val="accent6"/>
                </a:solidFill>
                <a:latin typeface="Avenir Next LT Pro" panose="020B0504020202020204" pitchFamily="34" charset="77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6" name="Google Shape;345;p17">
              <a:extLst>
                <a:ext uri="{FF2B5EF4-FFF2-40B4-BE49-F238E27FC236}">
                  <a16:creationId xmlns:a16="http://schemas.microsoft.com/office/drawing/2014/main" id="{CEBB01DD-B6F1-2036-8737-FEECF273ED93}"/>
                </a:ext>
              </a:extLst>
            </p:cNvPr>
            <p:cNvSpPr/>
            <p:nvPr/>
          </p:nvSpPr>
          <p:spPr>
            <a:xfrm>
              <a:off x="1042189" y="913352"/>
              <a:ext cx="1720336" cy="1488293"/>
            </a:xfrm>
            <a:prstGeom prst="hexagon">
              <a:avLst>
                <a:gd name="adj" fmla="val 28570"/>
                <a:gd name="vf" fmla="val 11547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venir"/>
                <a:buNone/>
              </a:pPr>
              <a:endParaRPr sz="1800">
                <a:solidFill>
                  <a:schemeClr val="accent6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7" name="Google Shape;346;p17">
              <a:extLst>
                <a:ext uri="{FF2B5EF4-FFF2-40B4-BE49-F238E27FC236}">
                  <a16:creationId xmlns:a16="http://schemas.microsoft.com/office/drawing/2014/main" id="{A9A6E975-C2B0-8323-2521-682C7AD1867E}"/>
                </a:ext>
              </a:extLst>
            </p:cNvPr>
            <p:cNvSpPr txBox="1"/>
            <p:nvPr/>
          </p:nvSpPr>
          <p:spPr>
            <a:xfrm>
              <a:off x="1372044" y="1672751"/>
              <a:ext cx="1078500" cy="49161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22850" tIns="22850" rIns="22850" bIns="228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rPr lang="en-US" sz="1800" dirty="0">
                  <a:solidFill>
                    <a:schemeClr val="accent6"/>
                  </a:solidFill>
                  <a:latin typeface="Avenir"/>
                  <a:ea typeface="Avenir"/>
                  <a:cs typeface="Avenir"/>
                  <a:sym typeface="Avenir"/>
                </a:rPr>
                <a:t>Sales Support</a:t>
              </a:r>
              <a:endParaRPr sz="1800" dirty="0">
                <a:solidFill>
                  <a:schemeClr val="accent6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</p:grpSp>
      <p:sp>
        <p:nvSpPr>
          <p:cNvPr id="18" name="Google Shape;348;p17">
            <a:extLst>
              <a:ext uri="{FF2B5EF4-FFF2-40B4-BE49-F238E27FC236}">
                <a16:creationId xmlns:a16="http://schemas.microsoft.com/office/drawing/2014/main" id="{15A04E24-3088-D3AD-2075-CAC044B05584}"/>
              </a:ext>
            </a:extLst>
          </p:cNvPr>
          <p:cNvSpPr/>
          <p:nvPr/>
        </p:nvSpPr>
        <p:spPr>
          <a:xfrm>
            <a:off x="6807201" y="1818052"/>
            <a:ext cx="4860593" cy="453607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57189" marR="0" lvl="0" indent="-457189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5"/>
              <a:buFont typeface="Arial"/>
              <a:buAutoNum type="arabicPeriod"/>
            </a:pPr>
            <a:r>
              <a:rPr lang="en-US" sz="1295" b="1" dirty="0">
                <a:solidFill>
                  <a:srgbClr val="161718"/>
                </a:solidFill>
                <a:latin typeface="Avenir Next LT Pro" panose="020B0504020202020204" pitchFamily="34" charset="77"/>
                <a:ea typeface="Avenir"/>
                <a:cs typeface="Avenir"/>
                <a:sym typeface="Avenir"/>
              </a:rPr>
              <a:t>Data Strategy- </a:t>
            </a:r>
            <a:r>
              <a:rPr lang="en-US" sz="1295" dirty="0">
                <a:solidFill>
                  <a:srgbClr val="161718"/>
                </a:solidFill>
                <a:latin typeface="Avenir Next LT Pro" panose="020B0504020202020204" pitchFamily="34" charset="77"/>
                <a:ea typeface="Avenir"/>
                <a:cs typeface="Avenir"/>
                <a:sym typeface="Avenir"/>
              </a:rPr>
              <a:t>Identify, access and manage data required to drive sound sales decisions with maximum efficiency</a:t>
            </a:r>
            <a:endParaRPr sz="1800" dirty="0">
              <a:solidFill>
                <a:srgbClr val="161718"/>
              </a:solidFill>
              <a:latin typeface="Avenir Next LT Pro" panose="020B0504020202020204" pitchFamily="34" charset="77"/>
              <a:ea typeface="Avenir"/>
              <a:cs typeface="Avenir"/>
              <a:sym typeface="Avenir"/>
            </a:endParaRPr>
          </a:p>
          <a:p>
            <a:pPr marL="457189" marR="0" lvl="0" indent="-457189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95"/>
              <a:buFont typeface="Arial"/>
              <a:buAutoNum type="arabicPeriod"/>
            </a:pPr>
            <a:r>
              <a:rPr lang="en-US" sz="1295" b="1" dirty="0">
                <a:solidFill>
                  <a:srgbClr val="161718"/>
                </a:solidFill>
                <a:latin typeface="Avenir Next LT Pro" panose="020B0504020202020204" pitchFamily="34" charset="77"/>
                <a:ea typeface="Avenir"/>
                <a:cs typeface="Avenir"/>
                <a:sym typeface="Avenir"/>
              </a:rPr>
              <a:t>Systems Strategy-</a:t>
            </a:r>
            <a:r>
              <a:rPr lang="en-US" sz="1295" dirty="0">
                <a:solidFill>
                  <a:srgbClr val="161718"/>
                </a:solidFill>
                <a:latin typeface="Avenir Next LT Pro" panose="020B0504020202020204" pitchFamily="34" charset="77"/>
                <a:ea typeface="Avenir"/>
                <a:cs typeface="Avenir"/>
                <a:sym typeface="Avenir"/>
              </a:rPr>
              <a:t> Automate core business processes to increase efficiency and effectiveness of the sales organization by removing administrative burdens</a:t>
            </a:r>
            <a:endParaRPr sz="1800" dirty="0">
              <a:solidFill>
                <a:srgbClr val="161718"/>
              </a:solidFill>
              <a:latin typeface="Avenir Next LT Pro" panose="020B0504020202020204" pitchFamily="34" charset="77"/>
              <a:ea typeface="Avenir"/>
              <a:cs typeface="Avenir"/>
              <a:sym typeface="Avenir"/>
            </a:endParaRPr>
          </a:p>
          <a:p>
            <a:pPr marL="457189" marR="0" lvl="0" indent="-457189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95"/>
              <a:buFont typeface="Arial"/>
              <a:buAutoNum type="arabicPeriod"/>
            </a:pPr>
            <a:r>
              <a:rPr lang="en-US" sz="1295" b="1" dirty="0">
                <a:solidFill>
                  <a:srgbClr val="161718"/>
                </a:solidFill>
                <a:latin typeface="Avenir Next LT Pro" panose="020B0504020202020204" pitchFamily="34" charset="77"/>
                <a:ea typeface="Avenir"/>
                <a:cs typeface="Avenir"/>
                <a:sym typeface="Avenir"/>
              </a:rPr>
              <a:t>Analytics-</a:t>
            </a:r>
            <a:r>
              <a:rPr lang="en-US" sz="1295" dirty="0">
                <a:solidFill>
                  <a:srgbClr val="161718"/>
                </a:solidFill>
                <a:latin typeface="Avenir Next LT Pro" panose="020B0504020202020204" pitchFamily="34" charset="77"/>
                <a:ea typeface="Avenir"/>
                <a:cs typeface="Avenir"/>
                <a:sym typeface="Avenir"/>
              </a:rPr>
              <a:t> Analyze data (qualitative &amp; quantitative) to produce key insights to sales &amp; executive leadership</a:t>
            </a:r>
            <a:endParaRPr sz="1800" dirty="0">
              <a:solidFill>
                <a:srgbClr val="161718"/>
              </a:solidFill>
              <a:latin typeface="Avenir Next LT Pro" panose="020B0504020202020204" pitchFamily="34" charset="77"/>
              <a:ea typeface="Avenir"/>
              <a:cs typeface="Avenir"/>
              <a:sym typeface="Avenir"/>
            </a:endParaRPr>
          </a:p>
          <a:p>
            <a:pPr marL="457189" marR="0" lvl="0" indent="-457189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95"/>
              <a:buFont typeface="Arial"/>
              <a:buAutoNum type="arabicPeriod"/>
            </a:pPr>
            <a:r>
              <a:rPr lang="en-US" sz="1295" b="1" dirty="0">
                <a:solidFill>
                  <a:srgbClr val="161718"/>
                </a:solidFill>
                <a:latin typeface="Avenir Next LT Pro" panose="020B0504020202020204" pitchFamily="34" charset="77"/>
                <a:ea typeface="Avenir"/>
                <a:cs typeface="Avenir"/>
                <a:sym typeface="Avenir"/>
              </a:rPr>
              <a:t>Reporting-</a:t>
            </a:r>
            <a:r>
              <a:rPr lang="en-US" sz="1295" dirty="0">
                <a:solidFill>
                  <a:srgbClr val="161718"/>
                </a:solidFill>
                <a:latin typeface="Avenir Next LT Pro" panose="020B0504020202020204" pitchFamily="34" charset="77"/>
                <a:ea typeface="Avenir"/>
                <a:cs typeface="Avenir"/>
                <a:sym typeface="Avenir"/>
              </a:rPr>
              <a:t> Report upon data which provides insights leading to actions that improve revenue and booking performance</a:t>
            </a:r>
            <a:endParaRPr sz="1800" dirty="0">
              <a:solidFill>
                <a:srgbClr val="161718"/>
              </a:solidFill>
              <a:latin typeface="Avenir Next LT Pro" panose="020B0504020202020204" pitchFamily="34" charset="77"/>
              <a:ea typeface="Avenir"/>
              <a:cs typeface="Avenir"/>
              <a:sym typeface="Avenir"/>
            </a:endParaRPr>
          </a:p>
          <a:p>
            <a:pPr marL="457189" marR="0" lvl="0" indent="-457189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95"/>
              <a:buFont typeface="Arial"/>
              <a:buAutoNum type="arabicPeriod"/>
            </a:pPr>
            <a:r>
              <a:rPr lang="en-US" sz="1295" b="1" dirty="0">
                <a:solidFill>
                  <a:srgbClr val="161718"/>
                </a:solidFill>
                <a:latin typeface="Avenir Next LT Pro" panose="020B0504020202020204" pitchFamily="34" charset="77"/>
                <a:ea typeface="Avenir"/>
                <a:cs typeface="Avenir"/>
                <a:sym typeface="Avenir"/>
              </a:rPr>
              <a:t>Sales Process – </a:t>
            </a:r>
            <a:r>
              <a:rPr lang="en-US" sz="1295" dirty="0">
                <a:solidFill>
                  <a:srgbClr val="161718"/>
                </a:solidFill>
                <a:latin typeface="Avenir Next LT Pro" panose="020B0504020202020204" pitchFamily="34" charset="77"/>
                <a:ea typeface="Avenir"/>
                <a:cs typeface="Avenir"/>
                <a:sym typeface="Avenir"/>
              </a:rPr>
              <a:t>Create structure and methodology to selling activities in a way that optimizes sales productivity </a:t>
            </a:r>
            <a:endParaRPr sz="1800" dirty="0">
              <a:solidFill>
                <a:srgbClr val="161718"/>
              </a:solidFill>
              <a:latin typeface="Avenir Next LT Pro" panose="020B0504020202020204" pitchFamily="34" charset="77"/>
              <a:ea typeface="Avenir"/>
              <a:cs typeface="Avenir"/>
              <a:sym typeface="Avenir"/>
            </a:endParaRPr>
          </a:p>
          <a:p>
            <a:pPr marL="457189" marR="0" lvl="0" indent="-457189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95"/>
              <a:buFont typeface="Arial"/>
              <a:buAutoNum type="arabicPeriod"/>
            </a:pPr>
            <a:r>
              <a:rPr lang="en-US" sz="1295" b="1" dirty="0">
                <a:solidFill>
                  <a:srgbClr val="161718"/>
                </a:solidFill>
                <a:latin typeface="Avenir Next LT Pro" panose="020B0504020202020204" pitchFamily="34" charset="77"/>
                <a:ea typeface="Avenir"/>
                <a:cs typeface="Avenir"/>
                <a:sym typeface="Avenir"/>
              </a:rPr>
              <a:t>Territory Design &amp; Quota- </a:t>
            </a:r>
            <a:r>
              <a:rPr lang="en-US" sz="1295" dirty="0">
                <a:solidFill>
                  <a:srgbClr val="161718"/>
                </a:solidFill>
                <a:latin typeface="Avenir Next LT Pro" panose="020B0504020202020204" pitchFamily="34" charset="77"/>
                <a:ea typeface="Avenir"/>
                <a:cs typeface="Avenir"/>
                <a:sym typeface="Avenir"/>
              </a:rPr>
              <a:t>Assign accounts, opportunities and quotas based on a balanced and optimal load. </a:t>
            </a:r>
            <a:endParaRPr sz="1800" dirty="0">
              <a:solidFill>
                <a:srgbClr val="161718"/>
              </a:solidFill>
              <a:latin typeface="Avenir Next LT Pro" panose="020B0504020202020204" pitchFamily="34" charset="77"/>
              <a:ea typeface="Avenir"/>
              <a:cs typeface="Avenir"/>
              <a:sym typeface="Avenir"/>
            </a:endParaRPr>
          </a:p>
          <a:p>
            <a:pPr marL="457189" marR="0" lvl="0" indent="-457189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95"/>
              <a:buFont typeface="Arial"/>
              <a:buAutoNum type="arabicPeriod"/>
            </a:pPr>
            <a:r>
              <a:rPr lang="en-US" sz="1295" b="1" dirty="0">
                <a:solidFill>
                  <a:srgbClr val="161718"/>
                </a:solidFill>
                <a:latin typeface="Avenir Next LT Pro" panose="020B0504020202020204" pitchFamily="34" charset="77"/>
                <a:ea typeface="Avenir"/>
                <a:cs typeface="Avenir"/>
                <a:sym typeface="Avenir"/>
              </a:rPr>
              <a:t>Sales Support- </a:t>
            </a:r>
            <a:r>
              <a:rPr lang="en-US" sz="1295" dirty="0">
                <a:solidFill>
                  <a:srgbClr val="161718"/>
                </a:solidFill>
                <a:latin typeface="Avenir Next LT Pro" panose="020B0504020202020204" pitchFamily="34" charset="77"/>
                <a:ea typeface="Avenir"/>
                <a:cs typeface="Avenir"/>
                <a:sym typeface="Avenir"/>
              </a:rPr>
              <a:t>Assist the sales department in a means which drives the greater additional business efficiencies</a:t>
            </a:r>
            <a:endParaRPr sz="1800" dirty="0">
              <a:solidFill>
                <a:srgbClr val="161718"/>
              </a:solidFill>
              <a:latin typeface="Avenir Next LT Pro" panose="020B0504020202020204" pitchFamily="34" charset="77"/>
              <a:ea typeface="Avenir"/>
              <a:cs typeface="Avenir"/>
              <a:sym typeface="Avenir"/>
            </a:endParaRPr>
          </a:p>
        </p:txBody>
      </p:sp>
      <p:sp>
        <p:nvSpPr>
          <p:cNvPr id="19" name="Google Shape;347;p17">
            <a:extLst>
              <a:ext uri="{FF2B5EF4-FFF2-40B4-BE49-F238E27FC236}">
                <a16:creationId xmlns:a16="http://schemas.microsoft.com/office/drawing/2014/main" id="{CDB2CE10-EF09-184B-B673-540F52D3DF0F}"/>
              </a:ext>
            </a:extLst>
          </p:cNvPr>
          <p:cNvSpPr/>
          <p:nvPr/>
        </p:nvSpPr>
        <p:spPr>
          <a:xfrm>
            <a:off x="6807201" y="1297579"/>
            <a:ext cx="4860593" cy="5183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venir"/>
              <a:buNone/>
            </a:pPr>
            <a:r>
              <a:rPr lang="en-US" sz="2400" b="1" dirty="0">
                <a:solidFill>
                  <a:schemeClr val="accent2"/>
                </a:solidFill>
                <a:latin typeface="Avenir Next LT Pro" panose="020B0504020202020204" pitchFamily="34" charset="77"/>
                <a:ea typeface="Avenir"/>
                <a:cs typeface="Avenir"/>
                <a:sym typeface="Avenir"/>
              </a:rPr>
              <a:t>Detail</a:t>
            </a:r>
            <a:endParaRPr sz="1800" b="1" dirty="0">
              <a:solidFill>
                <a:schemeClr val="accent2"/>
              </a:solidFill>
              <a:latin typeface="Avenir Next LT Pro" panose="020B0504020202020204" pitchFamily="34" charset="77"/>
              <a:ea typeface="Avenir"/>
              <a:cs typeface="Avenir"/>
              <a:sym typeface="Avenir"/>
            </a:endParaRPr>
          </a:p>
        </p:txBody>
      </p:sp>
      <p:pic>
        <p:nvPicPr>
          <p:cNvPr id="22" name="Graphic 21" descr="Badge 7 outline">
            <a:extLst>
              <a:ext uri="{FF2B5EF4-FFF2-40B4-BE49-F238E27FC236}">
                <a16:creationId xmlns:a16="http://schemas.microsoft.com/office/drawing/2014/main" id="{D927B640-A783-90D7-BDF6-9BB4A9730A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61268" y="2392208"/>
            <a:ext cx="382729" cy="382729"/>
          </a:xfrm>
          <a:prstGeom prst="rect">
            <a:avLst/>
          </a:prstGeom>
        </p:spPr>
      </p:pic>
      <p:pic>
        <p:nvPicPr>
          <p:cNvPr id="24" name="Graphic 23" descr="Badge 6 outline">
            <a:extLst>
              <a:ext uri="{FF2B5EF4-FFF2-40B4-BE49-F238E27FC236}">
                <a16:creationId xmlns:a16="http://schemas.microsoft.com/office/drawing/2014/main" id="{3C0CB36B-B7F2-ABDD-24EA-05033BE6AD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314471" y="4166263"/>
            <a:ext cx="382729" cy="382729"/>
          </a:xfrm>
          <a:prstGeom prst="rect">
            <a:avLst/>
          </a:prstGeom>
        </p:spPr>
      </p:pic>
      <p:pic>
        <p:nvPicPr>
          <p:cNvPr id="26" name="Graphic 25" descr="Badge 5 outline">
            <a:extLst>
              <a:ext uri="{FF2B5EF4-FFF2-40B4-BE49-F238E27FC236}">
                <a16:creationId xmlns:a16="http://schemas.microsoft.com/office/drawing/2014/main" id="{0CC60BAA-BC8A-8FA6-8742-7AFF3BAF2E9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909126" y="5006949"/>
            <a:ext cx="382729" cy="382729"/>
          </a:xfrm>
          <a:prstGeom prst="rect">
            <a:avLst/>
          </a:prstGeom>
        </p:spPr>
      </p:pic>
      <p:pic>
        <p:nvPicPr>
          <p:cNvPr id="28" name="Graphic 27" descr="Badge 4 outline">
            <a:extLst>
              <a:ext uri="{FF2B5EF4-FFF2-40B4-BE49-F238E27FC236}">
                <a16:creationId xmlns:a16="http://schemas.microsoft.com/office/drawing/2014/main" id="{6C631EDC-9647-AA56-CAF0-DD90C51EC92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494874" y="4196052"/>
            <a:ext cx="382729" cy="382729"/>
          </a:xfrm>
          <a:prstGeom prst="rect">
            <a:avLst/>
          </a:prstGeom>
        </p:spPr>
      </p:pic>
      <p:pic>
        <p:nvPicPr>
          <p:cNvPr id="30" name="Graphic 29" descr="Badge 3 outline">
            <a:extLst>
              <a:ext uri="{FF2B5EF4-FFF2-40B4-BE49-F238E27FC236}">
                <a16:creationId xmlns:a16="http://schemas.microsoft.com/office/drawing/2014/main" id="{D6779017-E242-89B5-52B4-A98B7D44789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494874" y="2375009"/>
            <a:ext cx="382729" cy="382729"/>
          </a:xfrm>
          <a:prstGeom prst="rect">
            <a:avLst/>
          </a:prstGeom>
        </p:spPr>
      </p:pic>
      <p:pic>
        <p:nvPicPr>
          <p:cNvPr id="32" name="Graphic 31" descr="Badge outline">
            <a:extLst>
              <a:ext uri="{FF2B5EF4-FFF2-40B4-BE49-F238E27FC236}">
                <a16:creationId xmlns:a16="http://schemas.microsoft.com/office/drawing/2014/main" id="{9DFDFDBE-21E8-2857-EBBF-4782834ABC1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905398" y="1365389"/>
            <a:ext cx="382729" cy="382729"/>
          </a:xfrm>
          <a:prstGeom prst="rect">
            <a:avLst/>
          </a:prstGeom>
        </p:spPr>
      </p:pic>
      <p:pic>
        <p:nvPicPr>
          <p:cNvPr id="34" name="Graphic 33" descr="Badge 1 outline">
            <a:extLst>
              <a:ext uri="{FF2B5EF4-FFF2-40B4-BE49-F238E27FC236}">
                <a16:creationId xmlns:a16="http://schemas.microsoft.com/office/drawing/2014/main" id="{62EE03C1-86F6-88CB-2D22-0E34A7D2DCB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2921233" y="3185617"/>
            <a:ext cx="382729" cy="382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0439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22A674B-2E8C-28A9-F038-DDCC3E2D94F8}"/>
              </a:ext>
            </a:extLst>
          </p:cNvPr>
          <p:cNvSpPr/>
          <p:nvPr/>
        </p:nvSpPr>
        <p:spPr>
          <a:xfrm>
            <a:off x="0" y="1107802"/>
            <a:ext cx="12192000" cy="66720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dirty="0">
              <a:solidFill>
                <a:schemeClr val="tx1"/>
              </a:solidFill>
              <a:latin typeface="Avenir Next LT Pro" panose="020B0504020202020204" pitchFamily="34" charset="77"/>
              <a:ea typeface="Avenir"/>
              <a:cs typeface="Avenir"/>
              <a:sym typeface="Avenir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7D062E75-F0A6-B7B7-D7A6-32C9364B9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Client Example: </a:t>
            </a:r>
            <a:br>
              <a:rPr lang="en-US" dirty="0"/>
            </a:br>
            <a:r>
              <a:rPr lang="en-US" dirty="0"/>
              <a:t>Pipeline &amp; Revenue Metrics Actively Monitored by Revenue Operations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954A0A9-0CD2-DCEB-96FC-B61E5869094B}"/>
              </a:ext>
            </a:extLst>
          </p:cNvPr>
          <p:cNvSpPr txBox="1"/>
          <p:nvPr/>
        </p:nvSpPr>
        <p:spPr>
          <a:xfrm>
            <a:off x="3550024" y="4329953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endParaRPr lang="en-US" sz="1400" dirty="0"/>
          </a:p>
        </p:txBody>
      </p:sp>
      <p:graphicFrame>
        <p:nvGraphicFramePr>
          <p:cNvPr id="3" name="Google Shape;354;p18">
            <a:extLst>
              <a:ext uri="{FF2B5EF4-FFF2-40B4-BE49-F238E27FC236}">
                <a16:creationId xmlns:a16="http://schemas.microsoft.com/office/drawing/2014/main" id="{54F1790A-4CE5-FD77-D4C0-6660376979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73341139"/>
              </p:ext>
            </p:extLst>
          </p:nvPr>
        </p:nvGraphicFramePr>
        <p:xfrm>
          <a:off x="609600" y="1441406"/>
          <a:ext cx="10962290" cy="472414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40684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938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5114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Avenir"/>
                        <a:buNone/>
                      </a:pPr>
                      <a:r>
                        <a:rPr lang="en-US" sz="1400" dirty="0"/>
                        <a:t>Metrics</a:t>
                      </a:r>
                      <a:endParaRPr sz="1400" dirty="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25" marR="121925" marT="60950" marB="6095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Avenir"/>
                        <a:buNone/>
                      </a:pPr>
                      <a:r>
                        <a:rPr lang="en-US" sz="1400" dirty="0"/>
                        <a:t>Calculation</a:t>
                      </a:r>
                      <a:endParaRPr sz="1400" dirty="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25" marR="121925" marT="60950" marB="60950"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76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Avenir"/>
                        <a:buNone/>
                      </a:pPr>
                      <a:r>
                        <a:rPr lang="en-US" sz="1200"/>
                        <a:t>Total Pipeline by X</a:t>
                      </a:r>
                      <a:endParaRPr sz="18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Avenir"/>
                        <a:buNone/>
                      </a:pPr>
                      <a:r>
                        <a:rPr lang="en-US" sz="1200"/>
                        <a:t>X = LOB, Region, Industry, Rep, Etc. </a:t>
                      </a:r>
                      <a:endParaRPr sz="1200" i="1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25" marR="121925" marT="60950" marB="60950" anchor="ctr"/>
                </a:tc>
                <a:tc>
                  <a:txBody>
                    <a:bodyPr/>
                    <a:lstStyle/>
                    <a:p>
                      <a:pPr marL="171450" marR="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en-US" sz="1200" dirty="0"/>
                        <a:t>Y = (Total Pipeline by X) / (Total Pipeline)</a:t>
                      </a:r>
                      <a:endParaRPr sz="1200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25" marR="121925" marT="60950" marB="6095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76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Avenir"/>
                        <a:buNone/>
                      </a:pPr>
                      <a:r>
                        <a:rPr lang="en-US" sz="1200"/>
                        <a:t>Total Pipeline by Time</a:t>
                      </a:r>
                      <a:endParaRPr sz="18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Avenir"/>
                        <a:buNone/>
                      </a:pPr>
                      <a:r>
                        <a:rPr lang="en-US" sz="1200"/>
                        <a:t>Time dimension to vary</a:t>
                      </a:r>
                      <a:endParaRPr sz="1200" i="1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25" marR="121925" marT="60950" marB="60950" anchor="ctr"/>
                </a:tc>
                <a:tc>
                  <a:txBody>
                    <a:bodyPr/>
                    <a:lstStyle/>
                    <a:p>
                      <a:pPr marL="171450" marR="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en-US" sz="1200"/>
                        <a:t>Y = (Total Pipeline in Time Range) / (Total Pipeline)</a:t>
                      </a:r>
                      <a:endParaRPr sz="12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25" marR="121925" marT="60950" marB="6095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1337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Avenir"/>
                        <a:buNone/>
                      </a:pPr>
                      <a:r>
                        <a:rPr lang="en-US" sz="1200"/>
                        <a:t>Average Deal by Pipeline Stage</a:t>
                      </a:r>
                      <a:endParaRPr sz="12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25" marR="121925" marT="60950" marB="60950" anchor="ctr"/>
                </a:tc>
                <a:tc>
                  <a:txBody>
                    <a:bodyPr/>
                    <a:lstStyle/>
                    <a:p>
                      <a:pPr marL="171450" marR="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en-US" sz="1200"/>
                        <a:t>Y = (Sum of Pipeline by Stage) / (Number of Opportunities by Stage)</a:t>
                      </a:r>
                      <a:endParaRPr sz="12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25" marR="121925" marT="60950" marB="6095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8181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Avenir"/>
                        <a:buNone/>
                      </a:pPr>
                      <a:r>
                        <a:rPr lang="en-US" sz="1200"/>
                        <a:t>Average Close Rate by Stage</a:t>
                      </a:r>
                      <a:endParaRPr sz="12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25" marR="121925" marT="60950" marB="60950" anchor="ctr"/>
                </a:tc>
                <a:tc>
                  <a:txBody>
                    <a:bodyPr/>
                    <a:lstStyle/>
                    <a:p>
                      <a:pPr marL="171450" marR="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en-US" sz="1200"/>
                        <a:t>Y = (# of Deals Closed Which Entered Certain Stage) / (# of Total Opportunities)</a:t>
                      </a:r>
                      <a:endParaRPr sz="12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25" marR="121925" marT="60950" marB="6095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1337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Avenir"/>
                        <a:buNone/>
                      </a:pPr>
                      <a:r>
                        <a:rPr lang="en-US" sz="1200" dirty="0"/>
                        <a:t>Conversion Rate by Stage</a:t>
                      </a:r>
                      <a:endParaRPr sz="1200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25" marR="121925" marT="60950" marB="60950" anchor="ctr"/>
                </a:tc>
                <a:tc>
                  <a:txBody>
                    <a:bodyPr/>
                    <a:lstStyle/>
                    <a:p>
                      <a:pPr marL="171450" marR="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en-US" sz="1200"/>
                        <a:t>Y = (# of Deals Which Advance to Next Stage) / (# of Total Deals by Stage)</a:t>
                      </a:r>
                      <a:endParaRPr sz="12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25" marR="121925" marT="60950" marB="6095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1337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Avenir"/>
                        <a:buNone/>
                      </a:pPr>
                      <a:r>
                        <a:rPr lang="en-US" sz="1200"/>
                        <a:t>Average Age of Opportunity by Stage</a:t>
                      </a:r>
                      <a:endParaRPr sz="12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25" marR="121925" marT="60950" marB="60950" anchor="ctr"/>
                </a:tc>
                <a:tc>
                  <a:txBody>
                    <a:bodyPr/>
                    <a:lstStyle/>
                    <a:p>
                      <a:pPr marL="171450" marR="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en-US" sz="1200"/>
                        <a:t>Y = (Sum of Opportunity Days by Stage) / (# of Total Opportunities by Stage)</a:t>
                      </a:r>
                      <a:endParaRPr sz="12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25" marR="121925" marT="60950" marB="6095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76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Avenir"/>
                        <a:buNone/>
                      </a:pPr>
                      <a:r>
                        <a:rPr lang="en-US" sz="1200"/>
                        <a:t>Annual Contract Value by X</a:t>
                      </a:r>
                      <a:endParaRPr sz="18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Avenir"/>
                        <a:buNone/>
                      </a:pPr>
                      <a:r>
                        <a:rPr lang="en-US" sz="1200"/>
                        <a:t>X = Time Dimension, Region, Rep, etc.</a:t>
                      </a:r>
                      <a:endParaRPr sz="1200" i="1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25" marR="121925" marT="60950" marB="60950" anchor="ctr"/>
                </a:tc>
                <a:tc>
                  <a:txBody>
                    <a:bodyPr/>
                    <a:lstStyle/>
                    <a:p>
                      <a:pPr marL="171450" marR="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en-US" sz="1200"/>
                        <a:t>Y = (Sum of Contacts by X) / (# of Total Contracts by X)</a:t>
                      </a:r>
                      <a:endParaRPr sz="12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25" marR="121925" marT="60950" marB="6095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76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Avenir"/>
                        <a:buNone/>
                      </a:pPr>
                      <a:r>
                        <a:rPr lang="en-US" sz="1200"/>
                        <a:t>Total Revenue by X</a:t>
                      </a:r>
                      <a:endParaRPr sz="18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Avenir"/>
                        <a:buNone/>
                      </a:pPr>
                      <a:r>
                        <a:rPr lang="en-US" sz="1200"/>
                        <a:t>X = Time Dimension, Region, Rep, etc.</a:t>
                      </a:r>
                      <a:endParaRPr sz="1200" i="1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25" marR="121925" marT="60950" marB="60950" anchor="ctr"/>
                </a:tc>
                <a:tc>
                  <a:txBody>
                    <a:bodyPr/>
                    <a:lstStyle/>
                    <a:p>
                      <a:pPr marL="171450" marR="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en-US" sz="1200"/>
                        <a:t>Y = (Sum of Revenue by X)</a:t>
                      </a:r>
                      <a:endParaRPr sz="12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25" marR="121925" marT="60950" marB="6095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1337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Avenir"/>
                        <a:buNone/>
                      </a:pPr>
                      <a:r>
                        <a:rPr lang="en-US" sz="1200"/>
                        <a:t>Quota Attainment</a:t>
                      </a:r>
                      <a:endParaRPr sz="12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25" marR="121925" marT="60950" marB="60950" anchor="ctr"/>
                </a:tc>
                <a:tc>
                  <a:txBody>
                    <a:bodyPr/>
                    <a:lstStyle/>
                    <a:p>
                      <a:pPr marL="171450" marR="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en-US" sz="1200"/>
                        <a:t>Y = (Total Revenue Attained) / (Quota)</a:t>
                      </a:r>
                      <a:endParaRPr sz="12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25" marR="121925" marT="60950" marB="6095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1337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Avenir"/>
                        <a:buNone/>
                      </a:pPr>
                      <a:r>
                        <a:rPr lang="en-US" sz="1200"/>
                        <a:t>Renewal Success Rate</a:t>
                      </a:r>
                      <a:endParaRPr sz="12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25" marR="121925" marT="60950" marB="60950" anchor="ctr"/>
                </a:tc>
                <a:tc>
                  <a:txBody>
                    <a:bodyPr/>
                    <a:lstStyle/>
                    <a:p>
                      <a:pPr marL="171450" marR="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en-US" sz="1200"/>
                        <a:t>Y = (# of Customers Which Renewed) / (# of Total Customers Eligible for Renewal)</a:t>
                      </a:r>
                      <a:endParaRPr sz="12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25" marR="121925" marT="60950" marB="6095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1337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Avenir"/>
                        <a:buNone/>
                      </a:pPr>
                      <a:r>
                        <a:rPr lang="en-US" sz="1200"/>
                        <a:t>Percent of Total Customers With Logged Activity</a:t>
                      </a:r>
                      <a:endParaRPr sz="12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25" marR="121925" marT="60950" marB="60950" anchor="ctr"/>
                </a:tc>
                <a:tc>
                  <a:txBody>
                    <a:bodyPr/>
                    <a:lstStyle/>
                    <a:p>
                      <a:pPr marL="171450" marR="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en-US" sz="1200"/>
                        <a:t>Y = (# of Customers With Activity Logged) / (# of Total Customers)</a:t>
                      </a:r>
                      <a:endParaRPr sz="12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25" marR="121925" marT="60950" marB="6095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1337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Avenir"/>
                        <a:buNone/>
                      </a:pPr>
                      <a:r>
                        <a:rPr lang="en-US" sz="1200"/>
                        <a:t>Percent of Opportunities With Logged Activity</a:t>
                      </a:r>
                      <a:endParaRPr sz="12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25" marR="121925" marT="60950" marB="60950" anchor="ctr"/>
                </a:tc>
                <a:tc>
                  <a:txBody>
                    <a:bodyPr/>
                    <a:lstStyle/>
                    <a:p>
                      <a:pPr marL="171450" marR="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en-US" sz="1200" dirty="0"/>
                        <a:t>Y = (# of Opportunities With Activity Logged) / (# of Total Opportunities)</a:t>
                      </a:r>
                      <a:endParaRPr sz="1200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25" marR="121925" marT="60950" marB="6095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5974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0A86CE5-A464-9F77-5040-570B6847378E}"/>
              </a:ext>
            </a:extLst>
          </p:cNvPr>
          <p:cNvSpPr/>
          <p:nvPr/>
        </p:nvSpPr>
        <p:spPr>
          <a:xfrm>
            <a:off x="5449078" y="0"/>
            <a:ext cx="6742922" cy="61208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7D062E75-F0A6-B7B7-D7A6-32C9364B9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855" y="389282"/>
            <a:ext cx="10962290" cy="767853"/>
          </a:xfrm>
        </p:spPr>
        <p:txBody>
          <a:bodyPr>
            <a:noAutofit/>
          </a:bodyPr>
          <a:lstStyle/>
          <a:p>
            <a:br>
              <a:rPr lang="en-US" b="1" i="0" u="none" strike="noStrike" cap="none" dirty="0">
                <a:ea typeface="Avenir"/>
                <a:cs typeface="Avenir"/>
                <a:sym typeface="Avenir"/>
              </a:rPr>
            </a:br>
            <a:br>
              <a:rPr lang="en-US" b="1" i="0" u="none" strike="noStrike" cap="none" dirty="0">
                <a:ea typeface="Avenir"/>
                <a:cs typeface="Avenir"/>
                <a:sym typeface="Avenir"/>
              </a:rPr>
            </a:br>
            <a:br>
              <a:rPr lang="en-US" b="1" i="0" u="none" strike="noStrike" cap="none" dirty="0">
                <a:ea typeface="Avenir"/>
                <a:cs typeface="Avenir"/>
                <a:sym typeface="Avenir"/>
              </a:rPr>
            </a:br>
            <a:br>
              <a:rPr lang="en-US" b="1" i="0" u="none" strike="noStrike" cap="none" dirty="0">
                <a:ea typeface="Avenir"/>
                <a:cs typeface="Avenir"/>
                <a:sym typeface="Avenir"/>
              </a:rPr>
            </a:br>
            <a:r>
              <a:rPr lang="en-US" b="1" i="0" u="none" strike="noStrike" cap="none" dirty="0">
                <a:ea typeface="Avenir"/>
                <a:cs typeface="Avenir"/>
                <a:sym typeface="Avenir"/>
              </a:rPr>
              <a:t>Table of Contents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2" name="Google Shape;54;p2">
            <a:extLst>
              <a:ext uri="{FF2B5EF4-FFF2-40B4-BE49-F238E27FC236}">
                <a16:creationId xmlns:a16="http://schemas.microsoft.com/office/drawing/2014/main" id="{79D8C755-2AD4-BDC1-56C0-69A82016A5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29945033"/>
              </p:ext>
            </p:extLst>
          </p:nvPr>
        </p:nvGraphicFramePr>
        <p:xfrm>
          <a:off x="6000720" y="1484725"/>
          <a:ext cx="5576425" cy="3877819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081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4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37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venir"/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Avenir Next LT Pro" panose="020B0504020202020204" pitchFamily="34" charset="77"/>
                          <a:ea typeface="Avenir"/>
                          <a:cs typeface="Avenir"/>
                          <a:sym typeface="Avenir"/>
                        </a:rPr>
                        <a:t>Revenue Operations Overview</a:t>
                      </a:r>
                      <a:endParaRPr sz="1800" u="none" strike="noStrike" cap="none" dirty="0">
                        <a:latin typeface="Avenir Next LT Pro" panose="020B0504020202020204" pitchFamily="34" charset="77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600"/>
                        <a:buFont typeface="Avenir"/>
                        <a:buNone/>
                      </a:pPr>
                      <a:r>
                        <a:rPr lang="en-US" sz="1600" b="1" u="none" strike="noStrike" cap="none" dirty="0">
                          <a:solidFill>
                            <a:schemeClr val="accent1"/>
                          </a:solidFill>
                          <a:latin typeface="Avenir Next LT Pro" panose="020B0504020202020204" pitchFamily="34" charset="77"/>
                          <a:ea typeface="Avenir"/>
                          <a:cs typeface="Avenir"/>
                          <a:sym typeface="Avenir"/>
                        </a:rPr>
                        <a:t>4</a:t>
                      </a:r>
                      <a:endParaRPr sz="1800" u="none" strike="noStrike" cap="none" dirty="0">
                        <a:latin typeface="Avenir Next LT Pro" panose="020B0504020202020204" pitchFamily="34" charset="77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37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venir"/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Avenir Next LT Pro" panose="020B0504020202020204" pitchFamily="34" charset="77"/>
                          <a:ea typeface="Avenir"/>
                          <a:cs typeface="Avenir"/>
                          <a:sym typeface="Avenir"/>
                        </a:rPr>
                        <a:t>Revenue Operations Structure and Scope</a:t>
                      </a:r>
                      <a:endParaRPr sz="1800" u="none" strike="noStrike" cap="none" dirty="0">
                        <a:latin typeface="Avenir Next LT Pro" panose="020B0504020202020204" pitchFamily="34" charset="77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600"/>
                        <a:buFont typeface="Avenir"/>
                        <a:buNone/>
                      </a:pPr>
                      <a:r>
                        <a:rPr lang="en-US" sz="1600" b="1" u="none" strike="noStrike" cap="none" dirty="0">
                          <a:solidFill>
                            <a:schemeClr val="accent1"/>
                          </a:solidFill>
                          <a:latin typeface="Avenir Next LT Pro" panose="020B0504020202020204" pitchFamily="34" charset="77"/>
                          <a:ea typeface="Avenir"/>
                          <a:cs typeface="Avenir"/>
                          <a:sym typeface="Avenir"/>
                        </a:rPr>
                        <a:t>6</a:t>
                      </a:r>
                      <a:endParaRPr sz="1800" u="none" strike="noStrike" cap="none" dirty="0">
                        <a:latin typeface="Avenir Next LT Pro" panose="020B0504020202020204" pitchFamily="34" charset="77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37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venir"/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Avenir Next LT Pro" panose="020B0504020202020204" pitchFamily="34" charset="77"/>
                          <a:ea typeface="Avenir"/>
                          <a:cs typeface="Avenir"/>
                          <a:sym typeface="Avenir"/>
                        </a:rPr>
                        <a:t>Creating a Revenue Operations Charter</a:t>
                      </a:r>
                      <a:endParaRPr sz="1800" u="none" strike="noStrike" cap="none">
                        <a:latin typeface="Avenir Next LT Pro" panose="020B0504020202020204" pitchFamily="34" charset="77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>
                          <a:solidFill>
                            <a:schemeClr val="accent1"/>
                          </a:solidFill>
                          <a:latin typeface="Avenir Next LT Pro" panose="020B0504020202020204" pitchFamily="34" charset="77"/>
                          <a:ea typeface="Avenir"/>
                          <a:cs typeface="Avenir"/>
                          <a:sym typeface="Avenir"/>
                        </a:rPr>
                        <a:t>11</a:t>
                      </a:r>
                      <a:endParaRPr sz="1800" u="none" strike="noStrike" cap="none">
                        <a:latin typeface="Avenir Next LT Pro" panose="020B0504020202020204" pitchFamily="34" charset="77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37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venir"/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Avenir Next LT Pro" panose="020B0504020202020204" pitchFamily="34" charset="77"/>
                          <a:ea typeface="Avenir"/>
                          <a:cs typeface="Avenir"/>
                          <a:sym typeface="Avenir"/>
                        </a:rPr>
                        <a:t>Revenue Operations </a:t>
                      </a:r>
                      <a:r>
                        <a:rPr lang="en-US" sz="1800">
                          <a:solidFill>
                            <a:schemeClr val="dk1"/>
                          </a:solidFill>
                          <a:latin typeface="Avenir Next LT Pro" panose="020B0504020202020204" pitchFamily="34" charset="77"/>
                          <a:ea typeface="Avenir"/>
                          <a:cs typeface="Avenir"/>
                          <a:sym typeface="Avenir"/>
                        </a:rPr>
                        <a:t>Impact on Cross-Functional Partners</a:t>
                      </a:r>
                      <a:endParaRPr sz="1800" u="none" strike="noStrike" cap="none">
                        <a:latin typeface="Avenir Next LT Pro" panose="020B0504020202020204" pitchFamily="34" charset="77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u="none" strike="noStrike" cap="none" dirty="0">
                          <a:solidFill>
                            <a:schemeClr val="accent1"/>
                          </a:solidFill>
                          <a:latin typeface="Avenir Next LT Pro" panose="020B0504020202020204" pitchFamily="34" charset="77"/>
                          <a:ea typeface="Avenir"/>
                          <a:cs typeface="Avenir"/>
                          <a:sym typeface="Avenir"/>
                        </a:rPr>
                        <a:t>13</a:t>
                      </a:r>
                      <a:endParaRPr sz="1800" u="none" strike="noStrike" cap="none" dirty="0">
                        <a:latin typeface="Avenir Next LT Pro" panose="020B0504020202020204" pitchFamily="34" charset="77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584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venir"/>
                        <a:buNone/>
                      </a:pPr>
                      <a:r>
                        <a:rPr lang="en-US" sz="1800" dirty="0">
                          <a:solidFill>
                            <a:schemeClr val="dk1"/>
                          </a:solidFill>
                          <a:latin typeface="Avenir Next LT Pro" panose="020B0504020202020204" pitchFamily="34" charset="77"/>
                          <a:ea typeface="Avenir"/>
                          <a:cs typeface="Avenir"/>
                          <a:sym typeface="Avenir"/>
                        </a:rPr>
                        <a:t>Revenue Operations Client Examples</a:t>
                      </a:r>
                      <a:endParaRPr sz="1800" u="none" strike="noStrike" cap="none" dirty="0">
                        <a:latin typeface="Avenir Next LT Pro" panose="020B0504020202020204" pitchFamily="34" charset="77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dirty="0">
                          <a:solidFill>
                            <a:schemeClr val="accent1"/>
                          </a:solidFill>
                          <a:latin typeface="Avenir Next LT Pro" panose="020B0504020202020204" pitchFamily="34" charset="77"/>
                          <a:ea typeface="Avenir"/>
                          <a:cs typeface="Avenir"/>
                          <a:sym typeface="Avenir"/>
                        </a:rPr>
                        <a:t>14</a:t>
                      </a:r>
                      <a:endParaRPr sz="1800" u="none" strike="noStrike" cap="none" dirty="0">
                        <a:latin typeface="Avenir Next LT Pro" panose="020B0504020202020204" pitchFamily="34" charset="77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81706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8F866F-35CB-E355-5BEF-EEC76CFED77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latin typeface="Avenir Next LT Pro" panose="020B0504020202020204" pitchFamily="34" charset="77"/>
                <a:ea typeface="Avenir"/>
                <a:cs typeface="Avenir"/>
                <a:sym typeface="Avenir"/>
              </a:rPr>
              <a:t>Appendix</a:t>
            </a:r>
            <a:endParaRPr lang="en-US" dirty="0">
              <a:latin typeface="Avenir Next LT Pro" panose="020B0504020202020204" pitchFamily="34" charset="77"/>
            </a:endParaRPr>
          </a:p>
        </p:txBody>
      </p:sp>
      <p:sp>
        <p:nvSpPr>
          <p:cNvPr id="6" name="Text Placeholder 5" hidden="1">
            <a:extLst>
              <a:ext uri="{FF2B5EF4-FFF2-40B4-BE49-F238E27FC236}">
                <a16:creationId xmlns:a16="http://schemas.microsoft.com/office/drawing/2014/main" id="{CFDC0119-3FB0-12E3-1298-E5DC88FED16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1713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A7BE1CD-D345-63EB-F16F-4212075AFCA2}"/>
              </a:ext>
            </a:extLst>
          </p:cNvPr>
          <p:cNvSpPr/>
          <p:nvPr/>
        </p:nvSpPr>
        <p:spPr>
          <a:xfrm>
            <a:off x="0" y="987554"/>
            <a:ext cx="12192000" cy="914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venir Next LT Pro" panose="020B0504020202020204" pitchFamily="34" charset="77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7D062E75-F0A6-B7B7-D7A6-32C9364B9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37589"/>
            <a:ext cx="11438965" cy="767853"/>
          </a:xfrm>
        </p:spPr>
        <p:txBody>
          <a:bodyPr/>
          <a:lstStyle/>
          <a:p>
            <a:r>
              <a:rPr lang="en-US" sz="2400" dirty="0">
                <a:latin typeface="Avenir Next LT Pro" panose="020B0504020202020204" pitchFamily="34" charset="77"/>
                <a:ea typeface="Avenir"/>
                <a:cs typeface="Avenir"/>
                <a:sym typeface="Avenir"/>
              </a:rPr>
              <a:t>4 Pillars of Performance: Planning, Strategy, Execution, and Optimization</a:t>
            </a:r>
            <a:endParaRPr lang="en-US" dirty="0">
              <a:latin typeface="Avenir Next LT Pro" panose="020B0504020202020204" pitchFamily="34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BBE989-AD47-6501-97FF-4E120B100933}"/>
              </a:ext>
            </a:extLst>
          </p:cNvPr>
          <p:cNvSpPr txBox="1"/>
          <p:nvPr/>
        </p:nvSpPr>
        <p:spPr>
          <a:xfrm>
            <a:off x="609600" y="1121588"/>
            <a:ext cx="110911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Avenir"/>
                <a:ea typeface="Avenir"/>
                <a:cs typeface="Avenir"/>
                <a:sym typeface="Avenir"/>
              </a:rPr>
              <a:t>Revenue Operations delivers value across </a:t>
            </a:r>
            <a:r>
              <a:rPr lang="en-US" sz="1800" b="1" dirty="0">
                <a:latin typeface="Avenir"/>
                <a:ea typeface="Avenir"/>
                <a:cs typeface="Avenir"/>
                <a:sym typeface="Avenir"/>
              </a:rPr>
              <a:t>4 pillars of performance: Planning, Strategy, Execution, and Optimization.</a:t>
            </a:r>
            <a:r>
              <a:rPr lang="en-US" sz="1800" dirty="0">
                <a:latin typeface="Avenir"/>
                <a:ea typeface="Avenir"/>
                <a:cs typeface="Avenir"/>
                <a:sym typeface="Avenir"/>
              </a:rPr>
              <a:t> The challenge is in coordinating these across the leaders of each function </a:t>
            </a:r>
            <a:endParaRPr lang="en-US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2D919D0-1617-9446-65E9-258D1473E017}"/>
              </a:ext>
            </a:extLst>
          </p:cNvPr>
          <p:cNvGrpSpPr/>
          <p:nvPr/>
        </p:nvGrpSpPr>
        <p:grpSpPr>
          <a:xfrm>
            <a:off x="443395" y="2265218"/>
            <a:ext cx="11294700" cy="3225213"/>
            <a:chOff x="443395" y="2081102"/>
            <a:chExt cx="11294700" cy="3225213"/>
          </a:xfrm>
        </p:grpSpPr>
        <p:graphicFrame>
          <p:nvGraphicFramePr>
            <p:cNvPr id="5" name="Google Shape;367;p20">
              <a:extLst>
                <a:ext uri="{FF2B5EF4-FFF2-40B4-BE49-F238E27FC236}">
                  <a16:creationId xmlns:a16="http://schemas.microsoft.com/office/drawing/2014/main" id="{4905CD09-3BCC-E485-6BC8-7B4FBAA84AA4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05842925"/>
                </p:ext>
              </p:extLst>
            </p:nvPr>
          </p:nvGraphicFramePr>
          <p:xfrm>
            <a:off x="443395" y="2629645"/>
            <a:ext cx="11294700" cy="2676670"/>
          </p:xfrm>
          <a:graphic>
            <a:graphicData uri="http://schemas.openxmlformats.org/drawingml/2006/table">
              <a:tbl>
                <a:tblPr firstRow="1" bandRow="1">
                  <a:noFill/>
                </a:tblPr>
                <a:tblGrid>
                  <a:gridCol w="2823675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2823675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  <a:gridCol w="2823675">
                    <a:extLst>
                      <a:ext uri="{9D8B030D-6E8A-4147-A177-3AD203B41FA5}">
                        <a16:colId xmlns:a16="http://schemas.microsoft.com/office/drawing/2014/main" val="20002"/>
                      </a:ext>
                    </a:extLst>
                  </a:gridCol>
                  <a:gridCol w="2823675">
                    <a:extLst>
                      <a:ext uri="{9D8B030D-6E8A-4147-A177-3AD203B41FA5}">
                        <a16:colId xmlns:a16="http://schemas.microsoft.com/office/drawing/2014/main" val="20003"/>
                      </a:ext>
                    </a:extLst>
                  </a:gridCol>
                </a:tblGrid>
                <a:tr h="939300">
                  <a:tc>
                    <a:txBody>
                      <a:bodyPr/>
                      <a:lstStyle/>
                      <a:p>
                        <a:pPr marL="0" marR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600" b="1" dirty="0">
                            <a:solidFill>
                              <a:schemeClr val="bg1"/>
                            </a:solidFill>
                          </a:rPr>
                          <a:t>Strategy</a:t>
                        </a:r>
                        <a:endParaRPr b="1" dirty="0">
                          <a:solidFill>
                            <a:schemeClr val="bg1"/>
                          </a:solidFill>
                        </a:endParaRPr>
                      </a:p>
                    </a:txBody>
                    <a:tcPr marL="91450" marR="91450" marT="45725" marB="45725" anchor="b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accent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600" b="1" dirty="0">
                            <a:solidFill>
                              <a:schemeClr val="bg1"/>
                            </a:solidFill>
                          </a:rPr>
                          <a:t>Planning</a:t>
                        </a:r>
                        <a:endParaRPr b="1" dirty="0">
                          <a:solidFill>
                            <a:schemeClr val="bg1"/>
                          </a:solidFill>
                        </a:endParaRPr>
                      </a:p>
                    </a:txBody>
                    <a:tcPr marL="91450" marR="91450" marT="45725" marB="45725" anchor="b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accent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600" b="1" dirty="0">
                            <a:solidFill>
                              <a:schemeClr val="bg1"/>
                            </a:solidFill>
                          </a:rPr>
                          <a:t>Execution</a:t>
                        </a:r>
                        <a:endParaRPr b="1" dirty="0">
                          <a:solidFill>
                            <a:schemeClr val="bg1"/>
                          </a:solidFill>
                        </a:endParaRPr>
                      </a:p>
                    </a:txBody>
                    <a:tcPr marL="91450" marR="91450" marT="45725" marB="45725" anchor="b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accent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600" b="1" dirty="0">
                            <a:solidFill>
                              <a:schemeClr val="bg1"/>
                            </a:solidFill>
                          </a:rPr>
                          <a:t>Optimization</a:t>
                        </a:r>
                        <a:endParaRPr b="1" dirty="0">
                          <a:solidFill>
                            <a:schemeClr val="bg1"/>
                          </a:solidFill>
                        </a:endParaRPr>
                      </a:p>
                    </a:txBody>
                    <a:tcPr marL="91450" marR="91450" marT="45725" marB="45725" anchor="b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accent2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1071375">
                  <a:tc>
                    <a:txBody>
                      <a:bodyPr/>
                      <a:lstStyle/>
                      <a:p>
                        <a:pPr marL="171450" marR="0" lvl="0" indent="-17145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SzPts val="1200"/>
                          <a:buFont typeface="Arial"/>
                          <a:buChar char="•"/>
                        </a:pPr>
                        <a:r>
                          <a:rPr lang="en-US" sz="1200" dirty="0"/>
                          <a:t>KPIs by Function</a:t>
                        </a:r>
                        <a:endParaRPr dirty="0"/>
                      </a:p>
                      <a:p>
                        <a:pPr marL="171450" marR="0" lvl="0" indent="-17145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SzPts val="1200"/>
                          <a:buFont typeface="Arial"/>
                          <a:buChar char="•"/>
                        </a:pPr>
                        <a:r>
                          <a:rPr lang="en-US" sz="1200" dirty="0"/>
                          <a:t>Shared Definitions</a:t>
                        </a:r>
                        <a:endParaRPr dirty="0"/>
                      </a:p>
                      <a:p>
                        <a:pPr marL="171450" marR="0" lvl="0" indent="-17145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SzPts val="1200"/>
                          <a:buFont typeface="Arial"/>
                          <a:buChar char="•"/>
                        </a:pPr>
                        <a:r>
                          <a:rPr lang="en-US" sz="1200" dirty="0"/>
                          <a:t>Prioritized Metrics</a:t>
                        </a:r>
                        <a:endParaRPr dirty="0"/>
                      </a:p>
                      <a:p>
                        <a:pPr marL="171450" marR="0" lvl="0" indent="-17145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SzPts val="1200"/>
                          <a:buFont typeface="Arial"/>
                          <a:buChar char="•"/>
                        </a:pPr>
                        <a:r>
                          <a:rPr lang="en-US" sz="1200" dirty="0"/>
                          <a:t>Benchmarks &amp; Targets</a:t>
                        </a:r>
                        <a:endParaRPr dirty="0"/>
                      </a:p>
                      <a:p>
                        <a:pPr marL="171450" marR="0" lvl="0" indent="-17145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SzPts val="1200"/>
                          <a:buFont typeface="Arial"/>
                          <a:buChar char="•"/>
                        </a:pPr>
                        <a:r>
                          <a:rPr lang="en-US" sz="1200" dirty="0"/>
                          <a:t>Revenue &amp; Financial Plan</a:t>
                        </a:r>
                        <a:endParaRPr dirty="0"/>
                      </a:p>
                      <a:p>
                        <a:pPr marL="171450" marR="0" lvl="0" indent="-17145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SzPts val="1200"/>
                          <a:buFont typeface="Arial"/>
                          <a:buChar char="•"/>
                        </a:pPr>
                        <a:r>
                          <a:rPr lang="en-US" sz="1200" dirty="0"/>
                          <a:t>Budget Methodology</a:t>
                        </a:r>
                        <a:endParaRPr dirty="0"/>
                      </a:p>
                    </a:txBody>
                    <a:tcPr marL="91450" marR="91450" marT="45725" marB="45725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>
                          <a:lumMod val="85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171450" marR="0" lvl="0" indent="-17145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SzPts val="1200"/>
                          <a:buFont typeface="Arial"/>
                          <a:buChar char="•"/>
                        </a:pPr>
                        <a:r>
                          <a:rPr lang="en-US" sz="1200" dirty="0"/>
                          <a:t>Audience/Account Segmentation</a:t>
                        </a:r>
                        <a:endParaRPr dirty="0"/>
                      </a:p>
                      <a:p>
                        <a:pPr marL="171450" marR="0" lvl="0" indent="-17145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SzPts val="1200"/>
                          <a:buFont typeface="Arial"/>
                          <a:buChar char="•"/>
                        </a:pPr>
                        <a:r>
                          <a:rPr lang="en-US" sz="1200" dirty="0"/>
                          <a:t>Brand Strategy</a:t>
                        </a:r>
                        <a:endParaRPr dirty="0"/>
                      </a:p>
                      <a:p>
                        <a:pPr marL="171450" marR="0" lvl="0" indent="-17145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SzPts val="1200"/>
                          <a:buFont typeface="Arial"/>
                          <a:buChar char="•"/>
                        </a:pPr>
                        <a:r>
                          <a:rPr lang="en-US" sz="1200" dirty="0"/>
                          <a:t>Market Intelligence</a:t>
                        </a:r>
                        <a:endParaRPr dirty="0"/>
                      </a:p>
                      <a:p>
                        <a:pPr marL="171450" marR="0" lvl="0" indent="-17145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SzPts val="1200"/>
                          <a:buFont typeface="Arial"/>
                          <a:buChar char="•"/>
                        </a:pPr>
                        <a:r>
                          <a:rPr lang="en-US" sz="1200" dirty="0"/>
                          <a:t>Positioning &amp; Messaging</a:t>
                        </a:r>
                        <a:endParaRPr dirty="0"/>
                      </a:p>
                      <a:p>
                        <a:pPr marL="171450" marR="0" lvl="0" indent="-17145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SzPts val="1200"/>
                          <a:buFont typeface="Arial"/>
                          <a:buChar char="•"/>
                        </a:pPr>
                        <a:r>
                          <a:rPr lang="en-US" sz="1200" dirty="0"/>
                          <a:t>Channel Marketing</a:t>
                        </a:r>
                        <a:endParaRPr dirty="0"/>
                      </a:p>
                      <a:p>
                        <a:pPr marL="171450" marR="0" lvl="0" indent="-17145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SzPts val="1200"/>
                          <a:buFont typeface="Arial"/>
                          <a:buChar char="•"/>
                        </a:pPr>
                        <a:r>
                          <a:rPr lang="en-US" sz="1200" dirty="0"/>
                          <a:t>Campaign Strategy</a:t>
                        </a:r>
                        <a:endParaRPr dirty="0"/>
                      </a:p>
                      <a:p>
                        <a:pPr marL="171450" marR="0" lvl="0" indent="-17145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SzPts val="1200"/>
                          <a:buFont typeface="Arial"/>
                          <a:buChar char="•"/>
                        </a:pPr>
                        <a:r>
                          <a:rPr lang="en-US" sz="1200" dirty="0"/>
                          <a:t>Content Strategy </a:t>
                        </a:r>
                        <a:endParaRPr dirty="0"/>
                      </a:p>
                      <a:p>
                        <a:pPr marL="171450" marR="0" lvl="0" indent="-17145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SzPts val="1200"/>
                          <a:buFont typeface="Arial"/>
                          <a:buChar char="•"/>
                        </a:pPr>
                        <a:r>
                          <a:rPr lang="en-US" sz="1200" dirty="0"/>
                          <a:t>Cross-Functional Communication</a:t>
                        </a:r>
                        <a:endParaRPr dirty="0"/>
                      </a:p>
                    </a:txBody>
                    <a:tcPr marL="91450" marR="91450" marT="45725" marB="45725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>
                          <a:lumMod val="85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171450" marR="0" lvl="0" indent="-17145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SzPts val="1200"/>
                          <a:buFont typeface="Arial"/>
                          <a:buChar char="•"/>
                        </a:pPr>
                        <a:r>
                          <a:rPr lang="en-US" sz="1200" dirty="0"/>
                          <a:t>Revenue Marketing</a:t>
                        </a:r>
                        <a:endParaRPr dirty="0"/>
                      </a:p>
                      <a:p>
                        <a:pPr marL="171450" marR="0" lvl="0" indent="-17145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SzPts val="1200"/>
                          <a:buFont typeface="Arial"/>
                          <a:buChar char="•"/>
                        </a:pPr>
                        <a:r>
                          <a:rPr lang="en-US" sz="1200" dirty="0"/>
                          <a:t>Lead/Opportunity Scoring </a:t>
                        </a:r>
                        <a:endParaRPr dirty="0"/>
                      </a:p>
                      <a:p>
                        <a:pPr marL="171450" marR="0" lvl="0" indent="-17145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SzPts val="1200"/>
                          <a:buFont typeface="Arial"/>
                          <a:buChar char="•"/>
                        </a:pPr>
                        <a:r>
                          <a:rPr lang="en-US" sz="1200" dirty="0"/>
                          <a:t>Lead/Opportunity Tracking </a:t>
                        </a:r>
                        <a:endParaRPr dirty="0"/>
                      </a:p>
                      <a:p>
                        <a:pPr marL="171450" marR="0" lvl="0" indent="-17145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SzPts val="1200"/>
                          <a:buFont typeface="Arial"/>
                          <a:buChar char="•"/>
                        </a:pPr>
                        <a:r>
                          <a:rPr lang="en-US" sz="1200" dirty="0"/>
                          <a:t>Lead/Opportunity Routing</a:t>
                        </a:r>
                        <a:endParaRPr dirty="0"/>
                      </a:p>
                      <a:p>
                        <a:pPr marL="171450" marR="0" lvl="0" indent="-17145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SzPts val="1200"/>
                          <a:buFont typeface="Arial"/>
                          <a:buChar char="•"/>
                        </a:pPr>
                        <a:r>
                          <a:rPr lang="en-US" sz="1200" dirty="0"/>
                          <a:t>Lead/Opportunity Lifecycle Mapping</a:t>
                        </a:r>
                        <a:endParaRPr dirty="0"/>
                      </a:p>
                      <a:p>
                        <a:pPr marL="171450" marR="0" lvl="0" indent="-17145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SzPts val="1200"/>
                          <a:buFont typeface="Arial"/>
                          <a:buChar char="•"/>
                        </a:pPr>
                        <a:r>
                          <a:rPr lang="en-US" sz="1200" dirty="0"/>
                          <a:t>Engagement Tracking</a:t>
                        </a:r>
                        <a:endParaRPr dirty="0"/>
                      </a:p>
                      <a:p>
                        <a:pPr marL="171450" marR="0" lvl="0" indent="-17145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SzPts val="1200"/>
                          <a:buFont typeface="Arial"/>
                          <a:buChar char="•"/>
                        </a:pPr>
                        <a:r>
                          <a:rPr lang="en-US" sz="1200" dirty="0"/>
                          <a:t>Predictive Analytics</a:t>
                        </a:r>
                        <a:endParaRPr dirty="0"/>
                      </a:p>
                      <a:p>
                        <a:pPr marL="171450" marR="0" lvl="0" indent="-17145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SzPts val="1200"/>
                          <a:buFont typeface="Arial"/>
                          <a:buChar char="•"/>
                        </a:pPr>
                        <a:r>
                          <a:rPr lang="en-US" sz="1200" dirty="0"/>
                          <a:t>Automation</a:t>
                        </a:r>
                        <a:endParaRPr dirty="0"/>
                      </a:p>
                    </a:txBody>
                    <a:tcPr marL="91450" marR="91450" marT="45725" marB="45725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>
                          <a:lumMod val="85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171450" marR="0" lvl="0" indent="-17145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SzPts val="1200"/>
                          <a:buFont typeface="Arial"/>
                          <a:buChar char="•"/>
                        </a:pPr>
                        <a:r>
                          <a:rPr lang="en-US" sz="1200" dirty="0"/>
                          <a:t>Data Maintenance </a:t>
                        </a:r>
                        <a:endParaRPr dirty="0"/>
                      </a:p>
                      <a:p>
                        <a:pPr marL="171450" marR="0" lvl="0" indent="-17145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SzPts val="1200"/>
                          <a:buFont typeface="Arial"/>
                          <a:buChar char="•"/>
                        </a:pPr>
                        <a:r>
                          <a:rPr lang="en-US" sz="1200" dirty="0"/>
                          <a:t>Reporting Tools</a:t>
                        </a:r>
                        <a:endParaRPr dirty="0"/>
                      </a:p>
                      <a:p>
                        <a:pPr marL="171450" marR="0" lvl="0" indent="-17145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SzPts val="1200"/>
                          <a:buFont typeface="Arial"/>
                          <a:buChar char="•"/>
                        </a:pPr>
                        <a:r>
                          <a:rPr lang="en-US" sz="1200" dirty="0"/>
                          <a:t>Data Cleanliness</a:t>
                        </a:r>
                        <a:endParaRPr dirty="0"/>
                      </a:p>
                      <a:p>
                        <a:pPr marL="171450" marR="0" lvl="0" indent="-17145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SzPts val="1200"/>
                          <a:buFont typeface="Arial"/>
                          <a:buChar char="•"/>
                        </a:pPr>
                        <a:r>
                          <a:rPr lang="en-US" sz="1200" dirty="0"/>
                          <a:t>Data Validation/ Enrichment</a:t>
                        </a:r>
                        <a:endParaRPr dirty="0"/>
                      </a:p>
                      <a:p>
                        <a:pPr marL="171450" marR="0" lvl="0" indent="-17145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SzPts val="1200"/>
                          <a:buFont typeface="Arial"/>
                          <a:buChar char="•"/>
                        </a:pPr>
                        <a:r>
                          <a:rPr lang="en-US" sz="1200" dirty="0"/>
                          <a:t>Data Storage &amp; Upkeep</a:t>
                        </a:r>
                        <a:endParaRPr dirty="0"/>
                      </a:p>
                      <a:p>
                        <a:pPr marL="171450" marR="0" lvl="0" indent="-17145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SzPts val="1200"/>
                          <a:buFont typeface="Arial"/>
                          <a:buChar char="•"/>
                        </a:pPr>
                        <a:r>
                          <a:rPr lang="en-US" sz="1200" dirty="0"/>
                          <a:t>Attribution Methodology</a:t>
                        </a:r>
                        <a:endParaRPr dirty="0"/>
                      </a:p>
                    </a:txBody>
                    <a:tcPr marL="91450" marR="91450" marT="45725" marB="45725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>
                          <a:lumMod val="85000"/>
                        </a:schemeClr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</a:tbl>
            </a:graphicData>
          </a:graphic>
        </p:graphicFrame>
        <p:sp>
          <p:nvSpPr>
            <p:cNvPr id="11" name="Google Shape;375;p20">
              <a:extLst>
                <a:ext uri="{FF2B5EF4-FFF2-40B4-BE49-F238E27FC236}">
                  <a16:creationId xmlns:a16="http://schemas.microsoft.com/office/drawing/2014/main" id="{5994BE0F-A593-F90F-4704-84852724EBC4}"/>
                </a:ext>
              </a:extLst>
            </p:cNvPr>
            <p:cNvSpPr/>
            <p:nvPr/>
          </p:nvSpPr>
          <p:spPr>
            <a:xfrm>
              <a:off x="9829574" y="2081102"/>
              <a:ext cx="1163782" cy="1163782"/>
            </a:xfrm>
            <a:prstGeom prst="ellipse">
              <a:avLst/>
            </a:prstGeom>
            <a:solidFill>
              <a:schemeClr val="accent3"/>
            </a:solidFill>
            <a:ln w="9525" cap="flat" cmpd="sng">
              <a:solidFill>
                <a:srgbClr val="006BB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76200" dist="50800" dir="5400000" algn="tl" rotWithShape="0">
                <a:schemeClr val="dk2">
                  <a:alpha val="3921"/>
                </a:schemeClr>
              </a:outerShdw>
            </a:effectLst>
          </p:spPr>
          <p:txBody>
            <a:bodyPr spcFirstLastPara="1" wrap="square" lIns="182875" tIns="182875" rIns="182875" bIns="1828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4" name="Google Shape;378;p20">
              <a:extLst>
                <a:ext uri="{FF2B5EF4-FFF2-40B4-BE49-F238E27FC236}">
                  <a16:creationId xmlns:a16="http://schemas.microsoft.com/office/drawing/2014/main" id="{1FAD6327-499B-4B07-7F47-B7FBAA888AD7}"/>
                </a:ext>
              </a:extLst>
            </p:cNvPr>
            <p:cNvSpPr/>
            <p:nvPr/>
          </p:nvSpPr>
          <p:spPr>
            <a:xfrm>
              <a:off x="4135020" y="2081102"/>
              <a:ext cx="1163782" cy="1163782"/>
            </a:xfrm>
            <a:prstGeom prst="ellipse">
              <a:avLst/>
            </a:prstGeom>
            <a:solidFill>
              <a:schemeClr val="accent3"/>
            </a:solidFill>
            <a:ln w="9525" cap="flat" cmpd="sng">
              <a:solidFill>
                <a:srgbClr val="006BB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76200" dist="50800" dir="5400000" algn="tl" rotWithShape="0">
                <a:schemeClr val="dk2">
                  <a:alpha val="3921"/>
                </a:schemeClr>
              </a:outerShdw>
            </a:effectLst>
          </p:spPr>
          <p:txBody>
            <a:bodyPr spcFirstLastPara="1" wrap="square" lIns="182875" tIns="182875" rIns="182875" bIns="1828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dirty="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9" name="Google Shape;378;p20">
              <a:extLst>
                <a:ext uri="{FF2B5EF4-FFF2-40B4-BE49-F238E27FC236}">
                  <a16:creationId xmlns:a16="http://schemas.microsoft.com/office/drawing/2014/main" id="{0EE2F089-F92E-F534-0192-C9EF918F6588}"/>
                </a:ext>
              </a:extLst>
            </p:cNvPr>
            <p:cNvSpPr/>
            <p:nvPr/>
          </p:nvSpPr>
          <p:spPr>
            <a:xfrm>
              <a:off x="1287743" y="2081102"/>
              <a:ext cx="1163782" cy="1163782"/>
            </a:xfrm>
            <a:prstGeom prst="ellipse">
              <a:avLst/>
            </a:prstGeom>
            <a:solidFill>
              <a:schemeClr val="accent3"/>
            </a:solidFill>
            <a:ln w="9525" cap="flat" cmpd="sng">
              <a:solidFill>
                <a:srgbClr val="006BB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76200" dist="50800" dir="5400000" algn="tl" rotWithShape="0">
                <a:schemeClr val="dk2">
                  <a:alpha val="3921"/>
                </a:schemeClr>
              </a:outerShdw>
            </a:effectLst>
          </p:spPr>
          <p:txBody>
            <a:bodyPr spcFirstLastPara="1" wrap="square" lIns="182875" tIns="182875" rIns="182875" bIns="1828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0" name="Google Shape;378;p20">
              <a:extLst>
                <a:ext uri="{FF2B5EF4-FFF2-40B4-BE49-F238E27FC236}">
                  <a16:creationId xmlns:a16="http://schemas.microsoft.com/office/drawing/2014/main" id="{964FAEA2-571D-9A55-6D0E-32AAC4E1B4A7}"/>
                </a:ext>
              </a:extLst>
            </p:cNvPr>
            <p:cNvSpPr/>
            <p:nvPr/>
          </p:nvSpPr>
          <p:spPr>
            <a:xfrm>
              <a:off x="6982297" y="2081102"/>
              <a:ext cx="1163782" cy="1163782"/>
            </a:xfrm>
            <a:prstGeom prst="ellipse">
              <a:avLst/>
            </a:prstGeom>
            <a:solidFill>
              <a:schemeClr val="accent3"/>
            </a:solidFill>
            <a:ln w="9525" cap="flat" cmpd="sng">
              <a:solidFill>
                <a:srgbClr val="006BB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76200" dist="50800" dir="5400000" algn="tl" rotWithShape="0">
                <a:schemeClr val="dk2">
                  <a:alpha val="3921"/>
                </a:schemeClr>
              </a:outerShdw>
            </a:effectLst>
          </p:spPr>
          <p:txBody>
            <a:bodyPr spcFirstLastPara="1" wrap="square" lIns="182875" tIns="182875" rIns="182875" bIns="1828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</p:grpSp>
      <p:pic>
        <p:nvPicPr>
          <p:cNvPr id="23" name="Graphic 22" descr="Daily calendar outline">
            <a:extLst>
              <a:ext uri="{FF2B5EF4-FFF2-40B4-BE49-F238E27FC236}">
                <a16:creationId xmlns:a16="http://schemas.microsoft.com/office/drawing/2014/main" id="{617E2352-48CB-FFBE-73ED-17901BD5CF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59711" y="2389909"/>
            <a:ext cx="914400" cy="914400"/>
          </a:xfrm>
          <a:prstGeom prst="rect">
            <a:avLst/>
          </a:prstGeom>
        </p:spPr>
      </p:pic>
      <p:pic>
        <p:nvPicPr>
          <p:cNvPr id="25" name="Graphic 24" descr="Target outline">
            <a:extLst>
              <a:ext uri="{FF2B5EF4-FFF2-40B4-BE49-F238E27FC236}">
                <a16:creationId xmlns:a16="http://schemas.microsoft.com/office/drawing/2014/main" id="{B815E525-86AA-9854-4D08-F3B28E3C6C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2434" y="2389909"/>
            <a:ext cx="914400" cy="914400"/>
          </a:xfrm>
          <a:prstGeom prst="rect">
            <a:avLst/>
          </a:prstGeom>
        </p:spPr>
      </p:pic>
      <p:pic>
        <p:nvPicPr>
          <p:cNvPr id="27" name="Graphic 26" descr="Flowchart with solid fill">
            <a:extLst>
              <a:ext uri="{FF2B5EF4-FFF2-40B4-BE49-F238E27FC236}">
                <a16:creationId xmlns:a16="http://schemas.microsoft.com/office/drawing/2014/main" id="{07934A3D-066A-FFA1-085D-75CB6779CEC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106988" y="2341434"/>
            <a:ext cx="914400" cy="914400"/>
          </a:xfrm>
          <a:prstGeom prst="rect">
            <a:avLst/>
          </a:prstGeom>
        </p:spPr>
      </p:pic>
      <p:pic>
        <p:nvPicPr>
          <p:cNvPr id="29" name="Graphic 28" descr="Folder Search outline">
            <a:extLst>
              <a:ext uri="{FF2B5EF4-FFF2-40B4-BE49-F238E27FC236}">
                <a16:creationId xmlns:a16="http://schemas.microsoft.com/office/drawing/2014/main" id="{22315843-72C8-F23E-02E8-39CC6DD378A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989857" y="238990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5913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BA63BE6-8F2A-7C23-EAAC-750AF7FDBA06}"/>
              </a:ext>
            </a:extLst>
          </p:cNvPr>
          <p:cNvSpPr/>
          <p:nvPr/>
        </p:nvSpPr>
        <p:spPr>
          <a:xfrm>
            <a:off x="0" y="987553"/>
            <a:ext cx="12192000" cy="914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venir Next LT Pro" panose="020B0504020202020204" pitchFamily="34" charset="77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7D062E75-F0A6-B7B7-D7A6-32C9364B9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>
                <a:latin typeface="Avenir Next LT Pro" panose="020B0504020202020204" pitchFamily="34" charset="77"/>
                <a:ea typeface="Avenir"/>
                <a:cs typeface="Avenir"/>
                <a:sym typeface="Avenir"/>
              </a:rPr>
              <a:t>RACI Exercise</a:t>
            </a:r>
            <a:endParaRPr lang="en-US" dirty="0">
              <a:latin typeface="Avenir Next LT Pro" panose="020B0504020202020204" pitchFamily="34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FC6393-2044-782B-7BC6-C790F2E541F4}"/>
              </a:ext>
            </a:extLst>
          </p:cNvPr>
          <p:cNvSpPr txBox="1"/>
          <p:nvPr/>
        </p:nvSpPr>
        <p:spPr>
          <a:xfrm>
            <a:off x="609600" y="1121588"/>
            <a:ext cx="106993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Avenir Next LT Pro" panose="020B0504020202020204" pitchFamily="34" charset="77"/>
                <a:ea typeface="Avenir"/>
                <a:cs typeface="Avenir"/>
                <a:sym typeface="Avenir"/>
              </a:rPr>
              <a:t>A </a:t>
            </a:r>
            <a:r>
              <a:rPr lang="en-US" sz="1800" b="1" dirty="0">
                <a:latin typeface="Avenir Next LT Pro" panose="020B0504020202020204" pitchFamily="34" charset="77"/>
                <a:ea typeface="Avenir"/>
                <a:cs typeface="Avenir"/>
                <a:sym typeface="Avenir"/>
              </a:rPr>
              <a:t>RACI exercise </a:t>
            </a:r>
            <a:r>
              <a:rPr lang="en-US" sz="1800" dirty="0">
                <a:latin typeface="Avenir Next LT Pro" panose="020B0504020202020204" pitchFamily="34" charset="77"/>
                <a:ea typeface="Avenir"/>
                <a:cs typeface="Avenir"/>
                <a:sym typeface="Avenir"/>
              </a:rPr>
              <a:t>is the best way to </a:t>
            </a:r>
            <a:r>
              <a:rPr lang="en-US" sz="1800" b="1" dirty="0">
                <a:latin typeface="Avenir Next LT Pro" panose="020B0504020202020204" pitchFamily="34" charset="77"/>
                <a:ea typeface="Avenir"/>
                <a:cs typeface="Avenir"/>
                <a:sym typeface="Avenir"/>
              </a:rPr>
              <a:t>capture and bring together the duties and tasks of many others </a:t>
            </a:r>
            <a:r>
              <a:rPr lang="en-US" sz="1800" dirty="0">
                <a:latin typeface="Avenir Next LT Pro" panose="020B0504020202020204" pitchFamily="34" charset="77"/>
                <a:ea typeface="Avenir"/>
                <a:cs typeface="Avenir"/>
                <a:sym typeface="Avenir"/>
              </a:rPr>
              <a:t>into the one Revenue Operations organization</a:t>
            </a:r>
            <a:endParaRPr lang="en-US" dirty="0">
              <a:latin typeface="Avenir Next LT Pro" panose="020B0504020202020204" pitchFamily="34" charset="77"/>
            </a:endParaRPr>
          </a:p>
        </p:txBody>
      </p:sp>
      <p:pic>
        <p:nvPicPr>
          <p:cNvPr id="5" name="Google Shape;387;p21">
            <a:extLst>
              <a:ext uri="{FF2B5EF4-FFF2-40B4-BE49-F238E27FC236}">
                <a16:creationId xmlns:a16="http://schemas.microsoft.com/office/drawing/2014/main" id="{4986043A-0800-B646-1FFF-DE1CB5483821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3778"/>
          <a:stretch/>
        </p:blipFill>
        <p:spPr>
          <a:xfrm>
            <a:off x="1661183" y="2035988"/>
            <a:ext cx="8596209" cy="42153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29104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 hidden="1">
            <a:extLst>
              <a:ext uri="{FF2B5EF4-FFF2-40B4-BE49-F238E27FC236}">
                <a16:creationId xmlns:a16="http://schemas.microsoft.com/office/drawing/2014/main" id="{87D8704B-9267-0F29-8157-49E9E485FF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9313BF-F89C-608E-A84C-132C2F02D35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sz="4000" i="1" u="none" strike="noStrike" cap="none" dirty="0">
                <a:solidFill>
                  <a:schemeClr val="dk1"/>
                </a:solidFill>
                <a:latin typeface="Avenir Next LT Pro" panose="020B0504020202020204" pitchFamily="34" charset="77"/>
                <a:ea typeface="Avenir"/>
                <a:cs typeface="Avenir"/>
                <a:sym typeface="Avenir"/>
              </a:rPr>
              <a:t>The purpose of Revenue Operations is to increase commercial efficiency through process, technology, metrics and best practices.</a:t>
            </a:r>
            <a:endParaRPr lang="en-US" sz="4800" i="1" u="none" strike="noStrike" cap="none" dirty="0">
              <a:solidFill>
                <a:schemeClr val="dk1"/>
              </a:solidFill>
              <a:latin typeface="Avenir Next LT Pro" panose="020B0504020202020204" pitchFamily="34" charset="77"/>
              <a:ea typeface="Avenir"/>
              <a:cs typeface="Avenir"/>
              <a:sym typeface="Avenir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4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8758DD9-A75D-7069-F282-EE0922C52457}"/>
              </a:ext>
            </a:extLst>
          </p:cNvPr>
          <p:cNvSpPr/>
          <p:nvPr/>
        </p:nvSpPr>
        <p:spPr>
          <a:xfrm>
            <a:off x="0" y="1107803"/>
            <a:ext cx="12192000" cy="914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7D062E75-F0A6-B7B7-D7A6-32C9364B9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855" y="339968"/>
            <a:ext cx="10962290" cy="767853"/>
          </a:xfrm>
        </p:spPr>
        <p:txBody>
          <a:bodyPr anchor="b">
            <a:noAutofit/>
          </a:bodyPr>
          <a:lstStyle/>
          <a:p>
            <a:br>
              <a:rPr lang="en-US" u="none" strike="noStrike" cap="none" dirty="0">
                <a:solidFill>
                  <a:schemeClr val="dk1"/>
                </a:solidFill>
                <a:latin typeface="Avenir Next LT Pro" panose="020B0504020202020204" pitchFamily="34" charset="77"/>
                <a:ea typeface="Avenir"/>
                <a:cs typeface="Avenir"/>
                <a:sym typeface="Avenir"/>
              </a:rPr>
            </a:br>
            <a:br>
              <a:rPr lang="en-US" u="none" strike="noStrike" cap="none" dirty="0">
                <a:solidFill>
                  <a:schemeClr val="dk1"/>
                </a:solidFill>
                <a:latin typeface="Avenir Next LT Pro" panose="020B0504020202020204" pitchFamily="34" charset="77"/>
                <a:ea typeface="Avenir"/>
                <a:cs typeface="Avenir"/>
                <a:sym typeface="Avenir"/>
              </a:rPr>
            </a:br>
            <a:br>
              <a:rPr lang="en-US" u="none" strike="noStrike" cap="none" dirty="0">
                <a:solidFill>
                  <a:schemeClr val="dk1"/>
                </a:solidFill>
                <a:latin typeface="Avenir Next LT Pro" panose="020B0504020202020204" pitchFamily="34" charset="77"/>
                <a:ea typeface="Avenir"/>
                <a:cs typeface="Avenir"/>
                <a:sym typeface="Avenir"/>
              </a:rPr>
            </a:br>
            <a:br>
              <a:rPr lang="en-US" u="none" strike="noStrike" cap="none" dirty="0">
                <a:solidFill>
                  <a:schemeClr val="dk1"/>
                </a:solidFill>
                <a:latin typeface="Avenir Next LT Pro" panose="020B0504020202020204" pitchFamily="34" charset="77"/>
                <a:ea typeface="Avenir"/>
                <a:cs typeface="Avenir"/>
                <a:sym typeface="Avenir"/>
              </a:rPr>
            </a:br>
            <a:br>
              <a:rPr lang="en-US" u="none" strike="noStrike" cap="none" dirty="0">
                <a:solidFill>
                  <a:schemeClr val="dk1"/>
                </a:solidFill>
                <a:latin typeface="Avenir Next LT Pro" panose="020B0504020202020204" pitchFamily="34" charset="77"/>
                <a:ea typeface="Avenir"/>
                <a:cs typeface="Avenir"/>
                <a:sym typeface="Avenir"/>
              </a:rPr>
            </a:br>
            <a:br>
              <a:rPr lang="en-US" u="none" strike="noStrike" cap="none" dirty="0">
                <a:solidFill>
                  <a:schemeClr val="dk1"/>
                </a:solidFill>
                <a:latin typeface="Avenir Next LT Pro" panose="020B0504020202020204" pitchFamily="34" charset="77"/>
                <a:ea typeface="Avenir"/>
                <a:cs typeface="Avenir"/>
                <a:sym typeface="Avenir"/>
              </a:rPr>
            </a:br>
            <a:br>
              <a:rPr lang="en-US" u="none" strike="noStrike" cap="none" dirty="0">
                <a:solidFill>
                  <a:schemeClr val="dk1"/>
                </a:solidFill>
                <a:latin typeface="Avenir Next LT Pro" panose="020B0504020202020204" pitchFamily="34" charset="77"/>
                <a:ea typeface="Avenir"/>
                <a:cs typeface="Avenir"/>
                <a:sym typeface="Avenir"/>
              </a:rPr>
            </a:br>
            <a:br>
              <a:rPr lang="en-US" u="none" strike="noStrike" cap="none" dirty="0">
                <a:solidFill>
                  <a:schemeClr val="dk1"/>
                </a:solidFill>
                <a:latin typeface="Avenir Next LT Pro" panose="020B0504020202020204" pitchFamily="34" charset="77"/>
                <a:ea typeface="Avenir"/>
                <a:cs typeface="Avenir"/>
                <a:sym typeface="Avenir"/>
              </a:rPr>
            </a:br>
            <a:br>
              <a:rPr lang="en-US" u="none" strike="noStrike" cap="none" dirty="0">
                <a:solidFill>
                  <a:schemeClr val="dk1"/>
                </a:solidFill>
                <a:latin typeface="Avenir Next LT Pro" panose="020B0504020202020204" pitchFamily="34" charset="77"/>
                <a:ea typeface="Avenir"/>
                <a:cs typeface="Avenir"/>
                <a:sym typeface="Avenir"/>
              </a:rPr>
            </a:br>
            <a:r>
              <a:rPr lang="en-US" u="none" strike="noStrike" cap="none" dirty="0">
                <a:solidFill>
                  <a:schemeClr val="dk1"/>
                </a:solidFill>
                <a:latin typeface="Avenir Next LT Pro" panose="020B0504020202020204" pitchFamily="34" charset="77"/>
                <a:ea typeface="Avenir"/>
                <a:cs typeface="Avenir"/>
                <a:sym typeface="Avenir"/>
              </a:rPr>
              <a:t>Revenue Operations Overview</a:t>
            </a:r>
            <a:br>
              <a:rPr lang="en-US" u="none" strike="noStrike" cap="none" dirty="0">
                <a:latin typeface="Avenir Next LT Pro" panose="020B0504020202020204" pitchFamily="34" charset="77"/>
                <a:ea typeface="Avenir"/>
                <a:cs typeface="Avenir"/>
                <a:sym typeface="Avenir"/>
              </a:rPr>
            </a:b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9B3822-B5CA-09A6-DEF2-DED7ACAD1EDC}"/>
              </a:ext>
            </a:extLst>
          </p:cNvPr>
          <p:cNvSpPr txBox="1"/>
          <p:nvPr/>
        </p:nvSpPr>
        <p:spPr>
          <a:xfrm>
            <a:off x="614854" y="1270244"/>
            <a:ext cx="1096228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Avenir Next LT Pro" panose="020B0504020202020204" pitchFamily="34" charset="77"/>
                <a:ea typeface="Avenir"/>
                <a:cs typeface="Avenir"/>
                <a:sym typeface="Avenir"/>
              </a:rPr>
              <a:t>Revenue Operations has emerged as an organizational best practice that unifies topline functions of Marketing, Sales, and Customer Success</a:t>
            </a:r>
            <a:endParaRPr lang="en-US" b="1" dirty="0">
              <a:latin typeface="Avenir Next LT Pro" panose="020B0504020202020204" pitchFamily="34" charset="77"/>
            </a:endParaRPr>
          </a:p>
        </p:txBody>
      </p:sp>
      <p:sp>
        <p:nvSpPr>
          <p:cNvPr id="4" name="Google Shape;72;p3">
            <a:extLst>
              <a:ext uri="{FF2B5EF4-FFF2-40B4-BE49-F238E27FC236}">
                <a16:creationId xmlns:a16="http://schemas.microsoft.com/office/drawing/2014/main" id="{1F6A5ACD-6473-2D43-D884-070EE6246ACB}"/>
              </a:ext>
            </a:extLst>
          </p:cNvPr>
          <p:cNvSpPr txBox="1"/>
          <p:nvPr/>
        </p:nvSpPr>
        <p:spPr>
          <a:xfrm>
            <a:off x="350520" y="2389928"/>
            <a:ext cx="609600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2D3C"/>
              </a:buClr>
              <a:buSzPts val="2000"/>
              <a:buFont typeface="Arial"/>
              <a:buNone/>
            </a:pPr>
            <a:r>
              <a:rPr lang="en-US" sz="2000" b="1" i="0" u="none" strike="noStrike" cap="none" dirty="0">
                <a:solidFill>
                  <a:srgbClr val="1A2D3C"/>
                </a:solidFill>
                <a:latin typeface="Avenir Next LT Pro" panose="020B0504020202020204" pitchFamily="34" charset="77"/>
                <a:ea typeface="Avenir"/>
                <a:cs typeface="Avenir"/>
                <a:sym typeface="Avenir"/>
              </a:rPr>
              <a:t>Revenue Operations 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Avenir Next LT Pro" panose="020B0504020202020204" pitchFamily="34" charset="77"/>
                <a:ea typeface="Avenir"/>
                <a:cs typeface="Avenir"/>
                <a:sym typeface="Avenir"/>
              </a:rPr>
              <a:t>vs</a:t>
            </a:r>
            <a:r>
              <a:rPr lang="en-US" sz="2000" b="1" i="0" u="none" strike="noStrike" cap="none" dirty="0">
                <a:solidFill>
                  <a:srgbClr val="D9A800"/>
                </a:solidFill>
                <a:latin typeface="Avenir Next LT Pro" panose="020B0504020202020204" pitchFamily="34" charset="77"/>
                <a:ea typeface="Avenir"/>
                <a:cs typeface="Avenir"/>
                <a:sym typeface="Avenir"/>
              </a:rPr>
              <a:t> </a:t>
            </a:r>
            <a:r>
              <a:rPr lang="en-US" sz="2000" b="1" i="0" u="none" strike="noStrike" cap="none" dirty="0">
                <a:solidFill>
                  <a:schemeClr val="accent3"/>
                </a:solidFill>
                <a:latin typeface="Avenir Next LT Pro" panose="020B0504020202020204" pitchFamily="34" charset="77"/>
                <a:ea typeface="Avenir"/>
                <a:cs typeface="Avenir"/>
                <a:sym typeface="Avenir"/>
              </a:rPr>
              <a:t>Sales Operations </a:t>
            </a:r>
            <a:endParaRPr sz="1800" b="0" i="0" u="none" strike="noStrike" cap="none" dirty="0">
              <a:solidFill>
                <a:schemeClr val="accent3"/>
              </a:solidFill>
              <a:latin typeface="Avenir Next LT Pro" panose="020B0504020202020204" pitchFamily="34" charset="77"/>
              <a:ea typeface="Avenir"/>
              <a:cs typeface="Avenir"/>
              <a:sym typeface="Avenir"/>
            </a:endParaRPr>
          </a:p>
        </p:txBody>
      </p:sp>
      <p:sp>
        <p:nvSpPr>
          <p:cNvPr id="10" name="Google Shape;73;p3">
            <a:extLst>
              <a:ext uri="{FF2B5EF4-FFF2-40B4-BE49-F238E27FC236}">
                <a16:creationId xmlns:a16="http://schemas.microsoft.com/office/drawing/2014/main" id="{DFEE7AF4-34AB-9129-EDA0-7CA82A39A1B0}"/>
              </a:ext>
            </a:extLst>
          </p:cNvPr>
          <p:cNvSpPr txBox="1"/>
          <p:nvPr/>
        </p:nvSpPr>
        <p:spPr>
          <a:xfrm>
            <a:off x="6430480" y="2389928"/>
            <a:ext cx="5411000" cy="3785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4C4846"/>
              </a:buClr>
              <a:buSzPts val="2000"/>
              <a:buFont typeface="Arial"/>
              <a:buChar char="•"/>
            </a:pPr>
            <a:r>
              <a:rPr lang="en-US" sz="1600" b="0" i="0" u="none" strike="noStrike" cap="none" dirty="0">
                <a:solidFill>
                  <a:srgbClr val="4C4846"/>
                </a:solidFill>
                <a:latin typeface="Avenir Next LT Pro" panose="020B0504020202020204" pitchFamily="34" charset="77"/>
                <a:ea typeface="Avenir"/>
                <a:cs typeface="Avenir"/>
                <a:sym typeface="Avenir"/>
              </a:rPr>
              <a:t>As companies work to understand the complete Customer Experience; Revenue Operations covers the entire lifecycle (cradle to grave) while Sales Operations covers only active demand management</a:t>
            </a:r>
            <a:endParaRPr sz="1600" b="0" i="0" u="none" strike="noStrike" cap="none" dirty="0">
              <a:solidFill>
                <a:srgbClr val="4C4846"/>
              </a:solidFill>
              <a:latin typeface="Avenir Next LT Pro" panose="020B0504020202020204" pitchFamily="34" charset="77"/>
              <a:ea typeface="Avenir"/>
              <a:cs typeface="Avenir"/>
              <a:sym typeface="Avenir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1600" b="0" i="0" u="none" strike="noStrike" cap="none" dirty="0">
              <a:solidFill>
                <a:srgbClr val="4C4846"/>
              </a:solidFill>
              <a:latin typeface="Avenir Next LT Pro" panose="020B0504020202020204" pitchFamily="34" charset="77"/>
              <a:ea typeface="Avenir"/>
              <a:cs typeface="Avenir"/>
              <a:sym typeface="Avenir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846"/>
              </a:buClr>
              <a:buSzPts val="2000"/>
              <a:buFont typeface="Arial"/>
              <a:buChar char="•"/>
            </a:pPr>
            <a:r>
              <a:rPr lang="en-US" sz="1600" b="0" i="0" u="none" strike="noStrike" cap="none" dirty="0">
                <a:solidFill>
                  <a:srgbClr val="4C4846"/>
                </a:solidFill>
                <a:latin typeface="Avenir Next LT Pro" panose="020B0504020202020204" pitchFamily="34" charset="77"/>
                <a:ea typeface="Avenir"/>
                <a:cs typeface="Avenir"/>
                <a:sym typeface="Avenir"/>
              </a:rPr>
              <a:t>Buyers don’t differentiate between Sales, Marketing, or Success interactions; Revenue Operations ensures continuity from purchase through to CX</a:t>
            </a:r>
            <a:endParaRPr sz="1600" b="0" i="0" u="none" strike="noStrike" cap="none" dirty="0">
              <a:solidFill>
                <a:schemeClr val="dk1"/>
              </a:solidFill>
              <a:latin typeface="Avenir Next LT Pro" panose="020B0504020202020204" pitchFamily="34" charset="77"/>
              <a:ea typeface="Avenir"/>
              <a:cs typeface="Avenir"/>
              <a:sym typeface="Avenir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1600" b="0" i="0" u="none" strike="noStrike" cap="none" dirty="0">
              <a:solidFill>
                <a:srgbClr val="4C4846"/>
              </a:solidFill>
              <a:latin typeface="Avenir Next LT Pro" panose="020B0504020202020204" pitchFamily="34" charset="77"/>
              <a:ea typeface="Avenir"/>
              <a:cs typeface="Avenir"/>
              <a:sym typeface="Avenir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4C4846"/>
              </a:buClr>
              <a:buSzPts val="2000"/>
              <a:buFont typeface="Arial"/>
              <a:buChar char="•"/>
            </a:pPr>
            <a:r>
              <a:rPr lang="en-US" sz="1600" b="0" i="0" u="none" strike="noStrike" cap="none" dirty="0">
                <a:solidFill>
                  <a:srgbClr val="4C4846"/>
                </a:solidFill>
                <a:latin typeface="Avenir Next LT Pro" panose="020B0504020202020204" pitchFamily="34" charset="77"/>
                <a:ea typeface="Avenir"/>
                <a:cs typeface="Avenir"/>
                <a:sym typeface="Avenir"/>
              </a:rPr>
              <a:t>Systems, data, and reporting all should be optimized across the lifetime of a prospect-customer. Revenue Operations achieves this coordinated and holistic view</a:t>
            </a:r>
            <a:endParaRPr sz="1600" b="0" i="0" u="none" strike="noStrike" cap="none" dirty="0">
              <a:solidFill>
                <a:schemeClr val="dk1"/>
              </a:solidFill>
              <a:latin typeface="Avenir Next LT Pro" panose="020B0504020202020204" pitchFamily="34" charset="77"/>
              <a:ea typeface="Avenir"/>
              <a:cs typeface="Avenir"/>
              <a:sym typeface="Avenir"/>
            </a:endParaRPr>
          </a:p>
        </p:txBody>
      </p:sp>
      <p:pic>
        <p:nvPicPr>
          <p:cNvPr id="12" name="Picture 11" descr="A diagram of a process&#10;&#10;Description automatically generated">
            <a:extLst>
              <a:ext uri="{FF2B5EF4-FFF2-40B4-BE49-F238E27FC236}">
                <a16:creationId xmlns:a16="http://schemas.microsoft.com/office/drawing/2014/main" id="{C04EF567-190C-EB66-B363-C9DC335437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8492" y="2921181"/>
            <a:ext cx="3985651" cy="3251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1151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CC2F515-9196-6A92-ACD3-77F6697282C8}"/>
              </a:ext>
            </a:extLst>
          </p:cNvPr>
          <p:cNvSpPr/>
          <p:nvPr/>
        </p:nvSpPr>
        <p:spPr>
          <a:xfrm>
            <a:off x="0" y="1144156"/>
            <a:ext cx="12192000" cy="914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7D062E75-F0A6-B7B7-D7A6-32C9364B9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Revenue Operations’ View Across Go-to-Market Results in Improvements to Commercial Productivity</a:t>
            </a:r>
          </a:p>
        </p:txBody>
      </p:sp>
      <p:sp>
        <p:nvSpPr>
          <p:cNvPr id="2" name="Google Shape;85;p4">
            <a:extLst>
              <a:ext uri="{FF2B5EF4-FFF2-40B4-BE49-F238E27FC236}">
                <a16:creationId xmlns:a16="http://schemas.microsoft.com/office/drawing/2014/main" id="{61E97695-6666-5617-B1F6-682C4F7E8FA4}"/>
              </a:ext>
            </a:extLst>
          </p:cNvPr>
          <p:cNvSpPr txBox="1"/>
          <p:nvPr/>
        </p:nvSpPr>
        <p:spPr>
          <a:xfrm>
            <a:off x="381000" y="1354752"/>
            <a:ext cx="6781800" cy="3271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4C4846"/>
                </a:solidFill>
                <a:latin typeface="Avenir Next LT Pro" panose="020B0504020202020204" pitchFamily="34" charset="77"/>
                <a:ea typeface="Avenir"/>
                <a:cs typeface="Avenir"/>
                <a:sym typeface="Avenir"/>
              </a:rPr>
              <a:t>Key Outcomes Experienced with Integrated RevOps: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600" b="1" u="none" strike="noStrike" cap="none" dirty="0">
              <a:solidFill>
                <a:srgbClr val="4C4846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 i="0" u="none" strike="noStrike" cap="none" dirty="0">
              <a:solidFill>
                <a:srgbClr val="4C4846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846"/>
              </a:buClr>
              <a:buSzPts val="1600"/>
              <a:buFont typeface="Avenir"/>
              <a:buAutoNum type="arabicPeriod"/>
            </a:pPr>
            <a:r>
              <a:rPr lang="en-US" sz="1600" b="1" i="0" u="none" strike="noStrike" cap="none" dirty="0">
                <a:solidFill>
                  <a:srgbClr val="4C4846"/>
                </a:solidFill>
                <a:latin typeface="Avenir Next LT Pro" panose="020B0504020202020204" pitchFamily="34" charset="77"/>
                <a:ea typeface="Avenir"/>
                <a:cs typeface="Avenir"/>
                <a:sym typeface="Avenir"/>
              </a:rPr>
              <a:t>Productivity</a:t>
            </a:r>
            <a:r>
              <a:rPr lang="en-US" sz="1600" b="0" i="0" u="none" strike="noStrike" cap="none" dirty="0">
                <a:solidFill>
                  <a:srgbClr val="4C4846"/>
                </a:solidFill>
                <a:latin typeface="Avenir Next LT Pro" panose="020B0504020202020204" pitchFamily="34" charset="77"/>
                <a:ea typeface="Avenir"/>
                <a:cs typeface="Avenir"/>
                <a:sym typeface="Avenir"/>
              </a:rPr>
              <a:t> – maximizing effectiveness for the company across all departments</a:t>
            </a:r>
            <a:endParaRPr dirty="0">
              <a:latin typeface="Avenir Next LT Pro" panose="020B0504020202020204" pitchFamily="34" charset="77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+mj-lt"/>
              <a:buAutoNum type="arabicPeriod"/>
            </a:pPr>
            <a:endParaRPr sz="1600" b="0" i="0" u="none" strike="noStrike" cap="none" dirty="0">
              <a:solidFill>
                <a:srgbClr val="4C4846"/>
              </a:solidFill>
              <a:latin typeface="Avenir Next LT Pro" panose="020B0504020202020204" pitchFamily="34" charset="77"/>
              <a:ea typeface="Avenir"/>
              <a:cs typeface="Avenir"/>
              <a:sym typeface="Avenir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846"/>
              </a:buClr>
              <a:buSzPts val="1600"/>
              <a:buFont typeface="Avenir"/>
              <a:buAutoNum type="arabicPeriod"/>
            </a:pPr>
            <a:r>
              <a:rPr lang="en-US" sz="1600" b="1" i="0" u="none" strike="noStrike" cap="none" dirty="0">
                <a:solidFill>
                  <a:srgbClr val="4C4846"/>
                </a:solidFill>
                <a:latin typeface="Avenir Next LT Pro" panose="020B0504020202020204" pitchFamily="34" charset="77"/>
                <a:ea typeface="Avenir"/>
                <a:cs typeface="Avenir"/>
                <a:sym typeface="Avenir"/>
              </a:rPr>
              <a:t>Efficiency </a:t>
            </a:r>
            <a:r>
              <a:rPr lang="en-US" sz="1600" b="0" i="0" u="none" strike="noStrike" cap="none" dirty="0">
                <a:solidFill>
                  <a:srgbClr val="4C4846"/>
                </a:solidFill>
                <a:latin typeface="Avenir Next LT Pro" panose="020B0504020202020204" pitchFamily="34" charset="77"/>
                <a:ea typeface="Avenir"/>
                <a:cs typeface="Avenir"/>
                <a:sym typeface="Avenir"/>
              </a:rPr>
              <a:t>– optimizing the cost for each output of productivity </a:t>
            </a:r>
            <a:endParaRPr dirty="0">
              <a:latin typeface="Avenir Next LT Pro" panose="020B0504020202020204" pitchFamily="34" charset="77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+mj-lt"/>
              <a:buAutoNum type="arabicPeriod"/>
            </a:pPr>
            <a:endParaRPr sz="1600" b="1" i="0" u="none" strike="noStrike" cap="none" dirty="0">
              <a:solidFill>
                <a:srgbClr val="4C4846"/>
              </a:solidFill>
              <a:latin typeface="Avenir Next LT Pro" panose="020B0504020202020204" pitchFamily="34" charset="77"/>
              <a:ea typeface="Avenir"/>
              <a:cs typeface="Avenir"/>
              <a:sym typeface="Avenir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846"/>
              </a:buClr>
              <a:buSzPts val="1600"/>
              <a:buFont typeface="Avenir"/>
              <a:buAutoNum type="arabicPeriod"/>
            </a:pPr>
            <a:r>
              <a:rPr lang="en-US" sz="1600" b="1" i="0" u="none" strike="noStrike" cap="none" dirty="0">
                <a:solidFill>
                  <a:srgbClr val="4C4846"/>
                </a:solidFill>
                <a:latin typeface="Avenir Next LT Pro" panose="020B0504020202020204" pitchFamily="34" charset="77"/>
                <a:ea typeface="Avenir"/>
                <a:cs typeface="Avenir"/>
                <a:sym typeface="Avenir"/>
              </a:rPr>
              <a:t>Transparency</a:t>
            </a:r>
            <a:r>
              <a:rPr lang="en-US" sz="1600" b="0" i="0" u="none" strike="noStrike" cap="none" dirty="0">
                <a:solidFill>
                  <a:srgbClr val="4C4846"/>
                </a:solidFill>
                <a:latin typeface="Avenir Next LT Pro" panose="020B0504020202020204" pitchFamily="34" charset="77"/>
                <a:ea typeface="Avenir"/>
                <a:cs typeface="Avenir"/>
                <a:sym typeface="Avenir"/>
              </a:rPr>
              <a:t> – giving management the visibility and analysis needed to make decisions</a:t>
            </a:r>
            <a:endParaRPr dirty="0">
              <a:latin typeface="Avenir Next LT Pro" panose="020B0504020202020204" pitchFamily="34" charset="77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+mj-lt"/>
              <a:buAutoNum type="arabicPeriod"/>
            </a:pPr>
            <a:endParaRPr sz="1600" b="0" i="0" u="none" strike="noStrike" cap="none" dirty="0">
              <a:solidFill>
                <a:srgbClr val="4C4846"/>
              </a:solidFill>
              <a:latin typeface="Avenir Next LT Pro" panose="020B0504020202020204" pitchFamily="34" charset="77"/>
              <a:ea typeface="Avenir"/>
              <a:cs typeface="Avenir"/>
              <a:sym typeface="Avenir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846"/>
              </a:buClr>
              <a:buSzPts val="1600"/>
              <a:buFont typeface="Avenir"/>
              <a:buAutoNum type="arabicPeriod"/>
            </a:pPr>
            <a:r>
              <a:rPr lang="en-US" sz="1600" b="1" i="0" u="none" strike="noStrike" cap="none" dirty="0">
                <a:solidFill>
                  <a:srgbClr val="4C4846"/>
                </a:solidFill>
                <a:latin typeface="Avenir Next LT Pro" panose="020B0504020202020204" pitchFamily="34" charset="77"/>
                <a:ea typeface="Avenir"/>
                <a:cs typeface="Avenir"/>
                <a:sym typeface="Avenir"/>
              </a:rPr>
              <a:t>Comprehensiveness</a:t>
            </a:r>
            <a:r>
              <a:rPr lang="en-US" sz="1600" b="0" i="0" u="none" strike="noStrike" cap="none" dirty="0">
                <a:solidFill>
                  <a:srgbClr val="4C4846"/>
                </a:solidFill>
                <a:latin typeface="Avenir Next LT Pro" panose="020B0504020202020204" pitchFamily="34" charset="77"/>
                <a:ea typeface="Avenir"/>
                <a:cs typeface="Avenir"/>
                <a:sym typeface="Avenir"/>
              </a:rPr>
              <a:t> – supporting all revenue generating and customer facing functions of the business</a:t>
            </a:r>
            <a:endParaRPr dirty="0">
              <a:latin typeface="Avenir Next LT Pro" panose="020B0504020202020204" pitchFamily="34" charset="77"/>
            </a:endParaRPr>
          </a:p>
        </p:txBody>
      </p:sp>
      <p:pic>
        <p:nvPicPr>
          <p:cNvPr id="3" name="Google Shape;84;p4">
            <a:extLst>
              <a:ext uri="{FF2B5EF4-FFF2-40B4-BE49-F238E27FC236}">
                <a16:creationId xmlns:a16="http://schemas.microsoft.com/office/drawing/2014/main" id="{A9C3590E-ED51-B95B-071A-04504E5D40C7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67600" y="1340482"/>
            <a:ext cx="4415872" cy="444774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AB36A7C-1078-4A24-C281-A291E2C1B696}"/>
              </a:ext>
            </a:extLst>
          </p:cNvPr>
          <p:cNvSpPr txBox="1"/>
          <p:nvPr/>
        </p:nvSpPr>
        <p:spPr>
          <a:xfrm>
            <a:off x="7467600" y="5790070"/>
            <a:ext cx="51377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i="1" dirty="0">
                <a:solidFill>
                  <a:srgbClr val="4C4846"/>
                </a:solidFill>
                <a:latin typeface="Avenir Next LT Pro" panose="020B0504020202020204" pitchFamily="34" charset="77"/>
                <a:ea typeface="Avenir"/>
                <a:cs typeface="Avenir"/>
                <a:sym typeface="Avenir"/>
              </a:rPr>
              <a:t>* Benchmark ranges from a recent SBI analysis of B2B selling organizations </a:t>
            </a:r>
            <a:endParaRPr lang="en-US" sz="1200" i="1" dirty="0">
              <a:solidFill>
                <a:schemeClr val="dk1"/>
              </a:solidFill>
              <a:latin typeface="Avenir Next LT Pro" panose="020B0504020202020204" pitchFamily="34" charset="77"/>
              <a:ea typeface="Avenir"/>
              <a:cs typeface="Avenir"/>
              <a:sym typeface="Avenir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F9B43D8-9FD0-096A-8F25-86FD335C41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4837185"/>
            <a:ext cx="6136128" cy="1251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7347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Rectangle 102">
            <a:extLst>
              <a:ext uri="{FF2B5EF4-FFF2-40B4-BE49-F238E27FC236}">
                <a16:creationId xmlns:a16="http://schemas.microsoft.com/office/drawing/2014/main" id="{16F46BA7-AD4A-3B2D-4E70-FC0E0E37669D}"/>
              </a:ext>
            </a:extLst>
          </p:cNvPr>
          <p:cNvSpPr/>
          <p:nvPr/>
        </p:nvSpPr>
        <p:spPr>
          <a:xfrm>
            <a:off x="0" y="1107803"/>
            <a:ext cx="12192000" cy="914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DC499122-2D48-0C4F-0EA1-1035521EB31E}"/>
              </a:ext>
            </a:extLst>
          </p:cNvPr>
          <p:cNvSpPr/>
          <p:nvPr/>
        </p:nvSpPr>
        <p:spPr>
          <a:xfrm>
            <a:off x="7720860" y="1107802"/>
            <a:ext cx="4012501" cy="49365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7AB7DFB5-EC4C-A803-5A9D-91AD9F5AA096}"/>
              </a:ext>
            </a:extLst>
          </p:cNvPr>
          <p:cNvSpPr/>
          <p:nvPr/>
        </p:nvSpPr>
        <p:spPr>
          <a:xfrm>
            <a:off x="608150" y="1107803"/>
            <a:ext cx="6135054" cy="49365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A1DF0192-EE96-780A-31E6-44E8D918E755}"/>
              </a:ext>
            </a:extLst>
          </p:cNvPr>
          <p:cNvSpPr/>
          <p:nvPr/>
        </p:nvSpPr>
        <p:spPr>
          <a:xfrm>
            <a:off x="7724326" y="1108483"/>
            <a:ext cx="4012502" cy="914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7D062E75-F0A6-B7B7-D7A6-32C9364B9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venir Next LT Pro" panose="020B0504020202020204" pitchFamily="34" charset="77"/>
                <a:ea typeface="Avenir"/>
                <a:cs typeface="Avenir"/>
                <a:sym typeface="Avenir"/>
              </a:rPr>
              <a:t>Revenue Operations Structure</a:t>
            </a:r>
            <a:endParaRPr lang="en-US" dirty="0">
              <a:latin typeface="Avenir Next LT Pro" panose="020B0504020202020204" pitchFamily="34" charset="77"/>
            </a:endParaRPr>
          </a:p>
        </p:txBody>
      </p:sp>
      <p:grpSp>
        <p:nvGrpSpPr>
          <p:cNvPr id="2" name="Google Shape;130;p5">
            <a:extLst>
              <a:ext uri="{FF2B5EF4-FFF2-40B4-BE49-F238E27FC236}">
                <a16:creationId xmlns:a16="http://schemas.microsoft.com/office/drawing/2014/main" id="{DA4BBE2F-6078-9D60-48D3-9B41CEB6C482}"/>
              </a:ext>
            </a:extLst>
          </p:cNvPr>
          <p:cNvGrpSpPr/>
          <p:nvPr/>
        </p:nvGrpSpPr>
        <p:grpSpPr>
          <a:xfrm>
            <a:off x="746843" y="2267370"/>
            <a:ext cx="5860016" cy="3111092"/>
            <a:chOff x="670640" y="2445952"/>
            <a:chExt cx="5860016" cy="3111092"/>
          </a:xfrm>
        </p:grpSpPr>
        <p:sp>
          <p:nvSpPr>
            <p:cNvPr id="3" name="Google Shape;131;p5">
              <a:extLst>
                <a:ext uri="{FF2B5EF4-FFF2-40B4-BE49-F238E27FC236}">
                  <a16:creationId xmlns:a16="http://schemas.microsoft.com/office/drawing/2014/main" id="{68723E55-5ED6-9730-6983-BD43E0E83EC0}"/>
                </a:ext>
              </a:extLst>
            </p:cNvPr>
            <p:cNvSpPr/>
            <p:nvPr/>
          </p:nvSpPr>
          <p:spPr>
            <a:xfrm>
              <a:off x="670642" y="2445952"/>
              <a:ext cx="1726938" cy="72467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1" dirty="0">
                  <a:solidFill>
                    <a:schemeClr val="bg1"/>
                  </a:solidFill>
                  <a:latin typeface="Avenir Next LT Pro" panose="020B0504020202020204" pitchFamily="34" charset="77"/>
                  <a:ea typeface="Avenir"/>
                  <a:cs typeface="Avenir"/>
                  <a:sym typeface="Avenir"/>
                </a:rPr>
                <a:t>VP</a:t>
              </a:r>
              <a:endParaRPr sz="1000" b="1" dirty="0">
                <a:solidFill>
                  <a:schemeClr val="bg1"/>
                </a:solidFill>
                <a:latin typeface="Avenir Next LT Pro" panose="020B0504020202020204" pitchFamily="34" charset="77"/>
                <a:ea typeface="Avenir"/>
                <a:cs typeface="Avenir"/>
                <a:sym typeface="Avenir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1" dirty="0">
                  <a:solidFill>
                    <a:schemeClr val="bg1"/>
                  </a:solidFill>
                  <a:latin typeface="Avenir Next LT Pro" panose="020B0504020202020204" pitchFamily="34" charset="77"/>
                  <a:ea typeface="Avenir"/>
                  <a:cs typeface="Avenir"/>
                  <a:sym typeface="Avenir"/>
                </a:rPr>
                <a:t>Marketing</a:t>
              </a:r>
              <a:endParaRPr sz="1000" b="1" dirty="0">
                <a:solidFill>
                  <a:schemeClr val="bg1"/>
                </a:solidFill>
                <a:latin typeface="Avenir Next LT Pro" panose="020B0504020202020204" pitchFamily="34" charset="77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" name="Google Shape;132;p5">
              <a:extLst>
                <a:ext uri="{FF2B5EF4-FFF2-40B4-BE49-F238E27FC236}">
                  <a16:creationId xmlns:a16="http://schemas.microsoft.com/office/drawing/2014/main" id="{F0542DB2-F1D7-E644-B19A-02FC3A326637}"/>
                </a:ext>
              </a:extLst>
            </p:cNvPr>
            <p:cNvSpPr/>
            <p:nvPr/>
          </p:nvSpPr>
          <p:spPr>
            <a:xfrm>
              <a:off x="670641" y="3666753"/>
              <a:ext cx="727787" cy="494965"/>
            </a:xfrm>
            <a:prstGeom prst="rect">
              <a:avLst/>
            </a:prstGeom>
            <a:solidFill>
              <a:schemeClr val="bg1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 dirty="0">
                  <a:solidFill>
                    <a:srgbClr val="4C4846"/>
                  </a:solidFill>
                  <a:latin typeface="Avenir Next LT Pro" panose="020B0504020202020204" pitchFamily="34" charset="77"/>
                  <a:ea typeface="Avenir"/>
                  <a:cs typeface="Avenir"/>
                  <a:sym typeface="Avenir"/>
                </a:rPr>
                <a:t>Demand </a:t>
              </a:r>
              <a:endParaRPr sz="900" dirty="0">
                <a:solidFill>
                  <a:srgbClr val="4C4846"/>
                </a:solidFill>
                <a:latin typeface="Avenir Next LT Pro" panose="020B0504020202020204" pitchFamily="34" charset="77"/>
                <a:ea typeface="Avenir"/>
                <a:cs typeface="Avenir"/>
                <a:sym typeface="Avenir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 dirty="0">
                  <a:solidFill>
                    <a:srgbClr val="4C4846"/>
                  </a:solidFill>
                  <a:latin typeface="Avenir Next LT Pro" panose="020B0504020202020204" pitchFamily="34" charset="77"/>
                  <a:ea typeface="Avenir"/>
                  <a:cs typeface="Avenir"/>
                  <a:sym typeface="Avenir"/>
                </a:rPr>
                <a:t>Gen</a:t>
              </a:r>
              <a:endParaRPr sz="900" dirty="0">
                <a:solidFill>
                  <a:srgbClr val="4C4846"/>
                </a:solidFill>
                <a:latin typeface="Avenir Next LT Pro" panose="020B0504020202020204" pitchFamily="34" charset="77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" name="Google Shape;133;p5">
              <a:extLst>
                <a:ext uri="{FF2B5EF4-FFF2-40B4-BE49-F238E27FC236}">
                  <a16:creationId xmlns:a16="http://schemas.microsoft.com/office/drawing/2014/main" id="{57CACEB0-DF06-19AB-6A14-7F9E6C9D7D05}"/>
                </a:ext>
              </a:extLst>
            </p:cNvPr>
            <p:cNvSpPr/>
            <p:nvPr/>
          </p:nvSpPr>
          <p:spPr>
            <a:xfrm>
              <a:off x="670640" y="4246831"/>
              <a:ext cx="727787" cy="494965"/>
            </a:xfrm>
            <a:prstGeom prst="rect">
              <a:avLst/>
            </a:prstGeom>
            <a:solidFill>
              <a:schemeClr val="bg1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 dirty="0">
                  <a:solidFill>
                    <a:srgbClr val="4C4846"/>
                  </a:solidFill>
                  <a:latin typeface="Avenir Next LT Pro" panose="020B0504020202020204" pitchFamily="34" charset="77"/>
                  <a:ea typeface="Avenir"/>
                  <a:cs typeface="Avenir"/>
                  <a:sym typeface="Avenir"/>
                </a:rPr>
                <a:t>Product Marketing</a:t>
              </a:r>
              <a:endParaRPr sz="900" dirty="0">
                <a:solidFill>
                  <a:srgbClr val="4C4846"/>
                </a:solidFill>
                <a:latin typeface="Avenir Next LT Pro" panose="020B0504020202020204" pitchFamily="34" charset="77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" name="Google Shape;134;p5">
              <a:extLst>
                <a:ext uri="{FF2B5EF4-FFF2-40B4-BE49-F238E27FC236}">
                  <a16:creationId xmlns:a16="http://schemas.microsoft.com/office/drawing/2014/main" id="{74E140B5-3C39-C545-1372-6C0933F95B2C}"/>
                </a:ext>
              </a:extLst>
            </p:cNvPr>
            <p:cNvSpPr/>
            <p:nvPr/>
          </p:nvSpPr>
          <p:spPr>
            <a:xfrm>
              <a:off x="670641" y="4826909"/>
              <a:ext cx="727787" cy="494965"/>
            </a:xfrm>
            <a:prstGeom prst="rect">
              <a:avLst/>
            </a:prstGeom>
            <a:solidFill>
              <a:schemeClr val="bg1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 dirty="0">
                  <a:solidFill>
                    <a:srgbClr val="4C4846"/>
                  </a:solidFill>
                  <a:latin typeface="Avenir Next LT Pro" panose="020B0504020202020204" pitchFamily="34" charset="77"/>
                  <a:ea typeface="Avenir"/>
                  <a:cs typeface="Avenir"/>
                  <a:sym typeface="Avenir"/>
                </a:rPr>
                <a:t>Field Marketing</a:t>
              </a:r>
              <a:endParaRPr sz="900" dirty="0">
                <a:solidFill>
                  <a:srgbClr val="4C4846"/>
                </a:solidFill>
                <a:latin typeface="Avenir Next LT Pro" panose="020B0504020202020204" pitchFamily="34" charset="77"/>
                <a:ea typeface="Avenir"/>
                <a:cs typeface="Avenir"/>
                <a:sym typeface="Avenir"/>
              </a:endParaRPr>
            </a:p>
          </p:txBody>
        </p:sp>
        <p:cxnSp>
          <p:nvCxnSpPr>
            <p:cNvPr id="8" name="Google Shape;135;p5">
              <a:extLst>
                <a:ext uri="{FF2B5EF4-FFF2-40B4-BE49-F238E27FC236}">
                  <a16:creationId xmlns:a16="http://schemas.microsoft.com/office/drawing/2014/main" id="{7D83CF1D-901F-B398-92DD-190472BD0D5F}"/>
                </a:ext>
              </a:extLst>
            </p:cNvPr>
            <p:cNvCxnSpPr>
              <a:stCxn id="3" idx="2"/>
            </p:cNvCxnSpPr>
            <p:nvPr/>
          </p:nvCxnSpPr>
          <p:spPr>
            <a:xfrm flipH="1">
              <a:off x="1525111" y="3170630"/>
              <a:ext cx="9000" cy="2139000"/>
            </a:xfrm>
            <a:prstGeom prst="straightConnector1">
              <a:avLst/>
            </a:prstGeom>
            <a:ln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Google Shape;136;p5">
              <a:extLst>
                <a:ext uri="{FF2B5EF4-FFF2-40B4-BE49-F238E27FC236}">
                  <a16:creationId xmlns:a16="http://schemas.microsoft.com/office/drawing/2014/main" id="{0B3982D3-53DD-C377-4E42-D1141E736910}"/>
                </a:ext>
              </a:extLst>
            </p:cNvPr>
            <p:cNvSpPr/>
            <p:nvPr/>
          </p:nvSpPr>
          <p:spPr>
            <a:xfrm>
              <a:off x="1669793" y="3390761"/>
              <a:ext cx="727787" cy="494965"/>
            </a:xfrm>
            <a:prstGeom prst="rect">
              <a:avLst/>
            </a:prstGeom>
            <a:solidFill>
              <a:schemeClr val="accent3"/>
            </a:solidFill>
            <a:ln w="19050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 b="1" dirty="0">
                  <a:solidFill>
                    <a:schemeClr val="bg1"/>
                  </a:solidFill>
                  <a:latin typeface="Avenir Next LT Pro" panose="020B0504020202020204" pitchFamily="34" charset="77"/>
                  <a:ea typeface="Avenir"/>
                  <a:cs typeface="Avenir"/>
                  <a:sym typeface="Avenir"/>
                </a:rPr>
                <a:t>Marketing Ops</a:t>
              </a:r>
              <a:endParaRPr sz="900" b="1" dirty="0">
                <a:solidFill>
                  <a:schemeClr val="bg1"/>
                </a:solidFill>
                <a:latin typeface="Avenir Next LT Pro" panose="020B0504020202020204" pitchFamily="34" charset="77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0" name="Google Shape;137;p5">
              <a:extLst>
                <a:ext uri="{FF2B5EF4-FFF2-40B4-BE49-F238E27FC236}">
                  <a16:creationId xmlns:a16="http://schemas.microsoft.com/office/drawing/2014/main" id="{ECB745ED-EE6B-57B2-7057-B9AB774D8393}"/>
                </a:ext>
              </a:extLst>
            </p:cNvPr>
            <p:cNvSpPr/>
            <p:nvPr/>
          </p:nvSpPr>
          <p:spPr>
            <a:xfrm>
              <a:off x="1669793" y="4504973"/>
              <a:ext cx="727787" cy="494965"/>
            </a:xfrm>
            <a:prstGeom prst="rect">
              <a:avLst/>
            </a:prstGeom>
            <a:solidFill>
              <a:schemeClr val="bg1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 dirty="0">
                  <a:solidFill>
                    <a:srgbClr val="4C4846"/>
                  </a:solidFill>
                  <a:latin typeface="Avenir Next LT Pro" panose="020B0504020202020204" pitchFamily="34" charset="77"/>
                  <a:ea typeface="Avenir"/>
                  <a:cs typeface="Avenir"/>
                  <a:sym typeface="Avenir"/>
                </a:rPr>
                <a:t>Marcom</a:t>
              </a:r>
              <a:endParaRPr sz="900" dirty="0">
                <a:solidFill>
                  <a:srgbClr val="4C4846"/>
                </a:solidFill>
                <a:latin typeface="Avenir Next LT Pro" panose="020B0504020202020204" pitchFamily="34" charset="77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1" name="Google Shape;138;p5">
              <a:extLst>
                <a:ext uri="{FF2B5EF4-FFF2-40B4-BE49-F238E27FC236}">
                  <a16:creationId xmlns:a16="http://schemas.microsoft.com/office/drawing/2014/main" id="{66A1440E-943A-DA80-4E4B-3EB0A2183641}"/>
                </a:ext>
              </a:extLst>
            </p:cNvPr>
            <p:cNvSpPr/>
            <p:nvPr/>
          </p:nvSpPr>
          <p:spPr>
            <a:xfrm>
              <a:off x="1669793" y="5062079"/>
              <a:ext cx="727787" cy="494965"/>
            </a:xfrm>
            <a:prstGeom prst="rect">
              <a:avLst/>
            </a:prstGeom>
            <a:solidFill>
              <a:schemeClr val="bg1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 dirty="0">
                  <a:solidFill>
                    <a:srgbClr val="4C4846"/>
                  </a:solidFill>
                  <a:latin typeface="Avenir Next LT Pro" panose="020B0504020202020204" pitchFamily="34" charset="77"/>
                  <a:ea typeface="Avenir"/>
                  <a:cs typeface="Avenir"/>
                  <a:sym typeface="Avenir"/>
                </a:rPr>
                <a:t>Lead Management</a:t>
              </a:r>
              <a:endParaRPr sz="900" dirty="0">
                <a:solidFill>
                  <a:srgbClr val="4C4846"/>
                </a:solidFill>
                <a:latin typeface="Avenir Next LT Pro" panose="020B0504020202020204" pitchFamily="34" charset="77"/>
                <a:ea typeface="Avenir"/>
                <a:cs typeface="Avenir"/>
                <a:sym typeface="Avenir"/>
              </a:endParaRPr>
            </a:p>
          </p:txBody>
        </p:sp>
        <p:cxnSp>
          <p:nvCxnSpPr>
            <p:cNvPr id="12" name="Google Shape;139;p5">
              <a:extLst>
                <a:ext uri="{FF2B5EF4-FFF2-40B4-BE49-F238E27FC236}">
                  <a16:creationId xmlns:a16="http://schemas.microsoft.com/office/drawing/2014/main" id="{078DC8F3-4452-C56D-3C42-3D4B393BAC3E}"/>
                </a:ext>
              </a:extLst>
            </p:cNvPr>
            <p:cNvCxnSpPr/>
            <p:nvPr/>
          </p:nvCxnSpPr>
          <p:spPr>
            <a:xfrm>
              <a:off x="1398428" y="5044533"/>
              <a:ext cx="126742" cy="0"/>
            </a:xfrm>
            <a:prstGeom prst="straightConnector1">
              <a:avLst/>
            </a:prstGeom>
            <a:ln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oogle Shape;140;p5">
              <a:extLst>
                <a:ext uri="{FF2B5EF4-FFF2-40B4-BE49-F238E27FC236}">
                  <a16:creationId xmlns:a16="http://schemas.microsoft.com/office/drawing/2014/main" id="{296DFA69-EB26-0FCD-EEDA-CC40C4A59DE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98428" y="4496741"/>
              <a:ext cx="135683" cy="2995"/>
            </a:xfrm>
            <a:prstGeom prst="straightConnector1">
              <a:avLst/>
            </a:prstGeom>
            <a:ln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oogle Shape;141;p5">
              <a:extLst>
                <a:ext uri="{FF2B5EF4-FFF2-40B4-BE49-F238E27FC236}">
                  <a16:creationId xmlns:a16="http://schemas.microsoft.com/office/drawing/2014/main" id="{4CD13388-BB80-B79E-9F60-166FAD7AF616}"/>
                </a:ext>
              </a:extLst>
            </p:cNvPr>
            <p:cNvCxnSpPr/>
            <p:nvPr/>
          </p:nvCxnSpPr>
          <p:spPr>
            <a:xfrm>
              <a:off x="1398428" y="3939089"/>
              <a:ext cx="126742" cy="0"/>
            </a:xfrm>
            <a:prstGeom prst="straightConnector1">
              <a:avLst/>
            </a:prstGeom>
            <a:ln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oogle Shape;142;p5">
              <a:extLst>
                <a:ext uri="{FF2B5EF4-FFF2-40B4-BE49-F238E27FC236}">
                  <a16:creationId xmlns:a16="http://schemas.microsoft.com/office/drawing/2014/main" id="{733B3DAA-74AD-CDDF-DB3A-1DCADD7ECA1E}"/>
                </a:ext>
              </a:extLst>
            </p:cNvPr>
            <p:cNvCxnSpPr/>
            <p:nvPr/>
          </p:nvCxnSpPr>
          <p:spPr>
            <a:xfrm>
              <a:off x="1525169" y="4190548"/>
              <a:ext cx="144624" cy="0"/>
            </a:xfrm>
            <a:prstGeom prst="straightConnector1">
              <a:avLst/>
            </a:prstGeom>
            <a:ln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oogle Shape;143;p5">
              <a:extLst>
                <a:ext uri="{FF2B5EF4-FFF2-40B4-BE49-F238E27FC236}">
                  <a16:creationId xmlns:a16="http://schemas.microsoft.com/office/drawing/2014/main" id="{123C6CE6-8403-3BF6-D341-B45895C46FFF}"/>
                </a:ext>
              </a:extLst>
            </p:cNvPr>
            <p:cNvCxnSpPr/>
            <p:nvPr/>
          </p:nvCxnSpPr>
          <p:spPr>
            <a:xfrm>
              <a:off x="1525169" y="3663523"/>
              <a:ext cx="144624" cy="0"/>
            </a:xfrm>
            <a:prstGeom prst="straightConnector1">
              <a:avLst/>
            </a:prstGeom>
            <a:ln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oogle Shape;144;p5">
              <a:extLst>
                <a:ext uri="{FF2B5EF4-FFF2-40B4-BE49-F238E27FC236}">
                  <a16:creationId xmlns:a16="http://schemas.microsoft.com/office/drawing/2014/main" id="{930AF7DF-8ECB-54D8-A696-3324912AE1E8}"/>
                </a:ext>
              </a:extLst>
            </p:cNvPr>
            <p:cNvCxnSpPr/>
            <p:nvPr/>
          </p:nvCxnSpPr>
          <p:spPr>
            <a:xfrm>
              <a:off x="1525169" y="5307990"/>
              <a:ext cx="144624" cy="0"/>
            </a:xfrm>
            <a:prstGeom prst="straightConnector1">
              <a:avLst/>
            </a:prstGeom>
            <a:ln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oogle Shape;145;p5">
              <a:extLst>
                <a:ext uri="{FF2B5EF4-FFF2-40B4-BE49-F238E27FC236}">
                  <a16:creationId xmlns:a16="http://schemas.microsoft.com/office/drawing/2014/main" id="{CF4CE5DD-7712-99C1-DE52-739762F8006E}"/>
                </a:ext>
              </a:extLst>
            </p:cNvPr>
            <p:cNvCxnSpPr/>
            <p:nvPr/>
          </p:nvCxnSpPr>
          <p:spPr>
            <a:xfrm>
              <a:off x="1525170" y="4780965"/>
              <a:ext cx="144623" cy="0"/>
            </a:xfrm>
            <a:prstGeom prst="straightConnector1">
              <a:avLst/>
            </a:prstGeom>
            <a:ln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Google Shape;146;p5">
              <a:extLst>
                <a:ext uri="{FF2B5EF4-FFF2-40B4-BE49-F238E27FC236}">
                  <a16:creationId xmlns:a16="http://schemas.microsoft.com/office/drawing/2014/main" id="{81DE25EE-4CEE-1542-7525-B92A45447D66}"/>
                </a:ext>
              </a:extLst>
            </p:cNvPr>
            <p:cNvSpPr/>
            <p:nvPr/>
          </p:nvSpPr>
          <p:spPr>
            <a:xfrm>
              <a:off x="2730537" y="2445952"/>
              <a:ext cx="1726937" cy="72467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1" dirty="0">
                  <a:solidFill>
                    <a:schemeClr val="bg1"/>
                  </a:solidFill>
                  <a:latin typeface="Avenir Next LT Pro" panose="020B0504020202020204" pitchFamily="34" charset="77"/>
                  <a:ea typeface="Avenir"/>
                  <a:cs typeface="Avenir"/>
                  <a:sym typeface="Avenir"/>
                </a:rPr>
                <a:t>VP</a:t>
              </a:r>
              <a:endParaRPr sz="1000" b="1" dirty="0">
                <a:solidFill>
                  <a:schemeClr val="bg1"/>
                </a:solidFill>
                <a:latin typeface="Avenir Next LT Pro" panose="020B0504020202020204" pitchFamily="34" charset="77"/>
                <a:ea typeface="Avenir"/>
                <a:cs typeface="Avenir"/>
                <a:sym typeface="Avenir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1" dirty="0">
                  <a:solidFill>
                    <a:schemeClr val="bg1"/>
                  </a:solidFill>
                  <a:latin typeface="Avenir Next LT Pro" panose="020B0504020202020204" pitchFamily="34" charset="77"/>
                  <a:ea typeface="Avenir"/>
                  <a:cs typeface="Avenir"/>
                  <a:sym typeface="Avenir"/>
                </a:rPr>
                <a:t>Sales</a:t>
              </a:r>
              <a:endParaRPr sz="1000" b="1" dirty="0">
                <a:solidFill>
                  <a:schemeClr val="bg1"/>
                </a:solidFill>
                <a:latin typeface="Avenir Next LT Pro" panose="020B0504020202020204" pitchFamily="34" charset="77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0" name="Google Shape;147;p5">
              <a:extLst>
                <a:ext uri="{FF2B5EF4-FFF2-40B4-BE49-F238E27FC236}">
                  <a16:creationId xmlns:a16="http://schemas.microsoft.com/office/drawing/2014/main" id="{AB020A41-4ADF-3BFC-622C-FEF7F286E4EA}"/>
                </a:ext>
              </a:extLst>
            </p:cNvPr>
            <p:cNvSpPr/>
            <p:nvPr/>
          </p:nvSpPr>
          <p:spPr>
            <a:xfrm>
              <a:off x="2734881" y="3666753"/>
              <a:ext cx="727787" cy="494965"/>
            </a:xfrm>
            <a:prstGeom prst="rect">
              <a:avLst/>
            </a:prstGeom>
            <a:solidFill>
              <a:schemeClr val="accent2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 b="1" dirty="0">
                  <a:solidFill>
                    <a:schemeClr val="bg1"/>
                  </a:solidFill>
                  <a:latin typeface="Avenir Next LT Pro" panose="020B0504020202020204" pitchFamily="34" charset="77"/>
                  <a:ea typeface="Avenir"/>
                  <a:cs typeface="Avenir"/>
                  <a:sym typeface="Avenir"/>
                </a:rPr>
                <a:t>Sales Operations</a:t>
              </a:r>
              <a:endParaRPr sz="900" b="1" dirty="0">
                <a:solidFill>
                  <a:schemeClr val="bg1"/>
                </a:solidFill>
                <a:latin typeface="Avenir Next LT Pro" panose="020B0504020202020204" pitchFamily="34" charset="77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1" name="Google Shape;148;p5">
              <a:extLst>
                <a:ext uri="{FF2B5EF4-FFF2-40B4-BE49-F238E27FC236}">
                  <a16:creationId xmlns:a16="http://schemas.microsoft.com/office/drawing/2014/main" id="{598C140B-ACB9-D5D0-9333-0019501D1523}"/>
                </a:ext>
              </a:extLst>
            </p:cNvPr>
            <p:cNvSpPr/>
            <p:nvPr/>
          </p:nvSpPr>
          <p:spPr>
            <a:xfrm>
              <a:off x="2734881" y="4223859"/>
              <a:ext cx="727787" cy="494965"/>
            </a:xfrm>
            <a:prstGeom prst="rect">
              <a:avLst/>
            </a:prstGeom>
            <a:solidFill>
              <a:schemeClr val="bg1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 dirty="0">
                  <a:solidFill>
                    <a:srgbClr val="4C4846"/>
                  </a:solidFill>
                  <a:latin typeface="Avenir Next LT Pro" panose="020B0504020202020204" pitchFamily="34" charset="77"/>
                  <a:ea typeface="Avenir"/>
                  <a:cs typeface="Avenir"/>
                  <a:sym typeface="Avenir"/>
                </a:rPr>
                <a:t>AEs / BDRs</a:t>
              </a:r>
              <a:endParaRPr sz="900" dirty="0">
                <a:solidFill>
                  <a:srgbClr val="4C4846"/>
                </a:solidFill>
                <a:latin typeface="Avenir Next LT Pro" panose="020B0504020202020204" pitchFamily="34" charset="77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2" name="Google Shape;149;p5">
              <a:extLst>
                <a:ext uri="{FF2B5EF4-FFF2-40B4-BE49-F238E27FC236}">
                  <a16:creationId xmlns:a16="http://schemas.microsoft.com/office/drawing/2014/main" id="{5E85FF29-CEC1-0C5B-8436-9A62BDC00301}"/>
                </a:ext>
              </a:extLst>
            </p:cNvPr>
            <p:cNvSpPr/>
            <p:nvPr/>
          </p:nvSpPr>
          <p:spPr>
            <a:xfrm>
              <a:off x="2734881" y="4801893"/>
              <a:ext cx="727787" cy="494965"/>
            </a:xfrm>
            <a:prstGeom prst="rect">
              <a:avLst/>
            </a:prstGeom>
            <a:solidFill>
              <a:schemeClr val="bg1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 dirty="0">
                  <a:solidFill>
                    <a:srgbClr val="4C4846"/>
                  </a:solidFill>
                  <a:latin typeface="Avenir Next LT Pro" panose="020B0504020202020204" pitchFamily="34" charset="77"/>
                  <a:ea typeface="Avenir"/>
                  <a:cs typeface="Avenir"/>
                  <a:sym typeface="Avenir"/>
                </a:rPr>
                <a:t>Solution Engineers</a:t>
              </a:r>
              <a:endParaRPr sz="900" dirty="0">
                <a:solidFill>
                  <a:srgbClr val="4C4846"/>
                </a:solidFill>
                <a:latin typeface="Avenir Next LT Pro" panose="020B0504020202020204" pitchFamily="34" charset="77"/>
                <a:ea typeface="Avenir"/>
                <a:cs typeface="Avenir"/>
                <a:sym typeface="Avenir"/>
              </a:endParaRPr>
            </a:p>
          </p:txBody>
        </p:sp>
        <p:cxnSp>
          <p:nvCxnSpPr>
            <p:cNvPr id="23" name="Google Shape;150;p5">
              <a:extLst>
                <a:ext uri="{FF2B5EF4-FFF2-40B4-BE49-F238E27FC236}">
                  <a16:creationId xmlns:a16="http://schemas.microsoft.com/office/drawing/2014/main" id="{9E1F7285-7868-52F2-60A6-3967BAF3ED91}"/>
                </a:ext>
              </a:extLst>
            </p:cNvPr>
            <p:cNvCxnSpPr>
              <a:stCxn id="19" idx="2"/>
            </p:cNvCxnSpPr>
            <p:nvPr/>
          </p:nvCxnSpPr>
          <p:spPr>
            <a:xfrm>
              <a:off x="3594005" y="3170630"/>
              <a:ext cx="13200" cy="1891500"/>
            </a:xfrm>
            <a:prstGeom prst="straightConnector1">
              <a:avLst/>
            </a:prstGeom>
            <a:ln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Google Shape;151;p5">
              <a:extLst>
                <a:ext uri="{FF2B5EF4-FFF2-40B4-BE49-F238E27FC236}">
                  <a16:creationId xmlns:a16="http://schemas.microsoft.com/office/drawing/2014/main" id="{45265F9F-44A5-3558-C9EA-75B7F22C9FFF}"/>
                </a:ext>
              </a:extLst>
            </p:cNvPr>
            <p:cNvSpPr/>
            <p:nvPr/>
          </p:nvSpPr>
          <p:spPr>
            <a:xfrm>
              <a:off x="1667837" y="3947867"/>
              <a:ext cx="727787" cy="494965"/>
            </a:xfrm>
            <a:prstGeom prst="rect">
              <a:avLst/>
            </a:prstGeom>
            <a:solidFill>
              <a:schemeClr val="bg1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 dirty="0">
                  <a:solidFill>
                    <a:srgbClr val="4C4846"/>
                  </a:solidFill>
                  <a:latin typeface="Avenir Next LT Pro" panose="020B0504020202020204" pitchFamily="34" charset="77"/>
                  <a:ea typeface="Avenir"/>
                  <a:cs typeface="Avenir"/>
                  <a:sym typeface="Avenir"/>
                </a:rPr>
                <a:t>Sales</a:t>
              </a:r>
              <a:endParaRPr sz="900" dirty="0">
                <a:solidFill>
                  <a:srgbClr val="4C4846"/>
                </a:solidFill>
                <a:latin typeface="Avenir Next LT Pro" panose="020B0504020202020204" pitchFamily="34" charset="77"/>
                <a:ea typeface="Avenir"/>
                <a:cs typeface="Avenir"/>
                <a:sym typeface="Avenir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 dirty="0">
                  <a:solidFill>
                    <a:srgbClr val="4C4846"/>
                  </a:solidFill>
                  <a:latin typeface="Avenir Next LT Pro" panose="020B0504020202020204" pitchFamily="34" charset="77"/>
                  <a:ea typeface="Avenir"/>
                  <a:cs typeface="Avenir"/>
                  <a:sym typeface="Avenir"/>
                </a:rPr>
                <a:t>Support</a:t>
              </a:r>
              <a:endParaRPr sz="900" dirty="0">
                <a:solidFill>
                  <a:srgbClr val="4C4846"/>
                </a:solidFill>
                <a:latin typeface="Avenir Next LT Pro" panose="020B0504020202020204" pitchFamily="34" charset="77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5" name="Google Shape;152;p5">
              <a:extLst>
                <a:ext uri="{FF2B5EF4-FFF2-40B4-BE49-F238E27FC236}">
                  <a16:creationId xmlns:a16="http://schemas.microsoft.com/office/drawing/2014/main" id="{C563FE17-1147-A426-456B-FDA6579385C8}"/>
                </a:ext>
              </a:extLst>
            </p:cNvPr>
            <p:cNvSpPr/>
            <p:nvPr/>
          </p:nvSpPr>
          <p:spPr>
            <a:xfrm>
              <a:off x="3730195" y="4227687"/>
              <a:ext cx="784736" cy="493117"/>
            </a:xfrm>
            <a:prstGeom prst="rect">
              <a:avLst/>
            </a:prstGeom>
            <a:solidFill>
              <a:schemeClr val="bg1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 dirty="0">
                  <a:solidFill>
                    <a:srgbClr val="4C4846"/>
                  </a:solidFill>
                  <a:latin typeface="Avenir Next LT Pro" panose="020B0504020202020204" pitchFamily="34" charset="77"/>
                  <a:ea typeface="Avenir"/>
                  <a:cs typeface="Avenir"/>
                  <a:sym typeface="Avenir"/>
                </a:rPr>
                <a:t>Sales Enablement</a:t>
              </a:r>
              <a:endParaRPr sz="900" dirty="0">
                <a:solidFill>
                  <a:srgbClr val="4C4846"/>
                </a:solidFill>
                <a:latin typeface="Avenir Next LT Pro" panose="020B0504020202020204" pitchFamily="34" charset="77"/>
                <a:ea typeface="Avenir"/>
                <a:cs typeface="Avenir"/>
                <a:sym typeface="Avenir"/>
              </a:endParaRPr>
            </a:p>
          </p:txBody>
        </p:sp>
        <p:cxnSp>
          <p:nvCxnSpPr>
            <p:cNvPr id="26" name="Google Shape;153;p5">
              <a:extLst>
                <a:ext uri="{FF2B5EF4-FFF2-40B4-BE49-F238E27FC236}">
                  <a16:creationId xmlns:a16="http://schemas.microsoft.com/office/drawing/2014/main" id="{3E42AD22-2427-4934-4479-E93E299A9CFD}"/>
                </a:ext>
              </a:extLst>
            </p:cNvPr>
            <p:cNvCxnSpPr/>
            <p:nvPr/>
          </p:nvCxnSpPr>
          <p:spPr>
            <a:xfrm>
              <a:off x="3462668" y="3939089"/>
              <a:ext cx="126742" cy="0"/>
            </a:xfrm>
            <a:prstGeom prst="straightConnector1">
              <a:avLst/>
            </a:prstGeom>
            <a:ln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oogle Shape;155;p5">
              <a:extLst>
                <a:ext uri="{FF2B5EF4-FFF2-40B4-BE49-F238E27FC236}">
                  <a16:creationId xmlns:a16="http://schemas.microsoft.com/office/drawing/2014/main" id="{8A9FB0BD-8EC8-5ACD-B212-D98E78DDFA10}"/>
                </a:ext>
              </a:extLst>
            </p:cNvPr>
            <p:cNvCxnSpPr/>
            <p:nvPr/>
          </p:nvCxnSpPr>
          <p:spPr>
            <a:xfrm>
              <a:off x="3589410" y="3941736"/>
              <a:ext cx="144623" cy="0"/>
            </a:xfrm>
            <a:prstGeom prst="straightConnector1">
              <a:avLst/>
            </a:prstGeom>
            <a:ln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Google Shape;156;p5">
              <a:extLst>
                <a:ext uri="{FF2B5EF4-FFF2-40B4-BE49-F238E27FC236}">
                  <a16:creationId xmlns:a16="http://schemas.microsoft.com/office/drawing/2014/main" id="{515DC4D7-605A-5832-650B-CF79FE3963F2}"/>
                </a:ext>
              </a:extLst>
            </p:cNvPr>
            <p:cNvSpPr/>
            <p:nvPr/>
          </p:nvSpPr>
          <p:spPr>
            <a:xfrm>
              <a:off x="4785836" y="2445952"/>
              <a:ext cx="1744820" cy="724678"/>
            </a:xfrm>
            <a:prstGeom prst="rect">
              <a:avLst/>
            </a:prstGeom>
            <a:solidFill>
              <a:schemeClr val="tx1">
                <a:lumMod val="10000"/>
                <a:lumOff val="90000"/>
              </a:schemeClr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1" dirty="0">
                  <a:solidFill>
                    <a:srgbClr val="4C4846"/>
                  </a:solidFill>
                  <a:latin typeface="Avenir Next LT Pro" panose="020B0504020202020204" pitchFamily="34" charset="77"/>
                  <a:ea typeface="Avenir"/>
                  <a:cs typeface="Avenir"/>
                  <a:sym typeface="Avenir"/>
                </a:rPr>
                <a:t>VP</a:t>
              </a:r>
              <a:endParaRPr sz="1000" b="1" dirty="0">
                <a:solidFill>
                  <a:srgbClr val="4C4846"/>
                </a:solidFill>
                <a:latin typeface="Avenir Next LT Pro" panose="020B0504020202020204" pitchFamily="34" charset="77"/>
                <a:ea typeface="Avenir"/>
                <a:cs typeface="Avenir"/>
                <a:sym typeface="Avenir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1" dirty="0">
                  <a:solidFill>
                    <a:srgbClr val="4C4846"/>
                  </a:solidFill>
                  <a:latin typeface="Avenir Next LT Pro" panose="020B0504020202020204" pitchFamily="34" charset="77"/>
                  <a:ea typeface="Avenir"/>
                  <a:cs typeface="Avenir"/>
                  <a:sym typeface="Avenir"/>
                </a:rPr>
                <a:t>Customer Success</a:t>
              </a:r>
              <a:endParaRPr sz="1000" b="1" dirty="0">
                <a:solidFill>
                  <a:srgbClr val="4C4846"/>
                </a:solidFill>
                <a:latin typeface="Avenir Next LT Pro" panose="020B0504020202020204" pitchFamily="34" charset="77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0" name="Google Shape;157;p5">
              <a:extLst>
                <a:ext uri="{FF2B5EF4-FFF2-40B4-BE49-F238E27FC236}">
                  <a16:creationId xmlns:a16="http://schemas.microsoft.com/office/drawing/2014/main" id="{9441BE0B-D16E-8DF9-4867-C1F49AEE9D5B}"/>
                </a:ext>
              </a:extLst>
            </p:cNvPr>
            <p:cNvSpPr/>
            <p:nvPr/>
          </p:nvSpPr>
          <p:spPr>
            <a:xfrm>
              <a:off x="4803717" y="3511965"/>
              <a:ext cx="727787" cy="649754"/>
            </a:xfrm>
            <a:prstGeom prst="rect">
              <a:avLst/>
            </a:prstGeom>
            <a:solidFill>
              <a:schemeClr val="bg1"/>
            </a:solidFill>
            <a:ln w="19050" cap="flat" cmpd="sng">
              <a:solidFill>
                <a:schemeClr val="tx1">
                  <a:lumMod val="10000"/>
                  <a:lumOff val="9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 dirty="0">
                  <a:solidFill>
                    <a:srgbClr val="4C4846"/>
                  </a:solidFill>
                  <a:latin typeface="Avenir Next LT Pro" panose="020B0504020202020204" pitchFamily="34" charset="77"/>
                  <a:ea typeface="Avenir"/>
                  <a:cs typeface="Avenir"/>
                  <a:sym typeface="Avenir"/>
                </a:rPr>
                <a:t>Sr. Customer Success Managers</a:t>
              </a:r>
              <a:endParaRPr sz="900" dirty="0">
                <a:solidFill>
                  <a:srgbClr val="4C4846"/>
                </a:solidFill>
                <a:latin typeface="Avenir Next LT Pro" panose="020B0504020202020204" pitchFamily="34" charset="77"/>
                <a:ea typeface="Avenir"/>
                <a:cs typeface="Avenir"/>
                <a:sym typeface="Avenir"/>
              </a:endParaRPr>
            </a:p>
          </p:txBody>
        </p:sp>
        <p:cxnSp>
          <p:nvCxnSpPr>
            <p:cNvPr id="31" name="Google Shape;158;p5">
              <a:extLst>
                <a:ext uri="{FF2B5EF4-FFF2-40B4-BE49-F238E27FC236}">
                  <a16:creationId xmlns:a16="http://schemas.microsoft.com/office/drawing/2014/main" id="{AA9B86BD-AFDA-8B3A-78EA-2EA9C186C388}"/>
                </a:ext>
              </a:extLst>
            </p:cNvPr>
            <p:cNvCxnSpPr>
              <a:stCxn id="29" idx="2"/>
            </p:cNvCxnSpPr>
            <p:nvPr/>
          </p:nvCxnSpPr>
          <p:spPr>
            <a:xfrm>
              <a:off x="5658246" y="3170630"/>
              <a:ext cx="0" cy="1408200"/>
            </a:xfrm>
            <a:prstGeom prst="straightConnector1">
              <a:avLst/>
            </a:prstGeom>
            <a:ln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Google Shape;159;p5">
              <a:extLst>
                <a:ext uri="{FF2B5EF4-FFF2-40B4-BE49-F238E27FC236}">
                  <a16:creationId xmlns:a16="http://schemas.microsoft.com/office/drawing/2014/main" id="{7315A05B-594F-4516-5B6F-5FFB5F7BF159}"/>
                </a:ext>
              </a:extLst>
            </p:cNvPr>
            <p:cNvSpPr/>
            <p:nvPr/>
          </p:nvSpPr>
          <p:spPr>
            <a:xfrm>
              <a:off x="5802869" y="3398790"/>
              <a:ext cx="727787" cy="493776"/>
            </a:xfrm>
            <a:prstGeom prst="rect">
              <a:avLst/>
            </a:prstGeom>
            <a:solidFill>
              <a:schemeClr val="bg1"/>
            </a:solidFill>
            <a:ln w="19050" cap="flat" cmpd="sng">
              <a:solidFill>
                <a:schemeClr val="tx1">
                  <a:lumMod val="10000"/>
                  <a:lumOff val="9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 dirty="0">
                  <a:solidFill>
                    <a:srgbClr val="4C4846"/>
                  </a:solidFill>
                  <a:latin typeface="Avenir Next LT Pro" panose="020B0504020202020204" pitchFamily="34" charset="77"/>
                  <a:ea typeface="Avenir"/>
                  <a:cs typeface="Avenir"/>
                  <a:sym typeface="Avenir"/>
                </a:rPr>
                <a:t>Sr. CSM</a:t>
              </a:r>
              <a:endParaRPr sz="900" dirty="0">
                <a:solidFill>
                  <a:srgbClr val="4C4846"/>
                </a:solidFill>
                <a:latin typeface="Avenir Next LT Pro" panose="020B0504020202020204" pitchFamily="34" charset="77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3" name="Google Shape;160;p5">
              <a:extLst>
                <a:ext uri="{FF2B5EF4-FFF2-40B4-BE49-F238E27FC236}">
                  <a16:creationId xmlns:a16="http://schemas.microsoft.com/office/drawing/2014/main" id="{824414B1-F67F-C431-3F73-954B7B7D4C79}"/>
                </a:ext>
              </a:extLst>
            </p:cNvPr>
            <p:cNvSpPr/>
            <p:nvPr/>
          </p:nvSpPr>
          <p:spPr>
            <a:xfrm>
              <a:off x="5802869" y="3947867"/>
              <a:ext cx="727787" cy="494965"/>
            </a:xfrm>
            <a:prstGeom prst="rect">
              <a:avLst/>
            </a:prstGeom>
            <a:solidFill>
              <a:schemeClr val="bg1"/>
            </a:solidFill>
            <a:ln w="19050" cap="flat" cmpd="sng">
              <a:solidFill>
                <a:schemeClr val="tx1">
                  <a:lumMod val="10000"/>
                  <a:lumOff val="9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 dirty="0">
                  <a:solidFill>
                    <a:srgbClr val="4C4846"/>
                  </a:solidFill>
                  <a:latin typeface="Avenir Next LT Pro" panose="020B0504020202020204" pitchFamily="34" charset="77"/>
                  <a:ea typeface="Avenir"/>
                  <a:cs typeface="Avenir"/>
                  <a:sym typeface="Avenir"/>
                </a:rPr>
                <a:t>CSM</a:t>
              </a:r>
              <a:endParaRPr sz="900" dirty="0">
                <a:solidFill>
                  <a:srgbClr val="4C4846"/>
                </a:solidFill>
                <a:latin typeface="Avenir Next LT Pro" panose="020B0504020202020204" pitchFamily="34" charset="77"/>
                <a:ea typeface="Avenir"/>
                <a:cs typeface="Avenir"/>
                <a:sym typeface="Avenir"/>
              </a:endParaRPr>
            </a:p>
          </p:txBody>
        </p:sp>
        <p:cxnSp>
          <p:nvCxnSpPr>
            <p:cNvPr id="34" name="Google Shape;161;p5">
              <a:extLst>
                <a:ext uri="{FF2B5EF4-FFF2-40B4-BE49-F238E27FC236}">
                  <a16:creationId xmlns:a16="http://schemas.microsoft.com/office/drawing/2014/main" id="{EC71A834-5B21-F70A-460C-63010D2A07CC}"/>
                </a:ext>
              </a:extLst>
            </p:cNvPr>
            <p:cNvCxnSpPr/>
            <p:nvPr/>
          </p:nvCxnSpPr>
          <p:spPr>
            <a:xfrm>
              <a:off x="5531504" y="3939089"/>
              <a:ext cx="126742" cy="0"/>
            </a:xfrm>
            <a:prstGeom prst="straightConnector1">
              <a:avLst/>
            </a:prstGeom>
            <a:ln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oogle Shape;162;p5">
              <a:extLst>
                <a:ext uri="{FF2B5EF4-FFF2-40B4-BE49-F238E27FC236}">
                  <a16:creationId xmlns:a16="http://schemas.microsoft.com/office/drawing/2014/main" id="{D2F53CD5-8D4B-4E5F-3565-77E00B89758C}"/>
                </a:ext>
              </a:extLst>
            </p:cNvPr>
            <p:cNvCxnSpPr/>
            <p:nvPr/>
          </p:nvCxnSpPr>
          <p:spPr>
            <a:xfrm>
              <a:off x="5658246" y="4190548"/>
              <a:ext cx="144623" cy="0"/>
            </a:xfrm>
            <a:prstGeom prst="straightConnector1">
              <a:avLst/>
            </a:prstGeom>
            <a:ln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oogle Shape;163;p5">
              <a:extLst>
                <a:ext uri="{FF2B5EF4-FFF2-40B4-BE49-F238E27FC236}">
                  <a16:creationId xmlns:a16="http://schemas.microsoft.com/office/drawing/2014/main" id="{EB77E039-161E-689C-2C2A-02B1E9C34737}"/>
                </a:ext>
              </a:extLst>
            </p:cNvPr>
            <p:cNvCxnSpPr/>
            <p:nvPr/>
          </p:nvCxnSpPr>
          <p:spPr>
            <a:xfrm>
              <a:off x="5658246" y="3663523"/>
              <a:ext cx="144623" cy="0"/>
            </a:xfrm>
            <a:prstGeom prst="straightConnector1">
              <a:avLst/>
            </a:prstGeom>
            <a:ln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Google Shape;164;p5">
              <a:extLst>
                <a:ext uri="{FF2B5EF4-FFF2-40B4-BE49-F238E27FC236}">
                  <a16:creationId xmlns:a16="http://schemas.microsoft.com/office/drawing/2014/main" id="{37B8EC47-8D37-C69A-F676-562D74CAF596}"/>
                </a:ext>
              </a:extLst>
            </p:cNvPr>
            <p:cNvSpPr/>
            <p:nvPr/>
          </p:nvSpPr>
          <p:spPr>
            <a:xfrm>
              <a:off x="3738542" y="4801893"/>
              <a:ext cx="784736" cy="494965"/>
            </a:xfrm>
            <a:prstGeom prst="rect">
              <a:avLst/>
            </a:prstGeom>
            <a:solidFill>
              <a:schemeClr val="bg1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 dirty="0">
                  <a:solidFill>
                    <a:srgbClr val="4C4846"/>
                  </a:solidFill>
                  <a:latin typeface="Avenir Next LT Pro" panose="020B0504020202020204" pitchFamily="34" charset="77"/>
                  <a:ea typeface="Avenir"/>
                  <a:cs typeface="Avenir"/>
                  <a:sym typeface="Avenir"/>
                </a:rPr>
                <a:t>Sales Admin</a:t>
              </a:r>
              <a:endParaRPr sz="900" dirty="0">
                <a:solidFill>
                  <a:srgbClr val="4C4846"/>
                </a:solidFill>
                <a:latin typeface="Avenir Next LT Pro" panose="020B0504020202020204" pitchFamily="34" charset="77"/>
                <a:ea typeface="Avenir"/>
                <a:cs typeface="Avenir"/>
                <a:sym typeface="Avenir"/>
              </a:endParaRPr>
            </a:p>
          </p:txBody>
        </p:sp>
      </p:grpSp>
      <p:sp>
        <p:nvSpPr>
          <p:cNvPr id="38" name="Google Shape;169;p5">
            <a:extLst>
              <a:ext uri="{FF2B5EF4-FFF2-40B4-BE49-F238E27FC236}">
                <a16:creationId xmlns:a16="http://schemas.microsoft.com/office/drawing/2014/main" id="{2E5A6F50-B03D-13AC-3623-1E41ACFEA03F}"/>
              </a:ext>
            </a:extLst>
          </p:cNvPr>
          <p:cNvSpPr/>
          <p:nvPr/>
        </p:nvSpPr>
        <p:spPr>
          <a:xfrm>
            <a:off x="3797451" y="3490052"/>
            <a:ext cx="784736" cy="491202"/>
          </a:xfrm>
          <a:prstGeom prst="rect">
            <a:avLst/>
          </a:prstGeom>
          <a:solidFill>
            <a:schemeClr val="bg1"/>
          </a:solidFill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dirty="0">
                <a:solidFill>
                  <a:srgbClr val="4C4846"/>
                </a:solidFill>
                <a:latin typeface="Avenir Next LT Pro" panose="020B0504020202020204" pitchFamily="34" charset="77"/>
                <a:ea typeface="Avenir"/>
                <a:cs typeface="Avenir"/>
                <a:sym typeface="Avenir"/>
              </a:rPr>
              <a:t>Sales Management</a:t>
            </a:r>
            <a:endParaRPr sz="900" dirty="0">
              <a:solidFill>
                <a:srgbClr val="4C4846"/>
              </a:solidFill>
              <a:latin typeface="Avenir Next LT Pro" panose="020B0504020202020204" pitchFamily="34" charset="77"/>
              <a:ea typeface="Avenir"/>
              <a:cs typeface="Avenir"/>
              <a:sym typeface="Avenir"/>
            </a:endParaRPr>
          </a:p>
        </p:txBody>
      </p:sp>
      <p:sp>
        <p:nvSpPr>
          <p:cNvPr id="39" name="Google Shape;167;p5">
            <a:extLst>
              <a:ext uri="{FF2B5EF4-FFF2-40B4-BE49-F238E27FC236}">
                <a16:creationId xmlns:a16="http://schemas.microsoft.com/office/drawing/2014/main" id="{A4F5C8C5-9C28-18C7-FD18-0673F2AD068B}"/>
              </a:ext>
            </a:extLst>
          </p:cNvPr>
          <p:cNvSpPr/>
          <p:nvPr/>
        </p:nvSpPr>
        <p:spPr>
          <a:xfrm>
            <a:off x="4879920" y="4095947"/>
            <a:ext cx="727787" cy="494965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9525" cap="flat" cmpd="sng">
            <a:solidFill>
              <a:srgbClr val="E0E3E6"/>
            </a:solidFill>
            <a:prstDash val="solid"/>
            <a:round/>
            <a:headEnd type="none" w="sm" len="sm"/>
            <a:tailEnd type="none" w="sm" len="sm"/>
          </a:ln>
          <a:effectLst>
            <a:outerShdw blurRad="76200" dist="50800" dir="5400000" algn="tl" rotWithShape="0">
              <a:schemeClr val="dk2">
                <a:alpha val="3529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</a:pPr>
            <a:r>
              <a:rPr lang="en-US" sz="900" b="1" i="0" u="none" strike="noStrike" cap="none" dirty="0">
                <a:solidFill>
                  <a:srgbClr val="161718"/>
                </a:solidFill>
                <a:latin typeface="Avenir Next LT Pro" panose="020B0504020202020204" pitchFamily="34" charset="77"/>
                <a:ea typeface="Avenir"/>
                <a:cs typeface="Avenir"/>
                <a:sym typeface="Avenir"/>
              </a:rPr>
              <a:t>CS Ops</a:t>
            </a:r>
            <a:endParaRPr sz="900" b="1" dirty="0">
              <a:solidFill>
                <a:srgbClr val="161718"/>
              </a:solidFill>
              <a:latin typeface="Avenir Next LT Pro" panose="020B0504020202020204" pitchFamily="34" charset="77"/>
              <a:ea typeface="Avenir"/>
              <a:cs typeface="Avenir"/>
              <a:sym typeface="Avenir"/>
            </a:endParaRPr>
          </a:p>
        </p:txBody>
      </p:sp>
      <p:cxnSp>
        <p:nvCxnSpPr>
          <p:cNvPr id="40" name="Google Shape;168;p5">
            <a:extLst>
              <a:ext uri="{FF2B5EF4-FFF2-40B4-BE49-F238E27FC236}">
                <a16:creationId xmlns:a16="http://schemas.microsoft.com/office/drawing/2014/main" id="{3FE4FF0E-66E3-97D4-DF1C-4A71C26EFAD7}"/>
              </a:ext>
            </a:extLst>
          </p:cNvPr>
          <p:cNvCxnSpPr/>
          <p:nvPr/>
        </p:nvCxnSpPr>
        <p:spPr>
          <a:xfrm>
            <a:off x="5607707" y="4387311"/>
            <a:ext cx="126742" cy="0"/>
          </a:xfrm>
          <a:prstGeom prst="straightConnector1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oogle Shape;153;p5">
            <a:extLst>
              <a:ext uri="{FF2B5EF4-FFF2-40B4-BE49-F238E27FC236}">
                <a16:creationId xmlns:a16="http://schemas.microsoft.com/office/drawing/2014/main" id="{F7A667D0-0220-517C-CAC7-B3FECC2630C8}"/>
              </a:ext>
            </a:extLst>
          </p:cNvPr>
          <p:cNvCxnSpPr/>
          <p:nvPr/>
        </p:nvCxnSpPr>
        <p:spPr>
          <a:xfrm>
            <a:off x="3550066" y="4292759"/>
            <a:ext cx="126742" cy="0"/>
          </a:xfrm>
          <a:prstGeom prst="straightConnector1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oogle Shape;153;p5">
            <a:extLst>
              <a:ext uri="{FF2B5EF4-FFF2-40B4-BE49-F238E27FC236}">
                <a16:creationId xmlns:a16="http://schemas.microsoft.com/office/drawing/2014/main" id="{0C7962BE-6E10-8521-337D-58DA3352BABD}"/>
              </a:ext>
            </a:extLst>
          </p:cNvPr>
          <p:cNvCxnSpPr>
            <a:cxnSpLocks/>
          </p:cNvCxnSpPr>
          <p:nvPr/>
        </p:nvCxnSpPr>
        <p:spPr>
          <a:xfrm>
            <a:off x="3683408" y="4291392"/>
            <a:ext cx="126742" cy="0"/>
          </a:xfrm>
          <a:prstGeom prst="straightConnector1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Google Shape;153;p5">
            <a:extLst>
              <a:ext uri="{FF2B5EF4-FFF2-40B4-BE49-F238E27FC236}">
                <a16:creationId xmlns:a16="http://schemas.microsoft.com/office/drawing/2014/main" id="{6257D0D0-4507-BD72-04B1-2151F89595AF}"/>
              </a:ext>
            </a:extLst>
          </p:cNvPr>
          <p:cNvCxnSpPr>
            <a:cxnSpLocks/>
            <a:endCxn id="37" idx="1"/>
          </p:cNvCxnSpPr>
          <p:nvPr/>
        </p:nvCxnSpPr>
        <p:spPr>
          <a:xfrm flipV="1">
            <a:off x="3538871" y="4870794"/>
            <a:ext cx="275874" cy="350"/>
          </a:xfrm>
          <a:prstGeom prst="straightConnector1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88354B0C-C2D0-2C10-6861-3B153FE95ACF}"/>
              </a:ext>
            </a:extLst>
          </p:cNvPr>
          <p:cNvSpPr/>
          <p:nvPr/>
        </p:nvSpPr>
        <p:spPr>
          <a:xfrm>
            <a:off x="608150" y="1108483"/>
            <a:ext cx="6123013" cy="914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0" name="Google Shape;103;p5">
            <a:extLst>
              <a:ext uri="{FF2B5EF4-FFF2-40B4-BE49-F238E27FC236}">
                <a16:creationId xmlns:a16="http://schemas.microsoft.com/office/drawing/2014/main" id="{946706A1-04F4-04F1-5F70-7AACC6DA3063}"/>
              </a:ext>
            </a:extLst>
          </p:cNvPr>
          <p:cNvGrpSpPr/>
          <p:nvPr/>
        </p:nvGrpSpPr>
        <p:grpSpPr>
          <a:xfrm>
            <a:off x="7896960" y="2267370"/>
            <a:ext cx="3470987" cy="3029377"/>
            <a:chOff x="7859136" y="2383285"/>
            <a:chExt cx="3470987" cy="3029377"/>
          </a:xfrm>
        </p:grpSpPr>
        <p:sp>
          <p:nvSpPr>
            <p:cNvPr id="51" name="Google Shape;104;p5">
              <a:extLst>
                <a:ext uri="{FF2B5EF4-FFF2-40B4-BE49-F238E27FC236}">
                  <a16:creationId xmlns:a16="http://schemas.microsoft.com/office/drawing/2014/main" id="{210633F7-8CE4-6C99-5FF6-BEE878652377}"/>
                </a:ext>
              </a:extLst>
            </p:cNvPr>
            <p:cNvSpPr/>
            <p:nvPr/>
          </p:nvSpPr>
          <p:spPr>
            <a:xfrm>
              <a:off x="7859136" y="2383285"/>
              <a:ext cx="727787" cy="72467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outerShdw blurRad="76200" dist="50800" dir="5400000" algn="tl" rotWithShape="0">
                <a:schemeClr val="dk2">
                  <a:alpha val="3529"/>
                </a:schemeClr>
              </a:outerShdw>
            </a:effectLst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1" dirty="0">
                  <a:solidFill>
                    <a:srgbClr val="FFFFFF"/>
                  </a:solidFill>
                  <a:latin typeface="Avenir Next LT Pro" panose="020B0504020202020204" pitchFamily="34" charset="77"/>
                  <a:ea typeface="Avenir"/>
                  <a:cs typeface="Avenir"/>
                  <a:sym typeface="Avenir"/>
                </a:rPr>
                <a:t>VP</a:t>
              </a:r>
              <a:endParaRPr sz="1000" b="1" dirty="0">
                <a:solidFill>
                  <a:srgbClr val="FFFFFF"/>
                </a:solidFill>
                <a:latin typeface="Avenir Next LT Pro" panose="020B0504020202020204" pitchFamily="34" charset="77"/>
                <a:ea typeface="Avenir"/>
                <a:cs typeface="Avenir"/>
                <a:sym typeface="Avenir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1" dirty="0">
                  <a:solidFill>
                    <a:srgbClr val="FFFFFF"/>
                  </a:solidFill>
                  <a:latin typeface="Avenir Next LT Pro" panose="020B0504020202020204" pitchFamily="34" charset="77"/>
                  <a:ea typeface="Avenir"/>
                  <a:cs typeface="Avenir"/>
                  <a:sym typeface="Avenir"/>
                </a:rPr>
                <a:t>Marketing</a:t>
              </a:r>
              <a:endParaRPr sz="1000" b="1" dirty="0">
                <a:solidFill>
                  <a:srgbClr val="FFFFFF"/>
                </a:solidFill>
                <a:latin typeface="Avenir Next LT Pro" panose="020B0504020202020204" pitchFamily="34" charset="77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2" name="Google Shape;105;p5">
              <a:extLst>
                <a:ext uri="{FF2B5EF4-FFF2-40B4-BE49-F238E27FC236}">
                  <a16:creationId xmlns:a16="http://schemas.microsoft.com/office/drawing/2014/main" id="{9943BAF7-3389-2C31-7729-58DB2612061D}"/>
                </a:ext>
              </a:extLst>
            </p:cNvPr>
            <p:cNvSpPr/>
            <p:nvPr/>
          </p:nvSpPr>
          <p:spPr>
            <a:xfrm>
              <a:off x="8773536" y="2383285"/>
              <a:ext cx="727787" cy="72467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76200" dist="50800" dir="5400000" algn="tl" rotWithShape="0">
                <a:schemeClr val="dk2">
                  <a:alpha val="3529"/>
                </a:schemeClr>
              </a:outerShdw>
            </a:effectLst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Arial"/>
                <a:buNone/>
              </a:pPr>
              <a:r>
                <a:rPr lang="en-US" sz="1000" b="1" i="0" u="none" strike="noStrike" cap="none" dirty="0">
                  <a:solidFill>
                    <a:schemeClr val="bg1"/>
                  </a:solidFill>
                  <a:latin typeface="Avenir Next LT Pro" panose="020B0504020202020204" pitchFamily="34" charset="77"/>
                  <a:ea typeface="Avenir"/>
                  <a:cs typeface="Avenir"/>
                  <a:sym typeface="Avenir"/>
                </a:rPr>
                <a:t>VP</a:t>
              </a:r>
              <a:endParaRPr sz="1000" b="1" dirty="0">
                <a:solidFill>
                  <a:schemeClr val="bg1"/>
                </a:solidFill>
                <a:latin typeface="Avenir Next LT Pro" panose="020B0504020202020204" pitchFamily="34" charset="77"/>
                <a:ea typeface="Avenir"/>
                <a:cs typeface="Avenir"/>
                <a:sym typeface="Avenir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Arial"/>
                <a:buNone/>
              </a:pPr>
              <a:r>
                <a:rPr lang="en-US" sz="1000" b="1" i="0" u="none" strike="noStrike" cap="none" dirty="0">
                  <a:solidFill>
                    <a:schemeClr val="bg1"/>
                  </a:solidFill>
                  <a:latin typeface="Avenir Next LT Pro" panose="020B0504020202020204" pitchFamily="34" charset="77"/>
                  <a:ea typeface="Avenir"/>
                  <a:cs typeface="Avenir"/>
                  <a:sym typeface="Avenir"/>
                </a:rPr>
                <a:t>Sales</a:t>
              </a:r>
              <a:endParaRPr sz="1000" b="1" dirty="0">
                <a:solidFill>
                  <a:schemeClr val="bg1"/>
                </a:solidFill>
                <a:latin typeface="Avenir Next LT Pro" panose="020B0504020202020204" pitchFamily="34" charset="77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3" name="Google Shape;106;p5">
              <a:extLst>
                <a:ext uri="{FF2B5EF4-FFF2-40B4-BE49-F238E27FC236}">
                  <a16:creationId xmlns:a16="http://schemas.microsoft.com/office/drawing/2014/main" id="{2D8D16C0-26C3-4BEA-2E4E-5C98F334CC75}"/>
                </a:ext>
              </a:extLst>
            </p:cNvPr>
            <p:cNvSpPr/>
            <p:nvPr/>
          </p:nvSpPr>
          <p:spPr>
            <a:xfrm>
              <a:off x="9687936" y="2383285"/>
              <a:ext cx="727787" cy="724678"/>
            </a:xfrm>
            <a:prstGeom prst="rect">
              <a:avLst/>
            </a:prstGeom>
            <a:solidFill>
              <a:schemeClr val="tx1">
                <a:lumMod val="10000"/>
                <a:lumOff val="90000"/>
              </a:schemeClr>
            </a:solidFill>
            <a:ln>
              <a:noFill/>
            </a:ln>
            <a:effectLst>
              <a:outerShdw blurRad="76200" dist="50800" dir="5400000" algn="tl" rotWithShape="0">
                <a:schemeClr val="dk2">
                  <a:alpha val="3529"/>
                </a:schemeClr>
              </a:outerShdw>
            </a:effectLst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Arial"/>
                <a:buNone/>
              </a:pPr>
              <a:r>
                <a:rPr lang="en-US" sz="1000" b="1" i="0" u="none" strike="noStrike" cap="none" dirty="0">
                  <a:solidFill>
                    <a:schemeClr val="bg2">
                      <a:lumMod val="25000"/>
                    </a:schemeClr>
                  </a:solidFill>
                  <a:latin typeface="Avenir Next LT Pro" panose="020B0504020202020204" pitchFamily="34" charset="77"/>
                  <a:ea typeface="Avenir"/>
                  <a:cs typeface="Avenir"/>
                  <a:sym typeface="Avenir"/>
                </a:rPr>
                <a:t>VP</a:t>
              </a:r>
              <a:endParaRPr sz="1000" b="1" dirty="0">
                <a:solidFill>
                  <a:schemeClr val="bg2">
                    <a:lumMod val="25000"/>
                  </a:schemeClr>
                </a:solidFill>
                <a:latin typeface="Avenir Next LT Pro" panose="020B0504020202020204" pitchFamily="34" charset="77"/>
                <a:ea typeface="Avenir"/>
                <a:cs typeface="Avenir"/>
                <a:sym typeface="Avenir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Arial"/>
                <a:buNone/>
              </a:pPr>
              <a:r>
                <a:rPr lang="en-US" sz="1000" b="1" i="0" u="none" strike="noStrike" cap="none" dirty="0">
                  <a:solidFill>
                    <a:schemeClr val="bg2">
                      <a:lumMod val="25000"/>
                    </a:schemeClr>
                  </a:solidFill>
                  <a:latin typeface="Avenir Next LT Pro" panose="020B0504020202020204" pitchFamily="34" charset="77"/>
                  <a:ea typeface="Avenir"/>
                  <a:cs typeface="Avenir"/>
                  <a:sym typeface="Avenir"/>
                </a:rPr>
                <a:t>Customer Success</a:t>
              </a:r>
              <a:endParaRPr sz="1000" b="1" dirty="0">
                <a:solidFill>
                  <a:schemeClr val="bg2">
                    <a:lumMod val="25000"/>
                  </a:schemeClr>
                </a:solidFill>
                <a:latin typeface="Avenir Next LT Pro" panose="020B0504020202020204" pitchFamily="34" charset="77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4" name="Google Shape;107;p5">
              <a:extLst>
                <a:ext uri="{FF2B5EF4-FFF2-40B4-BE49-F238E27FC236}">
                  <a16:creationId xmlns:a16="http://schemas.microsoft.com/office/drawing/2014/main" id="{9CCD9E63-F8CF-88BC-442B-A4EF52CF16D7}"/>
                </a:ext>
              </a:extLst>
            </p:cNvPr>
            <p:cNvSpPr/>
            <p:nvPr/>
          </p:nvSpPr>
          <p:spPr>
            <a:xfrm>
              <a:off x="10602336" y="2383285"/>
              <a:ext cx="727787" cy="724678"/>
            </a:xfrm>
            <a:prstGeom prst="rect">
              <a:avLst/>
            </a:prstGeom>
            <a:solidFill>
              <a:srgbClr val="D8D8D8"/>
            </a:solidFill>
            <a:ln w="9525" cap="flat" cmpd="sng">
              <a:solidFill>
                <a:srgbClr val="E0E3E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76200" dist="50800" dir="5400000" algn="tl" rotWithShape="0">
                <a:schemeClr val="dk2">
                  <a:alpha val="3529"/>
                </a:schemeClr>
              </a:outerShdw>
            </a:effectLst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C4845"/>
                </a:buClr>
                <a:buSzPts val="1000"/>
                <a:buFont typeface="Arial"/>
                <a:buNone/>
              </a:pPr>
              <a:r>
                <a:rPr lang="en-US" sz="1000" b="1" i="0" u="none" strike="noStrike" cap="none" dirty="0">
                  <a:solidFill>
                    <a:srgbClr val="4C4845"/>
                  </a:solidFill>
                  <a:latin typeface="Avenir Next LT Pro" panose="020B0504020202020204" pitchFamily="34" charset="77"/>
                  <a:ea typeface="Avenir"/>
                  <a:cs typeface="Avenir"/>
                  <a:sym typeface="Avenir"/>
                </a:rPr>
                <a:t>VP</a:t>
              </a:r>
              <a:endParaRPr sz="1000" b="1" dirty="0">
                <a:solidFill>
                  <a:schemeClr val="dk1"/>
                </a:solidFill>
                <a:latin typeface="Avenir Next LT Pro" panose="020B0504020202020204" pitchFamily="34" charset="77"/>
                <a:ea typeface="Avenir"/>
                <a:cs typeface="Avenir"/>
                <a:sym typeface="Avenir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C4845"/>
                </a:buClr>
                <a:buSzPts val="1000"/>
                <a:buFont typeface="Arial"/>
                <a:buNone/>
              </a:pPr>
              <a:r>
                <a:rPr lang="en-US" sz="1000" b="1" i="0" u="none" strike="noStrike" cap="none" dirty="0">
                  <a:solidFill>
                    <a:schemeClr val="bg2">
                      <a:lumMod val="25000"/>
                    </a:schemeClr>
                  </a:solidFill>
                  <a:latin typeface="Avenir Next LT Pro" panose="020B0504020202020204" pitchFamily="34" charset="77"/>
                  <a:ea typeface="Avenir"/>
                  <a:cs typeface="Avenir"/>
                  <a:sym typeface="Avenir"/>
                </a:rPr>
                <a:t>RevOps</a:t>
              </a:r>
              <a:endParaRPr sz="1000" b="1" i="0" u="none" strike="noStrike" cap="none" dirty="0">
                <a:solidFill>
                  <a:schemeClr val="bg2">
                    <a:lumMod val="25000"/>
                  </a:schemeClr>
                </a:solidFill>
                <a:latin typeface="Avenir Next LT Pro" panose="020B0504020202020204" pitchFamily="34" charset="77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5" name="Google Shape;108;p5">
              <a:extLst>
                <a:ext uri="{FF2B5EF4-FFF2-40B4-BE49-F238E27FC236}">
                  <a16:creationId xmlns:a16="http://schemas.microsoft.com/office/drawing/2014/main" id="{AED63C3B-E20E-DB5A-58B8-E0557E006169}"/>
                </a:ext>
              </a:extLst>
            </p:cNvPr>
            <p:cNvSpPr/>
            <p:nvPr/>
          </p:nvSpPr>
          <p:spPr>
            <a:xfrm>
              <a:off x="7859136" y="3312693"/>
              <a:ext cx="727787" cy="44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outerShdw blurRad="76200" dist="50800" dir="5400000" algn="tl" rotWithShape="0">
                <a:schemeClr val="dk2">
                  <a:alpha val="3529"/>
                </a:schemeClr>
              </a:outerShdw>
            </a:effectLst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 dirty="0">
                  <a:solidFill>
                    <a:srgbClr val="FFFFFF"/>
                  </a:solidFill>
                  <a:latin typeface="Avenir Next LT Pro" panose="020B0504020202020204" pitchFamily="34" charset="77"/>
                  <a:ea typeface="Avenir"/>
                  <a:cs typeface="Avenir"/>
                  <a:sym typeface="Avenir"/>
                </a:rPr>
                <a:t>Demand </a:t>
              </a:r>
              <a:endParaRPr sz="900" dirty="0">
                <a:solidFill>
                  <a:srgbClr val="FFFFFF"/>
                </a:solidFill>
                <a:latin typeface="Avenir Next LT Pro" panose="020B0504020202020204" pitchFamily="34" charset="77"/>
                <a:ea typeface="Avenir"/>
                <a:cs typeface="Avenir"/>
                <a:sym typeface="Avenir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 dirty="0">
                  <a:solidFill>
                    <a:srgbClr val="FFFFFF"/>
                  </a:solidFill>
                  <a:latin typeface="Avenir Next LT Pro" panose="020B0504020202020204" pitchFamily="34" charset="77"/>
                  <a:ea typeface="Avenir"/>
                  <a:cs typeface="Avenir"/>
                  <a:sym typeface="Avenir"/>
                </a:rPr>
                <a:t>Gen</a:t>
              </a:r>
              <a:endParaRPr sz="900" dirty="0">
                <a:solidFill>
                  <a:srgbClr val="FFFFFF"/>
                </a:solidFill>
                <a:latin typeface="Avenir Next LT Pro" panose="020B0504020202020204" pitchFamily="34" charset="77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6" name="Google Shape;109;p5">
              <a:extLst>
                <a:ext uri="{FF2B5EF4-FFF2-40B4-BE49-F238E27FC236}">
                  <a16:creationId xmlns:a16="http://schemas.microsoft.com/office/drawing/2014/main" id="{33BCF932-3A93-6617-FC96-AA565A19BF74}"/>
                </a:ext>
              </a:extLst>
            </p:cNvPr>
            <p:cNvSpPr/>
            <p:nvPr/>
          </p:nvSpPr>
          <p:spPr>
            <a:xfrm>
              <a:off x="8773536" y="3312693"/>
              <a:ext cx="727787" cy="44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76200" dist="50800" dir="5400000" algn="tl" rotWithShape="0">
                <a:schemeClr val="dk2">
                  <a:alpha val="3529"/>
                </a:schemeClr>
              </a:outerShdw>
            </a:effectLst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Arial"/>
                <a:buNone/>
              </a:pPr>
              <a:r>
                <a:rPr lang="en-US" sz="900" b="0" i="0" u="none" strike="noStrike" cap="none" dirty="0">
                  <a:solidFill>
                    <a:schemeClr val="bg1"/>
                  </a:solidFill>
                  <a:latin typeface="Avenir Next LT Pro" panose="020B0504020202020204" pitchFamily="34" charset="77"/>
                  <a:ea typeface="Avenir"/>
                  <a:cs typeface="Avenir"/>
                  <a:sym typeface="Avenir"/>
                </a:rPr>
                <a:t>Sales Management</a:t>
              </a:r>
              <a:endParaRPr sz="900" dirty="0">
                <a:solidFill>
                  <a:schemeClr val="bg1"/>
                </a:solidFill>
                <a:latin typeface="Avenir Next LT Pro" panose="020B0504020202020204" pitchFamily="34" charset="77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7" name="Google Shape;110;p5">
              <a:extLst>
                <a:ext uri="{FF2B5EF4-FFF2-40B4-BE49-F238E27FC236}">
                  <a16:creationId xmlns:a16="http://schemas.microsoft.com/office/drawing/2014/main" id="{662DBA73-7E52-6479-03D6-1A981362C279}"/>
                </a:ext>
              </a:extLst>
            </p:cNvPr>
            <p:cNvSpPr/>
            <p:nvPr/>
          </p:nvSpPr>
          <p:spPr>
            <a:xfrm>
              <a:off x="9687936" y="3312693"/>
              <a:ext cx="727787" cy="449968"/>
            </a:xfrm>
            <a:prstGeom prst="rect">
              <a:avLst/>
            </a:prstGeom>
            <a:solidFill>
              <a:schemeClr val="tx1">
                <a:lumMod val="10000"/>
                <a:lumOff val="90000"/>
              </a:schemeClr>
            </a:solidFill>
            <a:ln>
              <a:noFill/>
            </a:ln>
            <a:effectLst>
              <a:outerShdw blurRad="76200" dist="50800" dir="5400000" algn="tl" rotWithShape="0">
                <a:schemeClr val="dk2">
                  <a:alpha val="3529"/>
                </a:schemeClr>
              </a:outerShdw>
            </a:effectLst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Arial"/>
                <a:buNone/>
              </a:pPr>
              <a:r>
                <a:rPr lang="en-US" sz="900" b="0" i="0" u="none" strike="noStrike" cap="none" dirty="0">
                  <a:solidFill>
                    <a:srgbClr val="161718"/>
                  </a:solidFill>
                  <a:latin typeface="Avenir Next LT Pro" panose="020B0504020202020204" pitchFamily="34" charset="77"/>
                  <a:ea typeface="Avenir"/>
                  <a:cs typeface="Avenir"/>
                  <a:sym typeface="Avenir"/>
                </a:rPr>
                <a:t>Customer Success Managers</a:t>
              </a:r>
              <a:endParaRPr sz="900" dirty="0">
                <a:solidFill>
                  <a:srgbClr val="161718"/>
                </a:solidFill>
                <a:latin typeface="Avenir Next LT Pro" panose="020B0504020202020204" pitchFamily="34" charset="77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8" name="Google Shape;111;p5">
              <a:extLst>
                <a:ext uri="{FF2B5EF4-FFF2-40B4-BE49-F238E27FC236}">
                  <a16:creationId xmlns:a16="http://schemas.microsoft.com/office/drawing/2014/main" id="{2A4729EF-64BA-B7C5-339D-7E0349E9CA1B}"/>
                </a:ext>
              </a:extLst>
            </p:cNvPr>
            <p:cNvSpPr/>
            <p:nvPr/>
          </p:nvSpPr>
          <p:spPr>
            <a:xfrm>
              <a:off x="10602336" y="3312693"/>
              <a:ext cx="727787" cy="449968"/>
            </a:xfrm>
            <a:prstGeom prst="rect">
              <a:avLst/>
            </a:prstGeom>
            <a:solidFill>
              <a:srgbClr val="D8D8D8"/>
            </a:solidFill>
            <a:ln w="9525" cap="flat" cmpd="sng">
              <a:solidFill>
                <a:srgbClr val="E0E3E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76200" dist="50800" dir="5400000" algn="tl" rotWithShape="0">
                <a:schemeClr val="dk2">
                  <a:alpha val="3529"/>
                </a:schemeClr>
              </a:outerShdw>
            </a:effectLst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C4845"/>
                </a:buClr>
                <a:buSzPts val="1000"/>
                <a:buFont typeface="Arial"/>
                <a:buNone/>
              </a:pPr>
              <a:r>
                <a:rPr lang="en-US" sz="900" b="0" i="0" u="none" strike="noStrike" cap="none" dirty="0">
                  <a:solidFill>
                    <a:srgbClr val="4C4845"/>
                  </a:solidFill>
                  <a:latin typeface="Avenir Next LT Pro" panose="020B0504020202020204" pitchFamily="34" charset="77"/>
                  <a:ea typeface="Avenir"/>
                  <a:cs typeface="Avenir"/>
                  <a:sym typeface="Avenir"/>
                </a:rPr>
                <a:t>Strategy</a:t>
              </a:r>
              <a:endParaRPr sz="900" dirty="0">
                <a:solidFill>
                  <a:schemeClr val="dk1"/>
                </a:solidFill>
                <a:latin typeface="Avenir Next LT Pro" panose="020B0504020202020204" pitchFamily="34" charset="77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9" name="Google Shape;112;p5">
              <a:extLst>
                <a:ext uri="{FF2B5EF4-FFF2-40B4-BE49-F238E27FC236}">
                  <a16:creationId xmlns:a16="http://schemas.microsoft.com/office/drawing/2014/main" id="{F196D502-5B41-39AA-B51B-CE1D046B50C7}"/>
                </a:ext>
              </a:extLst>
            </p:cNvPr>
            <p:cNvSpPr/>
            <p:nvPr/>
          </p:nvSpPr>
          <p:spPr>
            <a:xfrm>
              <a:off x="7859136" y="3840922"/>
              <a:ext cx="727787" cy="44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outerShdw blurRad="76200" dist="50800" dir="5400000" algn="tl" rotWithShape="0">
                <a:schemeClr val="dk2">
                  <a:alpha val="3529"/>
                </a:schemeClr>
              </a:outerShdw>
            </a:effectLst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 dirty="0">
                  <a:solidFill>
                    <a:srgbClr val="FFFFFF"/>
                  </a:solidFill>
                  <a:latin typeface="Avenir Next LT Pro" panose="020B0504020202020204" pitchFamily="34" charset="77"/>
                  <a:ea typeface="Avenir"/>
                  <a:cs typeface="Avenir"/>
                  <a:sym typeface="Avenir"/>
                </a:rPr>
                <a:t>Product Marketing</a:t>
              </a:r>
              <a:endParaRPr sz="900" dirty="0">
                <a:solidFill>
                  <a:srgbClr val="FFFFFF"/>
                </a:solidFill>
                <a:latin typeface="Avenir Next LT Pro" panose="020B0504020202020204" pitchFamily="34" charset="77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0" name="Google Shape;113;p5">
              <a:extLst>
                <a:ext uri="{FF2B5EF4-FFF2-40B4-BE49-F238E27FC236}">
                  <a16:creationId xmlns:a16="http://schemas.microsoft.com/office/drawing/2014/main" id="{59879972-F6F1-F337-1256-7F59FC35DDF0}"/>
                </a:ext>
              </a:extLst>
            </p:cNvPr>
            <p:cNvSpPr/>
            <p:nvPr/>
          </p:nvSpPr>
          <p:spPr>
            <a:xfrm>
              <a:off x="8773536" y="3840922"/>
              <a:ext cx="727787" cy="44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76200" dist="50800" dir="5400000" algn="tl" rotWithShape="0">
                <a:schemeClr val="dk2">
                  <a:alpha val="3529"/>
                </a:schemeClr>
              </a:outerShdw>
            </a:effectLst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Arial"/>
                <a:buNone/>
              </a:pPr>
              <a:r>
                <a:rPr lang="en-US" sz="900" b="0" i="0" u="none" strike="noStrike" cap="none" dirty="0">
                  <a:solidFill>
                    <a:schemeClr val="bg1"/>
                  </a:solidFill>
                  <a:latin typeface="Avenir Next LT Pro" panose="020B0504020202020204" pitchFamily="34" charset="77"/>
                  <a:ea typeface="Avenir"/>
                  <a:cs typeface="Avenir"/>
                  <a:sym typeface="Avenir"/>
                </a:rPr>
                <a:t>AEs / BDRs</a:t>
              </a:r>
              <a:endParaRPr sz="900" dirty="0">
                <a:solidFill>
                  <a:schemeClr val="bg1"/>
                </a:solidFill>
                <a:latin typeface="Avenir Next LT Pro" panose="020B0504020202020204" pitchFamily="34" charset="77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1" name="Google Shape;114;p5">
              <a:extLst>
                <a:ext uri="{FF2B5EF4-FFF2-40B4-BE49-F238E27FC236}">
                  <a16:creationId xmlns:a16="http://schemas.microsoft.com/office/drawing/2014/main" id="{82A17AB9-2F03-BA69-C1CD-65B3E11015A2}"/>
                </a:ext>
              </a:extLst>
            </p:cNvPr>
            <p:cNvSpPr/>
            <p:nvPr/>
          </p:nvSpPr>
          <p:spPr>
            <a:xfrm>
              <a:off x="10602336" y="3840922"/>
              <a:ext cx="727787" cy="449968"/>
            </a:xfrm>
            <a:prstGeom prst="rect">
              <a:avLst/>
            </a:prstGeom>
            <a:solidFill>
              <a:srgbClr val="D8D8D8"/>
            </a:solidFill>
            <a:ln w="9525" cap="flat" cmpd="sng">
              <a:solidFill>
                <a:srgbClr val="E0E3E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76200" dist="50800" dir="5400000" algn="tl" rotWithShape="0">
                <a:schemeClr val="dk2">
                  <a:alpha val="3529"/>
                </a:schemeClr>
              </a:outerShdw>
            </a:effectLst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4C4845"/>
                </a:buClr>
                <a:buSzPts val="1000"/>
                <a:buFont typeface="Avenir"/>
                <a:buNone/>
              </a:pPr>
              <a:r>
                <a:rPr lang="en-US" sz="900" b="0" i="0" u="none" strike="noStrike" cap="none" dirty="0">
                  <a:solidFill>
                    <a:srgbClr val="4C4845"/>
                  </a:solidFill>
                  <a:latin typeface="Avenir Next LT Pro" panose="020B0504020202020204" pitchFamily="34" charset="77"/>
                  <a:ea typeface="Avenir"/>
                  <a:cs typeface="Avenir"/>
                  <a:sym typeface="Avenir"/>
                </a:rPr>
                <a:t>Operations</a:t>
              </a:r>
              <a:endParaRPr sz="900" dirty="0">
                <a:solidFill>
                  <a:schemeClr val="dk1"/>
                </a:solidFill>
                <a:latin typeface="Avenir Next LT Pro" panose="020B0504020202020204" pitchFamily="34" charset="77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2" name="Google Shape;115;p5">
              <a:extLst>
                <a:ext uri="{FF2B5EF4-FFF2-40B4-BE49-F238E27FC236}">
                  <a16:creationId xmlns:a16="http://schemas.microsoft.com/office/drawing/2014/main" id="{F18C7051-C12A-5FBF-8737-E8B36559EBCF}"/>
                </a:ext>
              </a:extLst>
            </p:cNvPr>
            <p:cNvSpPr/>
            <p:nvPr/>
          </p:nvSpPr>
          <p:spPr>
            <a:xfrm>
              <a:off x="8773536" y="4401808"/>
              <a:ext cx="727787" cy="44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76200" dist="50800" dir="5400000" algn="tl" rotWithShape="0">
                <a:schemeClr val="dk2">
                  <a:alpha val="3529"/>
                </a:schemeClr>
              </a:outerShdw>
            </a:effectLst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Arial"/>
                <a:buNone/>
              </a:pPr>
              <a:r>
                <a:rPr lang="en-US" sz="900" b="0" i="0" u="none" strike="noStrike" cap="none" dirty="0">
                  <a:solidFill>
                    <a:schemeClr val="bg1"/>
                  </a:solidFill>
                  <a:latin typeface="Avenir Next LT Pro" panose="020B0504020202020204" pitchFamily="34" charset="77"/>
                  <a:ea typeface="Avenir"/>
                  <a:cs typeface="Avenir"/>
                  <a:sym typeface="Avenir"/>
                </a:rPr>
                <a:t>Solution Engineers</a:t>
              </a:r>
              <a:endParaRPr sz="900" dirty="0">
                <a:solidFill>
                  <a:schemeClr val="bg1"/>
                </a:solidFill>
                <a:latin typeface="Avenir Next LT Pro" panose="020B0504020202020204" pitchFamily="34" charset="77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3" name="Google Shape;116;p5">
              <a:extLst>
                <a:ext uri="{FF2B5EF4-FFF2-40B4-BE49-F238E27FC236}">
                  <a16:creationId xmlns:a16="http://schemas.microsoft.com/office/drawing/2014/main" id="{9A861A65-8F12-E8EB-179E-C63D5F3F4E78}"/>
                </a:ext>
              </a:extLst>
            </p:cNvPr>
            <p:cNvSpPr/>
            <p:nvPr/>
          </p:nvSpPr>
          <p:spPr>
            <a:xfrm>
              <a:off x="10602336" y="4401808"/>
              <a:ext cx="727787" cy="449968"/>
            </a:xfrm>
            <a:prstGeom prst="rect">
              <a:avLst/>
            </a:prstGeom>
            <a:solidFill>
              <a:srgbClr val="D8D8D8"/>
            </a:solidFill>
            <a:ln w="9525" cap="flat" cmpd="sng">
              <a:solidFill>
                <a:srgbClr val="E0E3E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76200" dist="50800" dir="5400000" algn="tl" rotWithShape="0">
                <a:schemeClr val="dk2">
                  <a:alpha val="3529"/>
                </a:schemeClr>
              </a:outerShdw>
            </a:effectLst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C4845"/>
                </a:buClr>
                <a:buSzPts val="1000"/>
                <a:buFont typeface="Arial"/>
                <a:buNone/>
              </a:pPr>
              <a:r>
                <a:rPr lang="en-US" sz="900" b="0" i="0" u="none" strike="noStrike" cap="none" dirty="0">
                  <a:solidFill>
                    <a:srgbClr val="4C4845"/>
                  </a:solidFill>
                  <a:latin typeface="Avenir Next LT Pro" panose="020B0504020202020204" pitchFamily="34" charset="77"/>
                  <a:ea typeface="Avenir"/>
                  <a:cs typeface="Avenir"/>
                  <a:sym typeface="Avenir"/>
                </a:rPr>
                <a:t>Insight</a:t>
              </a:r>
              <a:endParaRPr sz="900" dirty="0">
                <a:solidFill>
                  <a:schemeClr val="dk1"/>
                </a:solidFill>
                <a:latin typeface="Avenir Next LT Pro" panose="020B0504020202020204" pitchFamily="34" charset="77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4" name="Google Shape;117;p5">
              <a:extLst>
                <a:ext uri="{FF2B5EF4-FFF2-40B4-BE49-F238E27FC236}">
                  <a16:creationId xmlns:a16="http://schemas.microsoft.com/office/drawing/2014/main" id="{14F21CDD-AB8C-BF70-15AF-5F197565E33B}"/>
                </a:ext>
              </a:extLst>
            </p:cNvPr>
            <p:cNvSpPr/>
            <p:nvPr/>
          </p:nvSpPr>
          <p:spPr>
            <a:xfrm>
              <a:off x="7859136" y="4404766"/>
              <a:ext cx="727787" cy="44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outerShdw blurRad="76200" dist="50800" dir="5400000" algn="tl" rotWithShape="0">
                <a:schemeClr val="dk2">
                  <a:alpha val="3529"/>
                </a:schemeClr>
              </a:outerShdw>
            </a:effectLst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 dirty="0">
                  <a:solidFill>
                    <a:srgbClr val="FFFFFF"/>
                  </a:solidFill>
                  <a:latin typeface="Avenir Next LT Pro" panose="020B0504020202020204" pitchFamily="34" charset="77"/>
                  <a:ea typeface="Avenir"/>
                  <a:cs typeface="Avenir"/>
                  <a:sym typeface="Avenir"/>
                </a:rPr>
                <a:t>Field Marketing</a:t>
              </a:r>
              <a:endParaRPr sz="900" dirty="0">
                <a:solidFill>
                  <a:srgbClr val="FFFFFF"/>
                </a:solidFill>
                <a:latin typeface="Avenir Next LT Pro" panose="020B0504020202020204" pitchFamily="34" charset="77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5" name="Google Shape;118;p5">
              <a:extLst>
                <a:ext uri="{FF2B5EF4-FFF2-40B4-BE49-F238E27FC236}">
                  <a16:creationId xmlns:a16="http://schemas.microsoft.com/office/drawing/2014/main" id="{CD5E6D8C-377A-3018-BE34-DF73257BE45B}"/>
                </a:ext>
              </a:extLst>
            </p:cNvPr>
            <p:cNvSpPr/>
            <p:nvPr/>
          </p:nvSpPr>
          <p:spPr>
            <a:xfrm>
              <a:off x="10602336" y="4962694"/>
              <a:ext cx="727787" cy="449968"/>
            </a:xfrm>
            <a:prstGeom prst="rect">
              <a:avLst/>
            </a:prstGeom>
            <a:solidFill>
              <a:srgbClr val="D8D8D8"/>
            </a:solidFill>
            <a:ln w="9525" cap="flat" cmpd="sng">
              <a:solidFill>
                <a:srgbClr val="E0E3E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76200" dist="50800" dir="5400000" algn="tl" rotWithShape="0">
                <a:schemeClr val="dk2">
                  <a:alpha val="3529"/>
                </a:schemeClr>
              </a:outerShdw>
            </a:effectLst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C4845"/>
                </a:buClr>
                <a:buSzPts val="1000"/>
                <a:buFont typeface="Arial"/>
                <a:buNone/>
              </a:pPr>
              <a:r>
                <a:rPr lang="en-US" sz="900" b="0" i="0" u="none" strike="noStrike" cap="none" dirty="0">
                  <a:solidFill>
                    <a:srgbClr val="4C4845"/>
                  </a:solidFill>
                  <a:latin typeface="Avenir Next LT Pro" panose="020B0504020202020204" pitchFamily="34" charset="77"/>
                  <a:ea typeface="Avenir"/>
                  <a:cs typeface="Avenir"/>
                  <a:sym typeface="Avenir"/>
                </a:rPr>
                <a:t>Tools</a:t>
              </a:r>
              <a:endParaRPr sz="900" dirty="0">
                <a:solidFill>
                  <a:schemeClr val="dk1"/>
                </a:solidFill>
                <a:latin typeface="Avenir Next LT Pro" panose="020B0504020202020204" pitchFamily="34" charset="77"/>
                <a:ea typeface="Avenir"/>
                <a:cs typeface="Avenir"/>
                <a:sym typeface="Avenir"/>
              </a:endParaRPr>
            </a:p>
          </p:txBody>
        </p:sp>
        <p:cxnSp>
          <p:nvCxnSpPr>
            <p:cNvPr id="66" name="Google Shape;119;p5">
              <a:extLst>
                <a:ext uri="{FF2B5EF4-FFF2-40B4-BE49-F238E27FC236}">
                  <a16:creationId xmlns:a16="http://schemas.microsoft.com/office/drawing/2014/main" id="{D9BA9253-5D08-AB5D-897D-3FB13A82B65C}"/>
                </a:ext>
              </a:extLst>
            </p:cNvPr>
            <p:cNvCxnSpPr>
              <a:stCxn id="51" idx="2"/>
              <a:endCxn id="55" idx="0"/>
            </p:cNvCxnSpPr>
            <p:nvPr/>
          </p:nvCxnSpPr>
          <p:spPr>
            <a:xfrm>
              <a:off x="8223029" y="3107963"/>
              <a:ext cx="0" cy="204600"/>
            </a:xfrm>
            <a:prstGeom prst="straightConnector1">
              <a:avLst/>
            </a:prstGeom>
            <a:ln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Google Shape;120;p5">
              <a:extLst>
                <a:ext uri="{FF2B5EF4-FFF2-40B4-BE49-F238E27FC236}">
                  <a16:creationId xmlns:a16="http://schemas.microsoft.com/office/drawing/2014/main" id="{617AE274-F84C-0D71-99CB-FFE50342CA25}"/>
                </a:ext>
              </a:extLst>
            </p:cNvPr>
            <p:cNvCxnSpPr>
              <a:stCxn id="55" idx="2"/>
              <a:endCxn id="59" idx="0"/>
            </p:cNvCxnSpPr>
            <p:nvPr/>
          </p:nvCxnSpPr>
          <p:spPr>
            <a:xfrm>
              <a:off x="8223029" y="3762661"/>
              <a:ext cx="0" cy="78300"/>
            </a:xfrm>
            <a:prstGeom prst="straightConnector1">
              <a:avLst/>
            </a:prstGeom>
            <a:ln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Google Shape;121;p5">
              <a:extLst>
                <a:ext uri="{FF2B5EF4-FFF2-40B4-BE49-F238E27FC236}">
                  <a16:creationId xmlns:a16="http://schemas.microsoft.com/office/drawing/2014/main" id="{DC38E474-7EAF-8FC6-E9BC-16D8C08DBD77}"/>
                </a:ext>
              </a:extLst>
            </p:cNvPr>
            <p:cNvCxnSpPr>
              <a:endCxn id="59" idx="2"/>
            </p:cNvCxnSpPr>
            <p:nvPr/>
          </p:nvCxnSpPr>
          <p:spPr>
            <a:xfrm rot="10800000">
              <a:off x="8223029" y="4290890"/>
              <a:ext cx="0" cy="111000"/>
            </a:xfrm>
            <a:prstGeom prst="straightConnector1">
              <a:avLst/>
            </a:prstGeom>
            <a:ln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Google Shape;122;p5">
              <a:extLst>
                <a:ext uri="{FF2B5EF4-FFF2-40B4-BE49-F238E27FC236}">
                  <a16:creationId xmlns:a16="http://schemas.microsoft.com/office/drawing/2014/main" id="{2A795AFB-AE9B-0D7C-6120-AACE39E17C8D}"/>
                </a:ext>
              </a:extLst>
            </p:cNvPr>
            <p:cNvCxnSpPr/>
            <p:nvPr/>
          </p:nvCxnSpPr>
          <p:spPr>
            <a:xfrm>
              <a:off x="9154536" y="3107963"/>
              <a:ext cx="0" cy="204730"/>
            </a:xfrm>
            <a:prstGeom prst="straightConnector1">
              <a:avLst/>
            </a:prstGeom>
            <a:ln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Google Shape;123;p5">
              <a:extLst>
                <a:ext uri="{FF2B5EF4-FFF2-40B4-BE49-F238E27FC236}">
                  <a16:creationId xmlns:a16="http://schemas.microsoft.com/office/drawing/2014/main" id="{B785E75B-7FDC-3E05-1DBD-8BFAA6F78E8F}"/>
                </a:ext>
              </a:extLst>
            </p:cNvPr>
            <p:cNvCxnSpPr/>
            <p:nvPr/>
          </p:nvCxnSpPr>
          <p:spPr>
            <a:xfrm>
              <a:off x="9154536" y="3762661"/>
              <a:ext cx="0" cy="78261"/>
            </a:xfrm>
            <a:prstGeom prst="straightConnector1">
              <a:avLst/>
            </a:prstGeom>
            <a:ln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Google Shape;124;p5">
              <a:extLst>
                <a:ext uri="{FF2B5EF4-FFF2-40B4-BE49-F238E27FC236}">
                  <a16:creationId xmlns:a16="http://schemas.microsoft.com/office/drawing/2014/main" id="{CB835FAF-95A3-67E0-A09F-9EF31319DBE8}"/>
                </a:ext>
              </a:extLst>
            </p:cNvPr>
            <p:cNvCxnSpPr/>
            <p:nvPr/>
          </p:nvCxnSpPr>
          <p:spPr>
            <a:xfrm>
              <a:off x="9154536" y="4290890"/>
              <a:ext cx="0" cy="110918"/>
            </a:xfrm>
            <a:prstGeom prst="straightConnector1">
              <a:avLst/>
            </a:prstGeom>
            <a:ln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Google Shape;125;p5">
              <a:extLst>
                <a:ext uri="{FF2B5EF4-FFF2-40B4-BE49-F238E27FC236}">
                  <a16:creationId xmlns:a16="http://schemas.microsoft.com/office/drawing/2014/main" id="{6C0567DB-F34D-75BE-648C-74C8C067695B}"/>
                </a:ext>
              </a:extLst>
            </p:cNvPr>
            <p:cNvCxnSpPr/>
            <p:nvPr/>
          </p:nvCxnSpPr>
          <p:spPr>
            <a:xfrm>
              <a:off x="10068936" y="3107963"/>
              <a:ext cx="0" cy="204730"/>
            </a:xfrm>
            <a:prstGeom prst="straightConnector1">
              <a:avLst/>
            </a:prstGeom>
            <a:ln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Google Shape;126;p5">
              <a:extLst>
                <a:ext uri="{FF2B5EF4-FFF2-40B4-BE49-F238E27FC236}">
                  <a16:creationId xmlns:a16="http://schemas.microsoft.com/office/drawing/2014/main" id="{26AF9BD8-1421-8342-53B3-316DCA5ADEA5}"/>
                </a:ext>
              </a:extLst>
            </p:cNvPr>
            <p:cNvCxnSpPr/>
            <p:nvPr/>
          </p:nvCxnSpPr>
          <p:spPr>
            <a:xfrm>
              <a:off x="10983336" y="3107963"/>
              <a:ext cx="0" cy="204730"/>
            </a:xfrm>
            <a:prstGeom prst="straightConnector1">
              <a:avLst/>
            </a:prstGeom>
            <a:ln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Google Shape;127;p5">
              <a:extLst>
                <a:ext uri="{FF2B5EF4-FFF2-40B4-BE49-F238E27FC236}">
                  <a16:creationId xmlns:a16="http://schemas.microsoft.com/office/drawing/2014/main" id="{48943924-F3A0-0702-E452-95C9649298EF}"/>
                </a:ext>
              </a:extLst>
            </p:cNvPr>
            <p:cNvCxnSpPr/>
            <p:nvPr/>
          </p:nvCxnSpPr>
          <p:spPr>
            <a:xfrm>
              <a:off x="10983336" y="3762661"/>
              <a:ext cx="0" cy="78261"/>
            </a:xfrm>
            <a:prstGeom prst="straightConnector1">
              <a:avLst/>
            </a:prstGeom>
            <a:ln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Google Shape;128;p5">
              <a:extLst>
                <a:ext uri="{FF2B5EF4-FFF2-40B4-BE49-F238E27FC236}">
                  <a16:creationId xmlns:a16="http://schemas.microsoft.com/office/drawing/2014/main" id="{FDF9F22D-E9E3-77FB-5BA0-11504A4517E1}"/>
                </a:ext>
              </a:extLst>
            </p:cNvPr>
            <p:cNvCxnSpPr/>
            <p:nvPr/>
          </p:nvCxnSpPr>
          <p:spPr>
            <a:xfrm>
              <a:off x="10983336" y="4290890"/>
              <a:ext cx="0" cy="110918"/>
            </a:xfrm>
            <a:prstGeom prst="straightConnector1">
              <a:avLst/>
            </a:prstGeom>
            <a:ln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Google Shape;129;p5">
              <a:extLst>
                <a:ext uri="{FF2B5EF4-FFF2-40B4-BE49-F238E27FC236}">
                  <a16:creationId xmlns:a16="http://schemas.microsoft.com/office/drawing/2014/main" id="{6A953B1D-7581-CDE4-C53D-6DDA862A3EC2}"/>
                </a:ext>
              </a:extLst>
            </p:cNvPr>
            <p:cNvCxnSpPr/>
            <p:nvPr/>
          </p:nvCxnSpPr>
          <p:spPr>
            <a:xfrm>
              <a:off x="10983336" y="4851776"/>
              <a:ext cx="0" cy="110918"/>
            </a:xfrm>
            <a:prstGeom prst="straightConnector1">
              <a:avLst/>
            </a:prstGeom>
            <a:ln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0" name="TextBox 79">
            <a:extLst>
              <a:ext uri="{FF2B5EF4-FFF2-40B4-BE49-F238E27FC236}">
                <a16:creationId xmlns:a16="http://schemas.microsoft.com/office/drawing/2014/main" id="{9467AA44-4AEC-E1B3-7838-0B0EAC5B0F8D}"/>
              </a:ext>
            </a:extLst>
          </p:cNvPr>
          <p:cNvSpPr txBox="1"/>
          <p:nvPr/>
        </p:nvSpPr>
        <p:spPr>
          <a:xfrm>
            <a:off x="683539" y="1354995"/>
            <a:ext cx="61264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4C4846"/>
              </a:buClr>
              <a:buSzPts val="2400"/>
              <a:buFont typeface="Avenir"/>
              <a:buNone/>
            </a:pPr>
            <a:r>
              <a:rPr lang="en-US" sz="1800" b="1" i="0" u="none" strike="noStrike" cap="none" dirty="0">
                <a:latin typeface="Avenir Next LT Pro" panose="020B0504020202020204" pitchFamily="34" charset="77"/>
                <a:ea typeface="Avenir"/>
                <a:cs typeface="Avenir"/>
                <a:sym typeface="Avenir"/>
              </a:rPr>
              <a:t>From Decentralized (e.g. Siloed)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4C4846"/>
              </a:buClr>
              <a:buSzPts val="2400"/>
              <a:buFont typeface="Avenir"/>
              <a:buNone/>
            </a:pPr>
            <a:r>
              <a:rPr lang="en-US" sz="1800" b="0" i="0" u="none" strike="noStrike" cap="none" dirty="0">
                <a:solidFill>
                  <a:srgbClr val="4C4846"/>
                </a:solidFill>
                <a:latin typeface="Avenir Next LT Pro" panose="020B0504020202020204" pitchFamily="34" charset="77"/>
                <a:ea typeface="Avenir"/>
                <a:cs typeface="Avenir"/>
                <a:sym typeface="Avenir"/>
              </a:rPr>
              <a:t>Functional Operations</a:t>
            </a:r>
            <a:endParaRPr lang="en-US" sz="1400" dirty="0">
              <a:solidFill>
                <a:schemeClr val="dk1"/>
              </a:solidFill>
              <a:latin typeface="Avenir Next LT Pro" panose="020B0504020202020204" pitchFamily="34" charset="77"/>
              <a:ea typeface="Avenir"/>
              <a:cs typeface="Avenir"/>
              <a:sym typeface="Avenir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0F780908-5772-CCAA-0E20-6531E6B7E839}"/>
              </a:ext>
            </a:extLst>
          </p:cNvPr>
          <p:cNvSpPr txBox="1"/>
          <p:nvPr/>
        </p:nvSpPr>
        <p:spPr>
          <a:xfrm>
            <a:off x="8460840" y="1320243"/>
            <a:ext cx="25298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846"/>
              </a:buClr>
              <a:buSzPts val="2400"/>
              <a:buFont typeface="Arial"/>
              <a:buNone/>
            </a:pPr>
            <a:r>
              <a:rPr lang="en-US" sz="1800" b="1" i="0" u="none" strike="noStrike" cap="none" dirty="0">
                <a:latin typeface="Avenir Next LT Pro" panose="020B0504020202020204" pitchFamily="34" charset="77"/>
                <a:ea typeface="Avenir"/>
                <a:cs typeface="Avenir"/>
                <a:sym typeface="Avenir"/>
              </a:rPr>
              <a:t>To Centralized </a:t>
            </a:r>
            <a:endParaRPr lang="en-US" sz="1400" b="1" dirty="0">
              <a:latin typeface="Avenir Next LT Pro" panose="020B0504020202020204" pitchFamily="34" charset="77"/>
              <a:ea typeface="Avenir"/>
              <a:cs typeface="Avenir"/>
              <a:sym typeface="Avenir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846"/>
              </a:buClr>
              <a:buSzPts val="2400"/>
              <a:buFont typeface="Arial"/>
              <a:buNone/>
            </a:pPr>
            <a:r>
              <a:rPr lang="en-US" sz="1800" b="0" i="0" u="none" strike="noStrike" cap="none" dirty="0">
                <a:solidFill>
                  <a:srgbClr val="4C4846"/>
                </a:solidFill>
                <a:latin typeface="Avenir Next LT Pro" panose="020B0504020202020204" pitchFamily="34" charset="77"/>
                <a:ea typeface="Avenir"/>
                <a:cs typeface="Avenir"/>
                <a:sym typeface="Avenir"/>
              </a:rPr>
              <a:t>Revenue Operations</a:t>
            </a:r>
            <a:endParaRPr lang="en-US" sz="1400" dirty="0">
              <a:solidFill>
                <a:schemeClr val="dk1"/>
              </a:solidFill>
              <a:latin typeface="Avenir Next LT Pro" panose="020B0504020202020204" pitchFamily="34" charset="77"/>
              <a:ea typeface="Avenir"/>
              <a:cs typeface="Avenir"/>
              <a:sym typeface="Avenir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7846DE03-E653-ECE8-1EAE-E2FBB91EFB91}"/>
              </a:ext>
            </a:extLst>
          </p:cNvPr>
          <p:cNvSpPr/>
          <p:nvPr/>
        </p:nvSpPr>
        <p:spPr>
          <a:xfrm>
            <a:off x="611617" y="2001326"/>
            <a:ext cx="6123013" cy="4043013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8F79EE9E-048B-C0B3-FC52-A822AA25F23B}"/>
              </a:ext>
            </a:extLst>
          </p:cNvPr>
          <p:cNvSpPr/>
          <p:nvPr/>
        </p:nvSpPr>
        <p:spPr>
          <a:xfrm>
            <a:off x="7724327" y="1979705"/>
            <a:ext cx="4012501" cy="4064634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1697753F-F00D-7462-F0EB-71179621EDA7}"/>
              </a:ext>
            </a:extLst>
          </p:cNvPr>
          <p:cNvCxnSpPr>
            <a:cxnSpLocks/>
          </p:cNvCxnSpPr>
          <p:nvPr/>
        </p:nvCxnSpPr>
        <p:spPr>
          <a:xfrm>
            <a:off x="5879072" y="1565683"/>
            <a:ext cx="227634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Google Shape;173;p5">
            <a:extLst>
              <a:ext uri="{FF2B5EF4-FFF2-40B4-BE49-F238E27FC236}">
                <a16:creationId xmlns:a16="http://schemas.microsoft.com/office/drawing/2014/main" id="{D3430F4A-1DE0-FFB1-C819-AE4977EF4E4F}"/>
              </a:ext>
            </a:extLst>
          </p:cNvPr>
          <p:cNvSpPr/>
          <p:nvPr/>
        </p:nvSpPr>
        <p:spPr>
          <a:xfrm>
            <a:off x="10657265" y="5408516"/>
            <a:ext cx="727787" cy="449968"/>
          </a:xfrm>
          <a:prstGeom prst="rect">
            <a:avLst/>
          </a:prstGeom>
          <a:solidFill>
            <a:srgbClr val="D8D8D8"/>
          </a:solidFill>
          <a:ln w="9525" cap="flat" cmpd="sng">
            <a:solidFill>
              <a:srgbClr val="E0E3E6"/>
            </a:solidFill>
            <a:prstDash val="solid"/>
            <a:round/>
            <a:headEnd type="none" w="sm" len="sm"/>
            <a:tailEnd type="none" w="sm" len="sm"/>
          </a:ln>
          <a:effectLst>
            <a:outerShdw blurRad="76200" dist="50800" dir="5400000" algn="tl" rotWithShape="0">
              <a:schemeClr val="dk2">
                <a:alpha val="3529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845"/>
              </a:buClr>
              <a:buSzPts val="1000"/>
              <a:buFont typeface="Arial"/>
              <a:buNone/>
            </a:pPr>
            <a:r>
              <a:rPr lang="en-US" sz="1000" b="0" i="0" u="none" strike="noStrike" cap="none" dirty="0">
                <a:solidFill>
                  <a:srgbClr val="4C4845"/>
                </a:solidFill>
                <a:latin typeface="Avenir"/>
                <a:ea typeface="Avenir"/>
                <a:cs typeface="Avenir"/>
                <a:sym typeface="Avenir"/>
              </a:rPr>
              <a:t>Admin</a:t>
            </a:r>
            <a:endParaRPr sz="1800" dirty="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cxnSp>
        <p:nvCxnSpPr>
          <p:cNvPr id="101" name="Google Shape;174;p5">
            <a:extLst>
              <a:ext uri="{FF2B5EF4-FFF2-40B4-BE49-F238E27FC236}">
                <a16:creationId xmlns:a16="http://schemas.microsoft.com/office/drawing/2014/main" id="{4DFD3793-EF65-2826-43D1-69B81953A6B6}"/>
              </a:ext>
            </a:extLst>
          </p:cNvPr>
          <p:cNvCxnSpPr>
            <a:cxnSpLocks/>
          </p:cNvCxnSpPr>
          <p:nvPr/>
        </p:nvCxnSpPr>
        <p:spPr>
          <a:xfrm>
            <a:off x="11021158" y="5296747"/>
            <a:ext cx="0" cy="110918"/>
          </a:xfrm>
          <a:prstGeom prst="straightConnector1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Google Shape;175;p5">
            <a:extLst>
              <a:ext uri="{FF2B5EF4-FFF2-40B4-BE49-F238E27FC236}">
                <a16:creationId xmlns:a16="http://schemas.microsoft.com/office/drawing/2014/main" id="{CA6E5DD1-D458-D635-1009-28D08DFB5A99}"/>
              </a:ext>
            </a:extLst>
          </p:cNvPr>
          <p:cNvSpPr/>
          <p:nvPr/>
        </p:nvSpPr>
        <p:spPr>
          <a:xfrm>
            <a:off x="10527823" y="2286833"/>
            <a:ext cx="979558" cy="3618227"/>
          </a:xfrm>
          <a:prstGeom prst="ellipse">
            <a:avLst/>
          </a:prstGeom>
          <a:noFill/>
          <a:ln w="57150" cap="rnd" cmpd="sng">
            <a:solidFill>
              <a:schemeClr val="accent5"/>
            </a:solidFill>
            <a:prstDash val="sysDot"/>
            <a:round/>
            <a:headEnd type="none" w="sm" len="sm"/>
            <a:tailEnd type="none" w="sm" len="sm"/>
          </a:ln>
          <a:effectLst>
            <a:outerShdw blurRad="76200" dist="50800" dir="5400000" algn="tl" rotWithShape="0">
              <a:schemeClr val="dk2">
                <a:alpha val="3529"/>
              </a:schemeClr>
            </a:outerShdw>
          </a:effectLst>
        </p:spPr>
        <p:txBody>
          <a:bodyPr spcFirstLastPara="1" wrap="square" lIns="182875" tIns="182875" rIns="182875" bIns="1828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venir"/>
              <a:buNone/>
            </a:pPr>
            <a:endParaRPr sz="1200" b="0" i="0" u="none" strike="noStrike" cap="none">
              <a:solidFill>
                <a:schemeClr val="dk2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  <p:extLst>
      <p:ext uri="{BB962C8B-B14F-4D97-AF65-F5344CB8AC3E}">
        <p14:creationId xmlns:p14="http://schemas.microsoft.com/office/powerpoint/2010/main" val="31547835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F41CD7A3-1EA5-F424-465F-CB5FF0C8132F}"/>
              </a:ext>
            </a:extLst>
          </p:cNvPr>
          <p:cNvSpPr/>
          <p:nvPr/>
        </p:nvSpPr>
        <p:spPr>
          <a:xfrm>
            <a:off x="0" y="1107803"/>
            <a:ext cx="12192000" cy="914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7D062E75-F0A6-B7B7-D7A6-32C9364B9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102403"/>
            <a:ext cx="10962290" cy="767853"/>
          </a:xfrm>
        </p:spPr>
        <p:txBody>
          <a:bodyPr/>
          <a:lstStyle/>
          <a:p>
            <a:r>
              <a:rPr lang="en-US" dirty="0"/>
              <a:t>Revenue Operations’ Scope Spans Capabilities Critical to </a:t>
            </a:r>
            <a:br>
              <a:rPr lang="en-US" dirty="0"/>
            </a:br>
            <a:r>
              <a:rPr lang="en-US" dirty="0"/>
              <a:t>all Go-to-Market Functions</a:t>
            </a:r>
          </a:p>
        </p:txBody>
      </p:sp>
      <p:graphicFrame>
        <p:nvGraphicFramePr>
          <p:cNvPr id="2" name="Google Shape;182;p6">
            <a:extLst>
              <a:ext uri="{FF2B5EF4-FFF2-40B4-BE49-F238E27FC236}">
                <a16:creationId xmlns:a16="http://schemas.microsoft.com/office/drawing/2014/main" id="{4A821436-164B-794B-81BC-0077425EEF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75730210"/>
              </p:ext>
            </p:extLst>
          </p:nvPr>
        </p:nvGraphicFramePr>
        <p:xfrm>
          <a:off x="609601" y="2511149"/>
          <a:ext cx="11197422" cy="3618658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8662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62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662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662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662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662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08531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6"/>
                        </a:buClr>
                        <a:buSzPts val="1100"/>
                        <a:buFont typeface="Avenir"/>
                        <a:buNone/>
                      </a:pPr>
                      <a:r>
                        <a:rPr lang="en-US" sz="1100" b="1" u="none" strike="noStrike" cap="none" dirty="0">
                          <a:solidFill>
                            <a:schemeClr val="bg1"/>
                          </a:solidFill>
                          <a:latin typeface="Avenir Next LT Pro" panose="020B0504020202020204" pitchFamily="34" charset="77"/>
                        </a:rPr>
                        <a:t>2. Data Strategy</a:t>
                      </a:r>
                      <a:endParaRPr dirty="0">
                        <a:solidFill>
                          <a:schemeClr val="bg1"/>
                        </a:solidFill>
                        <a:latin typeface="Avenir Next LT Pro" panose="020B0504020202020204" pitchFamily="34" charset="77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6"/>
                        </a:buClr>
                        <a:buSzPts val="1100"/>
                        <a:buFont typeface="Avenir"/>
                        <a:buNone/>
                      </a:pPr>
                      <a:r>
                        <a:rPr lang="en-US" sz="1100" b="0" i="0" u="none" strike="noStrike" cap="none" dirty="0">
                          <a:solidFill>
                            <a:schemeClr val="bg1"/>
                          </a:solidFill>
                          <a:latin typeface="Avenir Next LT Pro" panose="020B0504020202020204" pitchFamily="34" charset="77"/>
                          <a:ea typeface="Avenir"/>
                          <a:cs typeface="Avenir"/>
                          <a:sym typeface="Avenir"/>
                        </a:rPr>
                        <a:t>Establish the data required to drive initiatives and market, company, and departmental decisions</a:t>
                      </a:r>
                      <a:endParaRPr dirty="0">
                        <a:solidFill>
                          <a:schemeClr val="bg1"/>
                        </a:solidFill>
                        <a:latin typeface="Avenir Next LT Pro" panose="020B0504020202020204" pitchFamily="34" charset="77"/>
                      </a:endParaRPr>
                    </a:p>
                  </a:txBody>
                  <a:tcPr marL="45725" marR="45725" marT="45725" marB="45725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6"/>
                        </a:buClr>
                        <a:buSzPts val="1100"/>
                        <a:buFont typeface="Avenir"/>
                        <a:buNone/>
                      </a:pPr>
                      <a:r>
                        <a:rPr lang="en-US" sz="1100" b="1" u="none" strike="noStrike" cap="none" dirty="0">
                          <a:solidFill>
                            <a:schemeClr val="bg1"/>
                          </a:solidFill>
                          <a:latin typeface="Avenir Next LT Pro" panose="020B0504020202020204" pitchFamily="34" charset="77"/>
                        </a:rPr>
                        <a:t>3. Analytic Strategy</a:t>
                      </a:r>
                      <a:br>
                        <a:rPr lang="en-US" sz="1100" b="1" u="none" strike="noStrike" cap="none" dirty="0">
                          <a:solidFill>
                            <a:schemeClr val="bg1"/>
                          </a:solidFill>
                          <a:latin typeface="Avenir Next LT Pro" panose="020B0504020202020204" pitchFamily="34" charset="77"/>
                        </a:rPr>
                      </a:br>
                      <a:r>
                        <a:rPr lang="en-US" sz="1100" b="0" i="0" u="none" strike="noStrike" cap="none" dirty="0">
                          <a:solidFill>
                            <a:schemeClr val="bg1"/>
                          </a:solidFill>
                          <a:latin typeface="Avenir Next LT Pro" panose="020B0504020202020204" pitchFamily="34" charset="77"/>
                          <a:ea typeface="Avenir"/>
                          <a:cs typeface="Avenir"/>
                          <a:sym typeface="Avenir"/>
                        </a:rPr>
                        <a:t>Set and define metrics measured consistently and accurately, with signoffs on all parties involved</a:t>
                      </a:r>
                      <a:endParaRPr dirty="0">
                        <a:solidFill>
                          <a:schemeClr val="bg1"/>
                        </a:solidFill>
                        <a:latin typeface="Avenir Next LT Pro" panose="020B0504020202020204" pitchFamily="34" charset="77"/>
                      </a:endParaRPr>
                    </a:p>
                  </a:txBody>
                  <a:tcPr marL="45725" marR="45725" marT="45725" marB="457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6"/>
                        </a:buClr>
                        <a:buSzPts val="1100"/>
                        <a:buFont typeface="Avenir"/>
                        <a:buNone/>
                      </a:pPr>
                      <a:r>
                        <a:rPr lang="en-US" sz="1100" b="1" u="none" strike="noStrike" cap="none" dirty="0">
                          <a:solidFill>
                            <a:schemeClr val="bg1"/>
                          </a:solidFill>
                          <a:latin typeface="Avenir Next LT Pro" panose="020B0504020202020204" pitchFamily="34" charset="77"/>
                        </a:rPr>
                        <a:t>4. Reporting</a:t>
                      </a:r>
                      <a:endParaRPr dirty="0">
                        <a:solidFill>
                          <a:schemeClr val="bg1"/>
                        </a:solidFill>
                        <a:latin typeface="Avenir Next LT Pro" panose="020B0504020202020204" pitchFamily="34" charset="77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6"/>
                        </a:buClr>
                        <a:buSzPts val="1100"/>
                        <a:buFont typeface="Avenir"/>
                        <a:buNone/>
                      </a:pPr>
                      <a:r>
                        <a:rPr lang="en-US" sz="1100" b="0" i="0" u="none" strike="noStrike" cap="none" dirty="0">
                          <a:solidFill>
                            <a:schemeClr val="bg1"/>
                          </a:solidFill>
                          <a:latin typeface="Avenir Next LT Pro" panose="020B0504020202020204" pitchFamily="34" charset="77"/>
                          <a:ea typeface="Avenir"/>
                          <a:cs typeface="Avenir"/>
                          <a:sym typeface="Avenir"/>
                        </a:rPr>
                        <a:t>Standardize a single source of truth and share those reports universally throughout the entire organization </a:t>
                      </a:r>
                      <a:endParaRPr dirty="0">
                        <a:solidFill>
                          <a:schemeClr val="bg1"/>
                        </a:solidFill>
                        <a:latin typeface="Avenir Next LT Pro" panose="020B0504020202020204" pitchFamily="34" charset="77"/>
                      </a:endParaRPr>
                    </a:p>
                  </a:txBody>
                  <a:tcPr marL="45725" marR="45725" marT="45725" marB="457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6"/>
                        </a:buClr>
                        <a:buSzPts val="1100"/>
                        <a:buFont typeface="Avenir"/>
                        <a:buNone/>
                      </a:pPr>
                      <a:r>
                        <a:rPr lang="en-US" sz="1100" b="1" u="none" strike="noStrike" cap="none" dirty="0">
                          <a:solidFill>
                            <a:schemeClr val="bg1"/>
                          </a:solidFill>
                          <a:latin typeface="Avenir Next LT Pro" panose="020B0504020202020204" pitchFamily="34" charset="77"/>
                        </a:rPr>
                        <a:t>5. Systems</a:t>
                      </a:r>
                      <a:endParaRPr dirty="0">
                        <a:solidFill>
                          <a:schemeClr val="bg1"/>
                        </a:solidFill>
                        <a:latin typeface="Avenir Next LT Pro" panose="020B0504020202020204" pitchFamily="34" charset="77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6"/>
                        </a:buClr>
                        <a:buSzPts val="1100"/>
                        <a:buFont typeface="Avenir"/>
                        <a:buNone/>
                      </a:pPr>
                      <a:r>
                        <a:rPr lang="en-US" sz="1100" b="0" i="0" u="none" strike="noStrike" cap="none" dirty="0">
                          <a:solidFill>
                            <a:schemeClr val="bg1"/>
                          </a:solidFill>
                          <a:latin typeface="Avenir Next LT Pro" panose="020B0504020202020204" pitchFamily="34" charset="77"/>
                          <a:ea typeface="Avenir"/>
                          <a:cs typeface="Avenir"/>
                          <a:sym typeface="Avenir"/>
                        </a:rPr>
                        <a:t>Manage and monitor the underlying systems and their connectivity across all departments to get a single source of the truth</a:t>
                      </a:r>
                      <a:endParaRPr dirty="0">
                        <a:solidFill>
                          <a:schemeClr val="bg1"/>
                        </a:solidFill>
                        <a:latin typeface="Avenir Next LT Pro" panose="020B0504020202020204" pitchFamily="34" charset="77"/>
                      </a:endParaRPr>
                    </a:p>
                  </a:txBody>
                  <a:tcPr marL="45725" marR="45725" marT="45725" marB="457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6"/>
                        </a:buClr>
                        <a:buSzPts val="1100"/>
                        <a:buFont typeface="Avenir"/>
                        <a:buNone/>
                      </a:pPr>
                      <a:r>
                        <a:rPr lang="en-US" sz="1100" b="1" u="none" strike="noStrike" cap="none" dirty="0">
                          <a:solidFill>
                            <a:schemeClr val="bg1"/>
                          </a:solidFill>
                          <a:latin typeface="Avenir Next LT Pro" panose="020B0504020202020204" pitchFamily="34" charset="77"/>
                        </a:rPr>
                        <a:t>6. Support</a:t>
                      </a:r>
                      <a:endParaRPr dirty="0">
                        <a:solidFill>
                          <a:schemeClr val="bg1"/>
                        </a:solidFill>
                        <a:latin typeface="Avenir Next LT Pro" panose="020B0504020202020204" pitchFamily="34" charset="77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6"/>
                        </a:buClr>
                        <a:buSzPts val="1100"/>
                        <a:buFont typeface="Avenir"/>
                        <a:buNone/>
                      </a:pPr>
                      <a:r>
                        <a:rPr lang="en-US" sz="1100" b="0" i="0" u="none" strike="noStrike" cap="none" dirty="0">
                          <a:solidFill>
                            <a:schemeClr val="bg1"/>
                          </a:solidFill>
                          <a:latin typeface="Avenir Next LT Pro" panose="020B0504020202020204" pitchFamily="34" charset="77"/>
                          <a:ea typeface="Avenir"/>
                          <a:cs typeface="Avenir"/>
                          <a:sym typeface="Avenir"/>
                        </a:rPr>
                        <a:t>Act as a conduit between functions to allow the company to increase Revenue and successfully hit key strategic initiatives</a:t>
                      </a:r>
                      <a:endParaRPr dirty="0">
                        <a:solidFill>
                          <a:schemeClr val="bg1"/>
                        </a:solidFill>
                        <a:latin typeface="Avenir Next LT Pro" panose="020B0504020202020204" pitchFamily="34" charset="77"/>
                      </a:endParaRPr>
                    </a:p>
                  </a:txBody>
                  <a:tcPr marL="45725" marR="45725" marT="45725" marB="457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6"/>
                        </a:buClr>
                        <a:buSzPts val="1100"/>
                        <a:buFont typeface="Avenir"/>
                        <a:buNone/>
                      </a:pPr>
                      <a:r>
                        <a:rPr lang="en-US" sz="1100" b="1" u="none" strike="noStrike" cap="none" dirty="0">
                          <a:solidFill>
                            <a:schemeClr val="bg1"/>
                          </a:solidFill>
                          <a:latin typeface="Avenir Next LT Pro" panose="020B0504020202020204" pitchFamily="34" charset="77"/>
                        </a:rPr>
                        <a:t>7. Revenue Ops Org Design</a:t>
                      </a:r>
                      <a:endParaRPr dirty="0">
                        <a:solidFill>
                          <a:schemeClr val="bg1"/>
                        </a:solidFill>
                        <a:latin typeface="Avenir Next LT Pro" panose="020B0504020202020204" pitchFamily="34" charset="77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6"/>
                        </a:buClr>
                        <a:buSzPts val="1100"/>
                        <a:buFont typeface="Avenir"/>
                        <a:buNone/>
                      </a:pPr>
                      <a:r>
                        <a:rPr lang="en-US" sz="1100" b="0" i="0" u="none" strike="noStrike" cap="none" dirty="0">
                          <a:solidFill>
                            <a:schemeClr val="bg1"/>
                          </a:solidFill>
                          <a:latin typeface="Avenir Next LT Pro" panose="020B0504020202020204" pitchFamily="34" charset="77"/>
                          <a:ea typeface="Avenir"/>
                          <a:cs typeface="Avenir"/>
                          <a:sym typeface="Avenir"/>
                        </a:rPr>
                        <a:t>The optimized structure, roles, development plans, KPIs to execute the Rev Ops Charter. </a:t>
                      </a:r>
                      <a:endParaRPr dirty="0">
                        <a:solidFill>
                          <a:schemeClr val="bg1"/>
                        </a:solidFill>
                        <a:latin typeface="Avenir Next LT Pro" panose="020B0504020202020204" pitchFamily="34" charset="77"/>
                      </a:endParaRPr>
                    </a:p>
                  </a:txBody>
                  <a:tcPr marL="45725" marR="45725" marT="45725" marB="457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0594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61718"/>
                        </a:buClr>
                        <a:buSzPts val="1100"/>
                        <a:buFont typeface="Avenir"/>
                        <a:buNone/>
                      </a:pPr>
                      <a:r>
                        <a:rPr lang="en-US" sz="1200" u="none" strike="noStrike" cap="none" dirty="0">
                          <a:solidFill>
                            <a:srgbClr val="161718"/>
                          </a:solidFill>
                          <a:latin typeface="Avenir Next LT Pro" panose="020B0504020202020204" pitchFamily="34" charset="77"/>
                        </a:rPr>
                        <a:t>Data governance</a:t>
                      </a:r>
                      <a:endParaRPr sz="1200" u="none" strike="noStrike" cap="none" dirty="0">
                        <a:solidFill>
                          <a:srgbClr val="161718"/>
                        </a:solidFill>
                        <a:latin typeface="Avenir Next LT Pro" panose="020B0504020202020204" pitchFamily="34" charset="77"/>
                      </a:endParaRPr>
                    </a:p>
                  </a:txBody>
                  <a:tcPr marL="91450" marR="91450" marT="45725" marB="45725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61718"/>
                        </a:buClr>
                        <a:buSzPts val="1100"/>
                        <a:buFont typeface="Avenir"/>
                        <a:buNone/>
                      </a:pPr>
                      <a:r>
                        <a:rPr lang="en-US" sz="1200" u="none" strike="noStrike" cap="none" dirty="0">
                          <a:solidFill>
                            <a:srgbClr val="161718"/>
                          </a:solidFill>
                          <a:latin typeface="Avenir Next LT Pro" panose="020B0504020202020204" pitchFamily="34" charset="77"/>
                        </a:rPr>
                        <a:t>Sales analytics</a:t>
                      </a:r>
                      <a:endParaRPr sz="1200" u="none" strike="noStrike" cap="none" dirty="0">
                        <a:solidFill>
                          <a:srgbClr val="161718"/>
                        </a:solidFill>
                        <a:latin typeface="Avenir Next LT Pro" panose="020B0504020202020204" pitchFamily="34" charset="77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solidFill>
                            <a:srgbClr val="161718"/>
                          </a:solidFill>
                          <a:latin typeface="Avenir Next LT Pro" panose="020B0504020202020204" pitchFamily="34" charset="77"/>
                        </a:rPr>
                        <a:t>Reporting and dashboards</a:t>
                      </a:r>
                      <a:endParaRPr sz="1200" u="none" strike="noStrike" cap="none">
                        <a:solidFill>
                          <a:srgbClr val="161718"/>
                        </a:solidFill>
                        <a:latin typeface="Avenir Next LT Pro" panose="020B0504020202020204" pitchFamily="34" charset="77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Avenir"/>
                        <a:buNone/>
                      </a:pPr>
                      <a:endParaRPr sz="1200" u="none" strike="noStrike" cap="none">
                        <a:solidFill>
                          <a:srgbClr val="161718"/>
                        </a:solidFill>
                        <a:latin typeface="Avenir Next LT Pro" panose="020B0504020202020204" pitchFamily="34" charset="77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61718"/>
                        </a:buClr>
                        <a:buSzPts val="1100"/>
                        <a:buFont typeface="Avenir"/>
                        <a:buNone/>
                      </a:pPr>
                      <a:r>
                        <a:rPr lang="en-US" sz="1200" u="none" strike="noStrike" cap="none">
                          <a:solidFill>
                            <a:srgbClr val="161718"/>
                          </a:solidFill>
                          <a:latin typeface="Avenir Next LT Pro" panose="020B0504020202020204" pitchFamily="34" charset="77"/>
                        </a:rPr>
                        <a:t>Sales process management</a:t>
                      </a:r>
                      <a:endParaRPr sz="1200" u="none" strike="noStrike" cap="none">
                        <a:solidFill>
                          <a:srgbClr val="161718"/>
                        </a:solidFill>
                        <a:latin typeface="Avenir Next LT Pro" panose="020B0504020202020204" pitchFamily="34" charset="77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61718"/>
                        </a:buClr>
                        <a:buSzPts val="1100"/>
                        <a:buFont typeface="Avenir"/>
                        <a:buNone/>
                      </a:pPr>
                      <a:r>
                        <a:rPr lang="en-US" sz="1200" u="none" strike="noStrike" cap="none" dirty="0">
                          <a:solidFill>
                            <a:srgbClr val="161718"/>
                          </a:solidFill>
                          <a:latin typeface="Avenir Next LT Pro" panose="020B0504020202020204" pitchFamily="34" charset="77"/>
                        </a:rPr>
                        <a:t>Sales, Marketing, and CS stakeholder mgmt</a:t>
                      </a:r>
                      <a:endParaRPr sz="1200" u="none" strike="noStrike" cap="none" dirty="0">
                        <a:solidFill>
                          <a:srgbClr val="161718"/>
                        </a:solidFill>
                        <a:latin typeface="Avenir Next LT Pro" panose="020B0504020202020204" pitchFamily="34" charset="77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61718"/>
                        </a:buClr>
                        <a:buSzPts val="1100"/>
                        <a:buFont typeface="Avenir"/>
                        <a:buNone/>
                      </a:pPr>
                      <a:r>
                        <a:rPr lang="en-US" sz="1200" u="none" strike="noStrike" cap="none" dirty="0">
                          <a:solidFill>
                            <a:srgbClr val="161718"/>
                          </a:solidFill>
                          <a:latin typeface="Avenir Next LT Pro" panose="020B0504020202020204" pitchFamily="34" charset="77"/>
                        </a:rPr>
                        <a:t>Role design</a:t>
                      </a:r>
                      <a:endParaRPr sz="1200" u="none" strike="noStrike" cap="none" dirty="0">
                        <a:solidFill>
                          <a:srgbClr val="161718"/>
                        </a:solidFill>
                        <a:latin typeface="Avenir Next LT Pro" panose="020B0504020202020204" pitchFamily="34" charset="77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0594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61718"/>
                        </a:buClr>
                        <a:buSzPts val="1100"/>
                        <a:buFont typeface="Avenir"/>
                        <a:buNone/>
                      </a:pPr>
                      <a:r>
                        <a:rPr lang="en-US" sz="1200" u="none" strike="noStrike" cap="none" dirty="0">
                          <a:solidFill>
                            <a:srgbClr val="161718"/>
                          </a:solidFill>
                          <a:latin typeface="Avenir Next LT Pro" panose="020B0504020202020204" pitchFamily="34" charset="77"/>
                        </a:rPr>
                        <a:t>Metrics selection and definition</a:t>
                      </a:r>
                      <a:endParaRPr sz="1200" u="none" strike="noStrike" cap="none" dirty="0">
                        <a:solidFill>
                          <a:srgbClr val="161718"/>
                        </a:solidFill>
                        <a:latin typeface="Avenir Next LT Pro" panose="020B0504020202020204" pitchFamily="34" charset="77"/>
                      </a:endParaRPr>
                    </a:p>
                  </a:txBody>
                  <a:tcPr marL="91450" marR="91450" marT="45725" marB="45725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61718"/>
                        </a:buClr>
                        <a:buSzPts val="1100"/>
                        <a:buFont typeface="Avenir"/>
                        <a:buNone/>
                      </a:pPr>
                      <a:r>
                        <a:rPr lang="en-US" sz="1200" u="none" strike="noStrike" cap="none" dirty="0">
                          <a:solidFill>
                            <a:srgbClr val="161718"/>
                          </a:solidFill>
                          <a:latin typeface="Avenir Next LT Pro" panose="020B0504020202020204" pitchFamily="34" charset="77"/>
                        </a:rPr>
                        <a:t>Marketing analytics</a:t>
                      </a:r>
                      <a:endParaRPr sz="1200" u="none" strike="noStrike" cap="none" dirty="0">
                        <a:solidFill>
                          <a:srgbClr val="161718"/>
                        </a:solidFill>
                        <a:latin typeface="Avenir Next LT Pro" panose="020B0504020202020204" pitchFamily="34" charset="77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solidFill>
                            <a:srgbClr val="161718"/>
                          </a:solidFill>
                          <a:latin typeface="Avenir Next LT Pro" panose="020B0504020202020204" pitchFamily="34" charset="77"/>
                        </a:rPr>
                        <a:t>Pipeline management and forecasting</a:t>
                      </a:r>
                      <a:endParaRPr sz="1200" u="none" strike="noStrike" cap="none">
                        <a:solidFill>
                          <a:srgbClr val="161718"/>
                        </a:solidFill>
                        <a:latin typeface="Avenir Next LT Pro" panose="020B0504020202020204" pitchFamily="34" charset="77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61718"/>
                        </a:buClr>
                        <a:buSzPts val="1100"/>
                        <a:buFont typeface="Avenir"/>
                        <a:buNone/>
                      </a:pPr>
                      <a:r>
                        <a:rPr lang="en-US" sz="1200" u="none" strike="noStrike" cap="none">
                          <a:solidFill>
                            <a:srgbClr val="161718"/>
                          </a:solidFill>
                          <a:latin typeface="Avenir Next LT Pro" panose="020B0504020202020204" pitchFamily="34" charset="77"/>
                        </a:rPr>
                        <a:t>Sales technology oversight</a:t>
                      </a:r>
                      <a:endParaRPr sz="1200" u="none" strike="noStrike" cap="none">
                        <a:solidFill>
                          <a:srgbClr val="161718"/>
                        </a:solidFill>
                        <a:latin typeface="Avenir Next LT Pro" panose="020B0504020202020204" pitchFamily="34" charset="77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61718"/>
                        </a:buClr>
                        <a:buSzPts val="1100"/>
                        <a:buFont typeface="Avenir"/>
                        <a:buNone/>
                      </a:pPr>
                      <a:r>
                        <a:rPr lang="en-US" sz="1200" u="none" strike="noStrike" cap="none">
                          <a:solidFill>
                            <a:srgbClr val="161718"/>
                          </a:solidFill>
                          <a:latin typeface="Avenir Next LT Pro" panose="020B0504020202020204" pitchFamily="34" charset="77"/>
                        </a:rPr>
                        <a:t>Strategic project &amp; transformation support</a:t>
                      </a:r>
                      <a:endParaRPr sz="1200" u="none" strike="noStrike" cap="none">
                        <a:solidFill>
                          <a:srgbClr val="161718"/>
                        </a:solidFill>
                        <a:latin typeface="Avenir Next LT Pro" panose="020B0504020202020204" pitchFamily="34" charset="77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61718"/>
                        </a:buClr>
                        <a:buSzPts val="1100"/>
                        <a:buFont typeface="Avenir"/>
                        <a:buNone/>
                      </a:pPr>
                      <a:r>
                        <a:rPr lang="en-US" sz="1200" u="none" strike="noStrike" cap="none">
                          <a:solidFill>
                            <a:srgbClr val="161718"/>
                          </a:solidFill>
                          <a:latin typeface="Avenir Next LT Pro" panose="020B0504020202020204" pitchFamily="34" charset="77"/>
                        </a:rPr>
                        <a:t>Capacity planning and sizing</a:t>
                      </a:r>
                      <a:endParaRPr sz="1200" u="none" strike="noStrike" cap="none">
                        <a:solidFill>
                          <a:srgbClr val="161718"/>
                        </a:solidFill>
                        <a:latin typeface="Avenir Next LT Pro" panose="020B0504020202020204" pitchFamily="34" charset="77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0594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Avenir"/>
                        <a:buNone/>
                      </a:pPr>
                      <a:endParaRPr sz="1200" u="none" strike="noStrike" cap="none">
                        <a:solidFill>
                          <a:srgbClr val="161718"/>
                        </a:solidFill>
                        <a:latin typeface="Avenir Next LT Pro" panose="020B0504020202020204" pitchFamily="34" charset="77"/>
                      </a:endParaRPr>
                    </a:p>
                  </a:txBody>
                  <a:tcPr marL="91450" marR="91450" marT="45725" marB="45725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solidFill>
                            <a:srgbClr val="161718"/>
                          </a:solidFill>
                          <a:latin typeface="Avenir Next LT Pro" panose="020B0504020202020204" pitchFamily="34" charset="77"/>
                        </a:rPr>
                        <a:t>Customer intelligence</a:t>
                      </a:r>
                      <a:endParaRPr sz="1200" u="none" strike="noStrike" cap="none">
                        <a:solidFill>
                          <a:srgbClr val="161718"/>
                        </a:solidFill>
                        <a:latin typeface="Avenir Next LT Pro" panose="020B0504020202020204" pitchFamily="34" charset="77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Avenir"/>
                        <a:buNone/>
                      </a:pPr>
                      <a:endParaRPr sz="1200" u="none" strike="noStrike" cap="none">
                        <a:solidFill>
                          <a:srgbClr val="161718"/>
                        </a:solidFill>
                        <a:latin typeface="Avenir Next LT Pro" panose="020B0504020202020204" pitchFamily="34" charset="77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Avenir"/>
                        <a:buNone/>
                      </a:pPr>
                      <a:endParaRPr sz="1200" u="none" strike="noStrike" cap="none">
                        <a:solidFill>
                          <a:srgbClr val="161718"/>
                        </a:solidFill>
                        <a:latin typeface="Avenir Next LT Pro" panose="020B0504020202020204" pitchFamily="34" charset="77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61718"/>
                        </a:buClr>
                        <a:buSzPts val="1100"/>
                        <a:buFont typeface="Avenir"/>
                        <a:buNone/>
                      </a:pPr>
                      <a:r>
                        <a:rPr lang="en-US" sz="1200" u="none" strike="noStrike" cap="none">
                          <a:solidFill>
                            <a:srgbClr val="161718"/>
                          </a:solidFill>
                          <a:latin typeface="Avenir Next LT Pro" panose="020B0504020202020204" pitchFamily="34" charset="77"/>
                        </a:rPr>
                        <a:t>CRM/SFA program effectiveness</a:t>
                      </a:r>
                      <a:endParaRPr sz="1200" u="none" strike="noStrike" cap="none">
                        <a:solidFill>
                          <a:srgbClr val="161718"/>
                        </a:solidFill>
                        <a:latin typeface="Avenir Next LT Pro" panose="020B0504020202020204" pitchFamily="34" charset="77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61718"/>
                        </a:buClr>
                        <a:buSzPts val="1100"/>
                        <a:buFont typeface="Avenir"/>
                        <a:buNone/>
                      </a:pPr>
                      <a:r>
                        <a:rPr lang="en-US" sz="1200" u="none" strike="noStrike" cap="none" dirty="0">
                          <a:solidFill>
                            <a:srgbClr val="161718"/>
                          </a:solidFill>
                          <a:latin typeface="Avenir Next LT Pro" panose="020B0504020202020204" pitchFamily="34" charset="77"/>
                        </a:rPr>
                        <a:t>Performance management</a:t>
                      </a:r>
                      <a:endParaRPr sz="1200" u="none" strike="noStrike" cap="none" dirty="0">
                        <a:solidFill>
                          <a:srgbClr val="161718"/>
                        </a:solidFill>
                        <a:latin typeface="Avenir Next LT Pro" panose="020B0504020202020204" pitchFamily="34" charset="77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61718"/>
                        </a:buClr>
                        <a:buSzPts val="1100"/>
                        <a:buFont typeface="Avenir"/>
                        <a:buNone/>
                      </a:pPr>
                      <a:r>
                        <a:rPr lang="en-US" sz="1200" u="none" strike="noStrike" cap="none">
                          <a:solidFill>
                            <a:srgbClr val="161718"/>
                          </a:solidFill>
                          <a:latin typeface="Avenir Next LT Pro" panose="020B0504020202020204" pitchFamily="34" charset="77"/>
                        </a:rPr>
                        <a:t>Customer segmentation</a:t>
                      </a:r>
                      <a:endParaRPr sz="1200" u="none" strike="noStrike" cap="none">
                        <a:solidFill>
                          <a:srgbClr val="161718"/>
                        </a:solidFill>
                        <a:latin typeface="Avenir Next LT Pro" panose="020B0504020202020204" pitchFamily="34" charset="77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0594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Avenir"/>
                        <a:buNone/>
                      </a:pPr>
                      <a:endParaRPr sz="1200" u="none" strike="noStrike" cap="none">
                        <a:solidFill>
                          <a:srgbClr val="161718"/>
                        </a:solidFill>
                        <a:latin typeface="Avenir Next LT Pro" panose="020B0504020202020204" pitchFamily="34" charset="77"/>
                      </a:endParaRPr>
                    </a:p>
                  </a:txBody>
                  <a:tcPr marL="91450" marR="91450" marT="45725" marB="45725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Avenir"/>
                        <a:buNone/>
                      </a:pPr>
                      <a:endParaRPr sz="1200" u="none" strike="noStrike" cap="none" dirty="0">
                        <a:solidFill>
                          <a:srgbClr val="161718"/>
                        </a:solidFill>
                        <a:latin typeface="Avenir Next LT Pro" panose="020B0504020202020204" pitchFamily="34" charset="77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Avenir"/>
                        <a:buNone/>
                      </a:pPr>
                      <a:endParaRPr sz="1200" u="none" strike="noStrike" cap="none">
                        <a:solidFill>
                          <a:srgbClr val="161718"/>
                        </a:solidFill>
                        <a:latin typeface="Avenir Next LT Pro" panose="020B0504020202020204" pitchFamily="34" charset="77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Avenir"/>
                        <a:buNone/>
                      </a:pPr>
                      <a:endParaRPr sz="1200" u="none" strike="noStrike" cap="none">
                        <a:solidFill>
                          <a:srgbClr val="161718"/>
                        </a:solidFill>
                        <a:latin typeface="Avenir Next LT Pro" panose="020B0504020202020204" pitchFamily="34" charset="77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 dirty="0">
                          <a:solidFill>
                            <a:schemeClr val="tx1"/>
                          </a:solidFill>
                          <a:latin typeface="Avenir Next LT Pro" panose="020B0504020202020204" pitchFamily="34" charset="77"/>
                        </a:rPr>
                        <a:t>Revenue operations talent management</a:t>
                      </a:r>
                      <a:endParaRPr sz="1200" u="none" strike="noStrike" cap="none" dirty="0">
                        <a:solidFill>
                          <a:schemeClr val="tx1"/>
                        </a:solidFill>
                        <a:latin typeface="Avenir Next LT Pro" panose="020B0504020202020204" pitchFamily="34" charset="77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Avenir"/>
                        <a:buNone/>
                      </a:pPr>
                      <a:endParaRPr sz="1200" u="none" strike="noStrike" cap="none" dirty="0">
                        <a:solidFill>
                          <a:srgbClr val="161718"/>
                        </a:solidFill>
                        <a:latin typeface="Avenir Next LT Pro" panose="020B0504020202020204" pitchFamily="34" charset="77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61718"/>
                        </a:buClr>
                        <a:buSzPts val="1100"/>
                        <a:buFont typeface="Avenir"/>
                        <a:buNone/>
                      </a:pPr>
                      <a:r>
                        <a:rPr lang="en-US" sz="1200" u="none" strike="noStrike" cap="none" dirty="0">
                          <a:solidFill>
                            <a:srgbClr val="161718"/>
                          </a:solidFill>
                        </a:rPr>
                        <a:t>Territory design and coverage</a:t>
                      </a: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3" name="Google Shape;183;p6" descr="Bar graph with upward trend with solid fill">
            <a:extLst>
              <a:ext uri="{FF2B5EF4-FFF2-40B4-BE49-F238E27FC236}">
                <a16:creationId xmlns:a16="http://schemas.microsoft.com/office/drawing/2014/main" id="{1BCCBD67-ABCA-F0B3-7E73-4DB845F11547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04239" y="2022203"/>
            <a:ext cx="459011" cy="42261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184;p6" descr="Clipboard Mixed with solid fill">
            <a:extLst>
              <a:ext uri="{FF2B5EF4-FFF2-40B4-BE49-F238E27FC236}">
                <a16:creationId xmlns:a16="http://schemas.microsoft.com/office/drawing/2014/main" id="{2890F104-9AB3-5527-297A-EBB970353B8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94610" y="2022203"/>
            <a:ext cx="533323" cy="42261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90;p6" descr="Presentation with org chart with solid fill">
            <a:extLst>
              <a:ext uri="{FF2B5EF4-FFF2-40B4-BE49-F238E27FC236}">
                <a16:creationId xmlns:a16="http://schemas.microsoft.com/office/drawing/2014/main" id="{E9E5A0DA-7401-4C12-36DD-971AE5C1F89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74351" y="2011251"/>
            <a:ext cx="459011" cy="496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85;p6" descr="Workflow with solid fill">
            <a:extLst>
              <a:ext uri="{FF2B5EF4-FFF2-40B4-BE49-F238E27FC236}">
                <a16:creationId xmlns:a16="http://schemas.microsoft.com/office/drawing/2014/main" id="{9D3638C1-11DC-E77A-0EF6-1A6F39080309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839034" y="2021488"/>
            <a:ext cx="459011" cy="42404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89;p6" descr="Handshake outline">
            <a:extLst>
              <a:ext uri="{FF2B5EF4-FFF2-40B4-BE49-F238E27FC236}">
                <a16:creationId xmlns:a16="http://schemas.microsoft.com/office/drawing/2014/main" id="{5967CAC9-7A01-49E0-B5A3-D1F001DC7CFF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778030" y="2073056"/>
            <a:ext cx="459011" cy="4567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86;p6" descr="Group of people with solid fill">
            <a:extLst>
              <a:ext uri="{FF2B5EF4-FFF2-40B4-BE49-F238E27FC236}">
                <a16:creationId xmlns:a16="http://schemas.microsoft.com/office/drawing/2014/main" id="{9918C5DD-46A7-89FB-F0E8-94D5A3FF48EB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583459" y="2073056"/>
            <a:ext cx="459010" cy="373387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87;p6">
            <a:extLst>
              <a:ext uri="{FF2B5EF4-FFF2-40B4-BE49-F238E27FC236}">
                <a16:creationId xmlns:a16="http://schemas.microsoft.com/office/drawing/2014/main" id="{CC408475-8212-1137-D033-0A37CFBF0B32}"/>
              </a:ext>
            </a:extLst>
          </p:cNvPr>
          <p:cNvSpPr/>
          <p:nvPr/>
        </p:nvSpPr>
        <p:spPr>
          <a:xfrm rot="-5400000">
            <a:off x="6073823" y="-3931515"/>
            <a:ext cx="268979" cy="11197423"/>
          </a:xfrm>
          <a:prstGeom prst="rightBracket">
            <a:avLst>
              <a:gd name="adj" fmla="val 8333"/>
            </a:avLst>
          </a:prstGeom>
          <a:ln w="19050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88;p6">
            <a:extLst>
              <a:ext uri="{FF2B5EF4-FFF2-40B4-BE49-F238E27FC236}">
                <a16:creationId xmlns:a16="http://schemas.microsoft.com/office/drawing/2014/main" id="{DD03BC41-DD4E-D1E9-FE29-8893DC768FB3}"/>
              </a:ext>
            </a:extLst>
          </p:cNvPr>
          <p:cNvSpPr txBox="1"/>
          <p:nvPr/>
        </p:nvSpPr>
        <p:spPr>
          <a:xfrm>
            <a:off x="4301134" y="1386571"/>
            <a:ext cx="3814355" cy="30777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chemeClr val="bg1"/>
                </a:solidFill>
                <a:latin typeface="Avenir Next LT Pro" panose="020B0504020202020204" pitchFamily="34" charset="77"/>
                <a:ea typeface="Arial"/>
                <a:cs typeface="Arial"/>
                <a:sym typeface="Arial"/>
              </a:rPr>
              <a:t>1. Scope of Revenue Operations Charter</a:t>
            </a:r>
            <a:endParaRPr sz="1800" dirty="0">
              <a:solidFill>
                <a:schemeClr val="bg1"/>
              </a:solidFill>
              <a:latin typeface="Avenir Next LT Pro" panose="020B0504020202020204" pitchFamily="34" charset="77"/>
              <a:ea typeface="Avenir"/>
              <a:cs typeface="Avenir"/>
              <a:sym typeface="Avenir"/>
            </a:endParaRPr>
          </a:p>
        </p:txBody>
      </p:sp>
    </p:spTree>
    <p:extLst>
      <p:ext uri="{BB962C8B-B14F-4D97-AF65-F5344CB8AC3E}">
        <p14:creationId xmlns:p14="http://schemas.microsoft.com/office/powerpoint/2010/main" val="40807980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697F182-1B37-CBF9-F733-EE78BA20E744}"/>
              </a:ext>
            </a:extLst>
          </p:cNvPr>
          <p:cNvSpPr/>
          <p:nvPr/>
        </p:nvSpPr>
        <p:spPr>
          <a:xfrm>
            <a:off x="0" y="959951"/>
            <a:ext cx="12192000" cy="914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800" dirty="0">
                <a:solidFill>
                  <a:schemeClr val="tx1"/>
                </a:solidFill>
                <a:latin typeface="Avenir Next LT Pro" panose="020B0504020202020204" pitchFamily="34" charset="77"/>
                <a:ea typeface="Avenir"/>
                <a:cs typeface="Avenir"/>
                <a:sym typeface="Avenir"/>
              </a:rPr>
              <a:t>        </a:t>
            </a:r>
          </a:p>
          <a:p>
            <a:pPr algn="ctr"/>
            <a:r>
              <a:rPr lang="en-US" sz="1800" b="1" dirty="0">
                <a:solidFill>
                  <a:schemeClr val="tx1"/>
                </a:solidFill>
                <a:latin typeface="Avenir Next LT Pro" panose="020B0504020202020204" pitchFamily="34" charset="77"/>
                <a:ea typeface="Avenir"/>
                <a:cs typeface="Avenir"/>
                <a:sym typeface="Avenir"/>
              </a:rPr>
              <a:t>       All Of Them Should Show Improvement In Year 1 of </a:t>
            </a:r>
            <a:r>
              <a:rPr lang="en-US" b="1" dirty="0">
                <a:solidFill>
                  <a:schemeClr val="tx1"/>
                </a:solidFill>
                <a:latin typeface="Avenir Next LT Pro" panose="020B0504020202020204" pitchFamily="34" charset="77"/>
                <a:ea typeface="Avenir"/>
                <a:cs typeface="Avenir"/>
                <a:sym typeface="Avenir"/>
              </a:rPr>
              <a:t>a</a:t>
            </a:r>
            <a:r>
              <a:rPr lang="en-US" sz="1800" b="1" dirty="0">
                <a:solidFill>
                  <a:schemeClr val="tx1"/>
                </a:solidFill>
                <a:latin typeface="Avenir Next LT Pro" panose="020B0504020202020204" pitchFamily="34" charset="77"/>
                <a:ea typeface="Avenir"/>
                <a:cs typeface="Avenir"/>
                <a:sym typeface="Avenir"/>
              </a:rPr>
              <a:t> Revenue Operations Deployment</a:t>
            </a:r>
            <a:endParaRPr lang="en-US" b="1" dirty="0">
              <a:solidFill>
                <a:schemeClr val="tx1"/>
              </a:solidFill>
              <a:latin typeface="Avenir Next LT Pro" panose="020B0504020202020204" pitchFamily="34" charset="77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7D062E75-F0A6-B7B7-D7A6-32C9364B9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37589"/>
            <a:ext cx="11143131" cy="767853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venir Next LT Pro" panose="020B0504020202020204" pitchFamily="34" charset="77"/>
                <a:ea typeface="Avenir"/>
                <a:cs typeface="Avenir"/>
                <a:sym typeface="Avenir"/>
              </a:rPr>
              <a:t>Revenue Operations Strategy Typically Supports 4 Key Business Outcomes</a:t>
            </a:r>
            <a:endParaRPr lang="en-US" dirty="0">
              <a:latin typeface="Avenir Next LT Pro" panose="020B0504020202020204" pitchFamily="34" charset="77"/>
            </a:endParaRPr>
          </a:p>
        </p:txBody>
      </p:sp>
      <p:graphicFrame>
        <p:nvGraphicFramePr>
          <p:cNvPr id="2" name="Google Shape;197;p7">
            <a:extLst>
              <a:ext uri="{FF2B5EF4-FFF2-40B4-BE49-F238E27FC236}">
                <a16:creationId xmlns:a16="http://schemas.microsoft.com/office/drawing/2014/main" id="{C0D70B69-E5E8-7AF4-0B62-6472380DBD1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23666947"/>
              </p:ext>
            </p:extLst>
          </p:nvPr>
        </p:nvGraphicFramePr>
        <p:xfrm>
          <a:off x="609599" y="1707647"/>
          <a:ext cx="11143131" cy="4537972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075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868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803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4092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 dirty="0">
                          <a:solidFill>
                            <a:schemeClr val="bg1"/>
                          </a:solidFill>
                        </a:rPr>
                        <a:t>Outcome</a:t>
                      </a:r>
                      <a:endParaRPr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 dirty="0">
                          <a:solidFill>
                            <a:schemeClr val="bg1"/>
                          </a:solidFill>
                        </a:rPr>
                        <a:t>How will Revenue Ops Support this Initiative?</a:t>
                      </a:r>
                      <a:endParaRPr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6"/>
                        </a:buClr>
                        <a:buSzPts val="1600"/>
                        <a:buFont typeface="Avenir"/>
                        <a:buNone/>
                      </a:pPr>
                      <a:r>
                        <a:rPr lang="en-US" sz="1400" b="1" u="none" strike="noStrike" cap="none" dirty="0">
                          <a:solidFill>
                            <a:schemeClr val="bg1"/>
                          </a:solidFill>
                        </a:rPr>
                        <a:t>How will Revenue Ops be measured?</a:t>
                      </a:r>
                      <a:endParaRPr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3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61718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u="none" strike="noStrike" cap="none" dirty="0">
                          <a:solidFill>
                            <a:srgbClr val="161718"/>
                          </a:solidFill>
                        </a:rPr>
                        <a:t>Purchase Ease / Selling Ease</a:t>
                      </a: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61718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en-US" sz="1100" b="1" u="none" strike="noStrike" cap="none" dirty="0">
                          <a:solidFill>
                            <a:srgbClr val="161718"/>
                          </a:solidFill>
                        </a:rPr>
                        <a:t>Data Strategy:  </a:t>
                      </a:r>
                      <a:r>
                        <a:rPr lang="en-US" sz="1100" u="none" strike="noStrike" cap="none" dirty="0">
                          <a:solidFill>
                            <a:srgbClr val="161718"/>
                          </a:solidFill>
                        </a:rPr>
                        <a:t>Define data required to make decisions across departments (Marketing, Customer Success, Sales, Etc.) </a:t>
                      </a:r>
                      <a:endParaRPr sz="1100" dirty="0"/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61718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en-US" sz="1100" b="1" u="none" strike="noStrike" cap="none" dirty="0">
                          <a:solidFill>
                            <a:srgbClr val="161718"/>
                          </a:solidFill>
                        </a:rPr>
                        <a:t>IT Systems:</a:t>
                      </a:r>
                      <a:r>
                        <a:rPr lang="en-US" sz="1100" b="0" u="none" strike="noStrike" cap="none" dirty="0">
                          <a:solidFill>
                            <a:srgbClr val="161718"/>
                          </a:solidFill>
                        </a:rPr>
                        <a:t>  Automate core business processes to increase the productivity across business functions</a:t>
                      </a:r>
                      <a:endParaRPr sz="1100" dirty="0"/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61718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en-US" sz="1100" b="1" u="none" strike="noStrike" cap="none" dirty="0">
                          <a:solidFill>
                            <a:srgbClr val="161718"/>
                          </a:solidFill>
                        </a:rPr>
                        <a:t>Cross-functional Support:</a:t>
                      </a:r>
                      <a:r>
                        <a:rPr lang="en-US" sz="1100" b="0" u="none" strike="noStrike" cap="none" dirty="0">
                          <a:solidFill>
                            <a:srgbClr val="161718"/>
                          </a:solidFill>
                        </a:rPr>
                        <a:t>  Represent Rev Ops within the other corporate functional groups and reduce the administrative burden from Rev Ops </a:t>
                      </a:r>
                      <a:endParaRPr sz="1100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61718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en-US" sz="1100" u="none" strike="noStrike" cap="none" dirty="0">
                          <a:solidFill>
                            <a:srgbClr val="161718"/>
                          </a:solidFill>
                        </a:rPr>
                        <a:t>% UAR Selling Time (improvement)</a:t>
                      </a:r>
                      <a:endParaRPr sz="1100" dirty="0"/>
                    </a:p>
                    <a:p>
                      <a:pPr marL="171450" marR="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61718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en-US" sz="1100" u="none" strike="noStrike" cap="none" dirty="0">
                          <a:solidFill>
                            <a:srgbClr val="161718"/>
                          </a:solidFill>
                        </a:rPr>
                        <a:t>Time to quote (Improvement)</a:t>
                      </a:r>
                      <a:endParaRPr sz="1100" dirty="0"/>
                    </a:p>
                    <a:p>
                      <a:pPr marL="171450" marR="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61718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en-US" sz="1100" u="none" strike="noStrike" cap="none" dirty="0">
                          <a:solidFill>
                            <a:srgbClr val="161718"/>
                          </a:solidFill>
                        </a:rPr>
                        <a:t>Data Cleanliness (% of records that are duplicates)</a:t>
                      </a:r>
                      <a:endParaRPr sz="1100" dirty="0"/>
                    </a:p>
                    <a:p>
                      <a:pPr marL="171450" marR="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61718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en-US" sz="1100" u="none" strike="noStrike" cap="none" dirty="0">
                          <a:solidFill>
                            <a:srgbClr val="161718"/>
                          </a:solidFill>
                        </a:rPr>
                        <a:t>SFDC Usage</a:t>
                      </a:r>
                      <a:endParaRPr sz="1100" dirty="0"/>
                    </a:p>
                    <a:p>
                      <a:pPr marL="171450" marR="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61718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en-US" sz="1100" u="none" strike="noStrike" cap="none" dirty="0">
                          <a:solidFill>
                            <a:srgbClr val="161718"/>
                          </a:solidFill>
                        </a:rPr>
                        <a:t>Dashboards and tools/systems used</a:t>
                      </a:r>
                      <a:endParaRPr sz="1100" dirty="0"/>
                    </a:p>
                    <a:p>
                      <a:pPr marL="171450" marR="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61718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en-US" sz="1100" u="none" strike="noStrike" cap="none" dirty="0">
                          <a:solidFill>
                            <a:srgbClr val="161718"/>
                          </a:solidFill>
                        </a:rPr>
                        <a:t>On time reporting and analytics output</a:t>
                      </a:r>
                      <a:endParaRPr sz="1100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9747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61718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u="none" strike="noStrike" cap="none">
                          <a:solidFill>
                            <a:srgbClr val="161718"/>
                          </a:solidFill>
                        </a:rPr>
                        <a:t>Increased Productivity per Head</a:t>
                      </a:r>
                      <a:endParaRPr sz="1200" b="0" u="none" strike="noStrike" cap="none">
                        <a:solidFill>
                          <a:srgbClr val="161718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61718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en-US" sz="1100" b="1" u="none" strike="noStrike" cap="none" dirty="0">
                          <a:solidFill>
                            <a:srgbClr val="161718"/>
                          </a:solidFill>
                        </a:rPr>
                        <a:t>Purchase Segmentation:  </a:t>
                      </a:r>
                      <a:r>
                        <a:rPr lang="en-US" sz="1100" b="0" u="none" strike="noStrike" cap="none" dirty="0">
                          <a:solidFill>
                            <a:srgbClr val="161718"/>
                          </a:solidFill>
                        </a:rPr>
                        <a:t>Create and maintain the account segmentation process</a:t>
                      </a:r>
                      <a:endParaRPr sz="1100" dirty="0"/>
                    </a:p>
                    <a:p>
                      <a:pPr marL="171450" marR="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61718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en-US" sz="1100" b="1" u="none" strike="noStrike" cap="none" dirty="0">
                          <a:solidFill>
                            <a:srgbClr val="161718"/>
                          </a:solidFill>
                        </a:rPr>
                        <a:t>Rev Ops Structure and Coverage:  </a:t>
                      </a:r>
                      <a:r>
                        <a:rPr lang="en-US" sz="1100" b="0" u="none" strike="noStrike" cap="none" dirty="0">
                          <a:solidFill>
                            <a:srgbClr val="161718"/>
                          </a:solidFill>
                        </a:rPr>
                        <a:t>P</a:t>
                      </a:r>
                      <a:r>
                        <a:rPr lang="en-US" sz="1100" u="none" strike="noStrike" cap="none" dirty="0">
                          <a:solidFill>
                            <a:srgbClr val="161718"/>
                          </a:solidFill>
                        </a:rPr>
                        <a:t>roperly structuring the Rev Ops organization to determining what accounts to cover by segment and determining the right channels to cover said segments.</a:t>
                      </a:r>
                      <a:endParaRPr sz="1100" dirty="0"/>
                    </a:p>
                    <a:p>
                      <a:pPr marL="171450" marR="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61718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en-US" sz="1100" b="1" u="none" strike="noStrike" cap="none" dirty="0">
                          <a:solidFill>
                            <a:srgbClr val="161718"/>
                          </a:solidFill>
                        </a:rPr>
                        <a:t>Rev Ops Processes:</a:t>
                      </a:r>
                      <a:r>
                        <a:rPr lang="en-US" sz="1100" b="0" u="none" strike="noStrike" cap="none" dirty="0">
                          <a:solidFill>
                            <a:srgbClr val="161718"/>
                          </a:solidFill>
                        </a:rPr>
                        <a:t>  Implement a Rev Ops process that focuses on account management (current accounts) and opportunity management (new business/new logos) </a:t>
                      </a:r>
                      <a:endParaRPr sz="1100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61718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en-US" sz="1100" u="none" strike="noStrike" cap="none" dirty="0">
                          <a:solidFill>
                            <a:srgbClr val="161718"/>
                          </a:solidFill>
                        </a:rPr>
                        <a:t>Customer 360 Usage</a:t>
                      </a:r>
                      <a:endParaRPr sz="1100" dirty="0"/>
                    </a:p>
                    <a:p>
                      <a:pPr marL="171450" marR="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61718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en-US" sz="1100" u="none" strike="noStrike" cap="none" dirty="0">
                          <a:solidFill>
                            <a:srgbClr val="161718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Pipeline Coverage CQ, CQ+1, CQ+3</a:t>
                      </a:r>
                      <a:endParaRPr sz="1100" dirty="0"/>
                    </a:p>
                    <a:p>
                      <a:pPr marL="171450" marR="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61718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en-US" sz="1100" u="none" strike="noStrike" cap="none" dirty="0">
                          <a:solidFill>
                            <a:srgbClr val="161718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Pipeline by Type – New Logo, Up/Cross Sell</a:t>
                      </a:r>
                      <a:endParaRPr sz="1100" dirty="0"/>
                    </a:p>
                    <a:p>
                      <a:pPr marL="171450" marR="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61718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en-US" sz="1100" u="none" strike="noStrike" cap="none" dirty="0">
                          <a:solidFill>
                            <a:srgbClr val="161718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Pipeline Average Deal Size - ACV, TCV</a:t>
                      </a:r>
                      <a:endParaRPr sz="1100" dirty="0"/>
                    </a:p>
                    <a:p>
                      <a:pPr marL="171450" marR="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61718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en-US" sz="1100" u="none" strike="noStrike" cap="none" dirty="0">
                          <a:solidFill>
                            <a:srgbClr val="161718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Sales process adoption</a:t>
                      </a:r>
                      <a:endParaRPr sz="1100" dirty="0"/>
                    </a:p>
                    <a:p>
                      <a:pPr marL="171450" marR="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61718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en-US" sz="1100" u="none" strike="noStrike" cap="none" dirty="0">
                          <a:solidFill>
                            <a:srgbClr val="161718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Bookings/head (new logo, Upsell/Cross-Sell, Renewals</a:t>
                      </a:r>
                      <a:endParaRPr sz="1100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027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61718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u="none" strike="noStrike" cap="none">
                          <a:solidFill>
                            <a:srgbClr val="161718"/>
                          </a:solidFill>
                        </a:rPr>
                        <a:t>Forecast Accuracy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Arial"/>
                        <a:buNone/>
                      </a:pPr>
                      <a:endParaRPr sz="1200" b="1" u="none" strike="noStrike" cap="none">
                        <a:solidFill>
                          <a:srgbClr val="161718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61718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en-US" sz="1100" b="1" u="none" strike="noStrike" cap="none">
                          <a:solidFill>
                            <a:srgbClr val="161718"/>
                          </a:solidFill>
                        </a:rPr>
                        <a:t>Forecast and Pipeline Process:</a:t>
                      </a:r>
                      <a:r>
                        <a:rPr lang="en-US" sz="1100" b="0" u="none" strike="noStrike" cap="none">
                          <a:solidFill>
                            <a:srgbClr val="161718"/>
                          </a:solidFill>
                        </a:rPr>
                        <a:t>  Implement a consistent and accurate forecast process that is used throughout the organization based on best practices. </a:t>
                      </a:r>
                      <a:endParaRPr sz="1100"/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61718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en-US" sz="1100" b="1" u="none" strike="noStrike" cap="none">
                          <a:solidFill>
                            <a:srgbClr val="161718"/>
                          </a:solidFill>
                        </a:rPr>
                        <a:t>Reporting and Analytics:</a:t>
                      </a:r>
                      <a:r>
                        <a:rPr lang="en-US" sz="1100" b="0" u="none" strike="noStrike" cap="none">
                          <a:solidFill>
                            <a:srgbClr val="161718"/>
                          </a:solidFill>
                        </a:rPr>
                        <a:t>  Create role-based reports/dashboards that drive visibility and decision making for the user (Marketing, Customer Success, Sales, Etc.)</a:t>
                      </a:r>
                      <a:endParaRPr sz="1100" b="1" u="none" strike="noStrike" cap="none">
                        <a:solidFill>
                          <a:srgbClr val="161718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61718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en-US" sz="1100" u="none" strike="noStrike" cap="none">
                          <a:solidFill>
                            <a:srgbClr val="161718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New Business Pipeline Coverage CQ, CQ+1, CQ+3</a:t>
                      </a:r>
                      <a:endParaRPr sz="1100"/>
                    </a:p>
                    <a:p>
                      <a:pPr marL="171450" marR="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61718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en-US" sz="1100" u="none" strike="noStrike" cap="none">
                          <a:solidFill>
                            <a:srgbClr val="161718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Pipeline by Type – New Logo</a:t>
                      </a:r>
                      <a:endParaRPr sz="1100"/>
                    </a:p>
                    <a:p>
                      <a:pPr marL="171450" marR="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61718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en-US" sz="1100" u="none" strike="noStrike" cap="none">
                          <a:solidFill>
                            <a:srgbClr val="161718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New Business Pipeline Average Deal Size - ACV, TCV</a:t>
                      </a:r>
                      <a:endParaRPr sz="1100"/>
                    </a:p>
                    <a:p>
                      <a:pPr marL="171450" marR="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61718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en-US" sz="1100" u="none" strike="noStrike" cap="none">
                          <a:solidFill>
                            <a:srgbClr val="161718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New Business Bookings/head</a:t>
                      </a:r>
                      <a:endParaRPr sz="1100"/>
                    </a:p>
                    <a:p>
                      <a:pPr marL="171450" marR="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61718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en-US" sz="1100" u="none" strike="noStrike" cap="none">
                          <a:solidFill>
                            <a:srgbClr val="161718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New Logo acquisition compared to PY and Plan</a:t>
                      </a:r>
                      <a:endParaRPr sz="110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595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61718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u="none" strike="noStrike" cap="none">
                          <a:solidFill>
                            <a:srgbClr val="161718"/>
                          </a:solidFill>
                        </a:rPr>
                        <a:t>Increased New Logo Acquisition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61718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en-US" sz="1100" b="1" u="none" strike="noStrike" cap="none" dirty="0">
                          <a:solidFill>
                            <a:srgbClr val="161718"/>
                          </a:solidFill>
                        </a:rPr>
                        <a:t>Compensation/Quota Design:  </a:t>
                      </a:r>
                      <a:r>
                        <a:rPr lang="en-US" sz="1100" b="0" u="none" strike="noStrike" cap="none" dirty="0">
                          <a:solidFill>
                            <a:srgbClr val="161718"/>
                          </a:solidFill>
                        </a:rPr>
                        <a:t>Develop an incentive compensation program that stays within the corporate budget, attracts/retains top talent and motivates desired behavior; work with sales managers and finance to ensure that plans are best in class</a:t>
                      </a:r>
                      <a:endParaRPr sz="1100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61718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en-US" sz="1100" u="none" strike="noStrike" cap="none" dirty="0">
                          <a:solidFill>
                            <a:srgbClr val="161718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Sales Process Adoption</a:t>
                      </a:r>
                      <a:endParaRPr sz="1100" dirty="0"/>
                    </a:p>
                    <a:p>
                      <a:pPr marL="171450" marR="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61718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en-US" sz="1100" u="none" strike="noStrike" cap="none" dirty="0">
                          <a:solidFill>
                            <a:srgbClr val="161718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Pipeline Coverage CQ, CQ+1, CQ+3</a:t>
                      </a:r>
                      <a:endParaRPr sz="1100" dirty="0"/>
                    </a:p>
                    <a:p>
                      <a:pPr marL="171450" marR="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61718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en-US" sz="1100" u="none" strike="noStrike" cap="none" dirty="0">
                          <a:solidFill>
                            <a:srgbClr val="161718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Pipeline growth inline with plan</a:t>
                      </a:r>
                      <a:endParaRPr sz="1100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Chevron 4">
            <a:extLst>
              <a:ext uri="{FF2B5EF4-FFF2-40B4-BE49-F238E27FC236}">
                <a16:creationId xmlns:a16="http://schemas.microsoft.com/office/drawing/2014/main" id="{7F70F3CE-112E-97CC-D92F-BAA6025FCA8D}"/>
              </a:ext>
            </a:extLst>
          </p:cNvPr>
          <p:cNvSpPr/>
          <p:nvPr/>
        </p:nvSpPr>
        <p:spPr>
          <a:xfrm>
            <a:off x="986117" y="1228957"/>
            <a:ext cx="376518" cy="376388"/>
          </a:xfrm>
          <a:prstGeom prst="chevr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Chevron 5">
            <a:extLst>
              <a:ext uri="{FF2B5EF4-FFF2-40B4-BE49-F238E27FC236}">
                <a16:creationId xmlns:a16="http://schemas.microsoft.com/office/drawing/2014/main" id="{A5781E15-801C-1C84-2A7D-9BE93C954755}"/>
              </a:ext>
            </a:extLst>
          </p:cNvPr>
          <p:cNvSpPr/>
          <p:nvPr/>
        </p:nvSpPr>
        <p:spPr>
          <a:xfrm>
            <a:off x="609599" y="1228957"/>
            <a:ext cx="376518" cy="376388"/>
          </a:xfrm>
          <a:prstGeom prst="chevr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0551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6DCB9F5E-0585-0FFA-92B9-5D2E13E5D4BA}"/>
              </a:ext>
            </a:extLst>
          </p:cNvPr>
          <p:cNvSpPr/>
          <p:nvPr/>
        </p:nvSpPr>
        <p:spPr>
          <a:xfrm>
            <a:off x="0" y="987554"/>
            <a:ext cx="12192000" cy="914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venir Next LT Pro" panose="020B0504020202020204" pitchFamily="34" charset="77"/>
            </a:endParaRPr>
          </a:p>
        </p:txBody>
      </p:sp>
      <p:sp>
        <p:nvSpPr>
          <p:cNvPr id="21" name="Google Shape;206;p8">
            <a:extLst>
              <a:ext uri="{FF2B5EF4-FFF2-40B4-BE49-F238E27FC236}">
                <a16:creationId xmlns:a16="http://schemas.microsoft.com/office/drawing/2014/main" id="{E63BED35-963C-9572-7326-63881DF4FA83}"/>
              </a:ext>
            </a:extLst>
          </p:cNvPr>
          <p:cNvSpPr/>
          <p:nvPr/>
        </p:nvSpPr>
        <p:spPr>
          <a:xfrm>
            <a:off x="2245361" y="1415748"/>
            <a:ext cx="1517540" cy="1547103"/>
          </a:xfrm>
          <a:prstGeom prst="trapezoid">
            <a:avLst>
              <a:gd name="adj" fmla="val 50000"/>
            </a:avLst>
          </a:prstGeom>
          <a:solidFill>
            <a:schemeClr val="accent3"/>
          </a:solidFill>
          <a:ln w="25400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7D062E75-F0A6-B7B7-D7A6-32C9364B9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>
                <a:latin typeface="Avenir Next LT Pro" panose="020B0504020202020204" pitchFamily="34" charset="77"/>
                <a:ea typeface="Avenir"/>
                <a:cs typeface="Avenir"/>
                <a:sym typeface="Avenir"/>
              </a:rPr>
              <a:t>Revenue Operations Reporting Should Span Behavior, Leading, and Lagging Indicators</a:t>
            </a:r>
            <a:endParaRPr lang="en-US" dirty="0">
              <a:latin typeface="Avenir Next LT Pro" panose="020B0504020202020204" pitchFamily="34" charset="77"/>
            </a:endParaRPr>
          </a:p>
        </p:txBody>
      </p:sp>
      <p:grpSp>
        <p:nvGrpSpPr>
          <p:cNvPr id="2" name="Google Shape;205;p8">
            <a:extLst>
              <a:ext uri="{FF2B5EF4-FFF2-40B4-BE49-F238E27FC236}">
                <a16:creationId xmlns:a16="http://schemas.microsoft.com/office/drawing/2014/main" id="{67A1F8F0-CE4D-12B1-3BD6-14CBD1DD1249}"/>
              </a:ext>
            </a:extLst>
          </p:cNvPr>
          <p:cNvGrpSpPr/>
          <p:nvPr/>
        </p:nvGrpSpPr>
        <p:grpSpPr>
          <a:xfrm>
            <a:off x="732887" y="1725614"/>
            <a:ext cx="4552621" cy="4635995"/>
            <a:chOff x="0" y="315180"/>
            <a:chExt cx="4552621" cy="4635995"/>
          </a:xfrm>
        </p:grpSpPr>
        <p:sp>
          <p:nvSpPr>
            <p:cNvPr id="4" name="Google Shape;207;p8">
              <a:extLst>
                <a:ext uri="{FF2B5EF4-FFF2-40B4-BE49-F238E27FC236}">
                  <a16:creationId xmlns:a16="http://schemas.microsoft.com/office/drawing/2014/main" id="{58041B52-B73A-6BDF-3A54-363B6DDD4B3E}"/>
                </a:ext>
              </a:extLst>
            </p:cNvPr>
            <p:cNvSpPr txBox="1"/>
            <p:nvPr/>
          </p:nvSpPr>
          <p:spPr>
            <a:xfrm>
              <a:off x="1520549" y="315180"/>
              <a:ext cx="1517540" cy="15471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25" tIns="15225" rIns="15225" bIns="152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venir"/>
                <a:buNone/>
              </a:pPr>
              <a:endParaRPr sz="1200" b="1" dirty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42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Avenir"/>
                <a:buNone/>
              </a:pPr>
              <a:r>
                <a:rPr lang="en-US" sz="1400" b="1" dirty="0">
                  <a:solidFill>
                    <a:schemeClr val="lt1"/>
                  </a:solidFill>
                  <a:latin typeface="Avenir Next LT Pro" panose="020B0504020202020204" pitchFamily="34" charset="77"/>
                  <a:ea typeface="Avenir"/>
                  <a:cs typeface="Avenir"/>
                  <a:sym typeface="Avenir"/>
                </a:rPr>
                <a:t>Lagging </a:t>
              </a:r>
              <a:endParaRPr sz="1400" b="1" dirty="0">
                <a:latin typeface="Avenir Next LT Pro" panose="020B0504020202020204" pitchFamily="34" charset="77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42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Avenir"/>
                <a:buNone/>
              </a:pPr>
              <a:r>
                <a:rPr lang="en-US" sz="1400" b="1" dirty="0">
                  <a:solidFill>
                    <a:schemeClr val="lt1"/>
                  </a:solidFill>
                  <a:latin typeface="Avenir Next LT Pro" panose="020B0504020202020204" pitchFamily="34" charset="77"/>
                  <a:ea typeface="Avenir"/>
                  <a:cs typeface="Avenir"/>
                  <a:sym typeface="Avenir"/>
                </a:rPr>
                <a:t>Indicators</a:t>
              </a:r>
              <a:endParaRPr sz="1400" b="1" dirty="0">
                <a:latin typeface="Avenir Next LT Pro" panose="020B0504020202020204" pitchFamily="34" charset="77"/>
              </a:endParaRPr>
            </a:p>
          </p:txBody>
        </p:sp>
        <p:sp>
          <p:nvSpPr>
            <p:cNvPr id="5" name="Google Shape;208;p8">
              <a:extLst>
                <a:ext uri="{FF2B5EF4-FFF2-40B4-BE49-F238E27FC236}">
                  <a16:creationId xmlns:a16="http://schemas.microsoft.com/office/drawing/2014/main" id="{A7AAAE4B-B842-0359-7CDD-050BE62DB57F}"/>
                </a:ext>
              </a:extLst>
            </p:cNvPr>
            <p:cNvSpPr/>
            <p:nvPr/>
          </p:nvSpPr>
          <p:spPr>
            <a:xfrm>
              <a:off x="758770" y="1547103"/>
              <a:ext cx="3035080" cy="1547103"/>
            </a:xfrm>
            <a:prstGeom prst="trapezoid">
              <a:avLst>
                <a:gd name="adj" fmla="val 49045"/>
              </a:avLst>
            </a:prstGeom>
            <a:solidFill>
              <a:schemeClr val="accent3"/>
            </a:solidFill>
            <a:ln w="25400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" name="Google Shape;209;p8">
              <a:extLst>
                <a:ext uri="{FF2B5EF4-FFF2-40B4-BE49-F238E27FC236}">
                  <a16:creationId xmlns:a16="http://schemas.microsoft.com/office/drawing/2014/main" id="{E6E4C87C-1806-E1C9-4179-9FA19A81B8B4}"/>
                </a:ext>
              </a:extLst>
            </p:cNvPr>
            <p:cNvSpPr txBox="1"/>
            <p:nvPr/>
          </p:nvSpPr>
          <p:spPr>
            <a:xfrm>
              <a:off x="1309802" y="1915212"/>
              <a:ext cx="1972802" cy="15471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25" tIns="15225" rIns="15225" bIns="152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Avenir"/>
                <a:buNone/>
              </a:pPr>
              <a:r>
                <a:rPr lang="en-US" sz="1400" b="1" dirty="0">
                  <a:solidFill>
                    <a:schemeClr val="lt1"/>
                  </a:solidFill>
                  <a:latin typeface="Avenir Next LT Pro" panose="020B0504020202020204" pitchFamily="34" charset="77"/>
                  <a:ea typeface="Avenir"/>
                  <a:cs typeface="Avenir"/>
                  <a:sym typeface="Avenir"/>
                </a:rPr>
                <a:t>Leading Indicators</a:t>
              </a:r>
              <a:endParaRPr sz="1400" dirty="0">
                <a:latin typeface="Avenir Next LT Pro" panose="020B0504020202020204" pitchFamily="34" charset="77"/>
              </a:endParaRPr>
            </a:p>
          </p:txBody>
        </p:sp>
        <p:sp>
          <p:nvSpPr>
            <p:cNvPr id="8" name="Google Shape;210;p8">
              <a:extLst>
                <a:ext uri="{FF2B5EF4-FFF2-40B4-BE49-F238E27FC236}">
                  <a16:creationId xmlns:a16="http://schemas.microsoft.com/office/drawing/2014/main" id="{A903817C-DBEC-0646-3D21-EAAB3EDACF6A}"/>
                </a:ext>
              </a:extLst>
            </p:cNvPr>
            <p:cNvSpPr/>
            <p:nvPr/>
          </p:nvSpPr>
          <p:spPr>
            <a:xfrm>
              <a:off x="0" y="3081459"/>
              <a:ext cx="4552621" cy="1547103"/>
            </a:xfrm>
            <a:prstGeom prst="trapezoid">
              <a:avLst>
                <a:gd name="adj" fmla="val 49045"/>
              </a:avLst>
            </a:prstGeom>
            <a:solidFill>
              <a:schemeClr val="accent3"/>
            </a:solidFill>
            <a:ln w="25400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" name="Google Shape;211;p8">
              <a:extLst>
                <a:ext uri="{FF2B5EF4-FFF2-40B4-BE49-F238E27FC236}">
                  <a16:creationId xmlns:a16="http://schemas.microsoft.com/office/drawing/2014/main" id="{388ED4B9-6BB4-C2BA-7272-DF0ED87B69FF}"/>
                </a:ext>
              </a:extLst>
            </p:cNvPr>
            <p:cNvSpPr txBox="1"/>
            <p:nvPr/>
          </p:nvSpPr>
          <p:spPr>
            <a:xfrm>
              <a:off x="834647" y="3404072"/>
              <a:ext cx="2959203" cy="15471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25" tIns="15225" rIns="15225" bIns="152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Avenir"/>
                <a:buNone/>
              </a:pPr>
              <a:r>
                <a:rPr lang="en-US" sz="1400" b="1" dirty="0">
                  <a:solidFill>
                    <a:schemeClr val="lt1"/>
                  </a:solidFill>
                  <a:latin typeface="Avenir Next LT Pro" panose="020B0504020202020204" pitchFamily="34" charset="77"/>
                  <a:ea typeface="Avenir"/>
                  <a:cs typeface="Avenir"/>
                  <a:sym typeface="Avenir"/>
                </a:rPr>
                <a:t>Behavioral Indicators</a:t>
              </a:r>
              <a:endParaRPr sz="1400" dirty="0">
                <a:latin typeface="Avenir Next LT Pro" panose="020B0504020202020204" pitchFamily="34" charset="77"/>
              </a:endParaRPr>
            </a:p>
          </p:txBody>
        </p:sp>
      </p:grpSp>
      <p:sp>
        <p:nvSpPr>
          <p:cNvPr id="10" name="Google Shape;218;p8">
            <a:extLst>
              <a:ext uri="{FF2B5EF4-FFF2-40B4-BE49-F238E27FC236}">
                <a16:creationId xmlns:a16="http://schemas.microsoft.com/office/drawing/2014/main" id="{3C3675BF-9701-AF7C-3A21-9B2A10435FC4}"/>
              </a:ext>
            </a:extLst>
          </p:cNvPr>
          <p:cNvSpPr/>
          <p:nvPr/>
        </p:nvSpPr>
        <p:spPr>
          <a:xfrm rot="-9229628">
            <a:off x="1457207" y="1120504"/>
            <a:ext cx="371770" cy="501083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cubicBezTo>
                  <a:pt x="5965" y="0"/>
                  <a:pt x="10800" y="179"/>
                  <a:pt x="10800" y="401"/>
                </a:cubicBezTo>
                <a:lnTo>
                  <a:pt x="10800" y="9666"/>
                </a:lnTo>
                <a:cubicBezTo>
                  <a:pt x="10800" y="9887"/>
                  <a:pt x="15635" y="10066"/>
                  <a:pt x="21600" y="10066"/>
                </a:cubicBezTo>
                <a:cubicBezTo>
                  <a:pt x="15635" y="10066"/>
                  <a:pt x="10800" y="10246"/>
                  <a:pt x="10800" y="10467"/>
                </a:cubicBezTo>
                <a:lnTo>
                  <a:pt x="10800" y="21199"/>
                </a:lnTo>
                <a:cubicBezTo>
                  <a:pt x="10800" y="21421"/>
                  <a:pt x="5965" y="21600"/>
                  <a:pt x="0" y="21600"/>
                </a:cubicBezTo>
              </a:path>
            </a:pathLst>
          </a:custGeom>
          <a:noFill/>
          <a:ln w="9525" cap="flat" cmpd="sng">
            <a:solidFill>
              <a:srgbClr val="6B530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</a:pPr>
            <a:endParaRPr lang="en-US" sz="1800" b="0" i="0" u="none" strike="noStrike" cap="none" dirty="0">
              <a:solidFill>
                <a:srgbClr val="4C4846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565FFE3-033F-9FD4-497E-C619A5A6938C}"/>
              </a:ext>
            </a:extLst>
          </p:cNvPr>
          <p:cNvSpPr txBox="1"/>
          <p:nvPr/>
        </p:nvSpPr>
        <p:spPr>
          <a:xfrm>
            <a:off x="0" y="2215648"/>
            <a:ext cx="173702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846"/>
              </a:buClr>
              <a:buSzPts val="1100"/>
              <a:buFont typeface="Avenir"/>
              <a:buNone/>
            </a:pPr>
            <a:r>
              <a:rPr lang="en-US" sz="1400" dirty="0">
                <a:solidFill>
                  <a:srgbClr val="4C4846"/>
                </a:solidFill>
                <a:latin typeface="Avenir"/>
                <a:ea typeface="Avenir"/>
                <a:cs typeface="Avenir"/>
                <a:sym typeface="Avenir"/>
              </a:rPr>
              <a:t>Best in class companies measure behavioral, leading, and lagging indicators</a:t>
            </a:r>
            <a:endParaRPr lang="en-US" sz="1400" dirty="0"/>
          </a:p>
        </p:txBody>
      </p:sp>
      <p:sp>
        <p:nvSpPr>
          <p:cNvPr id="13" name="Google Shape;215;p8">
            <a:extLst>
              <a:ext uri="{FF2B5EF4-FFF2-40B4-BE49-F238E27FC236}">
                <a16:creationId xmlns:a16="http://schemas.microsoft.com/office/drawing/2014/main" id="{7C17221F-816E-D7E3-201D-2AA0CA77FFAB}"/>
              </a:ext>
            </a:extLst>
          </p:cNvPr>
          <p:cNvSpPr txBox="1"/>
          <p:nvPr/>
        </p:nvSpPr>
        <p:spPr>
          <a:xfrm>
            <a:off x="3762900" y="2022302"/>
            <a:ext cx="7499461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846"/>
              </a:buClr>
              <a:buSzPts val="1600"/>
              <a:buFont typeface="Avenir"/>
              <a:buNone/>
            </a:pPr>
            <a:r>
              <a:rPr lang="en-US" sz="1400" b="0" i="0" u="none" strike="noStrike" cap="none" dirty="0">
                <a:solidFill>
                  <a:srgbClr val="4C4846"/>
                </a:solidFill>
                <a:latin typeface="Avenir"/>
                <a:ea typeface="Avenir"/>
                <a:cs typeface="Avenir"/>
                <a:sym typeface="Avenir"/>
              </a:rPr>
              <a:t>Of the reports being produced, many are looking in the rear-view mirror. Lagging indicators tell you ‘what’ happened. </a:t>
            </a:r>
            <a:endParaRPr sz="1400" dirty="0"/>
          </a:p>
        </p:txBody>
      </p:sp>
      <p:sp>
        <p:nvSpPr>
          <p:cNvPr id="14" name="Google Shape;216;p8">
            <a:extLst>
              <a:ext uri="{FF2B5EF4-FFF2-40B4-BE49-F238E27FC236}">
                <a16:creationId xmlns:a16="http://schemas.microsoft.com/office/drawing/2014/main" id="{F928778E-AF28-D983-B567-10A9206FC549}"/>
              </a:ext>
            </a:extLst>
          </p:cNvPr>
          <p:cNvSpPr txBox="1"/>
          <p:nvPr/>
        </p:nvSpPr>
        <p:spPr>
          <a:xfrm>
            <a:off x="4542093" y="3485144"/>
            <a:ext cx="6720268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846"/>
              </a:buClr>
              <a:buSzPts val="1600"/>
              <a:buFont typeface="Avenir"/>
              <a:buNone/>
            </a:pPr>
            <a:r>
              <a:rPr lang="en-US" sz="1400" b="0" i="0" u="none" strike="noStrike" cap="none" dirty="0">
                <a:solidFill>
                  <a:srgbClr val="4C4846"/>
                </a:solidFill>
                <a:latin typeface="Avenir"/>
                <a:ea typeface="Avenir"/>
                <a:cs typeface="Avenir"/>
                <a:sym typeface="Avenir"/>
              </a:rPr>
              <a:t>By measuring leading indicators, the Revenue Ops team can provide more insight on what will happen, why it will happen and what we can do about it today.</a:t>
            </a:r>
            <a:endParaRPr sz="1400" dirty="0"/>
          </a:p>
        </p:txBody>
      </p:sp>
      <p:sp>
        <p:nvSpPr>
          <p:cNvPr id="15" name="Google Shape;217;p8">
            <a:extLst>
              <a:ext uri="{FF2B5EF4-FFF2-40B4-BE49-F238E27FC236}">
                <a16:creationId xmlns:a16="http://schemas.microsoft.com/office/drawing/2014/main" id="{131A56F6-604E-9DF6-FCDD-5902E23E0E76}"/>
              </a:ext>
            </a:extLst>
          </p:cNvPr>
          <p:cNvSpPr txBox="1"/>
          <p:nvPr/>
        </p:nvSpPr>
        <p:spPr>
          <a:xfrm>
            <a:off x="5285508" y="4885668"/>
            <a:ext cx="6173605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846"/>
              </a:buClr>
              <a:buSzPts val="1600"/>
              <a:buFont typeface="Avenir"/>
              <a:buNone/>
            </a:pPr>
            <a:r>
              <a:rPr lang="en-US" sz="1400" b="0" i="0" u="none" strike="noStrike" cap="none" dirty="0">
                <a:solidFill>
                  <a:srgbClr val="4C4846"/>
                </a:solidFill>
                <a:latin typeface="Avenir"/>
                <a:ea typeface="Avenir"/>
                <a:cs typeface="Avenir"/>
                <a:sym typeface="Avenir"/>
              </a:rPr>
              <a:t>Reporting and inspecting on behavioral and leading KPIs will ensure each department is completing the activities needed to produce leading and lagging results.</a:t>
            </a:r>
            <a:endParaRPr sz="1400" dirty="0"/>
          </a:p>
        </p:txBody>
      </p:sp>
      <p:cxnSp>
        <p:nvCxnSpPr>
          <p:cNvPr id="16" name="Google Shape;212;p8">
            <a:extLst>
              <a:ext uri="{FF2B5EF4-FFF2-40B4-BE49-F238E27FC236}">
                <a16:creationId xmlns:a16="http://schemas.microsoft.com/office/drawing/2014/main" id="{5982C7CF-D970-95D9-C52A-0A08CF394D2C}"/>
              </a:ext>
            </a:extLst>
          </p:cNvPr>
          <p:cNvCxnSpPr/>
          <p:nvPr/>
        </p:nvCxnSpPr>
        <p:spPr>
          <a:xfrm>
            <a:off x="3009197" y="1453361"/>
            <a:ext cx="9106603" cy="0"/>
          </a:xfrm>
          <a:prstGeom prst="straightConnector1">
            <a:avLst/>
          </a:prstGeom>
          <a:noFill/>
          <a:ln w="25400" cap="flat" cmpd="sng">
            <a:solidFill>
              <a:schemeClr val="dk2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17" name="Google Shape;212;p8">
            <a:extLst>
              <a:ext uri="{FF2B5EF4-FFF2-40B4-BE49-F238E27FC236}">
                <a16:creationId xmlns:a16="http://schemas.microsoft.com/office/drawing/2014/main" id="{F11D3AB3-6BF4-656D-0FF2-32FF8B9B885D}"/>
              </a:ext>
            </a:extLst>
          </p:cNvPr>
          <p:cNvCxnSpPr/>
          <p:nvPr/>
        </p:nvCxnSpPr>
        <p:spPr>
          <a:xfrm>
            <a:off x="3009197" y="1453361"/>
            <a:ext cx="9106603" cy="0"/>
          </a:xfrm>
          <a:prstGeom prst="straightConnector1">
            <a:avLst/>
          </a:prstGeom>
          <a:noFill/>
          <a:ln w="25400" cap="flat" cmpd="sng">
            <a:solidFill>
              <a:schemeClr val="dk2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18" name="Google Shape;213;p8">
            <a:extLst>
              <a:ext uri="{FF2B5EF4-FFF2-40B4-BE49-F238E27FC236}">
                <a16:creationId xmlns:a16="http://schemas.microsoft.com/office/drawing/2014/main" id="{2C29422F-E6FA-E61C-A97E-2D032BF10D8F}"/>
              </a:ext>
            </a:extLst>
          </p:cNvPr>
          <p:cNvCxnSpPr/>
          <p:nvPr/>
        </p:nvCxnSpPr>
        <p:spPr>
          <a:xfrm>
            <a:off x="3780887" y="2957254"/>
            <a:ext cx="8334913" cy="0"/>
          </a:xfrm>
          <a:prstGeom prst="straightConnector1">
            <a:avLst/>
          </a:prstGeom>
          <a:noFill/>
          <a:ln w="25400" cap="flat" cmpd="sng">
            <a:solidFill>
              <a:schemeClr val="dk2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19" name="Google Shape;214;p8">
            <a:extLst>
              <a:ext uri="{FF2B5EF4-FFF2-40B4-BE49-F238E27FC236}">
                <a16:creationId xmlns:a16="http://schemas.microsoft.com/office/drawing/2014/main" id="{06715C0E-B165-6563-6E6D-AB46CBA614FA}"/>
              </a:ext>
            </a:extLst>
          </p:cNvPr>
          <p:cNvCxnSpPr/>
          <p:nvPr/>
        </p:nvCxnSpPr>
        <p:spPr>
          <a:xfrm>
            <a:off x="4542887" y="4491886"/>
            <a:ext cx="7572913" cy="0"/>
          </a:xfrm>
          <a:prstGeom prst="straightConnector1">
            <a:avLst/>
          </a:prstGeom>
          <a:noFill/>
          <a:ln w="25400" cap="flat" cmpd="sng">
            <a:solidFill>
              <a:schemeClr val="dk2"/>
            </a:solidFill>
            <a:prstDash val="dot"/>
            <a:round/>
            <a:headEnd type="none" w="sm" len="sm"/>
            <a:tailEnd type="none" w="sm" len="sm"/>
          </a:ln>
        </p:spPr>
      </p:cxnSp>
      <p:pic>
        <p:nvPicPr>
          <p:cNvPr id="28" name="Graphic 27" descr="Badge 1 outline">
            <a:extLst>
              <a:ext uri="{FF2B5EF4-FFF2-40B4-BE49-F238E27FC236}">
                <a16:creationId xmlns:a16="http://schemas.microsoft.com/office/drawing/2014/main" id="{C4984F81-5A8A-E76A-E01A-19D06D86DC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88832" y="4766509"/>
            <a:ext cx="480516" cy="480516"/>
          </a:xfrm>
          <a:prstGeom prst="rect">
            <a:avLst/>
          </a:prstGeom>
        </p:spPr>
      </p:pic>
      <p:pic>
        <p:nvPicPr>
          <p:cNvPr id="34" name="Graphic 33" descr="Badge outline">
            <a:extLst>
              <a:ext uri="{FF2B5EF4-FFF2-40B4-BE49-F238E27FC236}">
                <a16:creationId xmlns:a16="http://schemas.microsoft.com/office/drawing/2014/main" id="{DF4F3BDA-D3B3-9EE1-BACD-5E2B442EBB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749487" y="3360575"/>
            <a:ext cx="498006" cy="498006"/>
          </a:xfrm>
          <a:prstGeom prst="rect">
            <a:avLst/>
          </a:prstGeom>
        </p:spPr>
      </p:pic>
      <p:pic>
        <p:nvPicPr>
          <p:cNvPr id="36" name="Graphic 35" descr="Badge 3 outline">
            <a:extLst>
              <a:ext uri="{FF2B5EF4-FFF2-40B4-BE49-F238E27FC236}">
                <a16:creationId xmlns:a16="http://schemas.microsoft.com/office/drawing/2014/main" id="{065F0E21-B05A-8792-A458-8AAE712D53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760194" y="1883883"/>
            <a:ext cx="498006" cy="498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70516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SBI PPT">
  <a:themeElements>
    <a:clrScheme name="SBI New Colors">
      <a:dk1>
        <a:srgbClr val="071E31"/>
      </a:dk1>
      <a:lt1>
        <a:srgbClr val="FFFFFF"/>
      </a:lt1>
      <a:dk2>
        <a:srgbClr val="071E31"/>
      </a:dk2>
      <a:lt2>
        <a:srgbClr val="E7E6E6"/>
      </a:lt2>
      <a:accent1>
        <a:srgbClr val="071E31"/>
      </a:accent1>
      <a:accent2>
        <a:srgbClr val="03327C"/>
      </a:accent2>
      <a:accent3>
        <a:srgbClr val="2391CF"/>
      </a:accent3>
      <a:accent4>
        <a:srgbClr val="7AC3F8"/>
      </a:accent4>
      <a:accent5>
        <a:srgbClr val="880E4F"/>
      </a:accent5>
      <a:accent6>
        <a:srgbClr val="F8B737"/>
      </a:accent6>
      <a:hlink>
        <a:srgbClr val="0563C1"/>
      </a:hlink>
      <a:folHlink>
        <a:srgbClr val="880E4F"/>
      </a:folHlink>
    </a:clrScheme>
    <a:fontScheme name="SBI Font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4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SBI PPT" id="{8519F7B8-F9D6-413C-90EE-17578C13959F}" vid="{8D5C7C41-2EB4-4D67-A566-A6192B30E97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745970336D75C4CAB2ECCCE65268DD7" ma:contentTypeVersion="14" ma:contentTypeDescription="Create a new document." ma:contentTypeScope="" ma:versionID="3d557a90f4d64ddfe2d3d576b0cd8d36">
  <xsd:schema xmlns:xsd="http://www.w3.org/2001/XMLSchema" xmlns:xs="http://www.w3.org/2001/XMLSchema" xmlns:p="http://schemas.microsoft.com/office/2006/metadata/properties" xmlns:ns2="a3b0eac3-55b5-4ee4-ade7-be65d09c5d6e" xmlns:ns3="b71745fe-8e84-41ad-935b-7c5d8babdf9e" targetNamespace="http://schemas.microsoft.com/office/2006/metadata/properties" ma:root="true" ma:fieldsID="14763c1e418e199e061edc34360a609c" ns2:_="" ns3:_="">
    <xsd:import namespace="a3b0eac3-55b5-4ee4-ade7-be65d09c5d6e"/>
    <xsd:import namespace="b71745fe-8e84-41ad-935b-7c5d8babdf9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b0eac3-55b5-4ee4-ade7-be65d09c5d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91b09f5f-bb09-4671-a415-1b43de82a03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1745fe-8e84-41ad-935b-7c5d8babdf9e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2ac26ba9-e713-4591-b7b4-aedaf132b945}" ma:internalName="TaxCatchAll" ma:showField="CatchAllData" ma:web="b71745fe-8e84-41ad-935b-7c5d8babdf9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71745fe-8e84-41ad-935b-7c5d8babdf9e" xsi:nil="true"/>
    <lcf76f155ced4ddcb4097134ff3c332f xmlns="a3b0eac3-55b5-4ee4-ade7-be65d09c5d6e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061EB66-57A0-44A5-8746-F081C369498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3b0eac3-55b5-4ee4-ade7-be65d09c5d6e"/>
    <ds:schemaRef ds:uri="b71745fe-8e84-41ad-935b-7c5d8babdf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9128FD6-8858-425E-832B-5DB847F75EB9}">
  <ds:schemaRefs>
    <ds:schemaRef ds:uri="http://schemas.microsoft.com/office/2006/metadata/properties"/>
    <ds:schemaRef ds:uri="http://schemas.microsoft.com/office/infopath/2007/PartnerControls"/>
    <ds:schemaRef ds:uri="b71745fe-8e84-41ad-935b-7c5d8babdf9e"/>
    <ds:schemaRef ds:uri="a3b0eac3-55b5-4ee4-ade7-be65d09c5d6e"/>
  </ds:schemaRefs>
</ds:datastoreItem>
</file>

<file path=customXml/itemProps3.xml><?xml version="1.0" encoding="utf-8"?>
<ds:datastoreItem xmlns:ds="http://schemas.openxmlformats.org/officeDocument/2006/customXml" ds:itemID="{3CAFFD68-255E-420A-ADE0-A349EE07872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9984</TotalTime>
  <Words>2961</Words>
  <Application>Microsoft Macintosh PowerPoint</Application>
  <PresentationFormat>Widescreen</PresentationFormat>
  <Paragraphs>413</Paragraphs>
  <Slides>22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Aptos</vt:lpstr>
      <vt:lpstr>Arial</vt:lpstr>
      <vt:lpstr>Avenir</vt:lpstr>
      <vt:lpstr>Avenir Next LT Pro</vt:lpstr>
      <vt:lpstr>Courier New</vt:lpstr>
      <vt:lpstr>SBI PPT</vt:lpstr>
      <vt:lpstr>think-cell Slide</vt:lpstr>
      <vt:lpstr>How to Build a Revenue Operations Capability and Charter</vt:lpstr>
      <vt:lpstr>    Table of Contents </vt:lpstr>
      <vt:lpstr>PowerPoint Presentation</vt:lpstr>
      <vt:lpstr>         Revenue Operations Overview </vt:lpstr>
      <vt:lpstr>Revenue Operations’ View Across Go-to-Market Results in Improvements to Commercial Productivity</vt:lpstr>
      <vt:lpstr>Revenue Operations Structure</vt:lpstr>
      <vt:lpstr>Revenue Operations’ Scope Spans Capabilities Critical to  all Go-to-Market Functions</vt:lpstr>
      <vt:lpstr>Revenue Operations Strategy Typically Supports 4 Key Business Outcomes</vt:lpstr>
      <vt:lpstr>Revenue Operations Reporting Should Span Behavior, Leading, and Lagging Indicators</vt:lpstr>
      <vt:lpstr>Revenue Operations</vt:lpstr>
      <vt:lpstr>Building a Revenue Operations Charter</vt:lpstr>
      <vt:lpstr>Key Questions to Consider</vt:lpstr>
      <vt:lpstr>How Revenue Operations Supports Cross-Functional Teams</vt:lpstr>
      <vt:lpstr>PowerPoint Presentation</vt:lpstr>
      <vt:lpstr>PowerPoint Presentation</vt:lpstr>
      <vt:lpstr>Client Example:  Charter Mission Statement, Business Outcomes and Values</vt:lpstr>
      <vt:lpstr>Client Example:  Core Values of Revenue Operations</vt:lpstr>
      <vt:lpstr>Client Example: Core Accountabilities of Revenue Operations</vt:lpstr>
      <vt:lpstr>Client Example:  Pipeline &amp; Revenue Metrics Actively Monitored by Revenue Operations</vt:lpstr>
      <vt:lpstr>PowerPoint Presentation</vt:lpstr>
      <vt:lpstr>4 Pillars of Performance: Planning, Strategy, Execution, and Optimization</vt:lpstr>
      <vt:lpstr>RACI Exercise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Current SBI PPT Template</dc:title>
  <dc:creator>Aaron Bean</dc:creator>
  <cp:lastModifiedBy>Ivana Drazic</cp:lastModifiedBy>
  <cp:revision>5</cp:revision>
  <dcterms:created xsi:type="dcterms:W3CDTF">2022-12-02T21:37:18Z</dcterms:created>
  <dcterms:modified xsi:type="dcterms:W3CDTF">2024-05-03T18:04:27Z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0x0101002745970336D75C4CAB2ECCCE65268DD7</vt:lpwstr>
  </property>
</Properties>
</file>