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8" r:id="rId2"/>
  </p:sldMasterIdLst>
  <p:sldIdLst>
    <p:sldId id="256" r:id="rId3"/>
    <p:sldId id="2145707531" r:id="rId4"/>
    <p:sldId id="2145707533" r:id="rId5"/>
    <p:sldId id="2145707534" r:id="rId6"/>
    <p:sldId id="2145707535" r:id="rId7"/>
    <p:sldId id="211341799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AABCB7-FAA7-4026-A96E-9043F4380EE4}">
          <p14:sldIdLst>
            <p14:sldId id="256"/>
            <p14:sldId id="2145707531"/>
            <p14:sldId id="2145707533"/>
            <p14:sldId id="2145707534"/>
            <p14:sldId id="2145707535"/>
            <p14:sldId id="21134179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7C2868-76C3-4CBB-9021-BF4E321E3624}" v="13" dt="2023-01-19T22:10:09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200"/>
      </p:cViewPr>
      <p:guideLst>
        <p:guide orient="horz" pos="709"/>
        <p:guide orient="horz" pos="61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40710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17117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76419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16460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01663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13910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31318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 dirty="0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 dirty="0"/>
              <a:t>For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3053050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42819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63620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653271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035625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236879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200587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236879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306939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0081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2771057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2909229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63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47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05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48D1AD9-A85C-CC9C-2379-A294B91BF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5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563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41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50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929523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835260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431909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8616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808421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4095671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516440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400136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48D1AD9-A85C-CC9C-2379-A294B91BF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83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1875465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6353828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 dirty="0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 dirty="0"/>
              <a:t>For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2955877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388943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53191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684837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278780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908586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236879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9213726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23159618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422521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473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89181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5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09263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3900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54295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oleObject" Target="../embeddings/oleObject27.bin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tags" Target="../tags/tag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0" imgH="409" progId="TCLayout.ActiveDocument.1">
                  <p:embed/>
                </p:oleObj>
              </mc:Choice>
              <mc:Fallback>
                <p:oleObj name="think-cell Slide" r:id="rId28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8E2F1A-B34E-D69C-A57E-330971B0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93942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7" r:id="rId2"/>
    <p:sldLayoutId id="2147483718" r:id="rId3"/>
    <p:sldLayoutId id="2147483691" r:id="rId4"/>
    <p:sldLayoutId id="2147483692" r:id="rId5"/>
    <p:sldLayoutId id="2147483716" r:id="rId6"/>
    <p:sldLayoutId id="2147483660" r:id="rId7"/>
    <p:sldLayoutId id="2147483675" r:id="rId8"/>
    <p:sldLayoutId id="2147483681" r:id="rId9"/>
    <p:sldLayoutId id="2147483726" r:id="rId10"/>
    <p:sldLayoutId id="2147483727" r:id="rId11"/>
    <p:sldLayoutId id="2147483723" r:id="rId12"/>
    <p:sldLayoutId id="2147483724" r:id="rId13"/>
    <p:sldLayoutId id="2147483725" r:id="rId14"/>
    <p:sldLayoutId id="2147483721" r:id="rId15"/>
    <p:sldLayoutId id="2147483722" r:id="rId16"/>
    <p:sldLayoutId id="2147483720" r:id="rId17"/>
    <p:sldLayoutId id="2147483683" r:id="rId18"/>
    <p:sldLayoutId id="2147483685" r:id="rId19"/>
    <p:sldLayoutId id="2147483684" r:id="rId20"/>
    <p:sldLayoutId id="2147483686" r:id="rId21"/>
    <p:sldLayoutId id="2147483714" r:id="rId22"/>
    <p:sldLayoutId id="2147483687" r:id="rId23"/>
    <p:sldLayoutId id="2147483715" r:id="rId24"/>
    <p:sldLayoutId id="2147483690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0" imgH="409" progId="TCLayout.ActiveDocument.1">
                  <p:embed/>
                </p:oleObj>
              </mc:Choice>
              <mc:Fallback>
                <p:oleObj name="think-cell Slide" r:id="rId28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8E2F1A-B34E-D69C-A57E-330971B0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198455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ro.sbigrowth.com/" TargetMode="Externa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34954B-5B6E-A708-CFE7-521EFDCD66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Marketing Balanced Scorecard</a:t>
            </a:r>
          </a:p>
        </p:txBody>
      </p:sp>
    </p:spTree>
    <p:extLst>
      <p:ext uri="{BB962C8B-B14F-4D97-AF65-F5344CB8AC3E}">
        <p14:creationId xmlns:p14="http://schemas.microsoft.com/office/powerpoint/2010/main" val="248692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8108-4B56-DF02-396E-A40FFD29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10" y="95333"/>
            <a:ext cx="10962290" cy="767853"/>
          </a:xfrm>
        </p:spPr>
        <p:txBody>
          <a:bodyPr/>
          <a:lstStyle/>
          <a:p>
            <a:r>
              <a:rPr lang="en-US" dirty="0"/>
              <a:t>Balanced Scorecard: Strategy Management Framework Focused On Four Perspectives – Financial, Customer, Process And Learning/Growth</a:t>
            </a:r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DD6AE3-D5E9-3061-7A8C-CB5756408F0B}"/>
              </a:ext>
            </a:extLst>
          </p:cNvPr>
          <p:cNvSpPr/>
          <p:nvPr/>
        </p:nvSpPr>
        <p:spPr>
          <a:xfrm>
            <a:off x="609600" y="1382808"/>
            <a:ext cx="3426810" cy="478491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F74B3F-F0C8-6D8C-5BC7-8BEA6AC14094}"/>
              </a:ext>
            </a:extLst>
          </p:cNvPr>
          <p:cNvSpPr/>
          <p:nvPr/>
        </p:nvSpPr>
        <p:spPr>
          <a:xfrm>
            <a:off x="4382595" y="1382808"/>
            <a:ext cx="3426810" cy="478491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F22E75-E131-03F9-BBBD-B974AB2B6D51}"/>
              </a:ext>
            </a:extLst>
          </p:cNvPr>
          <p:cNvSpPr/>
          <p:nvPr/>
        </p:nvSpPr>
        <p:spPr>
          <a:xfrm>
            <a:off x="8155590" y="1382808"/>
            <a:ext cx="3426810" cy="478491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DCC55D-35A0-1C70-A722-4775A2158572}"/>
              </a:ext>
            </a:extLst>
          </p:cNvPr>
          <p:cNvSpPr/>
          <p:nvPr/>
        </p:nvSpPr>
        <p:spPr>
          <a:xfrm>
            <a:off x="823446" y="2310585"/>
            <a:ext cx="2999117" cy="346248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ts val="1200"/>
              <a:buFont typeface="Wingdings" pitchFamily="2" charset="2"/>
              <a:buChar char="§"/>
            </a:pPr>
            <a:r>
              <a:rPr lang="en-US" sz="14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Objectives: Often high-level organizational goals and 10-15 strategic objectives per scorecard</a:t>
            </a:r>
          </a:p>
          <a:p>
            <a:pPr marL="285750" marR="0" lvl="0" indent="-285750" algn="l" rtl="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ts val="1200"/>
              <a:buFont typeface="Wingdings" pitchFamily="2" charset="2"/>
              <a:buChar char="§"/>
            </a:pPr>
            <a:r>
              <a:rPr lang="en-US" sz="14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KPI Measure: Used to understand progress and often 1-2 measures per objective (or 15-25 measures in total)</a:t>
            </a:r>
          </a:p>
          <a:p>
            <a:pPr marL="285750" marR="0" lvl="0" indent="-285750" algn="l" rtl="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ts val="1200"/>
              <a:buFont typeface="Wingdings" pitchFamily="2" charset="2"/>
              <a:buChar char="§"/>
            </a:pPr>
            <a:r>
              <a:rPr lang="en-US" sz="14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KPI Target: Defined goal for the KPI and often an annual number</a:t>
            </a:r>
          </a:p>
          <a:p>
            <a:pPr marL="285750" marR="0" lvl="0" indent="-285750" algn="l" rtl="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ts val="1200"/>
              <a:buFont typeface="Wingdings" pitchFamily="2" charset="2"/>
              <a:buChar char="§"/>
            </a:pPr>
            <a:r>
              <a:rPr lang="en-US" sz="14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Initiatives: Key action programs developed to achieve the objectives and often 0-2 initiatives underway for each objective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527D6-5A1F-B6C3-B5B3-12318B461858}"/>
              </a:ext>
            </a:extLst>
          </p:cNvPr>
          <p:cNvSpPr/>
          <p:nvPr/>
        </p:nvSpPr>
        <p:spPr>
          <a:xfrm>
            <a:off x="4596442" y="2310585"/>
            <a:ext cx="2999117" cy="324704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288000" marR="0" lvl="0" indent="-288000" algn="l" rtl="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ts val="1200"/>
              <a:buFont typeface="Wingdings" pitchFamily="2" charset="2"/>
              <a:buChar char="§"/>
            </a:pPr>
            <a:r>
              <a:rPr lang="en-US" sz="14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Defining and communicating strategic objectives signals to the entire organization the behavior one is trying to promote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ts val="1200"/>
              <a:buFont typeface="Wingdings" pitchFamily="2" charset="2"/>
              <a:buChar char="§"/>
            </a:pPr>
            <a:r>
              <a:rPr lang="en-US" sz="14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It allows one to look both backward and forward through behavioral, leading and lagging KPIs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ts val="1200"/>
              <a:buFont typeface="Wingdings" pitchFamily="2" charset="2"/>
              <a:buChar char="§"/>
            </a:pPr>
            <a:r>
              <a:rPr lang="en-US" sz="14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Provides a holistic view of the business (a balanced view, hence the name)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ts val="1200"/>
              <a:buFont typeface="Wingdings" pitchFamily="2" charset="2"/>
              <a:buChar char="§"/>
            </a:pPr>
            <a:r>
              <a:rPr lang="en-US" sz="14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It is likely familiar to others (it has been in use for 30+ years) and is adaptable to the organization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FE04F0-E079-1DE8-AB46-8F8A8B71758D}"/>
              </a:ext>
            </a:extLst>
          </p:cNvPr>
          <p:cNvSpPr/>
          <p:nvPr/>
        </p:nvSpPr>
        <p:spPr>
          <a:xfrm>
            <a:off x="8369436" y="2310585"/>
            <a:ext cx="2999117" cy="266226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288000" marR="0" lvl="0" indent="-288000" algn="l" rtl="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ts val="1400"/>
              <a:buFont typeface="Wingdings" pitchFamily="2" charset="2"/>
              <a:buChar char="§"/>
            </a:pPr>
            <a:r>
              <a:rPr lang="en-US" sz="14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If the vision and mission are defined, include them (if not one can still create the scorecard without them)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ts val="1400"/>
              <a:buFont typeface="Wingdings" pitchFamily="2" charset="2"/>
              <a:buChar char="§"/>
            </a:pPr>
            <a:r>
              <a:rPr lang="en-US" sz="14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If possible, be MECE (mutually exclusive, comprehensively exhaustive) – intent is that this represents what marketing is putting 90%+ of focus/energy on for the year and is representative/illustrative of that effort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F899E2-F765-8CAF-5E6E-2BAF1D18D773}"/>
              </a:ext>
            </a:extLst>
          </p:cNvPr>
          <p:cNvSpPr/>
          <p:nvPr/>
        </p:nvSpPr>
        <p:spPr>
          <a:xfrm>
            <a:off x="609600" y="1382808"/>
            <a:ext cx="3426810" cy="76438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BC5FA-8223-3B9F-11C4-E0EFE4B2A5E3}"/>
              </a:ext>
            </a:extLst>
          </p:cNvPr>
          <p:cNvSpPr/>
          <p:nvPr/>
        </p:nvSpPr>
        <p:spPr>
          <a:xfrm>
            <a:off x="1586753" y="1543399"/>
            <a:ext cx="2268966" cy="443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Includes four components for each: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053BB5-113E-D88B-4CAD-D371104F2C4C}"/>
              </a:ext>
            </a:extLst>
          </p:cNvPr>
          <p:cNvSpPr/>
          <p:nvPr/>
        </p:nvSpPr>
        <p:spPr>
          <a:xfrm>
            <a:off x="4382595" y="1382808"/>
            <a:ext cx="3426810" cy="76438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D816A7-9150-7E75-3FAE-3E5F4D003A6F}"/>
              </a:ext>
            </a:extLst>
          </p:cNvPr>
          <p:cNvSpPr/>
          <p:nvPr/>
        </p:nvSpPr>
        <p:spPr>
          <a:xfrm>
            <a:off x="5359749" y="1654199"/>
            <a:ext cx="2268965" cy="22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Benefits include: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A72286-DBBE-73A4-46A7-B44DB7FAA063}"/>
              </a:ext>
            </a:extLst>
          </p:cNvPr>
          <p:cNvSpPr/>
          <p:nvPr/>
        </p:nvSpPr>
        <p:spPr>
          <a:xfrm>
            <a:off x="8155590" y="1382808"/>
            <a:ext cx="3426810" cy="76438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8ABE6E-1E5A-E82B-0DC5-2C4ECFC157C3}"/>
              </a:ext>
            </a:extLst>
          </p:cNvPr>
          <p:cNvSpPr/>
          <p:nvPr/>
        </p:nvSpPr>
        <p:spPr>
          <a:xfrm>
            <a:off x="9132743" y="1654199"/>
            <a:ext cx="2268966" cy="22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Approach: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06F66116-42C7-37D8-C7C6-B0648F3C39D0}"/>
              </a:ext>
            </a:extLst>
          </p:cNvPr>
          <p:cNvSpPr/>
          <p:nvPr/>
        </p:nvSpPr>
        <p:spPr>
          <a:xfrm rot="5400000">
            <a:off x="480944" y="1509424"/>
            <a:ext cx="767851" cy="510540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9E109EAF-9F3D-8AAF-26FD-F2EE9CA8DF32}"/>
              </a:ext>
            </a:extLst>
          </p:cNvPr>
          <p:cNvSpPr/>
          <p:nvPr/>
        </p:nvSpPr>
        <p:spPr>
          <a:xfrm rot="5400000">
            <a:off x="4253941" y="1509424"/>
            <a:ext cx="767851" cy="510540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5E6677B9-0D63-9A96-5923-42307802EE13}"/>
              </a:ext>
            </a:extLst>
          </p:cNvPr>
          <p:cNvSpPr/>
          <p:nvPr/>
        </p:nvSpPr>
        <p:spPr>
          <a:xfrm rot="5400000">
            <a:off x="8026935" y="1516550"/>
            <a:ext cx="767851" cy="510540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1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8108-4B56-DF02-396E-A40FFD29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85079"/>
            <a:ext cx="10962290" cy="497192"/>
          </a:xfrm>
        </p:spPr>
        <p:txBody>
          <a:bodyPr>
            <a:normAutofit/>
          </a:bodyPr>
          <a:lstStyle/>
          <a:p>
            <a:r>
              <a:rPr lang="en-US" dirty="0"/>
              <a:t>Example: Balanced Scorecard</a:t>
            </a:r>
            <a:endParaRPr lang="en-ID" dirty="0"/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6F9D6EE2-AA00-0ABE-A418-7D6C564BF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949923"/>
              </p:ext>
            </p:extLst>
          </p:nvPr>
        </p:nvGraphicFramePr>
        <p:xfrm>
          <a:off x="609600" y="2724537"/>
          <a:ext cx="10972801" cy="3499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1931">
                  <a:extLst>
                    <a:ext uri="{9D8B030D-6E8A-4147-A177-3AD203B41FA5}">
                      <a16:colId xmlns:a16="http://schemas.microsoft.com/office/drawing/2014/main" val="3066363338"/>
                    </a:ext>
                  </a:extLst>
                </a:gridCol>
                <a:gridCol w="3583571">
                  <a:extLst>
                    <a:ext uri="{9D8B030D-6E8A-4147-A177-3AD203B41FA5}">
                      <a16:colId xmlns:a16="http://schemas.microsoft.com/office/drawing/2014/main" val="4053098332"/>
                    </a:ext>
                  </a:extLst>
                </a:gridCol>
                <a:gridCol w="2500604">
                  <a:extLst>
                    <a:ext uri="{9D8B030D-6E8A-4147-A177-3AD203B41FA5}">
                      <a16:colId xmlns:a16="http://schemas.microsoft.com/office/drawing/2014/main" val="764138470"/>
                    </a:ext>
                  </a:extLst>
                </a:gridCol>
                <a:gridCol w="1147665">
                  <a:extLst>
                    <a:ext uri="{9D8B030D-6E8A-4147-A177-3AD203B41FA5}">
                      <a16:colId xmlns:a16="http://schemas.microsoft.com/office/drawing/2014/main" val="3839217466"/>
                    </a:ext>
                  </a:extLst>
                </a:gridCol>
                <a:gridCol w="2569030">
                  <a:extLst>
                    <a:ext uri="{9D8B030D-6E8A-4147-A177-3AD203B41FA5}">
                      <a16:colId xmlns:a16="http://schemas.microsoft.com/office/drawing/2014/main" val="334951251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Objectives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KPI Measure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KPI Targets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Initiatives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949705"/>
                  </a:ext>
                </a:extLst>
              </a:tr>
              <a:tr h="251298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Financial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Increase total revenue and annual recurring revenue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% Annual Revenue Growth</a:t>
                      </a:r>
                    </a:p>
                    <a:p>
                      <a:pPr algn="l"/>
                      <a:r>
                        <a:rPr lang="en-US" sz="1000" dirty="0"/>
                        <a:t>% Recurring Revenue Growth</a:t>
                      </a:r>
                    </a:p>
                    <a:p>
                      <a:pPr algn="l"/>
                      <a:r>
                        <a:rPr lang="en-US" sz="1000" dirty="0"/>
                        <a:t>EBITDA Margin</a:t>
                      </a:r>
                    </a:p>
                    <a:p>
                      <a:pPr algn="l"/>
                      <a:r>
                        <a:rPr lang="en-US" sz="1000" dirty="0"/>
                        <a:t>Average Customer Acquisition Cost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+15%</a:t>
                      </a:r>
                    </a:p>
                    <a:p>
                      <a:pPr algn="l"/>
                      <a:r>
                        <a:rPr lang="en-US" sz="1000" dirty="0"/>
                        <a:t>+35%</a:t>
                      </a:r>
                    </a:p>
                    <a:p>
                      <a:pPr algn="l"/>
                      <a:r>
                        <a:rPr lang="en-US" sz="1000" dirty="0"/>
                        <a:t>22%</a:t>
                      </a:r>
                    </a:p>
                    <a:p>
                      <a:pPr algn="l"/>
                      <a:r>
                        <a:rPr lang="en-US" sz="1000" dirty="0"/>
                        <a:t>$125/MQL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New Logo Acquisition Campaign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Customer Marketing Launch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SEO/SEM Optimization Project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Conversational Marketing Launch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8138"/>
                  </a:ext>
                </a:extLst>
              </a:tr>
              <a:tr h="251298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Increase EBITDA margin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908840"/>
                  </a:ext>
                </a:extLst>
              </a:tr>
              <a:tr h="251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Decrease customer acquisition costs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59647"/>
                  </a:ext>
                </a:extLst>
              </a:tr>
              <a:tr h="251298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Customer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Improve brand awareness, consideration, preference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Unaided Awareness</a:t>
                      </a:r>
                    </a:p>
                    <a:p>
                      <a:pPr algn="l"/>
                      <a:r>
                        <a:rPr lang="en-US" sz="1000" dirty="0"/>
                        <a:t>Brand Preference</a:t>
                      </a:r>
                    </a:p>
                    <a:p>
                      <a:pPr algn="l"/>
                      <a:r>
                        <a:rPr lang="en-US" sz="1000" dirty="0"/>
                        <a:t>% Market Share (Indexed)</a:t>
                      </a:r>
                    </a:p>
                    <a:p>
                      <a:pPr algn="l"/>
                      <a:r>
                        <a:rPr lang="en-US" sz="1000" dirty="0"/>
                        <a:t>NPS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23%</a:t>
                      </a:r>
                    </a:p>
                    <a:p>
                      <a:pPr algn="l"/>
                      <a:r>
                        <a:rPr lang="en-US" sz="1000" dirty="0"/>
                        <a:t>40% (Top 2 Box)</a:t>
                      </a:r>
                    </a:p>
                    <a:p>
                      <a:pPr algn="l"/>
                      <a:r>
                        <a:rPr lang="en-US" sz="1000" dirty="0"/>
                        <a:t>15%</a:t>
                      </a:r>
                    </a:p>
                    <a:p>
                      <a:pPr algn="l"/>
                      <a:r>
                        <a:rPr lang="en-US" sz="1000" dirty="0"/>
                        <a:t>65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Brand Marketing Campaign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Analyst Outreach Program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Competitive Takeout Campaign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Customer Referral Program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303298"/>
                  </a:ext>
                </a:extLst>
              </a:tr>
              <a:tr h="251298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Capture higher market share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566749"/>
                  </a:ext>
                </a:extLst>
              </a:tr>
              <a:tr h="292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Improve customer advocacy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738214"/>
                  </a:ext>
                </a:extLst>
              </a:tr>
              <a:tr h="251298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Internal Process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Improve marketing and sales alignment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% MQL to SQL Conversion</a:t>
                      </a:r>
                    </a:p>
                    <a:p>
                      <a:pPr algn="l"/>
                      <a:r>
                        <a:rPr lang="en-US" sz="1000" dirty="0"/>
                        <a:t>% SLA Adherence</a:t>
                      </a:r>
                    </a:p>
                    <a:p>
                      <a:pPr algn="l"/>
                      <a:r>
                        <a:rPr lang="en-US" sz="1000" dirty="0"/>
                        <a:t>% Seats/Instances Utilized</a:t>
                      </a:r>
                    </a:p>
                    <a:p>
                      <a:pPr algn="l"/>
                      <a:r>
                        <a:rPr lang="en-US" sz="1000" dirty="0"/>
                        <a:t>Marketing Technology % of Budget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85%</a:t>
                      </a:r>
                    </a:p>
                    <a:p>
                      <a:pPr algn="l"/>
                      <a:r>
                        <a:rPr lang="en-US" sz="1000" dirty="0"/>
                        <a:t>98%</a:t>
                      </a:r>
                    </a:p>
                    <a:p>
                      <a:pPr algn="l"/>
                      <a:r>
                        <a:rPr lang="en-US" sz="1000" dirty="0"/>
                        <a:t>80%</a:t>
                      </a:r>
                    </a:p>
                    <a:p>
                      <a:pPr algn="l"/>
                      <a:r>
                        <a:rPr lang="en-US" sz="1000" dirty="0"/>
                        <a:t>5%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Lead Management Process Review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Marketing &amp; Sales Council Launch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Marketing Technology Review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106156"/>
                  </a:ext>
                </a:extLst>
              </a:tr>
              <a:tr h="251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Improve marketing tech stack efficiency and effectiveness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145830"/>
                  </a:ext>
                </a:extLst>
              </a:tr>
              <a:tr h="251298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Improve lead management process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375835"/>
                  </a:ext>
                </a:extLst>
              </a:tr>
              <a:tr h="251298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Learning &amp; Growth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Improve employee retention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% Regrettable Attrition</a:t>
                      </a:r>
                    </a:p>
                    <a:p>
                      <a:pPr algn="l"/>
                      <a:r>
                        <a:rPr lang="en-US" sz="1000" dirty="0"/>
                        <a:t>% Employees 2+ Years Tenure</a:t>
                      </a:r>
                    </a:p>
                    <a:p>
                      <a:pPr algn="l"/>
                      <a:r>
                        <a:rPr lang="en-US" sz="1000" dirty="0"/>
                        <a:t>% Mastery on 3+ Competencies</a:t>
                      </a:r>
                    </a:p>
                    <a:p>
                      <a:pPr algn="l"/>
                      <a:r>
                        <a:rPr lang="en-US" sz="1000" dirty="0"/>
                        <a:t>Internal NPS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10%</a:t>
                      </a:r>
                    </a:p>
                    <a:p>
                      <a:pPr algn="l"/>
                      <a:r>
                        <a:rPr lang="en-US" sz="1000" dirty="0"/>
                        <a:t>34%</a:t>
                      </a:r>
                    </a:p>
                    <a:p>
                      <a:pPr algn="l"/>
                      <a:r>
                        <a:rPr lang="en-US" sz="1000" dirty="0"/>
                        <a:t>65%</a:t>
                      </a:r>
                    </a:p>
                    <a:p>
                      <a:pPr algn="l"/>
                      <a:r>
                        <a:rPr lang="en-US" sz="1000" dirty="0"/>
                        <a:t>80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Personalized Growth/Development Plans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Marketing Mini MBA Enrollments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Marketing &amp; Sales Weekly Pulse Survey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938452"/>
                  </a:ext>
                </a:extLst>
              </a:tr>
              <a:tr h="251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Improve marketing competency proficiencies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92037"/>
                  </a:ext>
                </a:extLst>
              </a:tr>
              <a:tr h="292213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Improve internal working relationship productivity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265016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B01C481A-453C-4C82-29EA-F901B6CC3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319685"/>
              </p:ext>
            </p:extLst>
          </p:nvPr>
        </p:nvGraphicFramePr>
        <p:xfrm>
          <a:off x="609599" y="1130867"/>
          <a:ext cx="10972803" cy="14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7070">
                  <a:extLst>
                    <a:ext uri="{9D8B030D-6E8A-4147-A177-3AD203B41FA5}">
                      <a16:colId xmlns:a16="http://schemas.microsoft.com/office/drawing/2014/main" val="3066363338"/>
                    </a:ext>
                  </a:extLst>
                </a:gridCol>
                <a:gridCol w="3097764">
                  <a:extLst>
                    <a:ext uri="{9D8B030D-6E8A-4147-A177-3AD203B41FA5}">
                      <a16:colId xmlns:a16="http://schemas.microsoft.com/office/drawing/2014/main" val="4053098332"/>
                    </a:ext>
                  </a:extLst>
                </a:gridCol>
                <a:gridCol w="3165152">
                  <a:extLst>
                    <a:ext uri="{9D8B030D-6E8A-4147-A177-3AD203B41FA5}">
                      <a16:colId xmlns:a16="http://schemas.microsoft.com/office/drawing/2014/main" val="3839217466"/>
                    </a:ext>
                  </a:extLst>
                </a:gridCol>
                <a:gridCol w="3042817">
                  <a:extLst>
                    <a:ext uri="{9D8B030D-6E8A-4147-A177-3AD203B41FA5}">
                      <a16:colId xmlns:a16="http://schemas.microsoft.com/office/drawing/2014/main" val="334951251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Vision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We want to transform how SMB owners send and manage invoices.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90884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Mission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ACME gets you paid and saves you time so you can focus on what matters.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30329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Strategic Priorities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Brand Awareness &amp; Preference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Customer Acquisition &amp; Conversion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Beat Status Quo &amp; Competition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10615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Strategic Results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Target customer understands what ACME does and why it does so better than the competition.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ACME has a predictable and sustainable pipeline of prospects that convert into customers.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ACME loses fewer times to do nothing or to the competition.</a:t>
                      </a:r>
                    </a:p>
                  </a:txBody>
                  <a:tcPr marL="108000" marR="108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938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71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8108-4B56-DF02-396E-A40FFD290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Sample Marketing Objectives</a:t>
            </a:r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DD6AE3-D5E9-3061-7A8C-CB5756408F0B}"/>
              </a:ext>
            </a:extLst>
          </p:cNvPr>
          <p:cNvSpPr/>
          <p:nvPr/>
        </p:nvSpPr>
        <p:spPr>
          <a:xfrm>
            <a:off x="609600" y="1140206"/>
            <a:ext cx="2525486" cy="507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DCC55D-35A0-1C70-A722-4775A2158572}"/>
              </a:ext>
            </a:extLst>
          </p:cNvPr>
          <p:cNvSpPr/>
          <p:nvPr/>
        </p:nvSpPr>
        <p:spPr>
          <a:xfrm>
            <a:off x="767199" y="1825384"/>
            <a:ext cx="2210285" cy="375487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Increase total revenue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Increase total recurring revenue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Increase Product X revenue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Increase Geography X revenue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Increase Segment X revenue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Increase EBITDA margin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Decrease customer acquisition cost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Increase customer lifetime value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Increase marketing ROI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Increase enterprise value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Increase valuation multiple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Increase market share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Increase return on equity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Increase return on assets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Increase free cash flow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F899E2-F765-8CAF-5E6E-2BAF1D18D773}"/>
              </a:ext>
            </a:extLst>
          </p:cNvPr>
          <p:cNvSpPr/>
          <p:nvPr/>
        </p:nvSpPr>
        <p:spPr>
          <a:xfrm>
            <a:off x="609600" y="1140206"/>
            <a:ext cx="2525486" cy="5400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BC5FA-8223-3B9F-11C4-E0EFE4B2A5E3}"/>
              </a:ext>
            </a:extLst>
          </p:cNvPr>
          <p:cNvSpPr/>
          <p:nvPr/>
        </p:nvSpPr>
        <p:spPr>
          <a:xfrm>
            <a:off x="1390805" y="1324566"/>
            <a:ext cx="1504460" cy="166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Financial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B4E23D-EB2F-7E28-4460-9805D55C4B5C}"/>
              </a:ext>
            </a:extLst>
          </p:cNvPr>
          <p:cNvSpPr>
            <a:spLocks noChangeAspect="1"/>
          </p:cNvSpPr>
          <p:nvPr/>
        </p:nvSpPr>
        <p:spPr>
          <a:xfrm>
            <a:off x="609600" y="1140207"/>
            <a:ext cx="540000" cy="540000"/>
          </a:xfrm>
          <a:prstGeom prst="rect">
            <a:avLst/>
          </a:prstGeom>
          <a:solidFill>
            <a:schemeClr val="accent3"/>
          </a:solidFill>
          <a:ln w="6350">
            <a:solidFill>
              <a:srgbClr val="030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40C2EB1-21EC-6434-F30E-CC6ADA786CD4}"/>
              </a:ext>
            </a:extLst>
          </p:cNvPr>
          <p:cNvSpPr/>
          <p:nvPr/>
        </p:nvSpPr>
        <p:spPr>
          <a:xfrm>
            <a:off x="3425726" y="1140206"/>
            <a:ext cx="2525486" cy="507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C0D95A7-3D22-30A4-7660-F03C04399950}"/>
              </a:ext>
            </a:extLst>
          </p:cNvPr>
          <p:cNvSpPr/>
          <p:nvPr/>
        </p:nvSpPr>
        <p:spPr>
          <a:xfrm>
            <a:off x="3583325" y="1825384"/>
            <a:ext cx="2210285" cy="262379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Increase brand awareness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Increase brand consideration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Increase brand preference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Decrease customer churn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Decrease dollar churn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Increase net retention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Increase NPS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Increase CSAT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Reduce support tickets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Reduce support time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Increase website conversion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Decrease marketing response time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2CD0E48-AD76-5866-9CC8-2B00DECE1FE0}"/>
              </a:ext>
            </a:extLst>
          </p:cNvPr>
          <p:cNvSpPr/>
          <p:nvPr/>
        </p:nvSpPr>
        <p:spPr>
          <a:xfrm>
            <a:off x="3425726" y="1140206"/>
            <a:ext cx="2525486" cy="5400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8452D27-084D-90B2-883C-E2609615031D}"/>
              </a:ext>
            </a:extLst>
          </p:cNvPr>
          <p:cNvSpPr/>
          <p:nvPr/>
        </p:nvSpPr>
        <p:spPr>
          <a:xfrm>
            <a:off x="4206931" y="1324566"/>
            <a:ext cx="1504460" cy="166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Customer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7C5ACD0-CD13-A379-FF64-95D1F53CEDF6}"/>
              </a:ext>
            </a:extLst>
          </p:cNvPr>
          <p:cNvSpPr>
            <a:spLocks noChangeAspect="1"/>
          </p:cNvSpPr>
          <p:nvPr/>
        </p:nvSpPr>
        <p:spPr>
          <a:xfrm>
            <a:off x="3425726" y="1140207"/>
            <a:ext cx="540000" cy="540000"/>
          </a:xfrm>
          <a:prstGeom prst="rect">
            <a:avLst/>
          </a:prstGeom>
          <a:solidFill>
            <a:schemeClr val="accent3"/>
          </a:solidFill>
          <a:ln w="6350">
            <a:solidFill>
              <a:srgbClr val="030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56C7436-0AB7-9D4B-1F40-7A5361B7BB75}"/>
              </a:ext>
            </a:extLst>
          </p:cNvPr>
          <p:cNvSpPr/>
          <p:nvPr/>
        </p:nvSpPr>
        <p:spPr>
          <a:xfrm>
            <a:off x="6241852" y="1140206"/>
            <a:ext cx="2525486" cy="507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39A6B0-B32A-AAD7-5915-33892C04A010}"/>
              </a:ext>
            </a:extLst>
          </p:cNvPr>
          <p:cNvSpPr/>
          <p:nvPr/>
        </p:nvSpPr>
        <p:spPr>
          <a:xfrm>
            <a:off x="6399451" y="1825384"/>
            <a:ext cx="2210285" cy="426270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Improve MQL to SQL Conversion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Improve MQL to Closed/Won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Improve SLA Compliance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Improve CRM Data Quality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Improve CRM Contact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Improve Lead Scoring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Improve Marketing Automation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Improve Internal NPS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Improve Internal Pulse Survey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Improve Product Launch Process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Improve Market Intelligence Process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Improve Buyer Intelligence Process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Improve Marketing Tech Stack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Improve Campaign Process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Improve Content Management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E99CE40-09E3-5557-EC47-8FB61275B0D3}"/>
              </a:ext>
            </a:extLst>
          </p:cNvPr>
          <p:cNvSpPr/>
          <p:nvPr/>
        </p:nvSpPr>
        <p:spPr>
          <a:xfrm>
            <a:off x="6241852" y="1140206"/>
            <a:ext cx="2525486" cy="5400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F04A0FE-642F-1FB8-5F6D-C993AEF2BC27}"/>
              </a:ext>
            </a:extLst>
          </p:cNvPr>
          <p:cNvSpPr/>
          <p:nvPr/>
        </p:nvSpPr>
        <p:spPr>
          <a:xfrm>
            <a:off x="7023057" y="1324566"/>
            <a:ext cx="1504460" cy="166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Internal Process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7508B5D-BB46-9F24-0E71-FFED1145D324}"/>
              </a:ext>
            </a:extLst>
          </p:cNvPr>
          <p:cNvSpPr>
            <a:spLocks noChangeAspect="1"/>
          </p:cNvSpPr>
          <p:nvPr/>
        </p:nvSpPr>
        <p:spPr>
          <a:xfrm>
            <a:off x="6241852" y="1140207"/>
            <a:ext cx="540000" cy="540000"/>
          </a:xfrm>
          <a:prstGeom prst="rect">
            <a:avLst/>
          </a:prstGeom>
          <a:solidFill>
            <a:schemeClr val="accent3"/>
          </a:solidFill>
          <a:ln w="6350">
            <a:solidFill>
              <a:srgbClr val="030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7CC2291-DE05-0C25-6AA9-9D1DACAEF9F4}"/>
              </a:ext>
            </a:extLst>
          </p:cNvPr>
          <p:cNvSpPr/>
          <p:nvPr/>
        </p:nvSpPr>
        <p:spPr>
          <a:xfrm>
            <a:off x="9057979" y="1140206"/>
            <a:ext cx="2525486" cy="507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2C2678C-577E-2C20-EC76-E0DF43B94234}"/>
              </a:ext>
            </a:extLst>
          </p:cNvPr>
          <p:cNvSpPr/>
          <p:nvPr/>
        </p:nvSpPr>
        <p:spPr>
          <a:xfrm>
            <a:off x="9215578" y="1825384"/>
            <a:ext cx="2210285" cy="250837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Improve employee retention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Improve competency proficiency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Improve internal relationships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Improve performance review process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Improve knowledge management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Implement step-level coaching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Implement mentor program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Launch PDPs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Formalize career paths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D8342C9-A85F-F662-8D5C-AF659473DC55}"/>
              </a:ext>
            </a:extLst>
          </p:cNvPr>
          <p:cNvSpPr/>
          <p:nvPr/>
        </p:nvSpPr>
        <p:spPr>
          <a:xfrm>
            <a:off x="9057979" y="1140206"/>
            <a:ext cx="2525486" cy="5400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5933DE4-BD75-D311-B882-FC7812B18C88}"/>
              </a:ext>
            </a:extLst>
          </p:cNvPr>
          <p:cNvSpPr/>
          <p:nvPr/>
        </p:nvSpPr>
        <p:spPr>
          <a:xfrm>
            <a:off x="9839184" y="1324566"/>
            <a:ext cx="1504460" cy="166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Learning &amp; Growth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9936B9F-7AB9-BF8B-435F-DBB4FD11D59C}"/>
              </a:ext>
            </a:extLst>
          </p:cNvPr>
          <p:cNvSpPr>
            <a:spLocks noChangeAspect="1"/>
          </p:cNvSpPr>
          <p:nvPr/>
        </p:nvSpPr>
        <p:spPr>
          <a:xfrm>
            <a:off x="9057979" y="1140207"/>
            <a:ext cx="540000" cy="540000"/>
          </a:xfrm>
          <a:prstGeom prst="rect">
            <a:avLst/>
          </a:prstGeom>
          <a:solidFill>
            <a:schemeClr val="accent3"/>
          </a:solidFill>
          <a:ln w="6350">
            <a:solidFill>
              <a:srgbClr val="030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Freeform 19">
            <a:extLst>
              <a:ext uri="{FF2B5EF4-FFF2-40B4-BE49-F238E27FC236}">
                <a16:creationId xmlns:a16="http://schemas.microsoft.com/office/drawing/2014/main" id="{E6579752-09AD-8246-34E9-AB482557489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7986" y="1299665"/>
            <a:ext cx="163227" cy="216000"/>
          </a:xfrm>
          <a:custGeom>
            <a:avLst/>
            <a:gdLst>
              <a:gd name="T0" fmla="*/ 47 w 72"/>
              <a:gd name="T1" fmla="*/ 1 h 96"/>
              <a:gd name="T2" fmla="*/ 2 w 72"/>
              <a:gd name="T3" fmla="*/ 0 h 96"/>
              <a:gd name="T4" fmla="*/ 0 w 72"/>
              <a:gd name="T5" fmla="*/ 94 h 96"/>
              <a:gd name="T6" fmla="*/ 70 w 72"/>
              <a:gd name="T7" fmla="*/ 96 h 96"/>
              <a:gd name="T8" fmla="*/ 72 w 72"/>
              <a:gd name="T9" fmla="*/ 26 h 96"/>
              <a:gd name="T10" fmla="*/ 22 w 72"/>
              <a:gd name="T11" fmla="*/ 38 h 96"/>
              <a:gd name="T12" fmla="*/ 20 w 72"/>
              <a:gd name="T13" fmla="*/ 21 h 96"/>
              <a:gd name="T14" fmla="*/ 22 w 72"/>
              <a:gd name="T15" fmla="*/ 16 h 96"/>
              <a:gd name="T16" fmla="*/ 24 w 72"/>
              <a:gd name="T17" fmla="*/ 21 h 96"/>
              <a:gd name="T18" fmla="*/ 29 w 72"/>
              <a:gd name="T19" fmla="*/ 31 h 96"/>
              <a:gd name="T20" fmla="*/ 22 w 72"/>
              <a:gd name="T21" fmla="*/ 24 h 96"/>
              <a:gd name="T22" fmla="*/ 22 w 72"/>
              <a:gd name="T23" fmla="*/ 34 h 96"/>
              <a:gd name="T24" fmla="*/ 24 w 72"/>
              <a:gd name="T25" fmla="*/ 51 h 96"/>
              <a:gd name="T26" fmla="*/ 22 w 72"/>
              <a:gd name="T27" fmla="*/ 56 h 96"/>
              <a:gd name="T28" fmla="*/ 20 w 72"/>
              <a:gd name="T29" fmla="*/ 51 h 96"/>
              <a:gd name="T30" fmla="*/ 15 w 72"/>
              <a:gd name="T31" fmla="*/ 41 h 96"/>
              <a:gd name="T32" fmla="*/ 22 w 72"/>
              <a:gd name="T33" fmla="*/ 47 h 96"/>
              <a:gd name="T34" fmla="*/ 22 w 72"/>
              <a:gd name="T35" fmla="*/ 38 h 96"/>
              <a:gd name="T36" fmla="*/ 14 w 72"/>
              <a:gd name="T37" fmla="*/ 84 h 96"/>
              <a:gd name="T38" fmla="*/ 14 w 72"/>
              <a:gd name="T39" fmla="*/ 80 h 96"/>
              <a:gd name="T40" fmla="*/ 60 w 72"/>
              <a:gd name="T41" fmla="*/ 82 h 96"/>
              <a:gd name="T42" fmla="*/ 58 w 72"/>
              <a:gd name="T43" fmla="*/ 76 h 96"/>
              <a:gd name="T44" fmla="*/ 12 w 72"/>
              <a:gd name="T45" fmla="*/ 74 h 96"/>
              <a:gd name="T46" fmla="*/ 58 w 72"/>
              <a:gd name="T47" fmla="*/ 72 h 96"/>
              <a:gd name="T48" fmla="*/ 58 w 72"/>
              <a:gd name="T49" fmla="*/ 76 h 96"/>
              <a:gd name="T50" fmla="*/ 14 w 72"/>
              <a:gd name="T51" fmla="*/ 68 h 96"/>
              <a:gd name="T52" fmla="*/ 14 w 72"/>
              <a:gd name="T53" fmla="*/ 64 h 96"/>
              <a:gd name="T54" fmla="*/ 60 w 72"/>
              <a:gd name="T55" fmla="*/ 66 h 96"/>
              <a:gd name="T56" fmla="*/ 58 w 72"/>
              <a:gd name="T57" fmla="*/ 60 h 96"/>
              <a:gd name="T58" fmla="*/ 36 w 72"/>
              <a:gd name="T59" fmla="*/ 58 h 96"/>
              <a:gd name="T60" fmla="*/ 58 w 72"/>
              <a:gd name="T61" fmla="*/ 56 h 96"/>
              <a:gd name="T62" fmla="*/ 58 w 72"/>
              <a:gd name="T63" fmla="*/ 60 h 96"/>
              <a:gd name="T64" fmla="*/ 46 w 72"/>
              <a:gd name="T65" fmla="*/ 52 h 96"/>
              <a:gd name="T66" fmla="*/ 46 w 72"/>
              <a:gd name="T67" fmla="*/ 48 h 96"/>
              <a:gd name="T68" fmla="*/ 60 w 72"/>
              <a:gd name="T69" fmla="*/ 50 h 96"/>
              <a:gd name="T70" fmla="*/ 58 w 72"/>
              <a:gd name="T71" fmla="*/ 44 h 96"/>
              <a:gd name="T72" fmla="*/ 44 w 72"/>
              <a:gd name="T73" fmla="*/ 42 h 96"/>
              <a:gd name="T74" fmla="*/ 58 w 72"/>
              <a:gd name="T75" fmla="*/ 40 h 96"/>
              <a:gd name="T76" fmla="*/ 58 w 72"/>
              <a:gd name="T77" fmla="*/ 44 h 96"/>
              <a:gd name="T78" fmla="*/ 44 w 72"/>
              <a:gd name="T79" fmla="*/ 26 h 96"/>
              <a:gd name="T80" fmla="*/ 69 w 72"/>
              <a:gd name="T81" fmla="*/ 2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2" h="96">
                <a:moveTo>
                  <a:pt x="71" y="25"/>
                </a:move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5"/>
                  <a:pt x="1" y="96"/>
                  <a:pt x="2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1" y="96"/>
                  <a:pt x="72" y="95"/>
                  <a:pt x="72" y="94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5"/>
                  <a:pt x="72" y="25"/>
                  <a:pt x="71" y="25"/>
                </a:cubicBezTo>
                <a:close/>
                <a:moveTo>
                  <a:pt x="22" y="38"/>
                </a:moveTo>
                <a:cubicBezTo>
                  <a:pt x="17" y="38"/>
                  <a:pt x="13" y="34"/>
                  <a:pt x="13" y="29"/>
                </a:cubicBezTo>
                <a:cubicBezTo>
                  <a:pt x="13" y="25"/>
                  <a:pt x="16" y="22"/>
                  <a:pt x="20" y="21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7"/>
                  <a:pt x="21" y="16"/>
                  <a:pt x="22" y="16"/>
                </a:cubicBezTo>
                <a:cubicBezTo>
                  <a:pt x="23" y="16"/>
                  <a:pt x="24" y="17"/>
                  <a:pt x="24" y="18"/>
                </a:cubicBezTo>
                <a:cubicBezTo>
                  <a:pt x="24" y="21"/>
                  <a:pt x="24" y="21"/>
                  <a:pt x="24" y="21"/>
                </a:cubicBezTo>
                <a:cubicBezTo>
                  <a:pt x="28" y="22"/>
                  <a:pt x="31" y="25"/>
                  <a:pt x="31" y="29"/>
                </a:cubicBezTo>
                <a:cubicBezTo>
                  <a:pt x="31" y="30"/>
                  <a:pt x="30" y="31"/>
                  <a:pt x="29" y="31"/>
                </a:cubicBezTo>
                <a:cubicBezTo>
                  <a:pt x="28" y="31"/>
                  <a:pt x="27" y="30"/>
                  <a:pt x="27" y="29"/>
                </a:cubicBezTo>
                <a:cubicBezTo>
                  <a:pt x="27" y="27"/>
                  <a:pt x="25" y="24"/>
                  <a:pt x="22" y="24"/>
                </a:cubicBezTo>
                <a:cubicBezTo>
                  <a:pt x="19" y="24"/>
                  <a:pt x="17" y="27"/>
                  <a:pt x="17" y="29"/>
                </a:cubicBezTo>
                <a:cubicBezTo>
                  <a:pt x="17" y="32"/>
                  <a:pt x="19" y="34"/>
                  <a:pt x="22" y="34"/>
                </a:cubicBezTo>
                <a:cubicBezTo>
                  <a:pt x="27" y="34"/>
                  <a:pt x="31" y="38"/>
                  <a:pt x="31" y="43"/>
                </a:cubicBezTo>
                <a:cubicBezTo>
                  <a:pt x="31" y="47"/>
                  <a:pt x="28" y="50"/>
                  <a:pt x="24" y="51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5"/>
                  <a:pt x="23" y="56"/>
                  <a:pt x="22" y="56"/>
                </a:cubicBezTo>
                <a:cubicBezTo>
                  <a:pt x="21" y="56"/>
                  <a:pt x="20" y="55"/>
                  <a:pt x="20" y="54"/>
                </a:cubicBezTo>
                <a:cubicBezTo>
                  <a:pt x="20" y="51"/>
                  <a:pt x="20" y="51"/>
                  <a:pt x="20" y="51"/>
                </a:cubicBezTo>
                <a:cubicBezTo>
                  <a:pt x="16" y="50"/>
                  <a:pt x="13" y="47"/>
                  <a:pt x="13" y="43"/>
                </a:cubicBezTo>
                <a:cubicBezTo>
                  <a:pt x="13" y="42"/>
                  <a:pt x="14" y="41"/>
                  <a:pt x="15" y="41"/>
                </a:cubicBezTo>
                <a:cubicBezTo>
                  <a:pt x="16" y="41"/>
                  <a:pt x="17" y="42"/>
                  <a:pt x="17" y="43"/>
                </a:cubicBezTo>
                <a:cubicBezTo>
                  <a:pt x="17" y="45"/>
                  <a:pt x="19" y="47"/>
                  <a:pt x="22" y="47"/>
                </a:cubicBezTo>
                <a:cubicBezTo>
                  <a:pt x="25" y="47"/>
                  <a:pt x="27" y="45"/>
                  <a:pt x="27" y="43"/>
                </a:cubicBezTo>
                <a:cubicBezTo>
                  <a:pt x="27" y="40"/>
                  <a:pt x="25" y="38"/>
                  <a:pt x="22" y="38"/>
                </a:cubicBezTo>
                <a:close/>
                <a:moveTo>
                  <a:pt x="58" y="84"/>
                </a:moveTo>
                <a:cubicBezTo>
                  <a:pt x="14" y="84"/>
                  <a:pt x="14" y="84"/>
                  <a:pt x="14" y="84"/>
                </a:cubicBezTo>
                <a:cubicBezTo>
                  <a:pt x="13" y="84"/>
                  <a:pt x="12" y="83"/>
                  <a:pt x="12" y="82"/>
                </a:cubicBezTo>
                <a:cubicBezTo>
                  <a:pt x="12" y="81"/>
                  <a:pt x="13" y="80"/>
                  <a:pt x="14" y="80"/>
                </a:cubicBezTo>
                <a:cubicBezTo>
                  <a:pt x="58" y="80"/>
                  <a:pt x="58" y="80"/>
                  <a:pt x="58" y="80"/>
                </a:cubicBezTo>
                <a:cubicBezTo>
                  <a:pt x="59" y="80"/>
                  <a:pt x="60" y="81"/>
                  <a:pt x="60" y="82"/>
                </a:cubicBezTo>
                <a:cubicBezTo>
                  <a:pt x="60" y="83"/>
                  <a:pt x="59" y="84"/>
                  <a:pt x="58" y="84"/>
                </a:cubicBezTo>
                <a:close/>
                <a:moveTo>
                  <a:pt x="58" y="76"/>
                </a:moveTo>
                <a:cubicBezTo>
                  <a:pt x="14" y="76"/>
                  <a:pt x="14" y="76"/>
                  <a:pt x="14" y="76"/>
                </a:cubicBezTo>
                <a:cubicBezTo>
                  <a:pt x="13" y="76"/>
                  <a:pt x="12" y="75"/>
                  <a:pt x="12" y="74"/>
                </a:cubicBezTo>
                <a:cubicBezTo>
                  <a:pt x="12" y="73"/>
                  <a:pt x="13" y="72"/>
                  <a:pt x="14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59" y="72"/>
                  <a:pt x="60" y="73"/>
                  <a:pt x="60" y="74"/>
                </a:cubicBezTo>
                <a:cubicBezTo>
                  <a:pt x="60" y="75"/>
                  <a:pt x="59" y="76"/>
                  <a:pt x="58" y="76"/>
                </a:cubicBezTo>
                <a:close/>
                <a:moveTo>
                  <a:pt x="58" y="68"/>
                </a:moveTo>
                <a:cubicBezTo>
                  <a:pt x="14" y="68"/>
                  <a:pt x="14" y="68"/>
                  <a:pt x="14" y="68"/>
                </a:cubicBezTo>
                <a:cubicBezTo>
                  <a:pt x="13" y="68"/>
                  <a:pt x="12" y="67"/>
                  <a:pt x="12" y="66"/>
                </a:cubicBezTo>
                <a:cubicBezTo>
                  <a:pt x="12" y="65"/>
                  <a:pt x="13" y="64"/>
                  <a:pt x="14" y="64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60" y="65"/>
                  <a:pt x="60" y="66"/>
                </a:cubicBezTo>
                <a:cubicBezTo>
                  <a:pt x="60" y="67"/>
                  <a:pt x="59" y="68"/>
                  <a:pt x="58" y="68"/>
                </a:cubicBezTo>
                <a:close/>
                <a:moveTo>
                  <a:pt x="58" y="60"/>
                </a:moveTo>
                <a:cubicBezTo>
                  <a:pt x="38" y="60"/>
                  <a:pt x="38" y="60"/>
                  <a:pt x="38" y="60"/>
                </a:cubicBezTo>
                <a:cubicBezTo>
                  <a:pt x="37" y="60"/>
                  <a:pt x="36" y="59"/>
                  <a:pt x="36" y="58"/>
                </a:cubicBezTo>
                <a:cubicBezTo>
                  <a:pt x="36" y="57"/>
                  <a:pt x="37" y="56"/>
                  <a:pt x="3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9" y="56"/>
                  <a:pt x="60" y="57"/>
                  <a:pt x="60" y="58"/>
                </a:cubicBezTo>
                <a:cubicBezTo>
                  <a:pt x="60" y="59"/>
                  <a:pt x="59" y="60"/>
                  <a:pt x="58" y="60"/>
                </a:cubicBezTo>
                <a:close/>
                <a:moveTo>
                  <a:pt x="58" y="52"/>
                </a:moveTo>
                <a:cubicBezTo>
                  <a:pt x="46" y="52"/>
                  <a:pt x="46" y="52"/>
                  <a:pt x="46" y="52"/>
                </a:cubicBezTo>
                <a:cubicBezTo>
                  <a:pt x="45" y="52"/>
                  <a:pt x="44" y="51"/>
                  <a:pt x="44" y="50"/>
                </a:cubicBezTo>
                <a:cubicBezTo>
                  <a:pt x="44" y="49"/>
                  <a:pt x="45" y="48"/>
                  <a:pt x="46" y="48"/>
                </a:cubicBezTo>
                <a:cubicBezTo>
                  <a:pt x="58" y="48"/>
                  <a:pt x="58" y="48"/>
                  <a:pt x="58" y="48"/>
                </a:cubicBezTo>
                <a:cubicBezTo>
                  <a:pt x="59" y="48"/>
                  <a:pt x="60" y="49"/>
                  <a:pt x="60" y="50"/>
                </a:cubicBezTo>
                <a:cubicBezTo>
                  <a:pt x="60" y="51"/>
                  <a:pt x="59" y="52"/>
                  <a:pt x="58" y="52"/>
                </a:cubicBezTo>
                <a:close/>
                <a:moveTo>
                  <a:pt x="58" y="44"/>
                </a:moveTo>
                <a:cubicBezTo>
                  <a:pt x="46" y="44"/>
                  <a:pt x="46" y="44"/>
                  <a:pt x="46" y="44"/>
                </a:cubicBezTo>
                <a:cubicBezTo>
                  <a:pt x="45" y="44"/>
                  <a:pt x="44" y="43"/>
                  <a:pt x="44" y="42"/>
                </a:cubicBezTo>
                <a:cubicBezTo>
                  <a:pt x="44" y="41"/>
                  <a:pt x="45" y="40"/>
                  <a:pt x="46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59" y="40"/>
                  <a:pt x="60" y="41"/>
                  <a:pt x="60" y="42"/>
                </a:cubicBezTo>
                <a:cubicBezTo>
                  <a:pt x="60" y="43"/>
                  <a:pt x="59" y="44"/>
                  <a:pt x="58" y="44"/>
                </a:cubicBezTo>
                <a:close/>
                <a:moveTo>
                  <a:pt x="46" y="28"/>
                </a:moveTo>
                <a:cubicBezTo>
                  <a:pt x="45" y="28"/>
                  <a:pt x="44" y="27"/>
                  <a:pt x="44" y="26"/>
                </a:cubicBezTo>
                <a:cubicBezTo>
                  <a:pt x="44" y="24"/>
                  <a:pt x="44" y="6"/>
                  <a:pt x="44" y="3"/>
                </a:cubicBezTo>
                <a:cubicBezTo>
                  <a:pt x="69" y="28"/>
                  <a:pt x="69" y="28"/>
                  <a:pt x="69" y="28"/>
                </a:cubicBezTo>
                <a:cubicBezTo>
                  <a:pt x="64" y="28"/>
                  <a:pt x="51" y="28"/>
                  <a:pt x="46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9AEF8042-83F6-A38C-D244-D54282B1D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4662" y="1263665"/>
            <a:ext cx="252000" cy="252000"/>
          </a:xfrm>
          <a:prstGeom prst="rect">
            <a:avLst/>
          </a:prstGeom>
        </p:spPr>
      </p:pic>
      <p:grpSp>
        <p:nvGrpSpPr>
          <p:cNvPr id="7" name="Google Shape;410;p6">
            <a:extLst>
              <a:ext uri="{FF2B5EF4-FFF2-40B4-BE49-F238E27FC236}">
                <a16:creationId xmlns:a16="http://schemas.microsoft.com/office/drawing/2014/main" id="{D4EB543A-59B5-E5F7-1914-B9AB790EA7CE}"/>
              </a:ext>
            </a:extLst>
          </p:cNvPr>
          <p:cNvGrpSpPr>
            <a:grpSpLocks noChangeAspect="1"/>
          </p:cNvGrpSpPr>
          <p:nvPr/>
        </p:nvGrpSpPr>
        <p:grpSpPr>
          <a:xfrm>
            <a:off x="6459084" y="1299665"/>
            <a:ext cx="216922" cy="216000"/>
            <a:chOff x="434" y="1181"/>
            <a:chExt cx="235" cy="234"/>
          </a:xfrm>
          <a:solidFill>
            <a:schemeClr val="bg1"/>
          </a:solidFill>
        </p:grpSpPr>
        <p:sp>
          <p:nvSpPr>
            <p:cNvPr id="8" name="Google Shape;411;p6">
              <a:extLst>
                <a:ext uri="{FF2B5EF4-FFF2-40B4-BE49-F238E27FC236}">
                  <a16:creationId xmlns:a16="http://schemas.microsoft.com/office/drawing/2014/main" id="{63D85643-4708-205B-45FF-3190C92AA69C}"/>
                </a:ext>
              </a:extLst>
            </p:cNvPr>
            <p:cNvSpPr/>
            <p:nvPr/>
          </p:nvSpPr>
          <p:spPr>
            <a:xfrm>
              <a:off x="434" y="1249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6"/>
                    <a:pt x="62" y="33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58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9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1" y="9"/>
                    <a:pt x="19" y="10"/>
                    <a:pt x="16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2"/>
                    <a:pt x="6" y="35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9" y="58"/>
                    <a:pt x="21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49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8" y="59"/>
                    <a:pt x="59" y="59"/>
                    <a:pt x="59" y="58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12;p6">
              <a:extLst>
                <a:ext uri="{FF2B5EF4-FFF2-40B4-BE49-F238E27FC236}">
                  <a16:creationId xmlns:a16="http://schemas.microsoft.com/office/drawing/2014/main" id="{9064BA38-645B-90A2-6AD1-B4F1B35F224C}"/>
                </a:ext>
              </a:extLst>
            </p:cNvPr>
            <p:cNvSpPr/>
            <p:nvPr/>
          </p:nvSpPr>
          <p:spPr>
            <a:xfrm>
              <a:off x="571" y="1181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4" y="5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7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1" y="6"/>
                    <a:pt x="10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4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5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Freeform 23">
            <a:extLst>
              <a:ext uri="{FF2B5EF4-FFF2-40B4-BE49-F238E27FC236}">
                <a16:creationId xmlns:a16="http://schemas.microsoft.com/office/drawing/2014/main" id="{AACF4137-088A-7E25-13BA-A296A13FCA91}"/>
              </a:ext>
            </a:extLst>
          </p:cNvPr>
          <p:cNvSpPr>
            <a:spLocks noChangeAspect="1"/>
          </p:cNvSpPr>
          <p:nvPr/>
        </p:nvSpPr>
        <p:spPr bwMode="auto">
          <a:xfrm>
            <a:off x="9219979" y="1319583"/>
            <a:ext cx="216000" cy="216000"/>
          </a:xfrm>
          <a:custGeom>
            <a:avLst/>
            <a:gdLst>
              <a:gd name="T0" fmla="*/ 90 w 100"/>
              <a:gd name="T1" fmla="*/ 3 h 100"/>
              <a:gd name="T2" fmla="*/ 75 w 100"/>
              <a:gd name="T3" fmla="*/ 10 h 100"/>
              <a:gd name="T4" fmla="*/ 80 w 100"/>
              <a:gd name="T5" fmla="*/ 24 h 100"/>
              <a:gd name="T6" fmla="*/ 70 w 100"/>
              <a:gd name="T7" fmla="*/ 52 h 100"/>
              <a:gd name="T8" fmla="*/ 60 w 100"/>
              <a:gd name="T9" fmla="*/ 55 h 100"/>
              <a:gd name="T10" fmla="*/ 50 w 100"/>
              <a:gd name="T11" fmla="*/ 46 h 100"/>
              <a:gd name="T12" fmla="*/ 47 w 100"/>
              <a:gd name="T13" fmla="*/ 30 h 100"/>
              <a:gd name="T14" fmla="*/ 30 w 100"/>
              <a:gd name="T15" fmla="*/ 33 h 100"/>
              <a:gd name="T16" fmla="*/ 32 w 100"/>
              <a:gd name="T17" fmla="*/ 49 h 100"/>
              <a:gd name="T18" fmla="*/ 18 w 100"/>
              <a:gd name="T19" fmla="*/ 75 h 100"/>
              <a:gd name="T20" fmla="*/ 4 w 100"/>
              <a:gd name="T21" fmla="*/ 80 h 100"/>
              <a:gd name="T22" fmla="*/ 8 w 100"/>
              <a:gd name="T23" fmla="*/ 96 h 100"/>
              <a:gd name="T24" fmla="*/ 24 w 100"/>
              <a:gd name="T25" fmla="*/ 92 h 100"/>
              <a:gd name="T26" fmla="*/ 22 w 100"/>
              <a:gd name="T27" fmla="*/ 77 h 100"/>
              <a:gd name="T28" fmla="*/ 36 w 100"/>
              <a:gd name="T29" fmla="*/ 51 h 100"/>
              <a:gd name="T30" fmla="*/ 48 w 100"/>
              <a:gd name="T31" fmla="*/ 49 h 100"/>
              <a:gd name="T32" fmla="*/ 58 w 100"/>
              <a:gd name="T33" fmla="*/ 58 h 100"/>
              <a:gd name="T34" fmla="*/ 64 w 100"/>
              <a:gd name="T35" fmla="*/ 75 h 100"/>
              <a:gd name="T36" fmla="*/ 79 w 100"/>
              <a:gd name="T37" fmla="*/ 68 h 100"/>
              <a:gd name="T38" fmla="*/ 74 w 100"/>
              <a:gd name="T39" fmla="*/ 54 h 100"/>
              <a:gd name="T40" fmla="*/ 84 w 100"/>
              <a:gd name="T41" fmla="*/ 26 h 100"/>
              <a:gd name="T42" fmla="*/ 97 w 100"/>
              <a:gd name="T43" fmla="*/ 18 h 100"/>
              <a:gd name="T44" fmla="*/ 90 w 100"/>
              <a:gd name="T45" fmla="*/ 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0" h="100">
                <a:moveTo>
                  <a:pt x="90" y="3"/>
                </a:moveTo>
                <a:cubicBezTo>
                  <a:pt x="84" y="0"/>
                  <a:pt x="77" y="4"/>
                  <a:pt x="75" y="10"/>
                </a:cubicBezTo>
                <a:cubicBezTo>
                  <a:pt x="73" y="16"/>
                  <a:pt x="75" y="22"/>
                  <a:pt x="80" y="24"/>
                </a:cubicBezTo>
                <a:cubicBezTo>
                  <a:pt x="70" y="52"/>
                  <a:pt x="70" y="52"/>
                  <a:pt x="70" y="52"/>
                </a:cubicBezTo>
                <a:cubicBezTo>
                  <a:pt x="67" y="52"/>
                  <a:pt x="63" y="53"/>
                  <a:pt x="60" y="55"/>
                </a:cubicBezTo>
                <a:cubicBezTo>
                  <a:pt x="50" y="46"/>
                  <a:pt x="50" y="46"/>
                  <a:pt x="50" y="46"/>
                </a:cubicBezTo>
                <a:cubicBezTo>
                  <a:pt x="54" y="41"/>
                  <a:pt x="52" y="34"/>
                  <a:pt x="47" y="30"/>
                </a:cubicBezTo>
                <a:cubicBezTo>
                  <a:pt x="41" y="26"/>
                  <a:pt x="34" y="28"/>
                  <a:pt x="30" y="33"/>
                </a:cubicBezTo>
                <a:cubicBezTo>
                  <a:pt x="27" y="39"/>
                  <a:pt x="28" y="45"/>
                  <a:pt x="32" y="49"/>
                </a:cubicBezTo>
                <a:cubicBezTo>
                  <a:pt x="18" y="75"/>
                  <a:pt x="18" y="75"/>
                  <a:pt x="18" y="75"/>
                </a:cubicBezTo>
                <a:cubicBezTo>
                  <a:pt x="13" y="73"/>
                  <a:pt x="6" y="75"/>
                  <a:pt x="4" y="80"/>
                </a:cubicBezTo>
                <a:cubicBezTo>
                  <a:pt x="0" y="86"/>
                  <a:pt x="2" y="93"/>
                  <a:pt x="8" y="96"/>
                </a:cubicBezTo>
                <a:cubicBezTo>
                  <a:pt x="14" y="100"/>
                  <a:pt x="21" y="98"/>
                  <a:pt x="24" y="92"/>
                </a:cubicBezTo>
                <a:cubicBezTo>
                  <a:pt x="27" y="87"/>
                  <a:pt x="26" y="80"/>
                  <a:pt x="22" y="77"/>
                </a:cubicBezTo>
                <a:cubicBezTo>
                  <a:pt x="36" y="51"/>
                  <a:pt x="36" y="51"/>
                  <a:pt x="36" y="51"/>
                </a:cubicBezTo>
                <a:cubicBezTo>
                  <a:pt x="40" y="53"/>
                  <a:pt x="44" y="52"/>
                  <a:pt x="48" y="49"/>
                </a:cubicBezTo>
                <a:cubicBezTo>
                  <a:pt x="58" y="58"/>
                  <a:pt x="58" y="58"/>
                  <a:pt x="58" y="58"/>
                </a:cubicBezTo>
                <a:cubicBezTo>
                  <a:pt x="54" y="64"/>
                  <a:pt x="57" y="73"/>
                  <a:pt x="64" y="75"/>
                </a:cubicBezTo>
                <a:cubicBezTo>
                  <a:pt x="70" y="78"/>
                  <a:pt x="77" y="74"/>
                  <a:pt x="79" y="68"/>
                </a:cubicBezTo>
                <a:cubicBezTo>
                  <a:pt x="81" y="62"/>
                  <a:pt x="79" y="56"/>
                  <a:pt x="74" y="54"/>
                </a:cubicBezTo>
                <a:cubicBezTo>
                  <a:pt x="84" y="26"/>
                  <a:pt x="84" y="26"/>
                  <a:pt x="84" y="26"/>
                </a:cubicBezTo>
                <a:cubicBezTo>
                  <a:pt x="90" y="27"/>
                  <a:pt x="95" y="24"/>
                  <a:pt x="97" y="18"/>
                </a:cubicBezTo>
                <a:cubicBezTo>
                  <a:pt x="100" y="12"/>
                  <a:pt x="96" y="5"/>
                  <a:pt x="90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754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8108-4B56-DF02-396E-A40FFD290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Sample Marketing KPIs</a:t>
            </a:r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DD6AE3-D5E9-3061-7A8C-CB5756408F0B}"/>
              </a:ext>
            </a:extLst>
          </p:cNvPr>
          <p:cNvSpPr/>
          <p:nvPr/>
        </p:nvSpPr>
        <p:spPr>
          <a:xfrm>
            <a:off x="609600" y="1140206"/>
            <a:ext cx="2525486" cy="507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DCC55D-35A0-1C70-A722-4775A2158572}"/>
              </a:ext>
            </a:extLst>
          </p:cNvPr>
          <p:cNvSpPr/>
          <p:nvPr/>
        </p:nvSpPr>
        <p:spPr>
          <a:xfrm>
            <a:off x="767199" y="1825384"/>
            <a:ext cx="2210285" cy="396262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% Annual Revenue Growth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% Recurring Revenue Growth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% Product X Revenue Growth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% Geography X Revenue Growth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% Segment X Revenue Growth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EBITDA margin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Average customer acquisition cost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Average customer lifetime value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Marketing ROI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Marketing Program ROI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Enterprise Value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Analyst Valuation Multiple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% Market Share (Indexed)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Annual Return on Equity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Annual Return on Assets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Free Cash Flow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F899E2-F765-8CAF-5E6E-2BAF1D18D773}"/>
              </a:ext>
            </a:extLst>
          </p:cNvPr>
          <p:cNvSpPr/>
          <p:nvPr/>
        </p:nvSpPr>
        <p:spPr>
          <a:xfrm>
            <a:off x="609600" y="1140206"/>
            <a:ext cx="2525486" cy="5400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BC5FA-8223-3B9F-11C4-E0EFE4B2A5E3}"/>
              </a:ext>
            </a:extLst>
          </p:cNvPr>
          <p:cNvSpPr/>
          <p:nvPr/>
        </p:nvSpPr>
        <p:spPr>
          <a:xfrm>
            <a:off x="1390805" y="1324566"/>
            <a:ext cx="1504460" cy="166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Financial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B4E23D-EB2F-7E28-4460-9805D55C4B5C}"/>
              </a:ext>
            </a:extLst>
          </p:cNvPr>
          <p:cNvSpPr>
            <a:spLocks noChangeAspect="1"/>
          </p:cNvSpPr>
          <p:nvPr/>
        </p:nvSpPr>
        <p:spPr>
          <a:xfrm>
            <a:off x="609600" y="1140207"/>
            <a:ext cx="540000" cy="540000"/>
          </a:xfrm>
          <a:prstGeom prst="rect">
            <a:avLst/>
          </a:prstGeom>
          <a:solidFill>
            <a:schemeClr val="accent3"/>
          </a:solidFill>
          <a:ln w="6350">
            <a:solidFill>
              <a:srgbClr val="030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40C2EB1-21EC-6434-F30E-CC6ADA786CD4}"/>
              </a:ext>
            </a:extLst>
          </p:cNvPr>
          <p:cNvSpPr/>
          <p:nvPr/>
        </p:nvSpPr>
        <p:spPr>
          <a:xfrm>
            <a:off x="3425726" y="1140206"/>
            <a:ext cx="2525486" cy="507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C0D95A7-3D22-30A4-7660-F03C04399950}"/>
              </a:ext>
            </a:extLst>
          </p:cNvPr>
          <p:cNvSpPr/>
          <p:nvPr/>
        </p:nvSpPr>
        <p:spPr>
          <a:xfrm>
            <a:off x="3583325" y="1825384"/>
            <a:ext cx="2210285" cy="283154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Unaided Brand Awareness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Aided Brand Awareness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Brand Consideration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Brand Preference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Customer Churn Rate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Customer Dollar Churn Rate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Customer Net Retention Rate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NPS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CSAT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# of Support Tickets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Average Support Time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Average Website Conversion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Average Inquiry Response Time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2CD0E48-AD76-5866-9CC8-2B00DECE1FE0}"/>
              </a:ext>
            </a:extLst>
          </p:cNvPr>
          <p:cNvSpPr/>
          <p:nvPr/>
        </p:nvSpPr>
        <p:spPr>
          <a:xfrm>
            <a:off x="3425726" y="1140206"/>
            <a:ext cx="2525486" cy="5400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8452D27-084D-90B2-883C-E2609615031D}"/>
              </a:ext>
            </a:extLst>
          </p:cNvPr>
          <p:cNvSpPr/>
          <p:nvPr/>
        </p:nvSpPr>
        <p:spPr>
          <a:xfrm>
            <a:off x="4206931" y="1324566"/>
            <a:ext cx="1504460" cy="166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Customer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7C5ACD0-CD13-A379-FF64-95D1F53CEDF6}"/>
              </a:ext>
            </a:extLst>
          </p:cNvPr>
          <p:cNvSpPr>
            <a:spLocks noChangeAspect="1"/>
          </p:cNvSpPr>
          <p:nvPr/>
        </p:nvSpPr>
        <p:spPr>
          <a:xfrm>
            <a:off x="3425726" y="1140207"/>
            <a:ext cx="540000" cy="540000"/>
          </a:xfrm>
          <a:prstGeom prst="rect">
            <a:avLst/>
          </a:prstGeom>
          <a:solidFill>
            <a:schemeClr val="accent3"/>
          </a:solidFill>
          <a:ln w="6350">
            <a:solidFill>
              <a:srgbClr val="030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56C7436-0AB7-9D4B-1F40-7A5361B7BB75}"/>
              </a:ext>
            </a:extLst>
          </p:cNvPr>
          <p:cNvSpPr/>
          <p:nvPr/>
        </p:nvSpPr>
        <p:spPr>
          <a:xfrm>
            <a:off x="6241852" y="1140206"/>
            <a:ext cx="2525486" cy="507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39A6B0-B32A-AAD7-5915-33892C04A010}"/>
              </a:ext>
            </a:extLst>
          </p:cNvPr>
          <p:cNvSpPr/>
          <p:nvPr/>
        </p:nvSpPr>
        <p:spPr>
          <a:xfrm>
            <a:off x="6399451" y="1825384"/>
            <a:ext cx="2210285" cy="426270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MQL to SQL Conversion Rate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MQL to Closed/Won Rate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SLA Compliance Rate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% CRM Contacts Compete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Average # of CRM Contacts/Account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Lead Scoring Conversion Accuracy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Average Campaign Program Time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Internal NPS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Internal Pulse Survey Scores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% Products Launched On-Time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% Market Intelligence Consumed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% Buyer Intelligence Consumed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% Seats/Instances Utilized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% Email Opt-Outs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Average Content Development Time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E99CE40-09E3-5557-EC47-8FB61275B0D3}"/>
              </a:ext>
            </a:extLst>
          </p:cNvPr>
          <p:cNvSpPr/>
          <p:nvPr/>
        </p:nvSpPr>
        <p:spPr>
          <a:xfrm>
            <a:off x="6241852" y="1140206"/>
            <a:ext cx="2525486" cy="5400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F04A0FE-642F-1FB8-5F6D-C993AEF2BC27}"/>
              </a:ext>
            </a:extLst>
          </p:cNvPr>
          <p:cNvSpPr/>
          <p:nvPr/>
        </p:nvSpPr>
        <p:spPr>
          <a:xfrm>
            <a:off x="7023057" y="1324566"/>
            <a:ext cx="1504460" cy="166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Internal Process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7508B5D-BB46-9F24-0E71-FFED1145D324}"/>
              </a:ext>
            </a:extLst>
          </p:cNvPr>
          <p:cNvSpPr>
            <a:spLocks noChangeAspect="1"/>
          </p:cNvSpPr>
          <p:nvPr/>
        </p:nvSpPr>
        <p:spPr>
          <a:xfrm>
            <a:off x="6241852" y="1140207"/>
            <a:ext cx="540000" cy="540000"/>
          </a:xfrm>
          <a:prstGeom prst="rect">
            <a:avLst/>
          </a:prstGeom>
          <a:solidFill>
            <a:schemeClr val="accent3"/>
          </a:solidFill>
          <a:ln w="6350">
            <a:solidFill>
              <a:srgbClr val="030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7CC2291-DE05-0C25-6AA9-9D1DACAEF9F4}"/>
              </a:ext>
            </a:extLst>
          </p:cNvPr>
          <p:cNvSpPr/>
          <p:nvPr/>
        </p:nvSpPr>
        <p:spPr>
          <a:xfrm>
            <a:off x="9057979" y="1140206"/>
            <a:ext cx="2525486" cy="507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2C2678C-577E-2C20-EC76-E0DF43B94234}"/>
              </a:ext>
            </a:extLst>
          </p:cNvPr>
          <p:cNvSpPr/>
          <p:nvPr/>
        </p:nvSpPr>
        <p:spPr>
          <a:xfrm>
            <a:off x="9215578" y="1825384"/>
            <a:ext cx="2210285" cy="267765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Regrettable Employee Attrition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% Competency Mastery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Internal NPS &amp; Pulse Survey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Performance Process Adherence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% Knowledge Management Use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# People on Step-Level Coaching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# of Mentor/Mentee Pairings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% with PDP</a:t>
            </a:r>
          </a:p>
          <a:p>
            <a:pPr marL="288000" marR="0" lvl="0" indent="-288000" algn="l" rtl="0">
              <a:lnSpc>
                <a:spcPct val="100000"/>
              </a:lnSpc>
              <a:spcAft>
                <a:spcPts val="250"/>
              </a:spcAft>
              <a:buClr>
                <a:schemeClr val="tx1"/>
              </a:buClr>
              <a:buSzPts val="1200"/>
              <a:buFont typeface="+mj-lt"/>
              <a:buAutoNum type="arabicPeriod"/>
            </a:pPr>
            <a:r>
              <a:rPr lang="en-US" sz="11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% Roles with Mapped Career Path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D8342C9-A85F-F662-8D5C-AF659473DC55}"/>
              </a:ext>
            </a:extLst>
          </p:cNvPr>
          <p:cNvSpPr/>
          <p:nvPr/>
        </p:nvSpPr>
        <p:spPr>
          <a:xfrm>
            <a:off x="9057979" y="1140206"/>
            <a:ext cx="2525486" cy="5400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5933DE4-BD75-D311-B882-FC7812B18C88}"/>
              </a:ext>
            </a:extLst>
          </p:cNvPr>
          <p:cNvSpPr/>
          <p:nvPr/>
        </p:nvSpPr>
        <p:spPr>
          <a:xfrm>
            <a:off x="9839184" y="1324566"/>
            <a:ext cx="1504460" cy="166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Learning &amp; Growth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9936B9F-7AB9-BF8B-435F-DBB4FD11D59C}"/>
              </a:ext>
            </a:extLst>
          </p:cNvPr>
          <p:cNvSpPr>
            <a:spLocks noChangeAspect="1"/>
          </p:cNvSpPr>
          <p:nvPr/>
        </p:nvSpPr>
        <p:spPr>
          <a:xfrm>
            <a:off x="9057979" y="1140207"/>
            <a:ext cx="540000" cy="540000"/>
          </a:xfrm>
          <a:prstGeom prst="rect">
            <a:avLst/>
          </a:prstGeom>
          <a:solidFill>
            <a:schemeClr val="accent3"/>
          </a:solidFill>
          <a:ln w="6350">
            <a:solidFill>
              <a:srgbClr val="030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63" name="Google Shape;430;p7">
            <a:extLst>
              <a:ext uri="{FF2B5EF4-FFF2-40B4-BE49-F238E27FC236}">
                <a16:creationId xmlns:a16="http://schemas.microsoft.com/office/drawing/2014/main" id="{3E184B80-051F-50C1-76B7-576C44FB3712}"/>
              </a:ext>
            </a:extLst>
          </p:cNvPr>
          <p:cNvGrpSpPr>
            <a:grpSpLocks noChangeAspect="1"/>
          </p:cNvGrpSpPr>
          <p:nvPr/>
        </p:nvGrpSpPr>
        <p:grpSpPr>
          <a:xfrm>
            <a:off x="755850" y="1320207"/>
            <a:ext cx="247500" cy="180000"/>
            <a:chOff x="420" y="1458"/>
            <a:chExt cx="235" cy="164"/>
          </a:xfrm>
          <a:solidFill>
            <a:schemeClr val="bg1"/>
          </a:solidFill>
        </p:grpSpPr>
        <p:sp>
          <p:nvSpPr>
            <p:cNvPr id="64" name="Google Shape;431;p7">
              <a:extLst>
                <a:ext uri="{FF2B5EF4-FFF2-40B4-BE49-F238E27FC236}">
                  <a16:creationId xmlns:a16="http://schemas.microsoft.com/office/drawing/2014/main" id="{1E903707-A1DD-0D7C-31C6-538A9D7DA3DE}"/>
                </a:ext>
              </a:extLst>
            </p:cNvPr>
            <p:cNvSpPr/>
            <p:nvPr/>
          </p:nvSpPr>
          <p:spPr>
            <a:xfrm>
              <a:off x="420" y="1528"/>
              <a:ext cx="76" cy="94"/>
            </a:xfrm>
            <a:custGeom>
              <a:avLst/>
              <a:gdLst/>
              <a:ahLst/>
              <a:cxnLst/>
              <a:rect l="l" t="t" r="r" b="b"/>
              <a:pathLst>
                <a:path w="31" h="38" extrusionOk="0">
                  <a:moveTo>
                    <a:pt x="1" y="15"/>
                  </a:moveTo>
                  <a:cubicBezTo>
                    <a:pt x="0" y="14"/>
                    <a:pt x="0" y="13"/>
                    <a:pt x="1" y="1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4" y="0"/>
                    <a:pt x="14" y="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7"/>
                    <a:pt x="20" y="8"/>
                    <a:pt x="19" y="9"/>
                  </a:cubicBezTo>
                  <a:cubicBezTo>
                    <a:pt x="18" y="9"/>
                    <a:pt x="17" y="9"/>
                    <a:pt x="16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29"/>
                    <a:pt x="29" y="29"/>
                    <a:pt x="30" y="30"/>
                  </a:cubicBezTo>
                  <a:cubicBezTo>
                    <a:pt x="31" y="31"/>
                    <a:pt x="31" y="32"/>
                    <a:pt x="30" y="33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8"/>
                    <a:pt x="23" y="38"/>
                    <a:pt x="23" y="37"/>
                  </a:cubicBezTo>
                  <a:lnTo>
                    <a:pt x="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432;p7">
              <a:extLst>
                <a:ext uri="{FF2B5EF4-FFF2-40B4-BE49-F238E27FC236}">
                  <a16:creationId xmlns:a16="http://schemas.microsoft.com/office/drawing/2014/main" id="{DD564367-1A04-53DE-6657-BD55F5B8F3F0}"/>
                </a:ext>
              </a:extLst>
            </p:cNvPr>
            <p:cNvSpPr/>
            <p:nvPr/>
          </p:nvSpPr>
          <p:spPr>
            <a:xfrm>
              <a:off x="467" y="1458"/>
              <a:ext cx="188" cy="164"/>
            </a:xfrm>
            <a:custGeom>
              <a:avLst/>
              <a:gdLst/>
              <a:ahLst/>
              <a:cxnLst/>
              <a:rect l="l" t="t" r="r" b="b"/>
              <a:pathLst>
                <a:path w="77" h="66" extrusionOk="0">
                  <a:moveTo>
                    <a:pt x="76" y="12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8"/>
                    <a:pt x="13" y="28"/>
                    <a:pt x="12" y="2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1"/>
                    <a:pt x="0" y="42"/>
                    <a:pt x="1" y="43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4" y="66"/>
                    <a:pt x="25" y="66"/>
                    <a:pt x="26" y="6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4"/>
                    <a:pt x="77" y="13"/>
                    <a:pt x="7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433;p7">
              <a:extLst>
                <a:ext uri="{FF2B5EF4-FFF2-40B4-BE49-F238E27FC236}">
                  <a16:creationId xmlns:a16="http://schemas.microsoft.com/office/drawing/2014/main" id="{2F621F13-5E6F-A473-D791-5A0CBE0EC80E}"/>
                </a:ext>
              </a:extLst>
            </p:cNvPr>
            <p:cNvSpPr/>
            <p:nvPr/>
          </p:nvSpPr>
          <p:spPr>
            <a:xfrm>
              <a:off x="511" y="1458"/>
              <a:ext cx="80" cy="72"/>
            </a:xfrm>
            <a:custGeom>
              <a:avLst/>
              <a:gdLst/>
              <a:ahLst/>
              <a:cxnLst/>
              <a:rect l="l" t="t" r="r" b="b"/>
              <a:pathLst>
                <a:path w="33" h="29" extrusionOk="0">
                  <a:moveTo>
                    <a:pt x="32" y="6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6" y="0"/>
                    <a:pt x="25" y="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6"/>
                    <a:pt x="0" y="27"/>
                    <a:pt x="1" y="28"/>
                  </a:cubicBezTo>
                  <a:cubicBezTo>
                    <a:pt x="1" y="29"/>
                    <a:pt x="3" y="29"/>
                    <a:pt x="3" y="28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9"/>
                    <a:pt x="32" y="9"/>
                    <a:pt x="32" y="8"/>
                  </a:cubicBezTo>
                  <a:cubicBezTo>
                    <a:pt x="33" y="8"/>
                    <a:pt x="33" y="6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430;p7">
            <a:extLst>
              <a:ext uri="{FF2B5EF4-FFF2-40B4-BE49-F238E27FC236}">
                <a16:creationId xmlns:a16="http://schemas.microsoft.com/office/drawing/2014/main" id="{DEF00606-D8CC-3E4A-FEF3-172DAC6FFDF1}"/>
              </a:ext>
            </a:extLst>
          </p:cNvPr>
          <p:cNvGrpSpPr>
            <a:grpSpLocks noChangeAspect="1"/>
          </p:cNvGrpSpPr>
          <p:nvPr/>
        </p:nvGrpSpPr>
        <p:grpSpPr>
          <a:xfrm>
            <a:off x="3571977" y="1320207"/>
            <a:ext cx="247500" cy="180000"/>
            <a:chOff x="420" y="1458"/>
            <a:chExt cx="235" cy="164"/>
          </a:xfrm>
          <a:solidFill>
            <a:schemeClr val="bg1"/>
          </a:solidFill>
        </p:grpSpPr>
        <p:sp>
          <p:nvSpPr>
            <p:cNvPr id="68" name="Google Shape;431;p7">
              <a:extLst>
                <a:ext uri="{FF2B5EF4-FFF2-40B4-BE49-F238E27FC236}">
                  <a16:creationId xmlns:a16="http://schemas.microsoft.com/office/drawing/2014/main" id="{0B04449F-1519-1AF6-A567-24087D291CD5}"/>
                </a:ext>
              </a:extLst>
            </p:cNvPr>
            <p:cNvSpPr/>
            <p:nvPr/>
          </p:nvSpPr>
          <p:spPr>
            <a:xfrm>
              <a:off x="420" y="1528"/>
              <a:ext cx="76" cy="94"/>
            </a:xfrm>
            <a:custGeom>
              <a:avLst/>
              <a:gdLst/>
              <a:ahLst/>
              <a:cxnLst/>
              <a:rect l="l" t="t" r="r" b="b"/>
              <a:pathLst>
                <a:path w="31" h="38" extrusionOk="0">
                  <a:moveTo>
                    <a:pt x="1" y="15"/>
                  </a:moveTo>
                  <a:cubicBezTo>
                    <a:pt x="0" y="14"/>
                    <a:pt x="0" y="13"/>
                    <a:pt x="1" y="1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4" y="0"/>
                    <a:pt x="14" y="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7"/>
                    <a:pt x="20" y="8"/>
                    <a:pt x="19" y="9"/>
                  </a:cubicBezTo>
                  <a:cubicBezTo>
                    <a:pt x="18" y="9"/>
                    <a:pt x="17" y="9"/>
                    <a:pt x="16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29"/>
                    <a:pt x="29" y="29"/>
                    <a:pt x="30" y="30"/>
                  </a:cubicBezTo>
                  <a:cubicBezTo>
                    <a:pt x="31" y="31"/>
                    <a:pt x="31" y="32"/>
                    <a:pt x="30" y="33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8"/>
                    <a:pt x="23" y="38"/>
                    <a:pt x="23" y="37"/>
                  </a:cubicBezTo>
                  <a:lnTo>
                    <a:pt x="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32;p7">
              <a:extLst>
                <a:ext uri="{FF2B5EF4-FFF2-40B4-BE49-F238E27FC236}">
                  <a16:creationId xmlns:a16="http://schemas.microsoft.com/office/drawing/2014/main" id="{EEF4B517-BBD3-51AC-BBE6-F84A5B163C4E}"/>
                </a:ext>
              </a:extLst>
            </p:cNvPr>
            <p:cNvSpPr/>
            <p:nvPr/>
          </p:nvSpPr>
          <p:spPr>
            <a:xfrm>
              <a:off x="467" y="1458"/>
              <a:ext cx="188" cy="164"/>
            </a:xfrm>
            <a:custGeom>
              <a:avLst/>
              <a:gdLst/>
              <a:ahLst/>
              <a:cxnLst/>
              <a:rect l="l" t="t" r="r" b="b"/>
              <a:pathLst>
                <a:path w="77" h="66" extrusionOk="0">
                  <a:moveTo>
                    <a:pt x="76" y="12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8"/>
                    <a:pt x="13" y="28"/>
                    <a:pt x="12" y="2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1"/>
                    <a:pt x="0" y="42"/>
                    <a:pt x="1" y="43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4" y="66"/>
                    <a:pt x="25" y="66"/>
                    <a:pt x="26" y="6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4"/>
                    <a:pt x="77" y="13"/>
                    <a:pt x="7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433;p7">
              <a:extLst>
                <a:ext uri="{FF2B5EF4-FFF2-40B4-BE49-F238E27FC236}">
                  <a16:creationId xmlns:a16="http://schemas.microsoft.com/office/drawing/2014/main" id="{7DBF8649-4838-CD2B-32C1-BDBF4FA50F75}"/>
                </a:ext>
              </a:extLst>
            </p:cNvPr>
            <p:cNvSpPr/>
            <p:nvPr/>
          </p:nvSpPr>
          <p:spPr>
            <a:xfrm>
              <a:off x="511" y="1458"/>
              <a:ext cx="80" cy="72"/>
            </a:xfrm>
            <a:custGeom>
              <a:avLst/>
              <a:gdLst/>
              <a:ahLst/>
              <a:cxnLst/>
              <a:rect l="l" t="t" r="r" b="b"/>
              <a:pathLst>
                <a:path w="33" h="29" extrusionOk="0">
                  <a:moveTo>
                    <a:pt x="32" y="6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6" y="0"/>
                    <a:pt x="25" y="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6"/>
                    <a:pt x="0" y="27"/>
                    <a:pt x="1" y="28"/>
                  </a:cubicBezTo>
                  <a:cubicBezTo>
                    <a:pt x="1" y="29"/>
                    <a:pt x="3" y="29"/>
                    <a:pt x="3" y="28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9"/>
                    <a:pt x="32" y="9"/>
                    <a:pt x="32" y="8"/>
                  </a:cubicBezTo>
                  <a:cubicBezTo>
                    <a:pt x="33" y="8"/>
                    <a:pt x="33" y="6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oogle Shape;430;p7">
            <a:extLst>
              <a:ext uri="{FF2B5EF4-FFF2-40B4-BE49-F238E27FC236}">
                <a16:creationId xmlns:a16="http://schemas.microsoft.com/office/drawing/2014/main" id="{C8CB3CEC-931D-89E7-7013-B0C7055BB81E}"/>
              </a:ext>
            </a:extLst>
          </p:cNvPr>
          <p:cNvGrpSpPr>
            <a:grpSpLocks noChangeAspect="1"/>
          </p:cNvGrpSpPr>
          <p:nvPr/>
        </p:nvGrpSpPr>
        <p:grpSpPr>
          <a:xfrm>
            <a:off x="6388102" y="1320207"/>
            <a:ext cx="247500" cy="180000"/>
            <a:chOff x="420" y="1458"/>
            <a:chExt cx="235" cy="164"/>
          </a:xfrm>
          <a:solidFill>
            <a:schemeClr val="bg1"/>
          </a:solidFill>
        </p:grpSpPr>
        <p:sp>
          <p:nvSpPr>
            <p:cNvPr id="72" name="Google Shape;431;p7">
              <a:extLst>
                <a:ext uri="{FF2B5EF4-FFF2-40B4-BE49-F238E27FC236}">
                  <a16:creationId xmlns:a16="http://schemas.microsoft.com/office/drawing/2014/main" id="{74BAE022-6407-F92C-5BA3-99A74D8B5A87}"/>
                </a:ext>
              </a:extLst>
            </p:cNvPr>
            <p:cNvSpPr/>
            <p:nvPr/>
          </p:nvSpPr>
          <p:spPr>
            <a:xfrm>
              <a:off x="420" y="1528"/>
              <a:ext cx="76" cy="94"/>
            </a:xfrm>
            <a:custGeom>
              <a:avLst/>
              <a:gdLst/>
              <a:ahLst/>
              <a:cxnLst/>
              <a:rect l="l" t="t" r="r" b="b"/>
              <a:pathLst>
                <a:path w="31" h="38" extrusionOk="0">
                  <a:moveTo>
                    <a:pt x="1" y="15"/>
                  </a:moveTo>
                  <a:cubicBezTo>
                    <a:pt x="0" y="14"/>
                    <a:pt x="0" y="13"/>
                    <a:pt x="1" y="1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4" y="0"/>
                    <a:pt x="14" y="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7"/>
                    <a:pt x="20" y="8"/>
                    <a:pt x="19" y="9"/>
                  </a:cubicBezTo>
                  <a:cubicBezTo>
                    <a:pt x="18" y="9"/>
                    <a:pt x="17" y="9"/>
                    <a:pt x="16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29"/>
                    <a:pt x="29" y="29"/>
                    <a:pt x="30" y="30"/>
                  </a:cubicBezTo>
                  <a:cubicBezTo>
                    <a:pt x="31" y="31"/>
                    <a:pt x="31" y="32"/>
                    <a:pt x="30" y="33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8"/>
                    <a:pt x="23" y="38"/>
                    <a:pt x="23" y="37"/>
                  </a:cubicBezTo>
                  <a:lnTo>
                    <a:pt x="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432;p7">
              <a:extLst>
                <a:ext uri="{FF2B5EF4-FFF2-40B4-BE49-F238E27FC236}">
                  <a16:creationId xmlns:a16="http://schemas.microsoft.com/office/drawing/2014/main" id="{99EA7704-80EA-86AA-FA36-D383E223FF45}"/>
                </a:ext>
              </a:extLst>
            </p:cNvPr>
            <p:cNvSpPr/>
            <p:nvPr/>
          </p:nvSpPr>
          <p:spPr>
            <a:xfrm>
              <a:off x="467" y="1458"/>
              <a:ext cx="188" cy="164"/>
            </a:xfrm>
            <a:custGeom>
              <a:avLst/>
              <a:gdLst/>
              <a:ahLst/>
              <a:cxnLst/>
              <a:rect l="l" t="t" r="r" b="b"/>
              <a:pathLst>
                <a:path w="77" h="66" extrusionOk="0">
                  <a:moveTo>
                    <a:pt x="76" y="12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8"/>
                    <a:pt x="13" y="28"/>
                    <a:pt x="12" y="2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1"/>
                    <a:pt x="0" y="42"/>
                    <a:pt x="1" y="43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4" y="66"/>
                    <a:pt x="25" y="66"/>
                    <a:pt x="26" y="6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4"/>
                    <a:pt x="77" y="13"/>
                    <a:pt x="7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433;p7">
              <a:extLst>
                <a:ext uri="{FF2B5EF4-FFF2-40B4-BE49-F238E27FC236}">
                  <a16:creationId xmlns:a16="http://schemas.microsoft.com/office/drawing/2014/main" id="{8D8B4F2E-8B3E-5AB2-7EF8-5127FE6D32E6}"/>
                </a:ext>
              </a:extLst>
            </p:cNvPr>
            <p:cNvSpPr/>
            <p:nvPr/>
          </p:nvSpPr>
          <p:spPr>
            <a:xfrm>
              <a:off x="511" y="1458"/>
              <a:ext cx="80" cy="72"/>
            </a:xfrm>
            <a:custGeom>
              <a:avLst/>
              <a:gdLst/>
              <a:ahLst/>
              <a:cxnLst/>
              <a:rect l="l" t="t" r="r" b="b"/>
              <a:pathLst>
                <a:path w="33" h="29" extrusionOk="0">
                  <a:moveTo>
                    <a:pt x="32" y="6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6" y="0"/>
                    <a:pt x="25" y="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6"/>
                    <a:pt x="0" y="27"/>
                    <a:pt x="1" y="28"/>
                  </a:cubicBezTo>
                  <a:cubicBezTo>
                    <a:pt x="1" y="29"/>
                    <a:pt x="3" y="29"/>
                    <a:pt x="3" y="28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9"/>
                    <a:pt x="32" y="9"/>
                    <a:pt x="32" y="8"/>
                  </a:cubicBezTo>
                  <a:cubicBezTo>
                    <a:pt x="33" y="8"/>
                    <a:pt x="33" y="6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430;p7">
            <a:extLst>
              <a:ext uri="{FF2B5EF4-FFF2-40B4-BE49-F238E27FC236}">
                <a16:creationId xmlns:a16="http://schemas.microsoft.com/office/drawing/2014/main" id="{12866BE3-842A-388E-4265-2A188584F3CF}"/>
              </a:ext>
            </a:extLst>
          </p:cNvPr>
          <p:cNvGrpSpPr>
            <a:grpSpLocks noChangeAspect="1"/>
          </p:cNvGrpSpPr>
          <p:nvPr/>
        </p:nvGrpSpPr>
        <p:grpSpPr>
          <a:xfrm>
            <a:off x="9204229" y="1320207"/>
            <a:ext cx="247500" cy="180000"/>
            <a:chOff x="420" y="1458"/>
            <a:chExt cx="235" cy="164"/>
          </a:xfrm>
          <a:solidFill>
            <a:schemeClr val="bg1"/>
          </a:solidFill>
        </p:grpSpPr>
        <p:sp>
          <p:nvSpPr>
            <p:cNvPr id="76" name="Google Shape;431;p7">
              <a:extLst>
                <a:ext uri="{FF2B5EF4-FFF2-40B4-BE49-F238E27FC236}">
                  <a16:creationId xmlns:a16="http://schemas.microsoft.com/office/drawing/2014/main" id="{1C627DE6-E43C-86E9-7DEA-73DCAE666779}"/>
                </a:ext>
              </a:extLst>
            </p:cNvPr>
            <p:cNvSpPr/>
            <p:nvPr/>
          </p:nvSpPr>
          <p:spPr>
            <a:xfrm>
              <a:off x="420" y="1528"/>
              <a:ext cx="76" cy="94"/>
            </a:xfrm>
            <a:custGeom>
              <a:avLst/>
              <a:gdLst/>
              <a:ahLst/>
              <a:cxnLst/>
              <a:rect l="l" t="t" r="r" b="b"/>
              <a:pathLst>
                <a:path w="31" h="38" extrusionOk="0">
                  <a:moveTo>
                    <a:pt x="1" y="15"/>
                  </a:moveTo>
                  <a:cubicBezTo>
                    <a:pt x="0" y="14"/>
                    <a:pt x="0" y="13"/>
                    <a:pt x="1" y="1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4" y="0"/>
                    <a:pt x="14" y="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7"/>
                    <a:pt x="20" y="8"/>
                    <a:pt x="19" y="9"/>
                  </a:cubicBezTo>
                  <a:cubicBezTo>
                    <a:pt x="18" y="9"/>
                    <a:pt x="17" y="9"/>
                    <a:pt x="16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29"/>
                    <a:pt x="29" y="29"/>
                    <a:pt x="30" y="30"/>
                  </a:cubicBezTo>
                  <a:cubicBezTo>
                    <a:pt x="31" y="31"/>
                    <a:pt x="31" y="32"/>
                    <a:pt x="30" y="33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8"/>
                    <a:pt x="23" y="38"/>
                    <a:pt x="23" y="37"/>
                  </a:cubicBezTo>
                  <a:lnTo>
                    <a:pt x="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432;p7">
              <a:extLst>
                <a:ext uri="{FF2B5EF4-FFF2-40B4-BE49-F238E27FC236}">
                  <a16:creationId xmlns:a16="http://schemas.microsoft.com/office/drawing/2014/main" id="{F37E9536-47FF-7010-8786-6F0540AEAED7}"/>
                </a:ext>
              </a:extLst>
            </p:cNvPr>
            <p:cNvSpPr/>
            <p:nvPr/>
          </p:nvSpPr>
          <p:spPr>
            <a:xfrm>
              <a:off x="467" y="1458"/>
              <a:ext cx="188" cy="164"/>
            </a:xfrm>
            <a:custGeom>
              <a:avLst/>
              <a:gdLst/>
              <a:ahLst/>
              <a:cxnLst/>
              <a:rect l="l" t="t" r="r" b="b"/>
              <a:pathLst>
                <a:path w="77" h="66" extrusionOk="0">
                  <a:moveTo>
                    <a:pt x="76" y="12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8"/>
                    <a:pt x="13" y="28"/>
                    <a:pt x="12" y="2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1"/>
                    <a:pt x="0" y="42"/>
                    <a:pt x="1" y="43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4" y="66"/>
                    <a:pt x="25" y="66"/>
                    <a:pt x="26" y="6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4"/>
                    <a:pt x="77" y="13"/>
                    <a:pt x="7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433;p7">
              <a:extLst>
                <a:ext uri="{FF2B5EF4-FFF2-40B4-BE49-F238E27FC236}">
                  <a16:creationId xmlns:a16="http://schemas.microsoft.com/office/drawing/2014/main" id="{472680A5-2716-7250-8E12-620D06162311}"/>
                </a:ext>
              </a:extLst>
            </p:cNvPr>
            <p:cNvSpPr/>
            <p:nvPr/>
          </p:nvSpPr>
          <p:spPr>
            <a:xfrm>
              <a:off x="511" y="1458"/>
              <a:ext cx="80" cy="72"/>
            </a:xfrm>
            <a:custGeom>
              <a:avLst/>
              <a:gdLst/>
              <a:ahLst/>
              <a:cxnLst/>
              <a:rect l="l" t="t" r="r" b="b"/>
              <a:pathLst>
                <a:path w="33" h="29" extrusionOk="0">
                  <a:moveTo>
                    <a:pt x="32" y="6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6" y="0"/>
                    <a:pt x="25" y="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6"/>
                    <a:pt x="0" y="27"/>
                    <a:pt x="1" y="28"/>
                  </a:cubicBezTo>
                  <a:cubicBezTo>
                    <a:pt x="1" y="29"/>
                    <a:pt x="3" y="29"/>
                    <a:pt x="3" y="28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9"/>
                    <a:pt x="32" y="9"/>
                    <a:pt x="32" y="8"/>
                  </a:cubicBezTo>
                  <a:cubicBezTo>
                    <a:pt x="33" y="8"/>
                    <a:pt x="33" y="6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36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029C4-AA7E-9DBF-B56F-DDF0F04ECF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Schedule a session with your advisor</a:t>
            </a:r>
          </a:p>
          <a:p>
            <a:r>
              <a:rPr lang="en-US" dirty="0"/>
              <a:t>SBI Advisors help clients with practical advice, whether strategic or surgically tactical, to drive revenue and growth. </a:t>
            </a:r>
          </a:p>
          <a:p>
            <a:r>
              <a:rPr lang="en-US" dirty="0"/>
              <a:t>Contact your advisor to schedule a work session and tune this guidance to your situation.</a:t>
            </a:r>
          </a:p>
          <a:p>
            <a:endParaRPr lang="en-US" dirty="0"/>
          </a:p>
          <a:p>
            <a:r>
              <a:rPr lang="en-US" b="1" dirty="0"/>
              <a:t>Login to SBI Pro:</a:t>
            </a:r>
          </a:p>
          <a:p>
            <a:r>
              <a:rPr lang="en-US" dirty="0">
                <a:hlinkClick r:id="rId2"/>
              </a:rPr>
              <a:t>https://pro.sbigrowth.com/</a:t>
            </a:r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879E6-97EC-6252-1E1E-52ED968CC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For more resources like this, contact your advisor or visit SBI Pro.</a:t>
            </a:r>
          </a:p>
        </p:txBody>
      </p:sp>
    </p:spTree>
    <p:extLst>
      <p:ext uri="{BB962C8B-B14F-4D97-AF65-F5344CB8AC3E}">
        <p14:creationId xmlns:p14="http://schemas.microsoft.com/office/powerpoint/2010/main" val="12109552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BI PPT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PPT" id="{8519F7B8-F9D6-413C-90EE-17578C13959F}" vid="{8D5C7C41-2EB4-4D67-A566-A6192B30E978}"/>
    </a:ext>
  </a:extLst>
</a:theme>
</file>

<file path=ppt/theme/theme2.xml><?xml version="1.0" encoding="utf-8"?>
<a:theme xmlns:a="http://schemas.openxmlformats.org/drawingml/2006/main" name="SBI PPT 2023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PPT 2023" id="{2973FF59-2CA7-4BE5-8527-C7BA434A8EE2}" vid="{7467B64E-5265-4E6E-9CAD-23A1F4D69A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1009</Words>
  <Application>Microsoft Macintosh PowerPoint</Application>
  <PresentationFormat>Widescreen</PresentationFormat>
  <Paragraphs>215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Avenir Next LT Pro</vt:lpstr>
      <vt:lpstr>Calibri</vt:lpstr>
      <vt:lpstr>Courier New</vt:lpstr>
      <vt:lpstr>Wingdings</vt:lpstr>
      <vt:lpstr>SBI PPT</vt:lpstr>
      <vt:lpstr>SBI PPT 2023</vt:lpstr>
      <vt:lpstr>think-cell Slide</vt:lpstr>
      <vt:lpstr>Marketing Balanced Scorecard</vt:lpstr>
      <vt:lpstr>Balanced Scorecard: Strategy Management Framework Focused On Four Perspectives – Financial, Customer, Process And Learning/Growth</vt:lpstr>
      <vt:lpstr>Example: Balanced Scorecard</vt:lpstr>
      <vt:lpstr>Appendix: Sample Marketing Objectives</vt:lpstr>
      <vt:lpstr>Appendix: Sample Marketing KPIs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SBI PPT Template</dc:title>
  <dc:creator>Aaron Bean</dc:creator>
  <cp:lastModifiedBy>Ivana Drazic</cp:lastModifiedBy>
  <cp:revision>7</cp:revision>
  <dcterms:created xsi:type="dcterms:W3CDTF">2022-12-02T21:37:18Z</dcterms:created>
  <dcterms:modified xsi:type="dcterms:W3CDTF">2024-04-07T17:31:32Z</dcterms:modified>
</cp:coreProperties>
</file>