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3.xml" ContentType="application/vnd.openxmlformats-officedocument.theme+xml"/>
  <Override PartName="/ppt/tags/tag5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8" r:id="rId2"/>
  </p:sldMasterIdLst>
  <p:notesMasterIdLst>
    <p:notesMasterId r:id="rId39"/>
  </p:notesMasterIdLst>
  <p:sldIdLst>
    <p:sldId id="256" r:id="rId3"/>
    <p:sldId id="2147472007" r:id="rId4"/>
    <p:sldId id="2147472008" r:id="rId5"/>
    <p:sldId id="2147472009" r:id="rId6"/>
    <p:sldId id="2147472010" r:id="rId7"/>
    <p:sldId id="2147472011" r:id="rId8"/>
    <p:sldId id="2147472012" r:id="rId9"/>
    <p:sldId id="2147472013" r:id="rId10"/>
    <p:sldId id="2147472014" r:id="rId11"/>
    <p:sldId id="2147472015" r:id="rId12"/>
    <p:sldId id="2147472026" r:id="rId13"/>
    <p:sldId id="2147472027" r:id="rId14"/>
    <p:sldId id="2147472028" r:id="rId15"/>
    <p:sldId id="2147472029" r:id="rId16"/>
    <p:sldId id="2147472030" r:id="rId17"/>
    <p:sldId id="2147472031" r:id="rId18"/>
    <p:sldId id="2147472032" r:id="rId19"/>
    <p:sldId id="2147472033" r:id="rId20"/>
    <p:sldId id="2147472034" r:id="rId21"/>
    <p:sldId id="2147472035" r:id="rId22"/>
    <p:sldId id="2147472039" r:id="rId23"/>
    <p:sldId id="2147472040" r:id="rId24"/>
    <p:sldId id="2147472041" r:id="rId25"/>
    <p:sldId id="2147472042" r:id="rId26"/>
    <p:sldId id="2147472044" r:id="rId27"/>
    <p:sldId id="2147472045" r:id="rId28"/>
    <p:sldId id="2147472046" r:id="rId29"/>
    <p:sldId id="2147472047" r:id="rId30"/>
    <p:sldId id="2147472048" r:id="rId31"/>
    <p:sldId id="2147472049" r:id="rId32"/>
    <p:sldId id="2147472050" r:id="rId33"/>
    <p:sldId id="2147472043" r:id="rId34"/>
    <p:sldId id="2147472051" r:id="rId35"/>
    <p:sldId id="2147472052" r:id="rId36"/>
    <p:sldId id="2147472053" r:id="rId37"/>
    <p:sldId id="2113417998"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16EBC77-074E-446C-816C-98678431AA9B}">
          <p14:sldIdLst>
            <p14:sldId id="256"/>
            <p14:sldId id="2147472007"/>
            <p14:sldId id="2147472008"/>
            <p14:sldId id="2147472009"/>
            <p14:sldId id="2147472010"/>
            <p14:sldId id="2147472011"/>
            <p14:sldId id="2147472012"/>
            <p14:sldId id="2147472013"/>
            <p14:sldId id="2147472014"/>
            <p14:sldId id="2147472015"/>
            <p14:sldId id="2147472026"/>
            <p14:sldId id="2147472027"/>
            <p14:sldId id="2147472028"/>
            <p14:sldId id="2147472029"/>
            <p14:sldId id="2147472030"/>
            <p14:sldId id="2147472031"/>
            <p14:sldId id="2147472032"/>
            <p14:sldId id="2147472033"/>
            <p14:sldId id="2147472034"/>
            <p14:sldId id="2147472035"/>
            <p14:sldId id="2147472039"/>
            <p14:sldId id="2147472040"/>
            <p14:sldId id="2147472041"/>
            <p14:sldId id="2147472042"/>
            <p14:sldId id="2147472044"/>
            <p14:sldId id="2147472045"/>
            <p14:sldId id="2147472046"/>
            <p14:sldId id="2147472047"/>
            <p14:sldId id="2147472048"/>
            <p14:sldId id="2147472049"/>
            <p14:sldId id="2147472050"/>
            <p14:sldId id="2147472043"/>
            <p14:sldId id="2147472051"/>
            <p14:sldId id="2147472052"/>
            <p14:sldId id="2147472053"/>
            <p14:sldId id="2113417998"/>
          </p14:sldIdLst>
        </p14:section>
      </p14:sectionLst>
    </p:ext>
    <p:ext uri="{EFAFB233-063F-42B5-8137-9DF3F51BA10A}">
      <p15:sldGuideLst xmlns:p15="http://schemas.microsoft.com/office/powerpoint/2012/main">
        <p15:guide id="1" orient="horz" pos="709" userDrawn="1">
          <p15:clr>
            <a:srgbClr val="A4A3A4"/>
          </p15:clr>
        </p15:guide>
        <p15:guide id="2" pos="22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FD5"/>
    <a:srgbClr val="041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13" autoAdjust="0"/>
    <p:restoredTop sz="94650"/>
  </p:normalViewPr>
  <p:slideViewPr>
    <p:cSldViewPr snapToGrid="0">
      <p:cViewPr>
        <p:scale>
          <a:sx n="95" d="100"/>
          <a:sy n="95" d="100"/>
        </p:scale>
        <p:origin x="816" y="720"/>
      </p:cViewPr>
      <p:guideLst>
        <p:guide orient="horz" pos="709"/>
        <p:guide pos="2230"/>
      </p:guideLst>
    </p:cSldViewPr>
  </p:slideViewPr>
  <p:notesTextViewPr>
    <p:cViewPr>
      <p:scale>
        <a:sx n="125" d="100"/>
        <a:sy n="125" d="100"/>
      </p:scale>
      <p:origin x="0" y="0"/>
    </p:cViewPr>
  </p:notesTextViewPr>
  <p:sorterViewPr>
    <p:cViewPr>
      <p:scale>
        <a:sx n="103" d="100"/>
        <a:sy n="103" d="100"/>
      </p:scale>
      <p:origin x="0" y="-16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Next LT Pro"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Next LT Pro" panose="020B0504020202020204" pitchFamily="34" charset="0"/>
              </a:defRPr>
            </a:lvl1pPr>
          </a:lstStyle>
          <a:p>
            <a:fld id="{F313B8B5-F0FA-44A1-8970-F50B28EB9CBD}" type="datetimeFigureOut">
              <a:rPr lang="en-US" smtClean="0"/>
              <a:pPr/>
              <a:t>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Next LT Pro"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Next LT Pro" panose="020B0504020202020204" pitchFamily="34" charset="0"/>
              </a:defRPr>
            </a:lvl1pPr>
          </a:lstStyle>
          <a:p>
            <a:fld id="{F06C3D66-9577-4C28-8695-E233FAABAF4F}" type="slidenum">
              <a:rPr lang="en-US" smtClean="0"/>
              <a:pPr/>
              <a:t>‹#›</a:t>
            </a:fld>
            <a:endParaRPr lang="en-US" dirty="0"/>
          </a:p>
        </p:txBody>
      </p:sp>
    </p:spTree>
    <p:extLst>
      <p:ext uri="{BB962C8B-B14F-4D97-AF65-F5344CB8AC3E}">
        <p14:creationId xmlns:p14="http://schemas.microsoft.com/office/powerpoint/2010/main" val="380443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Next LT Pro" panose="020B0504020202020204" pitchFamily="34" charset="0"/>
        <a:ea typeface="+mn-ea"/>
        <a:cs typeface="+mn-cs"/>
      </a:defRPr>
    </a:lvl1pPr>
    <a:lvl2pPr marL="457200" algn="l" defTabSz="914400" rtl="0" eaLnBrk="1" latinLnBrk="0" hangingPunct="1">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defRPr sz="1200" kern="1200">
        <a:solidFill>
          <a:schemeClr val="tx1"/>
        </a:solidFill>
        <a:latin typeface="Avenir Next LT Pro" panose="020B0504020202020204" pitchFamily="34" charset="0"/>
        <a:ea typeface="+mn-ea"/>
        <a:cs typeface="+mn-cs"/>
      </a:defRPr>
    </a:lvl3pPr>
    <a:lvl4pPr marL="1371600" algn="l" defTabSz="914400" rtl="0" eaLnBrk="1" latinLnBrk="0" hangingPunct="1">
      <a:defRPr sz="1200" kern="1200">
        <a:solidFill>
          <a:schemeClr val="tx1"/>
        </a:solidFill>
        <a:latin typeface="Avenir Next LT Pro" panose="020B0504020202020204" pitchFamily="34" charset="0"/>
        <a:ea typeface="+mn-ea"/>
        <a:cs typeface="+mn-cs"/>
      </a:defRPr>
    </a:lvl4pPr>
    <a:lvl5pPr marL="1828800" algn="l" defTabSz="914400" rtl="0" eaLnBrk="1" latinLnBrk="0" hangingPunct="1">
      <a:defRPr sz="1200" kern="1200">
        <a:solidFill>
          <a:schemeClr val="tx1"/>
        </a:solidFill>
        <a:latin typeface="Avenir Next LT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14</a:t>
            </a:fld>
            <a:endParaRPr lang="en-US" dirty="0"/>
          </a:p>
        </p:txBody>
      </p:sp>
    </p:spTree>
    <p:extLst>
      <p:ext uri="{BB962C8B-B14F-4D97-AF65-F5344CB8AC3E}">
        <p14:creationId xmlns:p14="http://schemas.microsoft.com/office/powerpoint/2010/main" val="69145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16</a:t>
            </a:fld>
            <a:endParaRPr lang="en-US" dirty="0"/>
          </a:p>
        </p:txBody>
      </p:sp>
    </p:spTree>
    <p:extLst>
      <p:ext uri="{BB962C8B-B14F-4D97-AF65-F5344CB8AC3E}">
        <p14:creationId xmlns:p14="http://schemas.microsoft.com/office/powerpoint/2010/main" val="157257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21</a:t>
            </a:fld>
            <a:endParaRPr lang="en-US" dirty="0"/>
          </a:p>
        </p:txBody>
      </p:sp>
    </p:spTree>
    <p:extLst>
      <p:ext uri="{BB962C8B-B14F-4D97-AF65-F5344CB8AC3E}">
        <p14:creationId xmlns:p14="http://schemas.microsoft.com/office/powerpoint/2010/main" val="299390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25</a:t>
            </a:fld>
            <a:endParaRPr lang="en-US" dirty="0"/>
          </a:p>
        </p:txBody>
      </p:sp>
    </p:spTree>
    <p:extLst>
      <p:ext uri="{BB962C8B-B14F-4D97-AF65-F5344CB8AC3E}">
        <p14:creationId xmlns:p14="http://schemas.microsoft.com/office/powerpoint/2010/main" val="17163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29</a:t>
            </a:fld>
            <a:endParaRPr lang="en-US" dirty="0"/>
          </a:p>
        </p:txBody>
      </p:sp>
    </p:spTree>
    <p:extLst>
      <p:ext uri="{BB962C8B-B14F-4D97-AF65-F5344CB8AC3E}">
        <p14:creationId xmlns:p14="http://schemas.microsoft.com/office/powerpoint/2010/main" val="44181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31</a:t>
            </a:fld>
            <a:endParaRPr lang="en-US" dirty="0"/>
          </a:p>
        </p:txBody>
      </p:sp>
    </p:spTree>
    <p:extLst>
      <p:ext uri="{BB962C8B-B14F-4D97-AF65-F5344CB8AC3E}">
        <p14:creationId xmlns:p14="http://schemas.microsoft.com/office/powerpoint/2010/main" val="412910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33</a:t>
            </a:fld>
            <a:endParaRPr lang="en-US" dirty="0"/>
          </a:p>
        </p:txBody>
      </p:sp>
    </p:spTree>
    <p:extLst>
      <p:ext uri="{BB962C8B-B14F-4D97-AF65-F5344CB8AC3E}">
        <p14:creationId xmlns:p14="http://schemas.microsoft.com/office/powerpoint/2010/main" val="3458043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34</a:t>
            </a:fld>
            <a:endParaRPr lang="en-US" dirty="0"/>
          </a:p>
        </p:txBody>
      </p:sp>
    </p:spTree>
    <p:extLst>
      <p:ext uri="{BB962C8B-B14F-4D97-AF65-F5344CB8AC3E}">
        <p14:creationId xmlns:p14="http://schemas.microsoft.com/office/powerpoint/2010/main" val="2174927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06C3D66-9577-4C28-8695-E233FAABAF4F}" type="slidenum">
              <a:rPr lang="en-US" smtClean="0"/>
              <a:pPr/>
              <a:t>35</a:t>
            </a:fld>
            <a:endParaRPr lang="en-US" dirty="0"/>
          </a:p>
        </p:txBody>
      </p:sp>
    </p:spTree>
    <p:extLst>
      <p:ext uri="{BB962C8B-B14F-4D97-AF65-F5344CB8AC3E}">
        <p14:creationId xmlns:p14="http://schemas.microsoft.com/office/powerpoint/2010/main" val="3971988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39.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0.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3.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519924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40710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46860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1711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653402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176419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85248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316460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52251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01663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88084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13910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40665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331318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417092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Avenir Next LT Pro" panose="020B0504020202020204" pitchFamily="34" charset="77"/>
                <a:ea typeface="Verdana" panose="020B0604030504040204" pitchFamily="34" charset="0"/>
                <a:cs typeface="Verdana" panose="020B0604030504040204" pitchFamily="34"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vl1pPr>
            <a:lvl5pPr marL="682625" indent="0">
              <a:buNone/>
              <a:defRPr/>
            </a:lvl5pPr>
          </a:lstStyle>
          <a:p>
            <a:pPr lvl="0"/>
            <a:r>
              <a:rPr lang="en-US" dirty="0"/>
              <a:t>For Our Discussion Today</a:t>
            </a:r>
          </a:p>
        </p:txBody>
      </p:sp>
    </p:spTree>
    <p:extLst>
      <p:ext uri="{BB962C8B-B14F-4D97-AF65-F5344CB8AC3E}">
        <p14:creationId xmlns:p14="http://schemas.microsoft.com/office/powerpoint/2010/main" val="305305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4281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16362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Tree>
    <p:extLst>
      <p:ext uri="{BB962C8B-B14F-4D97-AF65-F5344CB8AC3E}">
        <p14:creationId xmlns:p14="http://schemas.microsoft.com/office/powerpoint/2010/main" val="2653271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0356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724929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20058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34339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3252A3CD-9F27-5AE1-225C-3361E5B5BB61}"/>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306939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500299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0081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78022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277105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2330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3"/>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2909229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a:t>Source:</a:t>
            </a:r>
          </a:p>
          <a:p>
            <a:r>
              <a:rPr lang="en-US"/>
              <a:t>Notes:</a:t>
            </a:r>
            <a:endParaRPr lang="en-US" dirty="0"/>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07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a:t>Source:</a:t>
            </a:r>
          </a:p>
          <a:p>
            <a:r>
              <a:rPr lang="en-US"/>
              <a:t>Notes:</a:t>
            </a:r>
            <a:endParaRPr lang="en-US" dirty="0"/>
          </a:p>
        </p:txBody>
      </p:sp>
    </p:spTree>
    <p:extLst>
      <p:ext uri="{BB962C8B-B14F-4D97-AF65-F5344CB8AC3E}">
        <p14:creationId xmlns:p14="http://schemas.microsoft.com/office/powerpoint/2010/main" val="2856137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5561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3242157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Tree>
    <p:extLst>
      <p:ext uri="{BB962C8B-B14F-4D97-AF65-F5344CB8AC3E}">
        <p14:creationId xmlns:p14="http://schemas.microsoft.com/office/powerpoint/2010/main" val="235692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56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570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19304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635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4125029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rPr>
              <a:t>Includes content supplied by Sales Benchmark Index; Copyright © Sales Benchmark Index, 2023</a:t>
            </a:r>
          </a:p>
        </p:txBody>
      </p:sp>
    </p:spTree>
    <p:extLst>
      <p:ext uri="{BB962C8B-B14F-4D97-AF65-F5344CB8AC3E}">
        <p14:creationId xmlns:p14="http://schemas.microsoft.com/office/powerpoint/2010/main" val="1150348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490224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CDAAB41-4F5B-0002-62E7-0314002034DE}"/>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3803738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519924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335414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46860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3460492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653402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1426505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85248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3240830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52251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318130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3242157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Tree>
    <p:extLst>
      <p:ext uri="{BB962C8B-B14F-4D97-AF65-F5344CB8AC3E}">
        <p14:creationId xmlns:p14="http://schemas.microsoft.com/office/powerpoint/2010/main" val="1495883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88084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1539720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40665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userDrawn="1"/>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2023</a:t>
            </a:r>
          </a:p>
        </p:txBody>
      </p:sp>
    </p:spTree>
    <p:extLst>
      <p:ext uri="{BB962C8B-B14F-4D97-AF65-F5344CB8AC3E}">
        <p14:creationId xmlns:p14="http://schemas.microsoft.com/office/powerpoint/2010/main" val="636973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417092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Avenir Next LT Pro" panose="020B0504020202020204" pitchFamily="34" charset="77"/>
                <a:ea typeface="Verdana" panose="020B0604030504040204" pitchFamily="34" charset="0"/>
                <a:cs typeface="Verdana" panose="020B0604030504040204" pitchFamily="34"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vl1pPr>
            <a:lvl5pPr marL="682625" indent="0">
              <a:buNone/>
              <a:defRPr/>
            </a:lvl5pPr>
          </a:lstStyle>
          <a:p>
            <a:pPr lvl="0"/>
            <a:r>
              <a:rPr lang="en-US" dirty="0"/>
              <a:t>For Our Discussion Today</a:t>
            </a:r>
          </a:p>
        </p:txBody>
      </p:sp>
    </p:spTree>
    <p:extLst>
      <p:ext uri="{BB962C8B-B14F-4D97-AF65-F5344CB8AC3E}">
        <p14:creationId xmlns:p14="http://schemas.microsoft.com/office/powerpoint/2010/main" val="3607611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173980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1214988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569982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724929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236879"/>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1387146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34339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3252A3CD-9F27-5AE1-225C-3361E5B5BB61}"/>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2023</a:t>
            </a:r>
          </a:p>
        </p:txBody>
      </p:sp>
    </p:spTree>
    <p:extLst>
      <p:ext uri="{BB962C8B-B14F-4D97-AF65-F5344CB8AC3E}">
        <p14:creationId xmlns:p14="http://schemas.microsoft.com/office/powerpoint/2010/main" val="876506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500299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 </a:t>
            </a:r>
          </a:p>
        </p:txBody>
      </p:sp>
    </p:spTree>
    <p:extLst>
      <p:ext uri="{BB962C8B-B14F-4D97-AF65-F5344CB8AC3E}">
        <p14:creationId xmlns:p14="http://schemas.microsoft.com/office/powerpoint/2010/main" val="2964014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78022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2023</a:t>
            </a:r>
          </a:p>
        </p:txBody>
      </p:sp>
    </p:spTree>
    <p:extLst>
      <p:ext uri="{BB962C8B-B14F-4D97-AF65-F5344CB8AC3E}">
        <p14:creationId xmlns:p14="http://schemas.microsoft.com/office/powerpoint/2010/main" val="401195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847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2330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3"/>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103971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19304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4125029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rPr>
              <a:t>Includes content supplied by Sales Benchmark Index; Copyright © Sales Benchmark Index, 2022</a:t>
            </a:r>
          </a:p>
        </p:txBody>
      </p:sp>
    </p:spTree>
    <p:extLst>
      <p:ext uri="{BB962C8B-B14F-4D97-AF65-F5344CB8AC3E}">
        <p14:creationId xmlns:p14="http://schemas.microsoft.com/office/powerpoint/2010/main" val="309263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1390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CDAAB41-4F5B-0002-62E7-0314002034DE}"/>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54295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oleObject" Target="../embeddings/oleObject27.bin"/><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ags" Target="../tags/tag28.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7"/>
            </p:custDataLst>
            <p:extLst>
              <p:ext uri="{D42A27DB-BD31-4B8C-83A1-F6EECF244321}">
                <p14:modId xmlns:p14="http://schemas.microsoft.com/office/powerpoint/2010/main" val="2183109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0" imgH="409" progId="TCLayout.ActiveDocument.1">
                  <p:embed/>
                </p:oleObj>
              </mc:Choice>
              <mc:Fallback>
                <p:oleObj name="think-cell Slide" r:id="rId28"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mj-lt"/>
              </a:defRPr>
            </a:lvl1pPr>
          </a:lstStyle>
          <a:p>
            <a:r>
              <a:rPr lang="en-US" dirty="0"/>
              <a:t>Source:</a:t>
            </a:r>
          </a:p>
          <a:p>
            <a:r>
              <a:rPr lang="en-US" dirty="0"/>
              <a:t>Notes:</a:t>
            </a:r>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939428535"/>
      </p:ext>
    </p:extLst>
  </p:cSld>
  <p:clrMap bg1="lt1" tx1="dk1" bg2="lt2" tx2="dk2" accent1="accent1" accent2="accent2" accent3="accent3" accent4="accent4" accent5="accent5" accent6="accent6" hlink="hlink" folHlink="folHlink"/>
  <p:sldLayoutIdLst>
    <p:sldLayoutId id="2147483688" r:id="rId1"/>
    <p:sldLayoutId id="2147483717" r:id="rId2"/>
    <p:sldLayoutId id="2147483718" r:id="rId3"/>
    <p:sldLayoutId id="2147483691" r:id="rId4"/>
    <p:sldLayoutId id="2147483692" r:id="rId5"/>
    <p:sldLayoutId id="2147483716" r:id="rId6"/>
    <p:sldLayoutId id="2147483660" r:id="rId7"/>
    <p:sldLayoutId id="2147483675" r:id="rId8"/>
    <p:sldLayoutId id="2147483681" r:id="rId9"/>
    <p:sldLayoutId id="2147483726" r:id="rId10"/>
    <p:sldLayoutId id="2147483727" r:id="rId11"/>
    <p:sldLayoutId id="2147483723" r:id="rId12"/>
    <p:sldLayoutId id="2147483724" r:id="rId13"/>
    <p:sldLayoutId id="2147483725" r:id="rId14"/>
    <p:sldLayoutId id="2147483721" r:id="rId15"/>
    <p:sldLayoutId id="2147483722" r:id="rId16"/>
    <p:sldLayoutId id="2147483720" r:id="rId17"/>
    <p:sldLayoutId id="2147483683" r:id="rId18"/>
    <p:sldLayoutId id="2147483685" r:id="rId19"/>
    <p:sldLayoutId id="2147483684" r:id="rId20"/>
    <p:sldLayoutId id="2147483686" r:id="rId21"/>
    <p:sldLayoutId id="2147483714" r:id="rId22"/>
    <p:sldLayoutId id="2147483687" r:id="rId23"/>
    <p:sldLayoutId id="2147483715" r:id="rId24"/>
    <p:sldLayoutId id="2147483690" r:id="rId25"/>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7"/>
            </p:custDataLst>
            <p:extLst>
              <p:ext uri="{D42A27DB-BD31-4B8C-83A1-F6EECF244321}">
                <p14:modId xmlns:p14="http://schemas.microsoft.com/office/powerpoint/2010/main" val="2183109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0" imgH="409" progId="TCLayout.ActiveDocument.1">
                  <p:embed/>
                </p:oleObj>
              </mc:Choice>
              <mc:Fallback>
                <p:oleObj name="think-cell Slide" r:id="rId28"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mj-lt"/>
              </a:defRPr>
            </a:lvl1pPr>
          </a:lstStyle>
          <a:p>
            <a:r>
              <a:rPr lang="en-US"/>
              <a:t>Source:</a:t>
            </a:r>
          </a:p>
          <a:p>
            <a:r>
              <a:rPr lang="en-US"/>
              <a:t>Notes:</a:t>
            </a:r>
            <a:endParaRPr lang="en-US" dirty="0"/>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10185629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40.xml"/><Relationship Id="rId1" Type="http://schemas.openxmlformats.org/officeDocument/2006/relationships/tags" Target="../tags/tag54.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90.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10.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hyperlink" Target="https://pro.sbigrowth.com/" TargetMode="Externa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FA862C8-B43E-C242-636C-D787131D74F4}"/>
              </a:ext>
            </a:extLst>
          </p:cNvPr>
          <p:cNvGraphicFramePr>
            <a:graphicFrameLocks noChangeAspect="1"/>
          </p:cNvGraphicFramePr>
          <p:nvPr>
            <p:custDataLst>
              <p:tags r:id="rId1"/>
            </p:custDataLst>
            <p:extLst>
              <p:ext uri="{D42A27DB-BD31-4B8C-83A1-F6EECF244321}">
                <p14:modId xmlns:p14="http://schemas.microsoft.com/office/powerpoint/2010/main" val="2763216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90" imgH="290" progId="TCLayout.ActiveDocument.1">
                  <p:embed/>
                </p:oleObj>
              </mc:Choice>
              <mc:Fallback>
                <p:oleObj name="think-cell Slide" r:id="rId3" imgW="290" imgH="29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434954B-5B6E-A708-CFE7-521EFDCD66D8}"/>
              </a:ext>
            </a:extLst>
          </p:cNvPr>
          <p:cNvSpPr>
            <a:spLocks noGrp="1"/>
          </p:cNvSpPr>
          <p:nvPr>
            <p:ph type="ctrTitle"/>
          </p:nvPr>
        </p:nvSpPr>
        <p:spPr>
          <a:xfrm>
            <a:off x="1516830" y="2523757"/>
            <a:ext cx="9139234" cy="1218644"/>
          </a:xfrm>
        </p:spPr>
        <p:txBody>
          <a:bodyPr vert="horz" lIns="0" tIns="0" rIns="0" bIns="0"/>
          <a:lstStyle/>
          <a:p>
            <a:r>
              <a:rPr lang="en-US" dirty="0"/>
              <a:t>Marketing Campaign and </a:t>
            </a:r>
            <a:br>
              <a:rPr lang="en-US" dirty="0"/>
            </a:br>
            <a:r>
              <a:rPr lang="en-US" dirty="0"/>
              <a:t>Content Planning Playbook</a:t>
            </a:r>
          </a:p>
        </p:txBody>
      </p:sp>
    </p:spTree>
    <p:extLst>
      <p:ext uri="{BB962C8B-B14F-4D97-AF65-F5344CB8AC3E}">
        <p14:creationId xmlns:p14="http://schemas.microsoft.com/office/powerpoint/2010/main" val="2486921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Market / Audience Profile</a:t>
            </a:r>
            <a:endParaRPr lang="en-ID" dirty="0"/>
          </a:p>
        </p:txBody>
      </p:sp>
      <p:graphicFrame>
        <p:nvGraphicFramePr>
          <p:cNvPr id="3" name="Google Shape;791;p9">
            <a:extLst>
              <a:ext uri="{FF2B5EF4-FFF2-40B4-BE49-F238E27FC236}">
                <a16:creationId xmlns:a16="http://schemas.microsoft.com/office/drawing/2014/main" id="{7EFDC6C3-9F7D-645C-DDF2-B2EAA8AE2FE2}"/>
              </a:ext>
            </a:extLst>
          </p:cNvPr>
          <p:cNvGraphicFramePr/>
          <p:nvPr>
            <p:extLst>
              <p:ext uri="{D42A27DB-BD31-4B8C-83A1-F6EECF244321}">
                <p14:modId xmlns:p14="http://schemas.microsoft.com/office/powerpoint/2010/main" val="3828144040"/>
              </p:ext>
            </p:extLst>
          </p:nvPr>
        </p:nvGraphicFramePr>
        <p:xfrm>
          <a:off x="609601" y="1125538"/>
          <a:ext cx="10972799" cy="5046664"/>
        </p:xfrm>
        <a:graphic>
          <a:graphicData uri="http://schemas.openxmlformats.org/drawingml/2006/table">
            <a:tbl>
              <a:tblPr firstRow="1" bandRow="1">
                <a:noFill/>
              </a:tblPr>
              <a:tblGrid>
                <a:gridCol w="3367488">
                  <a:extLst>
                    <a:ext uri="{9D8B030D-6E8A-4147-A177-3AD203B41FA5}">
                      <a16:colId xmlns:a16="http://schemas.microsoft.com/office/drawing/2014/main" val="20000"/>
                    </a:ext>
                  </a:extLst>
                </a:gridCol>
                <a:gridCol w="7605311">
                  <a:extLst>
                    <a:ext uri="{9D8B030D-6E8A-4147-A177-3AD203B41FA5}">
                      <a16:colId xmlns:a16="http://schemas.microsoft.com/office/drawing/2014/main" val="20001"/>
                    </a:ext>
                  </a:extLst>
                </a:gridCol>
              </a:tblGrid>
              <a:tr h="1261666">
                <a:tc>
                  <a:txBody>
                    <a:bodyPr/>
                    <a:lstStyle/>
                    <a:p>
                      <a:pPr marL="0" marR="0" lvl="0" indent="0" algn="l" rtl="0">
                        <a:spcBef>
                          <a:spcPts val="0"/>
                        </a:spcBef>
                        <a:spcAft>
                          <a:spcPts val="0"/>
                        </a:spcAft>
                        <a:buNone/>
                      </a:pPr>
                      <a:r>
                        <a:rPr lang="en-US" sz="1000" b="1" dirty="0">
                          <a:solidFill>
                            <a:schemeClr val="bg1"/>
                          </a:solidFill>
                        </a:rPr>
                        <a:t>TARGET MARKET SPECIFICATIONS</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chemeClr val="dk1"/>
                        </a:buClr>
                        <a:buSzPts val="1100"/>
                        <a:buFont typeface="Century Gothic"/>
                        <a:buNone/>
                      </a:pPr>
                      <a:r>
                        <a:rPr lang="en-US" sz="1100" b="0" cap="none" dirty="0">
                          <a:latin typeface="Century Gothic"/>
                          <a:ea typeface="Century Gothic"/>
                          <a:cs typeface="Century Gothic"/>
                          <a:sym typeface="Century Gothic"/>
                        </a:rPr>
                        <a:t>Vertical: Insurance, Computer Manufacturing, Rental &amp; Leasing, Electrical Equipment Appliance and Component Manufacturing</a:t>
                      </a:r>
                      <a:endParaRPr dirty="0"/>
                    </a:p>
                    <a:p>
                      <a:pPr marL="0" marR="0" lvl="0" indent="0" algn="l" rtl="0">
                        <a:lnSpc>
                          <a:spcPct val="100000"/>
                        </a:lnSpc>
                        <a:spcBef>
                          <a:spcPts val="0"/>
                        </a:spcBef>
                        <a:spcAft>
                          <a:spcPts val="0"/>
                        </a:spcAft>
                        <a:buClr>
                          <a:schemeClr val="dk1"/>
                        </a:buClr>
                        <a:buSzPts val="1100"/>
                        <a:buFont typeface="Century Gothic"/>
                        <a:buNone/>
                      </a:pPr>
                      <a:r>
                        <a:rPr lang="en-US" sz="1100" b="0" cap="none" dirty="0">
                          <a:latin typeface="Century Gothic"/>
                          <a:ea typeface="Century Gothic"/>
                          <a:cs typeface="Century Gothic"/>
                          <a:sym typeface="Century Gothic"/>
                        </a:rPr>
                        <a:t>Market Segment: Mid-Market to Enterprise</a:t>
                      </a:r>
                      <a:endParaRPr sz="1100" b="0"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Century Gothic"/>
                        <a:buNone/>
                      </a:pPr>
                      <a:r>
                        <a:rPr lang="en-US" sz="1100" b="0" cap="none" dirty="0">
                          <a:latin typeface="Century Gothic"/>
                          <a:ea typeface="Century Gothic"/>
                          <a:cs typeface="Century Gothic"/>
                          <a:sym typeface="Century Gothic"/>
                        </a:rPr>
                        <a:t>Geo: United States</a:t>
                      </a:r>
                      <a:endParaRPr dirty="0"/>
                    </a:p>
                    <a:p>
                      <a:pPr marL="0" marR="0" lvl="0" indent="0" algn="l" rtl="0">
                        <a:lnSpc>
                          <a:spcPct val="100000"/>
                        </a:lnSpc>
                        <a:spcBef>
                          <a:spcPts val="0"/>
                        </a:spcBef>
                        <a:spcAft>
                          <a:spcPts val="0"/>
                        </a:spcAft>
                        <a:buClr>
                          <a:schemeClr val="dk1"/>
                        </a:buClr>
                        <a:buSzPts val="1100"/>
                        <a:buFont typeface="Century Gothic"/>
                        <a:buNone/>
                      </a:pPr>
                      <a:r>
                        <a:rPr lang="en-US" sz="1100" b="0" cap="none" dirty="0">
                          <a:latin typeface="Century Gothic"/>
                          <a:ea typeface="Century Gothic"/>
                          <a:cs typeface="Century Gothic"/>
                          <a:sym typeface="Century Gothic"/>
                        </a:rPr>
                        <a:t>Customer Focus: Prospects only (excluding current customers)</a:t>
                      </a:r>
                      <a:endParaRPr dirty="0"/>
                    </a:p>
                    <a:p>
                      <a:pPr marL="0" marR="0" lvl="0" indent="0" algn="l" rtl="0">
                        <a:lnSpc>
                          <a:spcPct val="100000"/>
                        </a:lnSpc>
                        <a:spcBef>
                          <a:spcPts val="0"/>
                        </a:spcBef>
                        <a:spcAft>
                          <a:spcPts val="0"/>
                        </a:spcAft>
                        <a:buClr>
                          <a:schemeClr val="dk1"/>
                        </a:buClr>
                        <a:buSzPts val="1100"/>
                        <a:buFont typeface="Century Gothic"/>
                        <a:buNone/>
                      </a:pPr>
                      <a:r>
                        <a:rPr lang="en-US" sz="1100" b="0" cap="none" dirty="0">
                          <a:latin typeface="Century Gothic"/>
                          <a:ea typeface="Century Gothic"/>
                          <a:cs typeface="Century Gothic"/>
                          <a:sym typeface="Century Gothic"/>
                        </a:rPr>
                        <a:t>Direct or Channel Directed Communication: Directly communicated to the Target Persona</a:t>
                      </a:r>
                      <a:endParaRPr sz="1100" b="0" cap="none" dirty="0">
                        <a:latin typeface="Century Gothic"/>
                        <a:ea typeface="Century Gothic"/>
                        <a:cs typeface="Century Gothic"/>
                        <a:sym typeface="Century Gothic"/>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261666">
                <a:tc>
                  <a:txBody>
                    <a:bodyPr/>
                    <a:lstStyle/>
                    <a:p>
                      <a:pPr marL="0" marR="0" lvl="0" indent="0" algn="l" rtl="0">
                        <a:spcBef>
                          <a:spcPts val="0"/>
                        </a:spcBef>
                        <a:spcAft>
                          <a:spcPts val="0"/>
                        </a:spcAft>
                        <a:buNone/>
                      </a:pPr>
                      <a:r>
                        <a:rPr lang="en-US" sz="1000" b="1" dirty="0">
                          <a:solidFill>
                            <a:schemeClr val="bg1"/>
                          </a:solidFill>
                        </a:rPr>
                        <a:t>TARGET AUDIENCE/PERSONA PROFILE</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chemeClr val="dk1"/>
                        </a:buClr>
                        <a:buSzPts val="1100"/>
                        <a:buFont typeface="Century Gothic"/>
                        <a:buNone/>
                      </a:pPr>
                      <a:r>
                        <a:rPr lang="en-US" sz="1100" cap="none" dirty="0">
                          <a:latin typeface="Century Gothic"/>
                          <a:ea typeface="Century Gothic"/>
                          <a:cs typeface="Century Gothic"/>
                          <a:sym typeface="Century Gothic"/>
                        </a:rPr>
                        <a:t>Primary Persona: Steve (VP Sales / Sales Leader)</a:t>
                      </a:r>
                      <a:endParaRPr sz="1100"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Century Gothic"/>
                        <a:buNone/>
                      </a:pPr>
                      <a:r>
                        <a:rPr lang="en-US" sz="1100" cap="none" dirty="0">
                          <a:latin typeface="Century Gothic"/>
                          <a:ea typeface="Century Gothic"/>
                          <a:cs typeface="Century Gothic"/>
                          <a:sym typeface="Century Gothic"/>
                        </a:rPr>
                        <a:t>Influencers: Cole (CEO), Frank (CFO)</a:t>
                      </a:r>
                      <a:endParaRPr dirty="0"/>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261666">
                <a:tc>
                  <a:txBody>
                    <a:bodyPr/>
                    <a:lstStyle/>
                    <a:p>
                      <a:pPr marL="0" marR="0" lvl="0" indent="0" algn="l" rtl="0">
                        <a:spcBef>
                          <a:spcPts val="0"/>
                        </a:spcBef>
                        <a:spcAft>
                          <a:spcPts val="0"/>
                        </a:spcAft>
                        <a:buNone/>
                      </a:pPr>
                      <a:r>
                        <a:rPr lang="en-US" sz="1000" b="1" dirty="0">
                          <a:solidFill>
                            <a:schemeClr val="bg1"/>
                          </a:solidFill>
                        </a:rPr>
                        <a:t>TARGET AUDIENCE/PERSONA CHARACTERISTICS</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100" cap="none" dirty="0">
                          <a:latin typeface="Century Gothic"/>
                          <a:ea typeface="Century Gothic"/>
                          <a:cs typeface="Century Gothic"/>
                          <a:sym typeface="Century Gothic"/>
                        </a:rPr>
                        <a:t>MOST URGENT PROBLEM: Increasing sales to avoid missing quarterly number again. Making up lost ground to ensure hitting the annual number. </a:t>
                      </a:r>
                      <a:endParaRPr dirty="0"/>
                    </a:p>
                    <a:p>
                      <a:pPr marL="0" marR="0" lvl="0" indent="0" algn="l" rtl="0">
                        <a:spcBef>
                          <a:spcPts val="0"/>
                        </a:spcBef>
                        <a:spcAft>
                          <a:spcPts val="0"/>
                        </a:spcAft>
                        <a:buNone/>
                      </a:pPr>
                      <a:r>
                        <a:rPr lang="en-US" sz="1100" cap="none" dirty="0">
                          <a:latin typeface="Century Gothic"/>
                          <a:ea typeface="Century Gothic"/>
                          <a:cs typeface="Century Gothic"/>
                          <a:sym typeface="Century Gothic"/>
                        </a:rPr>
                        <a:t>ATTITUDES: Nervous about making quota, they are the hardest working person in the company, need additional help to make the number </a:t>
                      </a:r>
                      <a:endParaRPr dirty="0"/>
                    </a:p>
                    <a:p>
                      <a:pPr marL="0" marR="0" lvl="0" indent="0" algn="l" rtl="0">
                        <a:spcBef>
                          <a:spcPts val="0"/>
                        </a:spcBef>
                        <a:spcAft>
                          <a:spcPts val="0"/>
                        </a:spcAft>
                        <a:buNone/>
                      </a:pPr>
                      <a:r>
                        <a:rPr lang="en-US" sz="1100" cap="none" dirty="0">
                          <a:latin typeface="Century Gothic"/>
                          <a:ea typeface="Century Gothic"/>
                          <a:cs typeface="Century Gothic"/>
                          <a:sym typeface="Century Gothic"/>
                        </a:rPr>
                        <a:t>WORKING ENVIRONMENT: Tons of meetings, managing overbooked schedule, heavy travel, reactive</a:t>
                      </a:r>
                      <a:endParaRPr dirty="0"/>
                    </a:p>
                    <a:p>
                      <a:pPr marL="0" marR="0" lvl="0" indent="0" algn="l" rtl="0">
                        <a:spcBef>
                          <a:spcPts val="0"/>
                        </a:spcBef>
                        <a:spcAft>
                          <a:spcPts val="0"/>
                        </a:spcAft>
                        <a:buNone/>
                      </a:pPr>
                      <a:r>
                        <a:rPr lang="en-US" sz="1100" cap="none" dirty="0">
                          <a:latin typeface="Century Gothic"/>
                          <a:ea typeface="Century Gothic"/>
                          <a:cs typeface="Century Gothic"/>
                          <a:sym typeface="Century Gothic"/>
                        </a:rPr>
                        <a:t>EMOTIONAL DRIVERS &amp; TRIGGERS: Job security, unforeseen changes / surprises, capacity (time)</a:t>
                      </a:r>
                      <a:endParaRPr sz="1100" cap="none" dirty="0">
                        <a:latin typeface="Century Gothic"/>
                        <a:ea typeface="Century Gothic"/>
                        <a:cs typeface="Century Gothic"/>
                        <a:sym typeface="Century Gothic"/>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261666">
                <a:tc>
                  <a:txBody>
                    <a:bodyPr/>
                    <a:lstStyle/>
                    <a:p>
                      <a:pPr marL="0" marR="0" lvl="0" indent="0" algn="l" rtl="0">
                        <a:spcBef>
                          <a:spcPts val="0"/>
                        </a:spcBef>
                        <a:spcAft>
                          <a:spcPts val="0"/>
                        </a:spcAft>
                        <a:buNone/>
                      </a:pPr>
                      <a:r>
                        <a:rPr lang="en-US" sz="1000" b="1" dirty="0">
                          <a:solidFill>
                            <a:schemeClr val="bg1"/>
                          </a:solidFill>
                        </a:rPr>
                        <a:t>TARGET MARKET/AUDIENCE DATA</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100" cap="none" dirty="0">
                          <a:latin typeface="Century Gothic"/>
                          <a:ea typeface="Century Gothic"/>
                          <a:cs typeface="Century Gothic"/>
                          <a:sym typeface="Century Gothic"/>
                        </a:rPr>
                        <a:t>Target Personas in Database:</a:t>
                      </a:r>
                      <a:endParaRPr sz="1100" cap="none" dirty="0">
                        <a:latin typeface="Century Gothic"/>
                        <a:ea typeface="Century Gothic"/>
                        <a:cs typeface="Century Gothic"/>
                        <a:sym typeface="Century Gothic"/>
                      </a:endParaRPr>
                    </a:p>
                    <a:p>
                      <a:pPr marL="0" marR="0" lvl="0" indent="0" algn="l" rtl="0">
                        <a:spcBef>
                          <a:spcPts val="0"/>
                        </a:spcBef>
                        <a:spcAft>
                          <a:spcPts val="0"/>
                        </a:spcAft>
                        <a:buNone/>
                      </a:pPr>
                      <a:r>
                        <a:rPr lang="en-US" sz="1100" cap="none" dirty="0">
                          <a:latin typeface="Century Gothic"/>
                          <a:ea typeface="Century Gothic"/>
                          <a:cs typeface="Century Gothic"/>
                          <a:sym typeface="Century Gothic"/>
                        </a:rPr>
                        <a:t>Target Personas in Social 123: </a:t>
                      </a:r>
                      <a:endParaRPr dirty="0"/>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4" name="Google Shape;785;p8">
            <a:extLst>
              <a:ext uri="{FF2B5EF4-FFF2-40B4-BE49-F238E27FC236}">
                <a16:creationId xmlns:a16="http://schemas.microsoft.com/office/drawing/2014/main" id="{3DE5BE1D-5798-B502-A6ED-F173D4980DF0}"/>
              </a:ext>
            </a:extLst>
          </p:cNvPr>
          <p:cNvSpPr/>
          <p:nvPr/>
        </p:nvSpPr>
        <p:spPr>
          <a:xfrm>
            <a:off x="10267720" y="0"/>
            <a:ext cx="1924280" cy="587058"/>
          </a:xfrm>
          <a:prstGeom prst="rect">
            <a:avLst/>
          </a:prstGeom>
          <a:solidFill>
            <a:schemeClr val="accent3"/>
          </a:solidFill>
          <a:ln w="571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bg1"/>
                </a:solidFill>
                <a:latin typeface="+mj-lt"/>
                <a:ea typeface="Arial"/>
                <a:cs typeface="Arial"/>
                <a:sym typeface="Arial"/>
              </a:rPr>
              <a:t>SAMPLE</a:t>
            </a:r>
            <a:endParaRPr>
              <a:solidFill>
                <a:schemeClr val="bg1"/>
              </a:solidFill>
              <a:latin typeface="+mj-lt"/>
            </a:endParaRPr>
          </a:p>
        </p:txBody>
      </p:sp>
    </p:spTree>
    <p:extLst>
      <p:ext uri="{BB962C8B-B14F-4D97-AF65-F5344CB8AC3E}">
        <p14:creationId xmlns:p14="http://schemas.microsoft.com/office/powerpoint/2010/main" val="90392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Calendar and Funnel Estimates</a:t>
            </a:r>
            <a:br>
              <a:rPr lang="en-US" dirty="0"/>
            </a:br>
            <a:r>
              <a:rPr lang="en-US" dirty="0"/>
              <a:t>(Utilize SBI Campaign Calendar Template)</a:t>
            </a:r>
            <a:endParaRPr lang="en-ID" dirty="0"/>
          </a:p>
        </p:txBody>
      </p:sp>
      <p:sp>
        <p:nvSpPr>
          <p:cNvPr id="4" name="Google Shape;785;p8">
            <a:extLst>
              <a:ext uri="{FF2B5EF4-FFF2-40B4-BE49-F238E27FC236}">
                <a16:creationId xmlns:a16="http://schemas.microsoft.com/office/drawing/2014/main" id="{3DE5BE1D-5798-B502-A6ED-F173D4980DF0}"/>
              </a:ext>
            </a:extLst>
          </p:cNvPr>
          <p:cNvSpPr/>
          <p:nvPr/>
        </p:nvSpPr>
        <p:spPr>
          <a:xfrm>
            <a:off x="10267720" y="0"/>
            <a:ext cx="1924280" cy="587058"/>
          </a:xfrm>
          <a:prstGeom prst="rect">
            <a:avLst/>
          </a:prstGeom>
          <a:solidFill>
            <a:schemeClr val="accent3"/>
          </a:solidFill>
          <a:ln w="571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bg1"/>
                </a:solidFill>
                <a:latin typeface="+mj-lt"/>
                <a:ea typeface="Arial"/>
                <a:cs typeface="Arial"/>
                <a:sym typeface="Arial"/>
              </a:rPr>
              <a:t>SAMPLE</a:t>
            </a:r>
            <a:endParaRPr>
              <a:solidFill>
                <a:schemeClr val="bg1"/>
              </a:solidFill>
              <a:latin typeface="+mj-lt"/>
            </a:endParaRPr>
          </a:p>
        </p:txBody>
      </p:sp>
      <p:graphicFrame>
        <p:nvGraphicFramePr>
          <p:cNvPr id="8" name="Table 7">
            <a:extLst>
              <a:ext uri="{FF2B5EF4-FFF2-40B4-BE49-F238E27FC236}">
                <a16:creationId xmlns:a16="http://schemas.microsoft.com/office/drawing/2014/main" id="{11F4B697-D4A7-40C5-13B6-6A79B24E689B}"/>
              </a:ext>
            </a:extLst>
          </p:cNvPr>
          <p:cNvGraphicFramePr>
            <a:graphicFrameLocks noGrp="1"/>
          </p:cNvGraphicFramePr>
          <p:nvPr>
            <p:extLst>
              <p:ext uri="{D42A27DB-BD31-4B8C-83A1-F6EECF244321}">
                <p14:modId xmlns:p14="http://schemas.microsoft.com/office/powerpoint/2010/main" val="2172650797"/>
              </p:ext>
            </p:extLst>
          </p:nvPr>
        </p:nvGraphicFramePr>
        <p:xfrm>
          <a:off x="609600" y="957332"/>
          <a:ext cx="11353792" cy="5329173"/>
        </p:xfrm>
        <a:graphic>
          <a:graphicData uri="http://schemas.openxmlformats.org/drawingml/2006/table">
            <a:tbl>
              <a:tblPr>
                <a:tableStyleId>{5C22544A-7EE6-4342-B048-85BDC9FD1C3A}</a:tableStyleId>
              </a:tblPr>
              <a:tblGrid>
                <a:gridCol w="3381548">
                  <a:extLst>
                    <a:ext uri="{9D8B030D-6E8A-4147-A177-3AD203B41FA5}">
                      <a16:colId xmlns:a16="http://schemas.microsoft.com/office/drawing/2014/main" val="2519797881"/>
                    </a:ext>
                  </a:extLst>
                </a:gridCol>
                <a:gridCol w="136314">
                  <a:extLst>
                    <a:ext uri="{9D8B030D-6E8A-4147-A177-3AD203B41FA5}">
                      <a16:colId xmlns:a16="http://schemas.microsoft.com/office/drawing/2014/main" val="1757047580"/>
                    </a:ext>
                  </a:extLst>
                </a:gridCol>
                <a:gridCol w="136314">
                  <a:extLst>
                    <a:ext uri="{9D8B030D-6E8A-4147-A177-3AD203B41FA5}">
                      <a16:colId xmlns:a16="http://schemas.microsoft.com/office/drawing/2014/main" val="2994576145"/>
                    </a:ext>
                  </a:extLst>
                </a:gridCol>
                <a:gridCol w="136314">
                  <a:extLst>
                    <a:ext uri="{9D8B030D-6E8A-4147-A177-3AD203B41FA5}">
                      <a16:colId xmlns:a16="http://schemas.microsoft.com/office/drawing/2014/main" val="734487406"/>
                    </a:ext>
                  </a:extLst>
                </a:gridCol>
                <a:gridCol w="136314">
                  <a:extLst>
                    <a:ext uri="{9D8B030D-6E8A-4147-A177-3AD203B41FA5}">
                      <a16:colId xmlns:a16="http://schemas.microsoft.com/office/drawing/2014/main" val="303039145"/>
                    </a:ext>
                  </a:extLst>
                </a:gridCol>
                <a:gridCol w="136314">
                  <a:extLst>
                    <a:ext uri="{9D8B030D-6E8A-4147-A177-3AD203B41FA5}">
                      <a16:colId xmlns:a16="http://schemas.microsoft.com/office/drawing/2014/main" val="3550264547"/>
                    </a:ext>
                  </a:extLst>
                </a:gridCol>
                <a:gridCol w="136314">
                  <a:extLst>
                    <a:ext uri="{9D8B030D-6E8A-4147-A177-3AD203B41FA5}">
                      <a16:colId xmlns:a16="http://schemas.microsoft.com/office/drawing/2014/main" val="227035201"/>
                    </a:ext>
                  </a:extLst>
                </a:gridCol>
                <a:gridCol w="136314">
                  <a:extLst>
                    <a:ext uri="{9D8B030D-6E8A-4147-A177-3AD203B41FA5}">
                      <a16:colId xmlns:a16="http://schemas.microsoft.com/office/drawing/2014/main" val="2729176060"/>
                    </a:ext>
                  </a:extLst>
                </a:gridCol>
                <a:gridCol w="136314">
                  <a:extLst>
                    <a:ext uri="{9D8B030D-6E8A-4147-A177-3AD203B41FA5}">
                      <a16:colId xmlns:a16="http://schemas.microsoft.com/office/drawing/2014/main" val="1514027519"/>
                    </a:ext>
                  </a:extLst>
                </a:gridCol>
                <a:gridCol w="136314">
                  <a:extLst>
                    <a:ext uri="{9D8B030D-6E8A-4147-A177-3AD203B41FA5}">
                      <a16:colId xmlns:a16="http://schemas.microsoft.com/office/drawing/2014/main" val="3484233255"/>
                    </a:ext>
                  </a:extLst>
                </a:gridCol>
                <a:gridCol w="136314">
                  <a:extLst>
                    <a:ext uri="{9D8B030D-6E8A-4147-A177-3AD203B41FA5}">
                      <a16:colId xmlns:a16="http://schemas.microsoft.com/office/drawing/2014/main" val="2476828880"/>
                    </a:ext>
                  </a:extLst>
                </a:gridCol>
                <a:gridCol w="136314">
                  <a:extLst>
                    <a:ext uri="{9D8B030D-6E8A-4147-A177-3AD203B41FA5}">
                      <a16:colId xmlns:a16="http://schemas.microsoft.com/office/drawing/2014/main" val="4284083479"/>
                    </a:ext>
                  </a:extLst>
                </a:gridCol>
                <a:gridCol w="136314">
                  <a:extLst>
                    <a:ext uri="{9D8B030D-6E8A-4147-A177-3AD203B41FA5}">
                      <a16:colId xmlns:a16="http://schemas.microsoft.com/office/drawing/2014/main" val="2024946217"/>
                    </a:ext>
                  </a:extLst>
                </a:gridCol>
                <a:gridCol w="136314">
                  <a:extLst>
                    <a:ext uri="{9D8B030D-6E8A-4147-A177-3AD203B41FA5}">
                      <a16:colId xmlns:a16="http://schemas.microsoft.com/office/drawing/2014/main" val="4083072444"/>
                    </a:ext>
                  </a:extLst>
                </a:gridCol>
                <a:gridCol w="136314">
                  <a:extLst>
                    <a:ext uri="{9D8B030D-6E8A-4147-A177-3AD203B41FA5}">
                      <a16:colId xmlns:a16="http://schemas.microsoft.com/office/drawing/2014/main" val="3072285214"/>
                    </a:ext>
                  </a:extLst>
                </a:gridCol>
                <a:gridCol w="136314">
                  <a:extLst>
                    <a:ext uri="{9D8B030D-6E8A-4147-A177-3AD203B41FA5}">
                      <a16:colId xmlns:a16="http://schemas.microsoft.com/office/drawing/2014/main" val="512992780"/>
                    </a:ext>
                  </a:extLst>
                </a:gridCol>
                <a:gridCol w="136314">
                  <a:extLst>
                    <a:ext uri="{9D8B030D-6E8A-4147-A177-3AD203B41FA5}">
                      <a16:colId xmlns:a16="http://schemas.microsoft.com/office/drawing/2014/main" val="3833347690"/>
                    </a:ext>
                  </a:extLst>
                </a:gridCol>
                <a:gridCol w="136314">
                  <a:extLst>
                    <a:ext uri="{9D8B030D-6E8A-4147-A177-3AD203B41FA5}">
                      <a16:colId xmlns:a16="http://schemas.microsoft.com/office/drawing/2014/main" val="1305696608"/>
                    </a:ext>
                  </a:extLst>
                </a:gridCol>
                <a:gridCol w="136314">
                  <a:extLst>
                    <a:ext uri="{9D8B030D-6E8A-4147-A177-3AD203B41FA5}">
                      <a16:colId xmlns:a16="http://schemas.microsoft.com/office/drawing/2014/main" val="443421993"/>
                    </a:ext>
                  </a:extLst>
                </a:gridCol>
                <a:gridCol w="136314">
                  <a:extLst>
                    <a:ext uri="{9D8B030D-6E8A-4147-A177-3AD203B41FA5}">
                      <a16:colId xmlns:a16="http://schemas.microsoft.com/office/drawing/2014/main" val="735837270"/>
                    </a:ext>
                  </a:extLst>
                </a:gridCol>
                <a:gridCol w="136314">
                  <a:extLst>
                    <a:ext uri="{9D8B030D-6E8A-4147-A177-3AD203B41FA5}">
                      <a16:colId xmlns:a16="http://schemas.microsoft.com/office/drawing/2014/main" val="696091509"/>
                    </a:ext>
                  </a:extLst>
                </a:gridCol>
                <a:gridCol w="136314">
                  <a:extLst>
                    <a:ext uri="{9D8B030D-6E8A-4147-A177-3AD203B41FA5}">
                      <a16:colId xmlns:a16="http://schemas.microsoft.com/office/drawing/2014/main" val="3574427792"/>
                    </a:ext>
                  </a:extLst>
                </a:gridCol>
                <a:gridCol w="136314">
                  <a:extLst>
                    <a:ext uri="{9D8B030D-6E8A-4147-A177-3AD203B41FA5}">
                      <a16:colId xmlns:a16="http://schemas.microsoft.com/office/drawing/2014/main" val="1064400400"/>
                    </a:ext>
                  </a:extLst>
                </a:gridCol>
                <a:gridCol w="136314">
                  <a:extLst>
                    <a:ext uri="{9D8B030D-6E8A-4147-A177-3AD203B41FA5}">
                      <a16:colId xmlns:a16="http://schemas.microsoft.com/office/drawing/2014/main" val="2017916864"/>
                    </a:ext>
                  </a:extLst>
                </a:gridCol>
                <a:gridCol w="136314">
                  <a:extLst>
                    <a:ext uri="{9D8B030D-6E8A-4147-A177-3AD203B41FA5}">
                      <a16:colId xmlns:a16="http://schemas.microsoft.com/office/drawing/2014/main" val="2164831490"/>
                    </a:ext>
                  </a:extLst>
                </a:gridCol>
                <a:gridCol w="136314">
                  <a:extLst>
                    <a:ext uri="{9D8B030D-6E8A-4147-A177-3AD203B41FA5}">
                      <a16:colId xmlns:a16="http://schemas.microsoft.com/office/drawing/2014/main" val="2533830097"/>
                    </a:ext>
                  </a:extLst>
                </a:gridCol>
                <a:gridCol w="136314">
                  <a:extLst>
                    <a:ext uri="{9D8B030D-6E8A-4147-A177-3AD203B41FA5}">
                      <a16:colId xmlns:a16="http://schemas.microsoft.com/office/drawing/2014/main" val="1800417096"/>
                    </a:ext>
                  </a:extLst>
                </a:gridCol>
                <a:gridCol w="136314">
                  <a:extLst>
                    <a:ext uri="{9D8B030D-6E8A-4147-A177-3AD203B41FA5}">
                      <a16:colId xmlns:a16="http://schemas.microsoft.com/office/drawing/2014/main" val="4243388364"/>
                    </a:ext>
                  </a:extLst>
                </a:gridCol>
                <a:gridCol w="136314">
                  <a:extLst>
                    <a:ext uri="{9D8B030D-6E8A-4147-A177-3AD203B41FA5}">
                      <a16:colId xmlns:a16="http://schemas.microsoft.com/office/drawing/2014/main" val="2547591106"/>
                    </a:ext>
                  </a:extLst>
                </a:gridCol>
                <a:gridCol w="136314">
                  <a:extLst>
                    <a:ext uri="{9D8B030D-6E8A-4147-A177-3AD203B41FA5}">
                      <a16:colId xmlns:a16="http://schemas.microsoft.com/office/drawing/2014/main" val="2935985050"/>
                    </a:ext>
                  </a:extLst>
                </a:gridCol>
                <a:gridCol w="136314">
                  <a:extLst>
                    <a:ext uri="{9D8B030D-6E8A-4147-A177-3AD203B41FA5}">
                      <a16:colId xmlns:a16="http://schemas.microsoft.com/office/drawing/2014/main" val="1990954913"/>
                    </a:ext>
                  </a:extLst>
                </a:gridCol>
                <a:gridCol w="136314">
                  <a:extLst>
                    <a:ext uri="{9D8B030D-6E8A-4147-A177-3AD203B41FA5}">
                      <a16:colId xmlns:a16="http://schemas.microsoft.com/office/drawing/2014/main" val="3510848011"/>
                    </a:ext>
                  </a:extLst>
                </a:gridCol>
                <a:gridCol w="136314">
                  <a:extLst>
                    <a:ext uri="{9D8B030D-6E8A-4147-A177-3AD203B41FA5}">
                      <a16:colId xmlns:a16="http://schemas.microsoft.com/office/drawing/2014/main" val="1337884628"/>
                    </a:ext>
                  </a:extLst>
                </a:gridCol>
                <a:gridCol w="136314">
                  <a:extLst>
                    <a:ext uri="{9D8B030D-6E8A-4147-A177-3AD203B41FA5}">
                      <a16:colId xmlns:a16="http://schemas.microsoft.com/office/drawing/2014/main" val="729185508"/>
                    </a:ext>
                  </a:extLst>
                </a:gridCol>
                <a:gridCol w="136314">
                  <a:extLst>
                    <a:ext uri="{9D8B030D-6E8A-4147-A177-3AD203B41FA5}">
                      <a16:colId xmlns:a16="http://schemas.microsoft.com/office/drawing/2014/main" val="2027909591"/>
                    </a:ext>
                  </a:extLst>
                </a:gridCol>
                <a:gridCol w="136314">
                  <a:extLst>
                    <a:ext uri="{9D8B030D-6E8A-4147-A177-3AD203B41FA5}">
                      <a16:colId xmlns:a16="http://schemas.microsoft.com/office/drawing/2014/main" val="2583460858"/>
                    </a:ext>
                  </a:extLst>
                </a:gridCol>
                <a:gridCol w="136314">
                  <a:extLst>
                    <a:ext uri="{9D8B030D-6E8A-4147-A177-3AD203B41FA5}">
                      <a16:colId xmlns:a16="http://schemas.microsoft.com/office/drawing/2014/main" val="3746582191"/>
                    </a:ext>
                  </a:extLst>
                </a:gridCol>
                <a:gridCol w="136314">
                  <a:extLst>
                    <a:ext uri="{9D8B030D-6E8A-4147-A177-3AD203B41FA5}">
                      <a16:colId xmlns:a16="http://schemas.microsoft.com/office/drawing/2014/main" val="2990359513"/>
                    </a:ext>
                  </a:extLst>
                </a:gridCol>
                <a:gridCol w="136314">
                  <a:extLst>
                    <a:ext uri="{9D8B030D-6E8A-4147-A177-3AD203B41FA5}">
                      <a16:colId xmlns:a16="http://schemas.microsoft.com/office/drawing/2014/main" val="4205851380"/>
                    </a:ext>
                  </a:extLst>
                </a:gridCol>
                <a:gridCol w="136314">
                  <a:extLst>
                    <a:ext uri="{9D8B030D-6E8A-4147-A177-3AD203B41FA5}">
                      <a16:colId xmlns:a16="http://schemas.microsoft.com/office/drawing/2014/main" val="2102403018"/>
                    </a:ext>
                  </a:extLst>
                </a:gridCol>
                <a:gridCol w="136314">
                  <a:extLst>
                    <a:ext uri="{9D8B030D-6E8A-4147-A177-3AD203B41FA5}">
                      <a16:colId xmlns:a16="http://schemas.microsoft.com/office/drawing/2014/main" val="557583436"/>
                    </a:ext>
                  </a:extLst>
                </a:gridCol>
                <a:gridCol w="136314">
                  <a:extLst>
                    <a:ext uri="{9D8B030D-6E8A-4147-A177-3AD203B41FA5}">
                      <a16:colId xmlns:a16="http://schemas.microsoft.com/office/drawing/2014/main" val="1768205576"/>
                    </a:ext>
                  </a:extLst>
                </a:gridCol>
                <a:gridCol w="136314">
                  <a:extLst>
                    <a:ext uri="{9D8B030D-6E8A-4147-A177-3AD203B41FA5}">
                      <a16:colId xmlns:a16="http://schemas.microsoft.com/office/drawing/2014/main" val="4083459509"/>
                    </a:ext>
                  </a:extLst>
                </a:gridCol>
                <a:gridCol w="136314">
                  <a:extLst>
                    <a:ext uri="{9D8B030D-6E8A-4147-A177-3AD203B41FA5}">
                      <a16:colId xmlns:a16="http://schemas.microsoft.com/office/drawing/2014/main" val="3412291144"/>
                    </a:ext>
                  </a:extLst>
                </a:gridCol>
                <a:gridCol w="136314">
                  <a:extLst>
                    <a:ext uri="{9D8B030D-6E8A-4147-A177-3AD203B41FA5}">
                      <a16:colId xmlns:a16="http://schemas.microsoft.com/office/drawing/2014/main" val="1605646446"/>
                    </a:ext>
                  </a:extLst>
                </a:gridCol>
                <a:gridCol w="136314">
                  <a:extLst>
                    <a:ext uri="{9D8B030D-6E8A-4147-A177-3AD203B41FA5}">
                      <a16:colId xmlns:a16="http://schemas.microsoft.com/office/drawing/2014/main" val="1273066480"/>
                    </a:ext>
                  </a:extLst>
                </a:gridCol>
                <a:gridCol w="136314">
                  <a:extLst>
                    <a:ext uri="{9D8B030D-6E8A-4147-A177-3AD203B41FA5}">
                      <a16:colId xmlns:a16="http://schemas.microsoft.com/office/drawing/2014/main" val="721115765"/>
                    </a:ext>
                  </a:extLst>
                </a:gridCol>
                <a:gridCol w="136314">
                  <a:extLst>
                    <a:ext uri="{9D8B030D-6E8A-4147-A177-3AD203B41FA5}">
                      <a16:colId xmlns:a16="http://schemas.microsoft.com/office/drawing/2014/main" val="757491026"/>
                    </a:ext>
                  </a:extLst>
                </a:gridCol>
                <a:gridCol w="136314">
                  <a:extLst>
                    <a:ext uri="{9D8B030D-6E8A-4147-A177-3AD203B41FA5}">
                      <a16:colId xmlns:a16="http://schemas.microsoft.com/office/drawing/2014/main" val="3371796410"/>
                    </a:ext>
                  </a:extLst>
                </a:gridCol>
                <a:gridCol w="136314">
                  <a:extLst>
                    <a:ext uri="{9D8B030D-6E8A-4147-A177-3AD203B41FA5}">
                      <a16:colId xmlns:a16="http://schemas.microsoft.com/office/drawing/2014/main" val="2937417403"/>
                    </a:ext>
                  </a:extLst>
                </a:gridCol>
                <a:gridCol w="136314">
                  <a:extLst>
                    <a:ext uri="{9D8B030D-6E8A-4147-A177-3AD203B41FA5}">
                      <a16:colId xmlns:a16="http://schemas.microsoft.com/office/drawing/2014/main" val="56318521"/>
                    </a:ext>
                  </a:extLst>
                </a:gridCol>
                <a:gridCol w="136314">
                  <a:extLst>
                    <a:ext uri="{9D8B030D-6E8A-4147-A177-3AD203B41FA5}">
                      <a16:colId xmlns:a16="http://schemas.microsoft.com/office/drawing/2014/main" val="990020484"/>
                    </a:ext>
                  </a:extLst>
                </a:gridCol>
                <a:gridCol w="136314">
                  <a:extLst>
                    <a:ext uri="{9D8B030D-6E8A-4147-A177-3AD203B41FA5}">
                      <a16:colId xmlns:a16="http://schemas.microsoft.com/office/drawing/2014/main" val="3846161531"/>
                    </a:ext>
                  </a:extLst>
                </a:gridCol>
                <a:gridCol w="75888">
                  <a:extLst>
                    <a:ext uri="{9D8B030D-6E8A-4147-A177-3AD203B41FA5}">
                      <a16:colId xmlns:a16="http://schemas.microsoft.com/office/drawing/2014/main" val="410199668"/>
                    </a:ext>
                  </a:extLst>
                </a:gridCol>
                <a:gridCol w="404014">
                  <a:extLst>
                    <a:ext uri="{9D8B030D-6E8A-4147-A177-3AD203B41FA5}">
                      <a16:colId xmlns:a16="http://schemas.microsoft.com/office/drawing/2014/main" val="831627201"/>
                    </a:ext>
                  </a:extLst>
                </a:gridCol>
                <a:gridCol w="404014">
                  <a:extLst>
                    <a:ext uri="{9D8B030D-6E8A-4147-A177-3AD203B41FA5}">
                      <a16:colId xmlns:a16="http://schemas.microsoft.com/office/drawing/2014/main" val="2512874943"/>
                    </a:ext>
                  </a:extLst>
                </a:gridCol>
              </a:tblGrid>
              <a:tr h="171017">
                <a:tc>
                  <a:txBody>
                    <a:bodyPr/>
                    <a:lstStyle/>
                    <a:p>
                      <a:pPr algn="l" fontAlgn="ctr"/>
                      <a:r>
                        <a:rPr lang="en-US" sz="500" u="none" strike="noStrike" dirty="0">
                          <a:solidFill>
                            <a:schemeClr val="bg1"/>
                          </a:solidFill>
                          <a:effectLst/>
                          <a:latin typeface="+mn-lt"/>
                        </a:rPr>
                        <a:t>2023 Campaign &amp; Content Calendar Summary</a:t>
                      </a:r>
                      <a:endParaRPr lang="en-US" sz="500" b="1"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13">
                  <a:txBody>
                    <a:bodyPr/>
                    <a:lstStyle/>
                    <a:p>
                      <a:pPr algn="ctr" fontAlgn="ctr"/>
                      <a:r>
                        <a:rPr lang="en-ID" sz="500" u="none" strike="noStrike" dirty="0">
                          <a:solidFill>
                            <a:schemeClr val="bg1"/>
                          </a:solidFill>
                          <a:effectLst/>
                          <a:latin typeface="+mn-lt"/>
                        </a:rPr>
                        <a:t>Q1 2023</a:t>
                      </a:r>
                      <a:endParaRPr lang="en-ID" sz="5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ID" sz="500" u="none" strike="noStrike" dirty="0">
                          <a:solidFill>
                            <a:schemeClr val="bg1"/>
                          </a:solidFill>
                          <a:effectLst/>
                          <a:latin typeface="+mn-lt"/>
                        </a:rPr>
                        <a:t>Q2 2023</a:t>
                      </a:r>
                      <a:endParaRPr lang="en-ID" sz="5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ID" sz="500" u="none" strike="noStrike" dirty="0">
                          <a:solidFill>
                            <a:schemeClr val="bg1"/>
                          </a:solidFill>
                          <a:effectLst/>
                          <a:latin typeface="+mn-lt"/>
                        </a:rPr>
                        <a:t>Q3 2023</a:t>
                      </a:r>
                      <a:endParaRPr lang="en-ID" sz="5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ID" sz="500" u="none" strike="noStrike">
                          <a:solidFill>
                            <a:schemeClr val="bg1"/>
                          </a:solidFill>
                          <a:effectLst/>
                          <a:latin typeface="+mn-lt"/>
                        </a:rPr>
                        <a:t>Q4 2023</a:t>
                      </a:r>
                      <a:endParaRPr lang="en-ID" sz="5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48785681"/>
                  </a:ext>
                </a:extLst>
              </a:tr>
              <a:tr h="137940">
                <a:tc>
                  <a:txBody>
                    <a:bodyPr/>
                    <a:lstStyle/>
                    <a:p>
                      <a:pPr algn="r" fontAlgn="ctr"/>
                      <a:r>
                        <a:rPr lang="en-ID" sz="400" u="none" strike="noStrike" dirty="0">
                          <a:solidFill>
                            <a:schemeClr val="bg1"/>
                          </a:solidFill>
                          <a:effectLst/>
                          <a:latin typeface="+mn-lt"/>
                        </a:rPr>
                        <a:t>Month of</a:t>
                      </a:r>
                      <a:endParaRPr lang="en-ID" sz="400" b="1" i="1"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dirty="0">
                          <a:solidFill>
                            <a:schemeClr val="bg1"/>
                          </a:solidFill>
                          <a:effectLst/>
                          <a:latin typeface="+mn-lt"/>
                        </a:rPr>
                        <a:t>January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February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bg1"/>
                          </a:solidFill>
                          <a:effectLst/>
                          <a:latin typeface="+mn-lt"/>
                        </a:rPr>
                        <a:t>March 2023</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April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bg1"/>
                          </a:solidFill>
                          <a:effectLst/>
                          <a:latin typeface="+mn-lt"/>
                        </a:rPr>
                        <a:t>May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bg1"/>
                          </a:solidFill>
                          <a:effectLst/>
                          <a:latin typeface="+mn-lt"/>
                        </a:rPr>
                        <a:t>June 2023</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bg1"/>
                          </a:solidFill>
                          <a:effectLst/>
                          <a:latin typeface="+mn-lt"/>
                        </a:rPr>
                        <a:t>July 2023</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bg1"/>
                          </a:solidFill>
                          <a:effectLst/>
                          <a:latin typeface="+mn-lt"/>
                        </a:rPr>
                        <a:t>August 2023</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bg1"/>
                          </a:solidFill>
                          <a:effectLst/>
                          <a:latin typeface="+mn-lt"/>
                        </a:rPr>
                        <a:t>September 2023</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bg1"/>
                          </a:solidFill>
                          <a:effectLst/>
                          <a:latin typeface="+mn-lt"/>
                        </a:rPr>
                        <a:t>October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bg1"/>
                          </a:solidFill>
                          <a:effectLst/>
                          <a:latin typeface="+mn-lt"/>
                        </a:rPr>
                        <a:t>November 2023</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December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75864220"/>
                  </a:ext>
                </a:extLst>
              </a:tr>
              <a:tr h="137940">
                <a:tc>
                  <a:txBody>
                    <a:bodyPr/>
                    <a:lstStyle/>
                    <a:p>
                      <a:pPr algn="r" fontAlgn="ctr"/>
                      <a:r>
                        <a:rPr lang="en-ID" sz="400" u="none" strike="noStrike" dirty="0">
                          <a:solidFill>
                            <a:schemeClr val="bg1"/>
                          </a:solidFill>
                          <a:effectLst/>
                          <a:latin typeface="+mn-lt"/>
                        </a:rPr>
                        <a:t>Week of</a:t>
                      </a:r>
                      <a:endParaRPr lang="en-ID" sz="400" b="1" i="1"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400" u="none" strike="noStrike" dirty="0">
                          <a:solidFill>
                            <a:schemeClr val="bg1"/>
                          </a:solidFill>
                          <a:effectLst/>
                          <a:latin typeface="+mn-lt"/>
                        </a:rPr>
                        <a:t>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10</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17</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a:solidFill>
                            <a:schemeClr val="bg1"/>
                          </a:solidFill>
                          <a:effectLst/>
                          <a:latin typeface="+mn-lt"/>
                        </a:rPr>
                        <a:t>24</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a:solidFill>
                            <a:schemeClr val="bg1"/>
                          </a:solidFill>
                          <a:effectLst/>
                          <a:latin typeface="+mn-lt"/>
                        </a:rPr>
                        <a:t>31</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7</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14</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21</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a:solidFill>
                            <a:schemeClr val="bg1"/>
                          </a:solidFill>
                          <a:effectLst/>
                          <a:latin typeface="+mn-lt"/>
                        </a:rPr>
                        <a:t>28</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a:solidFill>
                            <a:schemeClr val="bg1"/>
                          </a:solidFill>
                          <a:effectLst/>
                          <a:latin typeface="+mn-lt"/>
                        </a:rPr>
                        <a:t>7</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a:solidFill>
                            <a:schemeClr val="bg1"/>
                          </a:solidFill>
                          <a:effectLst/>
                          <a:latin typeface="+mn-lt"/>
                        </a:rPr>
                        <a:t>14</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a:solidFill>
                            <a:schemeClr val="bg1"/>
                          </a:solidFill>
                          <a:effectLst/>
                          <a:latin typeface="+mn-lt"/>
                        </a:rPr>
                        <a:t>21</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28</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400" u="none" strike="noStrike" dirty="0">
                          <a:solidFill>
                            <a:schemeClr val="bg1"/>
                          </a:solidFill>
                          <a:effectLst/>
                          <a:latin typeface="+mn-lt"/>
                        </a:rPr>
                        <a:t>4</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11</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18</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25</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a:solidFill>
                            <a:schemeClr val="bg1"/>
                          </a:solidFill>
                          <a:effectLst/>
                          <a:latin typeface="+mn-lt"/>
                        </a:rPr>
                        <a:t>2</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9</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16</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30</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6</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13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20</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27</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400" u="none" strike="noStrike" dirty="0">
                          <a:solidFill>
                            <a:schemeClr val="bg1"/>
                          </a:solidFill>
                          <a:effectLst/>
                          <a:latin typeface="+mn-lt"/>
                        </a:rPr>
                        <a:t>4</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11</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dirty="0">
                          <a:solidFill>
                            <a:schemeClr val="bg1"/>
                          </a:solidFill>
                          <a:effectLst/>
                          <a:latin typeface="+mn-lt"/>
                        </a:rPr>
                        <a:t>18</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25</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dirty="0">
                          <a:solidFill>
                            <a:schemeClr val="bg1"/>
                          </a:solidFill>
                          <a:effectLst/>
                          <a:latin typeface="+mn-lt"/>
                        </a:rPr>
                        <a:t>1</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8</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15</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22</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29</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5</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12</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a:solidFill>
                            <a:schemeClr val="bg1"/>
                          </a:solidFill>
                          <a:effectLst/>
                          <a:latin typeface="+mn-lt"/>
                        </a:rPr>
                        <a:t>19</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dirty="0">
                          <a:solidFill>
                            <a:schemeClr val="bg1"/>
                          </a:solidFill>
                          <a:effectLst/>
                          <a:latin typeface="+mn-lt"/>
                        </a:rPr>
                        <a:t>26</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400" u="none" strike="noStrike" dirty="0">
                          <a:solidFill>
                            <a:schemeClr val="bg1"/>
                          </a:solidFill>
                          <a:effectLst/>
                          <a:latin typeface="+mn-lt"/>
                        </a:rPr>
                        <a:t>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a:solidFill>
                            <a:schemeClr val="bg1"/>
                          </a:solidFill>
                          <a:effectLst/>
                          <a:latin typeface="+mn-lt"/>
                        </a:rPr>
                        <a:t>10</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dirty="0">
                          <a:solidFill>
                            <a:schemeClr val="bg1"/>
                          </a:solidFill>
                          <a:effectLst/>
                          <a:latin typeface="+mn-lt"/>
                        </a:rPr>
                        <a:t>17</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dirty="0">
                          <a:solidFill>
                            <a:schemeClr val="bg1"/>
                          </a:solidFill>
                          <a:effectLst/>
                          <a:latin typeface="+mn-lt"/>
                        </a:rPr>
                        <a:t>24</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a:solidFill>
                            <a:schemeClr val="bg1"/>
                          </a:solidFill>
                          <a:effectLst/>
                          <a:latin typeface="+mn-lt"/>
                        </a:rPr>
                        <a:t>31</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a:solidFill>
                            <a:schemeClr val="bg1"/>
                          </a:solidFill>
                          <a:effectLst/>
                          <a:latin typeface="+mn-lt"/>
                        </a:rPr>
                        <a:t>7</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dirty="0">
                          <a:solidFill>
                            <a:schemeClr val="bg1"/>
                          </a:solidFill>
                          <a:effectLst/>
                          <a:latin typeface="+mn-lt"/>
                        </a:rPr>
                        <a:t>14</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a:solidFill>
                            <a:schemeClr val="bg1"/>
                          </a:solidFill>
                          <a:effectLst/>
                          <a:latin typeface="+mn-lt"/>
                        </a:rPr>
                        <a:t>21</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dirty="0">
                          <a:solidFill>
                            <a:schemeClr val="bg1"/>
                          </a:solidFill>
                          <a:effectLst/>
                          <a:latin typeface="+mn-lt"/>
                        </a:rPr>
                        <a:t>28</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a:solidFill>
                            <a:schemeClr val="bg1"/>
                          </a:solidFill>
                          <a:effectLst/>
                          <a:latin typeface="+mn-lt"/>
                        </a:rPr>
                        <a:t>5</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a:solidFill>
                            <a:schemeClr val="bg1"/>
                          </a:solidFill>
                          <a:effectLst/>
                          <a:latin typeface="+mn-lt"/>
                        </a:rPr>
                        <a:t>12</a:t>
                      </a:r>
                      <a:endParaRPr lang="en-ID" sz="400" b="1" i="0" u="none" strike="noStrike">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dirty="0">
                          <a:solidFill>
                            <a:schemeClr val="bg1"/>
                          </a:solidFill>
                          <a:effectLst/>
                          <a:latin typeface="+mn-lt"/>
                        </a:rPr>
                        <a:t>19</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400" u="none" strike="noStrike" dirty="0">
                          <a:solidFill>
                            <a:schemeClr val="bg1"/>
                          </a:solidFill>
                          <a:effectLst/>
                          <a:latin typeface="+mn-lt"/>
                        </a:rPr>
                        <a:t>26</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42189616"/>
                  </a:ext>
                </a:extLst>
              </a:tr>
              <a:tr h="137940">
                <a:tc>
                  <a:txBody>
                    <a:bodyPr/>
                    <a:lstStyle/>
                    <a:p>
                      <a:pPr algn="l" fontAlgn="ctr"/>
                      <a:r>
                        <a:rPr lang="en-US" sz="400" u="none" strike="noStrike" dirty="0">
                          <a:solidFill>
                            <a:schemeClr val="bg1"/>
                          </a:solidFill>
                          <a:effectLst/>
                          <a:latin typeface="+mn-lt"/>
                        </a:rPr>
                        <a:t>Campaign 1: &lt;ENTER DESCRIPTION / TITLE HERE&gt;</a:t>
                      </a:r>
                      <a:endParaRPr lang="en-US" sz="400" b="1"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13">
                  <a:txBody>
                    <a:bodyPr/>
                    <a:lstStyle/>
                    <a:p>
                      <a:pPr algn="ctr" fontAlgn="ctr"/>
                      <a:r>
                        <a:rPr lang="en-US" sz="300" u="none" strike="noStrike" dirty="0">
                          <a:solidFill>
                            <a:schemeClr val="tx1"/>
                          </a:solidFill>
                          <a:effectLst/>
                          <a:latin typeface="+mn-lt"/>
                        </a:rPr>
                        <a:t>Theme: &lt;ENTER DESCRIPTION / TITLE HERE&gt;</a:t>
                      </a:r>
                      <a:endParaRPr lang="en-US"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tx1"/>
                          </a:solidFill>
                          <a:effectLst/>
                          <a:latin typeface="+mn-lt"/>
                        </a:rPr>
                        <a:t>Theme: &lt;ENTER DESCRIPTION / TITLE HERE&gt;</a:t>
                      </a:r>
                      <a:endParaRPr lang="en-US"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tx1"/>
                          </a:solidFill>
                          <a:effectLst/>
                          <a:latin typeface="+mn-lt"/>
                        </a:rPr>
                        <a:t>Theme: &lt;ENTER DESCRIPTION / TITLE HERE&gt;</a:t>
                      </a:r>
                      <a:endParaRPr lang="en-US"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tx1"/>
                          </a:solidFill>
                          <a:effectLst/>
                          <a:latin typeface="+mn-lt"/>
                        </a:rPr>
                        <a:t>Theme: &lt;ENTER DESCRIPTION / TITLE HERE&gt;</a:t>
                      </a:r>
                      <a:endParaRPr lang="en-US"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29505274"/>
                  </a:ext>
                </a:extLst>
              </a:tr>
              <a:tr h="137940">
                <a:tc>
                  <a:txBody>
                    <a:bodyPr/>
                    <a:lstStyle/>
                    <a:p>
                      <a:pPr algn="r" fontAlgn="ctr"/>
                      <a:r>
                        <a:rPr lang="en-US" sz="400" u="none" strike="noStrike">
                          <a:solidFill>
                            <a:schemeClr val="bg1"/>
                          </a:solidFill>
                          <a:effectLst/>
                          <a:latin typeface="+mn-lt"/>
                        </a:rPr>
                        <a:t>Outbound Emails (series of 6 or 7 with progressing CTAs)</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60515989"/>
                  </a:ext>
                </a:extLst>
              </a:tr>
              <a:tr h="137940">
                <a:tc>
                  <a:txBody>
                    <a:bodyPr/>
                    <a:lstStyle/>
                    <a:p>
                      <a:pPr algn="r" fontAlgn="ctr"/>
                      <a:r>
                        <a:rPr lang="en-ID" sz="400" u="none" strike="noStrike" dirty="0">
                          <a:solidFill>
                            <a:schemeClr val="bg1"/>
                          </a:solidFill>
                          <a:effectLst/>
                          <a:latin typeface="+mn-lt"/>
                        </a:rPr>
                        <a:t>XYZ Contributed Article Published</a:t>
                      </a:r>
                      <a:endParaRPr lang="en-ID"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15196063"/>
                  </a:ext>
                </a:extLst>
              </a:tr>
              <a:tr h="137940">
                <a:tc>
                  <a:txBody>
                    <a:bodyPr/>
                    <a:lstStyle/>
                    <a:p>
                      <a:pPr algn="r" fontAlgn="ctr"/>
                      <a:r>
                        <a:rPr lang="en-US" sz="400" u="none" strike="noStrike">
                          <a:solidFill>
                            <a:schemeClr val="bg1"/>
                          </a:solidFill>
                          <a:effectLst/>
                          <a:latin typeface="+mn-lt"/>
                        </a:rPr>
                        <a:t>Anchor/Gated Content Offer Publiished</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02223922"/>
                  </a:ext>
                </a:extLst>
              </a:tr>
              <a:tr h="137940">
                <a:tc>
                  <a:txBody>
                    <a:bodyPr/>
                    <a:lstStyle/>
                    <a:p>
                      <a:pPr algn="r" fontAlgn="ctr"/>
                      <a:r>
                        <a:rPr lang="en-US" sz="400" u="none" strike="noStrike">
                          <a:solidFill>
                            <a:schemeClr val="bg1"/>
                          </a:solidFill>
                          <a:effectLst/>
                          <a:latin typeface="+mn-lt"/>
                        </a:rPr>
                        <a:t>Blog Article or Contributed Article (XYZ, ABC, or similar - targeting 4 per quarter) </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28178247"/>
                  </a:ext>
                </a:extLst>
              </a:tr>
              <a:tr h="137940">
                <a:tc>
                  <a:txBody>
                    <a:bodyPr/>
                    <a:lstStyle/>
                    <a:p>
                      <a:pPr algn="r" fontAlgn="ctr"/>
                      <a:r>
                        <a:rPr lang="en-ID" sz="400" u="none" strike="noStrike">
                          <a:solidFill>
                            <a:schemeClr val="bg1"/>
                          </a:solidFill>
                          <a:effectLst/>
                          <a:latin typeface="+mn-lt"/>
                        </a:rPr>
                        <a:t>Webinar</a:t>
                      </a:r>
                      <a:endParaRPr lang="en-ID"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573067998"/>
                  </a:ext>
                </a:extLst>
              </a:tr>
              <a:tr h="137940">
                <a:tc>
                  <a:txBody>
                    <a:bodyPr/>
                    <a:lstStyle/>
                    <a:p>
                      <a:pPr algn="l" fontAlgn="ctr"/>
                      <a:r>
                        <a:rPr lang="en-US" sz="400" u="none" strike="noStrike">
                          <a:solidFill>
                            <a:schemeClr val="bg1"/>
                          </a:solidFill>
                          <a:effectLst/>
                          <a:latin typeface="+mn-lt"/>
                        </a:rPr>
                        <a:t>Campaign 2: &lt;ENTER DESCRIPTION / TITLE HERE&gt;</a:t>
                      </a:r>
                      <a:endParaRPr lang="en-US" sz="400" b="1"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690220632"/>
                  </a:ext>
                </a:extLst>
              </a:tr>
              <a:tr h="137940">
                <a:tc>
                  <a:txBody>
                    <a:bodyPr/>
                    <a:lstStyle/>
                    <a:p>
                      <a:pPr algn="r" fontAlgn="ctr"/>
                      <a:r>
                        <a:rPr lang="en-US" sz="400" u="none" strike="noStrike" dirty="0">
                          <a:solidFill>
                            <a:schemeClr val="bg1"/>
                          </a:solidFill>
                          <a:effectLst/>
                          <a:latin typeface="+mn-lt"/>
                        </a:rPr>
                        <a:t>Outbound Emails (CTA: download/read our most recent: blog article, press release, white paper, webinar, publication)</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31139957"/>
                  </a:ext>
                </a:extLst>
              </a:tr>
              <a:tr h="135981">
                <a:tc>
                  <a:txBody>
                    <a:bodyPr/>
                    <a:lstStyle/>
                    <a:p>
                      <a:pPr algn="l" fontAlgn="ctr"/>
                      <a:r>
                        <a:rPr lang="en-US" sz="400" u="none" strike="noStrike">
                          <a:solidFill>
                            <a:schemeClr val="bg1"/>
                          </a:solidFill>
                          <a:effectLst/>
                          <a:latin typeface="+mn-lt"/>
                        </a:rPr>
                        <a:t>Campaign 3: &lt;ENTER DESCRIPTION / TITLE HERE&gt;</a:t>
                      </a:r>
                      <a:endParaRPr lang="en-US" sz="400" b="1"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US" sz="300" u="none" strike="noStrike" dirty="0">
                          <a:solidFill>
                            <a:schemeClr val="bg1"/>
                          </a:solidFill>
                          <a:effectLst/>
                          <a:latin typeface="+mn-lt"/>
                        </a:rPr>
                        <a:t>Theme: &lt;ENTER DESCRIPTION / TITLE HERE&gt;</a:t>
                      </a:r>
                      <a:endParaRPr lang="en-US" sz="3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82239955"/>
                  </a:ext>
                </a:extLst>
              </a:tr>
              <a:tr h="162894">
                <a:tc>
                  <a:txBody>
                    <a:bodyPr/>
                    <a:lstStyle/>
                    <a:p>
                      <a:pPr algn="r" fontAlgn="ctr"/>
                      <a:r>
                        <a:rPr lang="en-US" sz="400" u="none" strike="noStrike">
                          <a:solidFill>
                            <a:schemeClr val="bg1"/>
                          </a:solidFill>
                          <a:effectLst/>
                          <a:latin typeface="+mn-lt"/>
                        </a:rPr>
                        <a:t>Outbound Emails (series of 6 with progressing CTAs)</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last Q4 email</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157415187"/>
                  </a:ext>
                </a:extLst>
              </a:tr>
              <a:tr h="137940">
                <a:tc>
                  <a:txBody>
                    <a:bodyPr/>
                    <a:lstStyle/>
                    <a:p>
                      <a:pPr algn="r" fontAlgn="ctr"/>
                      <a:r>
                        <a:rPr lang="en-US" sz="400" u="none" strike="noStrike" dirty="0">
                          <a:solidFill>
                            <a:schemeClr val="bg1"/>
                          </a:solidFill>
                          <a:effectLst/>
                          <a:latin typeface="+mn-lt"/>
                        </a:rPr>
                        <a:t>Blog Article or gated content offer (targeting 1 per month)</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54650971"/>
                  </a:ext>
                </a:extLst>
              </a:tr>
              <a:tr h="137940">
                <a:tc>
                  <a:txBody>
                    <a:bodyPr/>
                    <a:lstStyle/>
                    <a:p>
                      <a:pPr algn="l" fontAlgn="ctr"/>
                      <a:r>
                        <a:rPr lang="en-US" sz="400" u="none" strike="noStrike" dirty="0">
                          <a:solidFill>
                            <a:schemeClr val="bg1"/>
                          </a:solidFill>
                          <a:effectLst/>
                          <a:latin typeface="+mn-lt"/>
                        </a:rPr>
                        <a:t>Supporting Content - Sales Enablement, Media &amp; Public Relations (non-campaign specific)</a:t>
                      </a:r>
                      <a:endParaRPr lang="en-US" sz="400" b="1"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13">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13">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03983804"/>
                  </a:ext>
                </a:extLst>
              </a:tr>
              <a:tr h="137940">
                <a:tc>
                  <a:txBody>
                    <a:bodyPr/>
                    <a:lstStyle/>
                    <a:p>
                      <a:pPr algn="r" fontAlgn="ctr"/>
                      <a:r>
                        <a:rPr lang="en-US" sz="400" u="none" strike="noStrike">
                          <a:solidFill>
                            <a:schemeClr val="bg1"/>
                          </a:solidFill>
                          <a:effectLst/>
                          <a:latin typeface="+mn-lt"/>
                        </a:rPr>
                        <a:t>Press Release (timing tbd and based on newsworthy topics - targeting 1 per month)</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240212876"/>
                  </a:ext>
                </a:extLst>
              </a:tr>
              <a:tr h="137940">
                <a:tc>
                  <a:txBody>
                    <a:bodyPr/>
                    <a:lstStyle/>
                    <a:p>
                      <a:pPr algn="r" fontAlgn="ctr"/>
                      <a:r>
                        <a:rPr lang="en-US" sz="400" u="none" strike="noStrike">
                          <a:solidFill>
                            <a:schemeClr val="bg1"/>
                          </a:solidFill>
                          <a:effectLst/>
                          <a:latin typeface="+mn-lt"/>
                        </a:rPr>
                        <a:t>Supporting Social Media Posts - Unpaid (campaign- and non-campaign-specific)</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53299047"/>
                  </a:ext>
                </a:extLst>
              </a:tr>
              <a:tr h="137940">
                <a:tc>
                  <a:txBody>
                    <a:bodyPr/>
                    <a:lstStyle/>
                    <a:p>
                      <a:pPr algn="r" fontAlgn="ctr"/>
                      <a:r>
                        <a:rPr lang="en-US" sz="400" u="none" strike="noStrike">
                          <a:solidFill>
                            <a:schemeClr val="bg1"/>
                          </a:solidFill>
                          <a:effectLst/>
                          <a:latin typeface="+mn-lt"/>
                        </a:rPr>
                        <a:t>Media Opportunity - Contributed Article , Podcast, or other (tbd - targeting 2 per quarter)</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493226233"/>
                  </a:ext>
                </a:extLst>
              </a:tr>
              <a:tr h="137940">
                <a:tc>
                  <a:txBody>
                    <a:bodyPr/>
                    <a:lstStyle/>
                    <a:p>
                      <a:pPr algn="r" fontAlgn="ctr"/>
                      <a:r>
                        <a:rPr lang="en-US" sz="400" u="none" strike="noStrike">
                          <a:solidFill>
                            <a:schemeClr val="bg1"/>
                          </a:solidFill>
                          <a:effectLst/>
                          <a:latin typeface="+mn-lt"/>
                        </a:rPr>
                        <a:t>Published Article (tbd - targeting 1 per quarter)</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44454689"/>
                  </a:ext>
                </a:extLst>
              </a:tr>
              <a:tr h="137940">
                <a:tc>
                  <a:txBody>
                    <a:bodyPr/>
                    <a:lstStyle/>
                    <a:p>
                      <a:pPr algn="r" fontAlgn="ctr"/>
                      <a:r>
                        <a:rPr lang="en-ID" sz="400" u="none" strike="noStrike" dirty="0">
                          <a:solidFill>
                            <a:schemeClr val="bg1"/>
                          </a:solidFill>
                          <a:effectLst/>
                          <a:latin typeface="+mn-lt"/>
                        </a:rPr>
                        <a:t>Industry Conference - Speaking Presentation</a:t>
                      </a:r>
                      <a:endParaRPr lang="en-ID"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64837952"/>
                  </a:ext>
                </a:extLst>
              </a:tr>
              <a:tr h="137940">
                <a:tc>
                  <a:txBody>
                    <a:bodyPr/>
                    <a:lstStyle/>
                    <a:p>
                      <a:pPr algn="r" fontAlgn="ctr"/>
                      <a:r>
                        <a:rPr lang="en-ID" sz="400" u="none" strike="noStrike" dirty="0">
                          <a:solidFill>
                            <a:schemeClr val="bg1"/>
                          </a:solidFill>
                          <a:effectLst/>
                          <a:latin typeface="+mn-lt"/>
                        </a:rPr>
                        <a:t>Client Case Studies </a:t>
                      </a:r>
                      <a:endParaRPr lang="en-ID"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36681306"/>
                  </a:ext>
                </a:extLst>
              </a:tr>
              <a:tr h="137940">
                <a:tc>
                  <a:txBody>
                    <a:bodyPr/>
                    <a:lstStyle/>
                    <a:p>
                      <a:pPr algn="r" fontAlgn="ctr"/>
                      <a:r>
                        <a:rPr lang="en-US" sz="400" u="none" strike="noStrike">
                          <a:solidFill>
                            <a:schemeClr val="bg1"/>
                          </a:solidFill>
                          <a:effectLst/>
                          <a:latin typeface="+mn-lt"/>
                        </a:rPr>
                        <a:t>Sales Enablement (Infographic, Flyer/Sell Sheet, and/or Updated Web Content - targeting 1 per month)</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tx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dirty="0">
                          <a:solidFill>
                            <a:schemeClr val="tx1"/>
                          </a:solidFill>
                          <a:effectLst/>
                          <a:latin typeface="+mn-lt"/>
                        </a:rPr>
                        <a:t> </a:t>
                      </a:r>
                      <a:endParaRPr lang="en-ID" sz="300" b="1"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300" u="none" strike="noStrike">
                          <a:solidFill>
                            <a:schemeClr val="tx1"/>
                          </a:solidFill>
                          <a:effectLst/>
                          <a:latin typeface="+mn-lt"/>
                        </a:rPr>
                        <a:t> </a:t>
                      </a:r>
                      <a:endParaRPr lang="en-ID" sz="300" b="1"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579405981"/>
                  </a:ext>
                </a:extLst>
              </a:tr>
              <a:tr h="92131">
                <a:tc>
                  <a:txBody>
                    <a:bodyPr/>
                    <a:lstStyle/>
                    <a:p>
                      <a:pPr algn="l" fontAlgn="ctr"/>
                      <a:r>
                        <a:rPr lang="en-ID" sz="500" u="none" strike="noStrike" dirty="0">
                          <a:solidFill>
                            <a:schemeClr val="bg1"/>
                          </a:solidFill>
                          <a:effectLst/>
                          <a:latin typeface="+mn-lt"/>
                        </a:rPr>
                        <a:t> </a:t>
                      </a:r>
                      <a:endParaRPr lang="en-ID" sz="500" b="0" i="0" u="none" strike="noStrike" dirty="0">
                        <a:solidFill>
                          <a:schemeClr val="bg1"/>
                        </a:solidFill>
                        <a:effectLst/>
                        <a:latin typeface="+mn-lt"/>
                      </a:endParaRPr>
                    </a:p>
                  </a:txBody>
                  <a:tcPr marL="72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a:solidFill>
                            <a:schemeClr val="tx1"/>
                          </a:solidFill>
                          <a:effectLst/>
                          <a:latin typeface="+mn-lt"/>
                        </a:rPr>
                        <a:t> </a:t>
                      </a:r>
                      <a:endParaRPr lang="en-ID" sz="300" b="0" i="0" u="none" strike="noStrike">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r>
                        <a:rPr lang="en-ID" sz="300" u="none" strike="noStrike" dirty="0">
                          <a:solidFill>
                            <a:schemeClr val="tx1"/>
                          </a:solidFill>
                          <a:effectLst/>
                          <a:latin typeface="+mn-lt"/>
                        </a:rPr>
                        <a:t> </a:t>
                      </a: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ID" sz="300" b="0" i="0" u="none" strike="noStrike" dirty="0">
                        <a:solidFill>
                          <a:schemeClr val="tx1"/>
                        </a:solidFill>
                        <a:effectLst/>
                        <a:latin typeface="+mn-lt"/>
                      </a:endParaRPr>
                    </a:p>
                  </a:txBody>
                  <a:tcPr marL="3166" marR="3166" marT="316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4011339"/>
                  </a:ext>
                </a:extLst>
              </a:tr>
              <a:tr h="165382">
                <a:tc>
                  <a:txBody>
                    <a:bodyPr/>
                    <a:lstStyle/>
                    <a:p>
                      <a:pPr algn="l" fontAlgn="ctr"/>
                      <a:r>
                        <a:rPr lang="en-US" sz="500" u="none" strike="noStrike" dirty="0">
                          <a:solidFill>
                            <a:schemeClr val="bg1"/>
                          </a:solidFill>
                          <a:effectLst/>
                          <a:latin typeface="+mn-lt"/>
                        </a:rPr>
                        <a:t>2023 Revenue Marketing Program Funnel Goals By Month</a:t>
                      </a:r>
                      <a:endParaRPr lang="en-US" sz="500" b="1"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dirty="0">
                          <a:solidFill>
                            <a:schemeClr val="bg1"/>
                          </a:solidFill>
                          <a:effectLst/>
                          <a:latin typeface="+mn-lt"/>
                        </a:rPr>
                        <a:t>January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February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March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April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bg1"/>
                          </a:solidFill>
                          <a:effectLst/>
                          <a:latin typeface="+mn-lt"/>
                        </a:rPr>
                        <a:t>May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June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July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bg1"/>
                          </a:solidFill>
                          <a:effectLst/>
                          <a:latin typeface="+mn-lt"/>
                        </a:rPr>
                        <a:t>August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September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bg1"/>
                          </a:solidFill>
                          <a:effectLst/>
                          <a:latin typeface="+mn-lt"/>
                        </a:rPr>
                        <a:t>October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November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bg1"/>
                          </a:solidFill>
                          <a:effectLst/>
                          <a:latin typeface="+mn-lt"/>
                        </a:rPr>
                        <a:t>December 2023</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l" fontAlgn="ctr"/>
                      <a:endParaRPr lang="en-ID" sz="3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dirty="0">
                          <a:solidFill>
                            <a:schemeClr val="bg1"/>
                          </a:solidFill>
                          <a:effectLst/>
                          <a:latin typeface="+mn-lt"/>
                        </a:rPr>
                        <a:t>2023 AVER/MO</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2">
                        <a:lumMod val="25000"/>
                      </a:schemeClr>
                    </a:solidFill>
                  </a:tcPr>
                </a:tc>
                <a:tc>
                  <a:txBody>
                    <a:bodyPr/>
                    <a:lstStyle/>
                    <a:p>
                      <a:pPr algn="ctr" fontAlgn="ctr"/>
                      <a:r>
                        <a:rPr lang="en-ID" sz="400" u="none" strike="noStrike" dirty="0">
                          <a:solidFill>
                            <a:schemeClr val="bg1"/>
                          </a:solidFill>
                          <a:effectLst/>
                          <a:latin typeface="+mn-lt"/>
                        </a:rPr>
                        <a:t>2022 AVER/MO</a:t>
                      </a:r>
                      <a:endParaRPr lang="en-ID" sz="400" b="1" i="0" u="none" strike="noStrike" dirty="0">
                        <a:solidFill>
                          <a:schemeClr val="bg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315640810"/>
                  </a:ext>
                </a:extLst>
              </a:tr>
              <a:tr h="165382">
                <a:tc>
                  <a:txBody>
                    <a:bodyPr/>
                    <a:lstStyle/>
                    <a:p>
                      <a:pPr algn="r" fontAlgn="ctr"/>
                      <a:r>
                        <a:rPr lang="en-ID" sz="400" u="none" strike="noStrike">
                          <a:solidFill>
                            <a:schemeClr val="bg1"/>
                          </a:solidFill>
                          <a:effectLst/>
                          <a:latin typeface="+mn-lt"/>
                        </a:rPr>
                        <a:t>MQLs</a:t>
                      </a:r>
                      <a:endParaRPr lang="en-ID"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dirty="0">
                          <a:solidFill>
                            <a:schemeClr val="tx1"/>
                          </a:solidFill>
                          <a:effectLst/>
                          <a:latin typeface="+mn-lt"/>
                        </a:rPr>
                        <a:t>33</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33</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dirty="0">
                          <a:solidFill>
                            <a:schemeClr val="tx1"/>
                          </a:solidFill>
                          <a:effectLst/>
                          <a:latin typeface="+mn-lt"/>
                        </a:rPr>
                        <a:t>33</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24</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6483735"/>
                  </a:ext>
                </a:extLst>
              </a:tr>
              <a:tr h="165382">
                <a:tc>
                  <a:txBody>
                    <a:bodyPr/>
                    <a:lstStyle/>
                    <a:p>
                      <a:pPr algn="r" fontAlgn="ctr"/>
                      <a:r>
                        <a:rPr lang="en-US" sz="400" u="none" strike="noStrike">
                          <a:solidFill>
                            <a:schemeClr val="bg1"/>
                          </a:solidFill>
                          <a:effectLst/>
                          <a:latin typeface="+mn-lt"/>
                        </a:rPr>
                        <a:t>SALs (BANT-Qualified + First Meeting Set)</a:t>
                      </a:r>
                      <a:endParaRPr lang="en-US"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3</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tx1"/>
                          </a:solidFill>
                          <a:effectLst/>
                          <a:latin typeface="+mn-lt"/>
                        </a:rPr>
                        <a:t>3</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a:solidFill>
                            <a:schemeClr val="tx1"/>
                          </a:solidFill>
                          <a:effectLst/>
                          <a:latin typeface="+mn-lt"/>
                        </a:rPr>
                        <a:t>2.3</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5548829"/>
                  </a:ext>
                </a:extLst>
              </a:tr>
              <a:tr h="161706">
                <a:tc>
                  <a:txBody>
                    <a:bodyPr/>
                    <a:lstStyle/>
                    <a:p>
                      <a:pPr algn="r" fontAlgn="ctr"/>
                      <a:r>
                        <a:rPr lang="en-ID" sz="400" u="none" strike="noStrike">
                          <a:solidFill>
                            <a:schemeClr val="bg1"/>
                          </a:solidFill>
                          <a:effectLst/>
                          <a:latin typeface="+mn-lt"/>
                        </a:rPr>
                        <a:t>SQLs (Stage 1 Opportunities)</a:t>
                      </a:r>
                      <a:endParaRPr lang="en-ID"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2.5</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1</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138606"/>
                  </a:ext>
                </a:extLst>
              </a:tr>
              <a:tr h="165382">
                <a:tc>
                  <a:txBody>
                    <a:bodyPr/>
                    <a:lstStyle/>
                    <a:p>
                      <a:pPr algn="r" fontAlgn="ctr"/>
                      <a:r>
                        <a:rPr lang="en-ID" sz="400" u="none" strike="noStrike" dirty="0">
                          <a:solidFill>
                            <a:schemeClr val="bg1"/>
                          </a:solidFill>
                          <a:effectLst/>
                          <a:latin typeface="+mn-lt"/>
                        </a:rPr>
                        <a:t>Total Wins</a:t>
                      </a:r>
                      <a:endParaRPr lang="en-ID"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0.25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5974300"/>
                  </a:ext>
                </a:extLst>
              </a:tr>
              <a:tr h="165382">
                <a:tc>
                  <a:txBody>
                    <a:bodyPr/>
                    <a:lstStyle/>
                    <a:p>
                      <a:pPr algn="r" fontAlgn="ctr"/>
                      <a:r>
                        <a:rPr lang="en-US" sz="400" u="none" strike="noStrike" dirty="0">
                          <a:solidFill>
                            <a:schemeClr val="bg1"/>
                          </a:solidFill>
                          <a:effectLst/>
                          <a:latin typeface="+mn-lt"/>
                        </a:rPr>
                        <a:t>Marketing Contributed (MC) Pipeline ($s)</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$1,470,000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$1,470,000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1,470,000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$523,150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1726190"/>
                  </a:ext>
                </a:extLst>
              </a:tr>
              <a:tr h="165382">
                <a:tc>
                  <a:txBody>
                    <a:bodyPr/>
                    <a:lstStyle/>
                    <a:p>
                      <a:pPr algn="r" fontAlgn="ctr"/>
                      <a:r>
                        <a:rPr lang="en-US" sz="400" u="none" strike="noStrike" dirty="0">
                          <a:solidFill>
                            <a:schemeClr val="bg1"/>
                          </a:solidFill>
                          <a:effectLst/>
                          <a:latin typeface="+mn-lt"/>
                        </a:rPr>
                        <a:t>MC New Logo Revenue ($s)</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$210,000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210,000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9016342"/>
                  </a:ext>
                </a:extLst>
              </a:tr>
              <a:tr h="165382">
                <a:tc>
                  <a:txBody>
                    <a:bodyPr/>
                    <a:lstStyle/>
                    <a:p>
                      <a:pPr algn="r" fontAlgn="ctr"/>
                      <a:r>
                        <a:rPr lang="en-US" sz="400" u="none" strike="noStrike" dirty="0">
                          <a:solidFill>
                            <a:schemeClr val="bg1"/>
                          </a:solidFill>
                          <a:effectLst/>
                          <a:latin typeface="+mn-lt"/>
                        </a:rPr>
                        <a:t>RMT Monthly Mkt Spend (Lead Gen + Sales Enablement)</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$93,476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$74,576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$112,426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$79,976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$76,826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$101,426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$118,176</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$113,876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$112,656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$134,976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$113,326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$165,356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108,089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a:solidFill>
                            <a:schemeClr val="tx1"/>
                          </a:solidFill>
                          <a:effectLst/>
                          <a:latin typeface="+mn-lt"/>
                        </a:rPr>
                        <a:t>$82,904</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07517948"/>
                  </a:ext>
                </a:extLst>
              </a:tr>
              <a:tr h="165382">
                <a:tc>
                  <a:txBody>
                    <a:bodyPr/>
                    <a:lstStyle/>
                    <a:p>
                      <a:pPr algn="r" fontAlgn="ctr"/>
                      <a:r>
                        <a:rPr lang="en-US" sz="400" u="none" strike="noStrike" dirty="0">
                          <a:solidFill>
                            <a:schemeClr val="bg1"/>
                          </a:solidFill>
                          <a:effectLst/>
                          <a:latin typeface="+mn-lt"/>
                        </a:rPr>
                        <a:t>Cost Per Marketing Qualified Lead</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$2,833</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$2,260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$3,407</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$2,424</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$2,328</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$3,074</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$3,581</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$3,451</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$3,414</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$4,090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$3,434</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$5,011</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3,275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a:solidFill>
                            <a:schemeClr val="tx1"/>
                          </a:solidFill>
                          <a:effectLst/>
                          <a:latin typeface="+mn-lt"/>
                        </a:rPr>
                        <a:t>$3,285</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2293293"/>
                  </a:ext>
                </a:extLst>
              </a:tr>
              <a:tr h="165382">
                <a:tc>
                  <a:txBody>
                    <a:bodyPr/>
                    <a:lstStyle/>
                    <a:p>
                      <a:pPr algn="r" fontAlgn="ctr"/>
                      <a:r>
                        <a:rPr lang="en-ID" sz="400" u="none" strike="noStrike" dirty="0">
                          <a:solidFill>
                            <a:schemeClr val="bg1"/>
                          </a:solidFill>
                          <a:effectLst/>
                          <a:latin typeface="+mn-lt"/>
                        </a:rPr>
                        <a:t>Marketing Influenced Pipeline</a:t>
                      </a:r>
                      <a:endParaRPr lang="en-ID"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$300,000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tx1"/>
                          </a:solidFill>
                          <a:effectLst/>
                          <a:latin typeface="+mn-lt"/>
                        </a:rPr>
                        <a:t>$300,000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300,000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err="1">
                          <a:solidFill>
                            <a:schemeClr val="tx1"/>
                          </a:solidFill>
                          <a:effectLst/>
                          <a:latin typeface="+mn-lt"/>
                        </a:rPr>
                        <a:t>tbd</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8328892"/>
                  </a:ext>
                </a:extLst>
              </a:tr>
              <a:tr h="165382">
                <a:tc>
                  <a:txBody>
                    <a:bodyPr/>
                    <a:lstStyle/>
                    <a:p>
                      <a:pPr algn="r" fontAlgn="ctr"/>
                      <a:r>
                        <a:rPr lang="en-ID" sz="400" u="none" strike="noStrike">
                          <a:solidFill>
                            <a:schemeClr val="bg1"/>
                          </a:solidFill>
                          <a:effectLst/>
                          <a:latin typeface="+mn-lt"/>
                        </a:rPr>
                        <a:t>Marketing Influenced Revenue</a:t>
                      </a:r>
                      <a:endParaRPr lang="en-ID" sz="400" b="0" i="0" u="none" strike="noStrike">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tx1"/>
                          </a:solidFill>
                          <a:effectLst/>
                          <a:latin typeface="+mn-lt"/>
                        </a:rPr>
                        <a:t>$100,000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$100,000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tx1"/>
                          </a:solidFill>
                          <a:effectLst/>
                          <a:latin typeface="+mn-lt"/>
                        </a:rPr>
                        <a:t>$100,000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$100,000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$100,000</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100,000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err="1">
                          <a:solidFill>
                            <a:schemeClr val="tx1"/>
                          </a:solidFill>
                          <a:effectLst/>
                          <a:latin typeface="+mn-lt"/>
                        </a:rPr>
                        <a:t>tbd</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9781227"/>
                  </a:ext>
                </a:extLst>
              </a:tr>
              <a:tr h="165382">
                <a:tc>
                  <a:txBody>
                    <a:bodyPr/>
                    <a:lstStyle/>
                    <a:p>
                      <a:pPr algn="r" fontAlgn="ctr"/>
                      <a:r>
                        <a:rPr lang="en-US" sz="400" u="none" strike="noStrike" dirty="0">
                          <a:solidFill>
                            <a:schemeClr val="bg1"/>
                          </a:solidFill>
                          <a:effectLst/>
                          <a:latin typeface="+mn-lt"/>
                        </a:rPr>
                        <a:t>Total Revenue Contributed + Influenced by RMT</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$310,000 </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$310,000 </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 $          310,000 </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err="1">
                          <a:solidFill>
                            <a:schemeClr val="tx1"/>
                          </a:solidFill>
                          <a:effectLst/>
                          <a:latin typeface="+mn-lt"/>
                        </a:rPr>
                        <a:t>tbd</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8985048"/>
                  </a:ext>
                </a:extLst>
              </a:tr>
              <a:tr h="165382">
                <a:tc>
                  <a:txBody>
                    <a:bodyPr/>
                    <a:lstStyle/>
                    <a:p>
                      <a:pPr algn="r" fontAlgn="ctr"/>
                      <a:r>
                        <a:rPr lang="en-US" sz="400" u="none" strike="noStrike" dirty="0">
                          <a:solidFill>
                            <a:schemeClr val="bg1"/>
                          </a:solidFill>
                          <a:effectLst/>
                          <a:latin typeface="+mn-lt"/>
                        </a:rPr>
                        <a:t>ROMI (target marketing contributed revenue + marketing influenced revenue)</a:t>
                      </a:r>
                      <a:endParaRPr lang="en-US" sz="400" b="0" i="0" u="none" strike="noStrike" dirty="0">
                        <a:solidFill>
                          <a:schemeClr val="bg1"/>
                        </a:solidFill>
                        <a:effectLst/>
                        <a:latin typeface="+mn-lt"/>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2"/>
                    </a:solidFill>
                  </a:tcPr>
                </a:tc>
                <a:tc gridSpan="5">
                  <a:txBody>
                    <a:bodyPr/>
                    <a:lstStyle/>
                    <a:p>
                      <a:pPr algn="ctr" fontAlgn="ctr"/>
                      <a:r>
                        <a:rPr lang="en-ID" sz="400" u="none" strike="noStrike">
                          <a:solidFill>
                            <a:schemeClr val="tx1"/>
                          </a:solidFill>
                          <a:effectLst/>
                          <a:latin typeface="+mn-lt"/>
                        </a:rPr>
                        <a:t>232%</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316%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176%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288%</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304%</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206%</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162%</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a:solidFill>
                            <a:schemeClr val="tx1"/>
                          </a:solidFill>
                          <a:effectLst/>
                          <a:latin typeface="+mn-lt"/>
                        </a:rPr>
                        <a:t>172%</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a:solidFill>
                            <a:schemeClr val="tx1"/>
                          </a:solidFill>
                          <a:effectLst/>
                          <a:latin typeface="+mn-lt"/>
                        </a:rPr>
                        <a:t>175%</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5">
                  <a:txBody>
                    <a:bodyPr/>
                    <a:lstStyle/>
                    <a:p>
                      <a:pPr algn="ctr" fontAlgn="ctr"/>
                      <a:r>
                        <a:rPr lang="en-ID" sz="400" u="none" strike="noStrike" dirty="0">
                          <a:solidFill>
                            <a:schemeClr val="tx1"/>
                          </a:solidFill>
                          <a:effectLst/>
                          <a:latin typeface="+mn-lt"/>
                        </a:rPr>
                        <a:t>130%</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174%</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gridSpan="4">
                  <a:txBody>
                    <a:bodyPr/>
                    <a:lstStyle/>
                    <a:p>
                      <a:pPr algn="ctr" fontAlgn="ctr"/>
                      <a:r>
                        <a:rPr lang="en-ID" sz="400" u="none" strike="noStrike" dirty="0">
                          <a:solidFill>
                            <a:schemeClr val="tx1"/>
                          </a:solidFill>
                          <a:effectLst/>
                          <a:latin typeface="+mn-lt"/>
                        </a:rPr>
                        <a:t>87%</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ID"/>
                    </a:p>
                  </a:txBody>
                  <a:tcPr/>
                </a:tc>
                <a:tc hMerge="1">
                  <a:txBody>
                    <a:bodyPr/>
                    <a:lstStyle/>
                    <a:p>
                      <a:endParaRPr lang="en-ID"/>
                    </a:p>
                  </a:txBody>
                  <a:tcPr/>
                </a:tc>
                <a:tc hMerge="1">
                  <a:txBody>
                    <a:bodyPr/>
                    <a:lstStyle/>
                    <a:p>
                      <a:endParaRPr lang="en-ID"/>
                    </a:p>
                  </a:txBody>
                  <a:tcPr/>
                </a:tc>
                <a:tc>
                  <a:txBody>
                    <a:bodyPr/>
                    <a:lstStyle/>
                    <a:p>
                      <a:pPr algn="ctr" fontAlgn="ct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en-ID" sz="400" u="none" strike="noStrike">
                          <a:solidFill>
                            <a:schemeClr val="tx1"/>
                          </a:solidFill>
                          <a:effectLst/>
                          <a:latin typeface="+mn-lt"/>
                        </a:rPr>
                        <a:t>202%</a:t>
                      </a:r>
                      <a:endParaRPr lang="en-ID" sz="400" b="0" i="0" u="none" strike="noStrike">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ID" sz="400" u="none" strike="noStrike" dirty="0" err="1">
                          <a:solidFill>
                            <a:schemeClr val="tx1"/>
                          </a:solidFill>
                          <a:effectLst/>
                          <a:latin typeface="+mn-lt"/>
                        </a:rPr>
                        <a:t>tbd</a:t>
                      </a:r>
                      <a:endParaRPr lang="en-ID" sz="400" b="0" i="0" u="none" strike="noStrike" dirty="0">
                        <a:solidFill>
                          <a:schemeClr val="tx1"/>
                        </a:solidFill>
                        <a:effectLst/>
                        <a:latin typeface="+mn-lt"/>
                      </a:endParaRPr>
                    </a:p>
                  </a:txBody>
                  <a:tcPr marL="3166" marR="3166" marT="3166"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990661"/>
                  </a:ext>
                </a:extLst>
              </a:tr>
            </a:tbl>
          </a:graphicData>
        </a:graphic>
      </p:graphicFrame>
    </p:spTree>
    <p:extLst>
      <p:ext uri="{BB962C8B-B14F-4D97-AF65-F5344CB8AC3E}">
        <p14:creationId xmlns:p14="http://schemas.microsoft.com/office/powerpoint/2010/main" val="143325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9E6499-EF75-7A22-04F7-1E2D307A60FB}"/>
              </a:ext>
            </a:extLst>
          </p:cNvPr>
          <p:cNvSpPr/>
          <p:nvPr/>
        </p:nvSpPr>
        <p:spPr>
          <a:xfrm>
            <a:off x="0" y="1143000"/>
            <a:ext cx="12192001"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1" name="Group 10">
            <a:extLst>
              <a:ext uri="{FF2B5EF4-FFF2-40B4-BE49-F238E27FC236}">
                <a16:creationId xmlns:a16="http://schemas.microsoft.com/office/drawing/2014/main" id="{F142DFA5-BD12-AC47-A956-2B47F5DB256E}"/>
              </a:ext>
            </a:extLst>
          </p:cNvPr>
          <p:cNvGrpSpPr/>
          <p:nvPr/>
        </p:nvGrpSpPr>
        <p:grpSpPr>
          <a:xfrm>
            <a:off x="619125" y="2341912"/>
            <a:ext cx="10963275" cy="3385542"/>
            <a:chOff x="5286374" y="2046475"/>
            <a:chExt cx="10963275" cy="3385542"/>
          </a:xfrm>
        </p:grpSpPr>
        <p:sp>
          <p:nvSpPr>
            <p:cNvPr id="6" name="Google Shape;726;p2">
              <a:extLst>
                <a:ext uri="{FF2B5EF4-FFF2-40B4-BE49-F238E27FC236}">
                  <a16:creationId xmlns:a16="http://schemas.microsoft.com/office/drawing/2014/main" id="{48598551-024F-BCBA-DF41-0F8BBA938E4D}"/>
                </a:ext>
              </a:extLst>
            </p:cNvPr>
            <p:cNvSpPr txBox="1"/>
            <p:nvPr/>
          </p:nvSpPr>
          <p:spPr>
            <a:xfrm>
              <a:off x="5286374" y="2046475"/>
              <a:ext cx="6166686" cy="338554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1" dirty="0">
                  <a:solidFill>
                    <a:schemeClr val="bg1"/>
                  </a:solidFill>
                  <a:ea typeface="Arial"/>
                  <a:cs typeface="Arial"/>
                  <a:sym typeface="Arial"/>
                </a:rPr>
                <a:t>“If your stories are all about your products and services, that’s not storytelling. </a:t>
              </a:r>
              <a:br>
                <a:rPr lang="en-US" sz="2400" b="1" i="1" dirty="0">
                  <a:solidFill>
                    <a:schemeClr val="bg1"/>
                  </a:solidFill>
                  <a:ea typeface="Arial"/>
                  <a:cs typeface="Arial"/>
                  <a:sym typeface="Arial"/>
                </a:rPr>
              </a:br>
              <a:r>
                <a:rPr lang="en-US" sz="2400" b="1" i="1" dirty="0">
                  <a:solidFill>
                    <a:schemeClr val="bg1"/>
                  </a:solidFill>
                  <a:ea typeface="Arial"/>
                  <a:cs typeface="Arial"/>
                  <a:sym typeface="Arial"/>
                </a:rPr>
                <a:t>It’s a brochure. </a:t>
              </a:r>
            </a:p>
            <a:p>
              <a:pPr marL="0" marR="0" lvl="0" indent="0" algn="l" rtl="0">
                <a:spcBef>
                  <a:spcPts val="0"/>
                </a:spcBef>
                <a:spcAft>
                  <a:spcPts val="0"/>
                </a:spcAft>
                <a:buNone/>
              </a:pPr>
              <a:r>
                <a:rPr lang="en-US" sz="2400" b="1" i="1" dirty="0">
                  <a:solidFill>
                    <a:schemeClr val="bg1"/>
                  </a:solidFill>
                  <a:ea typeface="Arial"/>
                  <a:cs typeface="Arial"/>
                  <a:sym typeface="Arial"/>
                </a:rPr>
                <a:t>Give yourself permission to make </a:t>
              </a:r>
              <a:br>
                <a:rPr lang="en-US" sz="2400" b="1" i="1" dirty="0">
                  <a:solidFill>
                    <a:schemeClr val="bg1"/>
                  </a:solidFill>
                  <a:ea typeface="Arial"/>
                  <a:cs typeface="Arial"/>
                  <a:sym typeface="Arial"/>
                </a:rPr>
              </a:br>
              <a:r>
                <a:rPr lang="en-US" sz="2400" b="1" i="1" dirty="0">
                  <a:solidFill>
                    <a:schemeClr val="bg1"/>
                  </a:solidFill>
                  <a:ea typeface="Arial"/>
                  <a:cs typeface="Arial"/>
                  <a:sym typeface="Arial"/>
                </a:rPr>
                <a:t>the story bigger.”</a:t>
              </a: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r>
                <a:rPr lang="en-US" sz="3200" b="1" i="1" dirty="0">
                  <a:solidFill>
                    <a:schemeClr val="bg1"/>
                  </a:solidFill>
                  <a:ea typeface="Arial"/>
                  <a:cs typeface="Arial"/>
                  <a:sym typeface="Arial"/>
                </a:rPr>
                <a:t>Jay Baer</a:t>
              </a:r>
            </a:p>
            <a:p>
              <a:r>
                <a:rPr lang="en-US" b="1" dirty="0">
                  <a:solidFill>
                    <a:schemeClr val="accent4"/>
                  </a:solidFill>
                  <a:cs typeface="Arial"/>
                  <a:sym typeface="Arial"/>
                </a:rPr>
                <a:t>Author</a:t>
              </a:r>
            </a:p>
          </p:txBody>
        </p:sp>
        <p:cxnSp>
          <p:nvCxnSpPr>
            <p:cNvPr id="8" name="Straight Connector 7">
              <a:extLst>
                <a:ext uri="{FF2B5EF4-FFF2-40B4-BE49-F238E27FC236}">
                  <a16:creationId xmlns:a16="http://schemas.microsoft.com/office/drawing/2014/main" id="{C03185C5-5C56-AA23-2A0A-C6F7D300A695}"/>
                </a:ext>
              </a:extLst>
            </p:cNvPr>
            <p:cNvCxnSpPr>
              <a:cxnSpLocks/>
            </p:cNvCxnSpPr>
            <p:nvPr/>
          </p:nvCxnSpPr>
          <p:spPr>
            <a:xfrm flipH="1">
              <a:off x="5286375" y="4280463"/>
              <a:ext cx="10963274" cy="0"/>
            </a:xfrm>
            <a:prstGeom prst="line">
              <a:avLst/>
            </a:prstGeom>
            <a:ln>
              <a:gradFill>
                <a:gsLst>
                  <a:gs pos="35000">
                    <a:srgbClr val="FFFFFF">
                      <a:alpha val="0"/>
                    </a:srgbClr>
                  </a:gs>
                  <a:gs pos="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15EBB5A-7D65-E9AB-270C-C323746B6358}"/>
              </a:ext>
            </a:extLst>
          </p:cNvPr>
          <p:cNvSpPr/>
          <p:nvPr/>
        </p:nvSpPr>
        <p:spPr>
          <a:xfrm>
            <a:off x="609600" y="1143000"/>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p>
        </p:txBody>
      </p:sp>
      <p:pic>
        <p:nvPicPr>
          <p:cNvPr id="17" name="Graphic 16" descr="Open quotation mark with solid fill">
            <a:extLst>
              <a:ext uri="{FF2B5EF4-FFF2-40B4-BE49-F238E27FC236}">
                <a16:creationId xmlns:a16="http://schemas.microsoft.com/office/drawing/2014/main" id="{89947F8B-9C2B-8AF9-8E8A-F09DEF3878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000" y="1094400"/>
            <a:ext cx="817200" cy="817200"/>
          </a:xfrm>
          <a:prstGeom prst="rect">
            <a:avLst/>
          </a:prstGeom>
        </p:spPr>
      </p:pic>
      <p:pic>
        <p:nvPicPr>
          <p:cNvPr id="3" name="Google Shape;816;p12">
            <a:extLst>
              <a:ext uri="{FF2B5EF4-FFF2-40B4-BE49-F238E27FC236}">
                <a16:creationId xmlns:a16="http://schemas.microsoft.com/office/drawing/2014/main" id="{5BD36A5F-93B2-E7A3-15F5-5E4091ED808A}"/>
              </a:ext>
            </a:extLst>
          </p:cNvPr>
          <p:cNvPicPr preferRelativeResize="0">
            <a:picLocks noChangeAspect="1"/>
          </p:cNvPicPr>
          <p:nvPr/>
        </p:nvPicPr>
        <p:blipFill rotWithShape="1">
          <a:blip r:embed="rId4">
            <a:alphaModFix/>
          </a:blip>
          <a:srcRect r="16377"/>
          <a:stretch/>
        </p:blipFill>
        <p:spPr>
          <a:xfrm>
            <a:off x="6785812" y="483377"/>
            <a:ext cx="5406188" cy="5688823"/>
          </a:xfrm>
          <a:prstGeom prst="rect">
            <a:avLst/>
          </a:prstGeom>
          <a:noFill/>
          <a:ln>
            <a:noFill/>
          </a:ln>
        </p:spPr>
      </p:pic>
    </p:spTree>
    <p:extLst>
      <p:ext uri="{BB962C8B-B14F-4D97-AF65-F5344CB8AC3E}">
        <p14:creationId xmlns:p14="http://schemas.microsoft.com/office/powerpoint/2010/main" val="1102495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88AAD9-D25D-AD39-6098-EFF09D118C8E}"/>
              </a:ext>
            </a:extLst>
          </p:cNvPr>
          <p:cNvPicPr>
            <a:picLocks/>
          </p:cNvPicPr>
          <p:nvPr/>
        </p:nvPicPr>
        <p:blipFill rotWithShape="1">
          <a:blip r:embed="rId2">
            <a:extLst>
              <a:ext uri="{28A0092B-C50C-407E-A947-70E740481C1C}">
                <a14:useLocalDpi xmlns:a14="http://schemas.microsoft.com/office/drawing/2010/main" val="0"/>
              </a:ext>
            </a:extLst>
          </a:blip>
          <a:srcRect t="17114" b="15303"/>
          <a:stretch/>
        </p:blipFill>
        <p:spPr>
          <a:xfrm>
            <a:off x="-1" y="0"/>
            <a:ext cx="4034969" cy="6197600"/>
          </a:xfrm>
          <a:custGeom>
            <a:avLst/>
            <a:gdLst>
              <a:gd name="connsiteX0" fmla="*/ 0 w 4034969"/>
              <a:gd name="connsiteY0" fmla="*/ 0 h 6197600"/>
              <a:gd name="connsiteX1" fmla="*/ 4034969 w 4034969"/>
              <a:gd name="connsiteY1" fmla="*/ 0 h 6197600"/>
              <a:gd name="connsiteX2" fmla="*/ 4034969 w 4034969"/>
              <a:gd name="connsiteY2" fmla="*/ 6197600 h 6197600"/>
              <a:gd name="connsiteX3" fmla="*/ 0 w 4034969"/>
              <a:gd name="connsiteY3" fmla="*/ 6197600 h 6197600"/>
            </a:gdLst>
            <a:ahLst/>
            <a:cxnLst>
              <a:cxn ang="0">
                <a:pos x="connsiteX0" y="connsiteY0"/>
              </a:cxn>
              <a:cxn ang="0">
                <a:pos x="connsiteX1" y="connsiteY1"/>
              </a:cxn>
              <a:cxn ang="0">
                <a:pos x="connsiteX2" y="connsiteY2"/>
              </a:cxn>
              <a:cxn ang="0">
                <a:pos x="connsiteX3" y="connsiteY3"/>
              </a:cxn>
            </a:cxnLst>
            <a:rect l="l" t="t" r="r" b="b"/>
            <a:pathLst>
              <a:path w="4034969" h="6197600">
                <a:moveTo>
                  <a:pt x="0" y="0"/>
                </a:moveTo>
                <a:lnTo>
                  <a:pt x="4034969" y="0"/>
                </a:lnTo>
                <a:lnTo>
                  <a:pt x="4034969" y="6197600"/>
                </a:lnTo>
                <a:lnTo>
                  <a:pt x="0" y="6197600"/>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890949" y="37589"/>
            <a:ext cx="5806520" cy="767853"/>
          </a:xfrm>
        </p:spPr>
        <p:txBody>
          <a:bodyPr lIns="0" rIns="0"/>
          <a:lstStyle/>
          <a:p>
            <a:r>
              <a:rPr lang="en-US" dirty="0"/>
              <a:t>Differentiate Your Message</a:t>
            </a:r>
            <a:endParaRPr lang="en-ID"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14D880-6C43-0CAC-1F51-92498CC00D84}"/>
              </a:ext>
            </a:extLst>
          </p:cNvPr>
          <p:cNvCxnSpPr/>
          <p:nvPr/>
        </p:nvCxnSpPr>
        <p:spPr>
          <a:xfrm flipH="1">
            <a:off x="4890949" y="2708076"/>
            <a:ext cx="669145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0A0BB8-68B0-0621-F310-53CD59CDD960}"/>
              </a:ext>
            </a:extLst>
          </p:cNvPr>
          <p:cNvCxnSpPr/>
          <p:nvPr/>
        </p:nvCxnSpPr>
        <p:spPr>
          <a:xfrm flipH="1">
            <a:off x="4890949" y="5099566"/>
            <a:ext cx="669145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FC17C76-0441-E5F0-7B65-EE6709214941}"/>
              </a:ext>
            </a:extLst>
          </p:cNvPr>
          <p:cNvGrpSpPr/>
          <p:nvPr/>
        </p:nvGrpSpPr>
        <p:grpSpPr>
          <a:xfrm>
            <a:off x="4891004" y="1142999"/>
            <a:ext cx="6691396" cy="1231107"/>
            <a:chOff x="4891004" y="1142999"/>
            <a:chExt cx="6691396" cy="1231107"/>
          </a:xfrm>
        </p:grpSpPr>
        <p:sp>
          <p:nvSpPr>
            <p:cNvPr id="21" name="TextBox 20">
              <a:extLst>
                <a:ext uri="{FF2B5EF4-FFF2-40B4-BE49-F238E27FC236}">
                  <a16:creationId xmlns:a16="http://schemas.microsoft.com/office/drawing/2014/main" id="{88AC7A0A-BDE6-CE6D-C9B2-9F2FAF288B8C}"/>
                </a:ext>
              </a:extLst>
            </p:cNvPr>
            <p:cNvSpPr txBox="1"/>
            <p:nvPr/>
          </p:nvSpPr>
          <p:spPr>
            <a:xfrm>
              <a:off x="5640636" y="1143000"/>
              <a:ext cx="5941764" cy="1231106"/>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If you approach the competitive playing field in the same manner and with the same position as your competition, you will sound alike. Customers will be unable to differentiate between the products. All that’s left is price or intangibles that you can’t control.</a:t>
              </a:r>
            </a:p>
          </p:txBody>
        </p:sp>
        <p:sp>
          <p:nvSpPr>
            <p:cNvPr id="22" name="Freeform 69">
              <a:extLst>
                <a:ext uri="{FF2B5EF4-FFF2-40B4-BE49-F238E27FC236}">
                  <a16:creationId xmlns:a16="http://schemas.microsoft.com/office/drawing/2014/main" id="{26AA81B2-FDF3-8551-DE7D-C580B0023AA0}"/>
                </a:ext>
              </a:extLst>
            </p:cNvPr>
            <p:cNvSpPr>
              <a:spLocks noChangeAspect="1" noEditPoints="1"/>
            </p:cNvSpPr>
            <p:nvPr/>
          </p:nvSpPr>
          <p:spPr bwMode="auto">
            <a:xfrm>
              <a:off x="4891004" y="1142999"/>
              <a:ext cx="396000" cy="396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24" name="Group 23">
            <a:extLst>
              <a:ext uri="{FF2B5EF4-FFF2-40B4-BE49-F238E27FC236}">
                <a16:creationId xmlns:a16="http://schemas.microsoft.com/office/drawing/2014/main" id="{D5D16A3C-849E-CE95-C165-403DDE978482}"/>
              </a:ext>
            </a:extLst>
          </p:cNvPr>
          <p:cNvGrpSpPr/>
          <p:nvPr/>
        </p:nvGrpSpPr>
        <p:grpSpPr>
          <a:xfrm>
            <a:off x="4891004" y="3042046"/>
            <a:ext cx="6691396" cy="1723550"/>
            <a:chOff x="4891004" y="3042045"/>
            <a:chExt cx="6691396" cy="1723550"/>
          </a:xfrm>
        </p:grpSpPr>
        <p:sp>
          <p:nvSpPr>
            <p:cNvPr id="14" name="TextBox 13">
              <a:extLst>
                <a:ext uri="{FF2B5EF4-FFF2-40B4-BE49-F238E27FC236}">
                  <a16:creationId xmlns:a16="http://schemas.microsoft.com/office/drawing/2014/main" id="{72DB683C-7F8D-8AD9-FBE3-E6D8A50D9DA7}"/>
                </a:ext>
              </a:extLst>
            </p:cNvPr>
            <p:cNvSpPr txBox="1"/>
            <p:nvPr/>
          </p:nvSpPr>
          <p:spPr>
            <a:xfrm>
              <a:off x="5640636" y="3042046"/>
              <a:ext cx="5941764" cy="172354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What’s better is to have a uniquely differentiated position. When you do this, you set the rules of the gameplay according to your strengths. In other words, you “chalk the field” to play the game you intend to play, not the game your competitors are playing. This puts you at an advantage with the customers that want what you have to offer. And it puts your competitors at a disadvantage from the start.</a:t>
              </a:r>
            </a:p>
          </p:txBody>
        </p:sp>
        <p:sp>
          <p:nvSpPr>
            <p:cNvPr id="19" name="Freeform 69">
              <a:extLst>
                <a:ext uri="{FF2B5EF4-FFF2-40B4-BE49-F238E27FC236}">
                  <a16:creationId xmlns:a16="http://schemas.microsoft.com/office/drawing/2014/main" id="{B2984077-4640-53C2-4C12-C6E7C1222FCD}"/>
                </a:ext>
              </a:extLst>
            </p:cNvPr>
            <p:cNvSpPr>
              <a:spLocks noChangeAspect="1" noEditPoints="1"/>
            </p:cNvSpPr>
            <p:nvPr/>
          </p:nvSpPr>
          <p:spPr bwMode="auto">
            <a:xfrm>
              <a:off x="4891004" y="3042045"/>
              <a:ext cx="396000" cy="396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23" name="Group 22">
            <a:extLst>
              <a:ext uri="{FF2B5EF4-FFF2-40B4-BE49-F238E27FC236}">
                <a16:creationId xmlns:a16="http://schemas.microsoft.com/office/drawing/2014/main" id="{9B8A4564-F642-596C-889F-A14100B545AD}"/>
              </a:ext>
            </a:extLst>
          </p:cNvPr>
          <p:cNvGrpSpPr/>
          <p:nvPr/>
        </p:nvGrpSpPr>
        <p:grpSpPr>
          <a:xfrm>
            <a:off x="4891004" y="5433535"/>
            <a:ext cx="6691396" cy="738665"/>
            <a:chOff x="4891004" y="4694870"/>
            <a:chExt cx="6691396" cy="738665"/>
          </a:xfrm>
        </p:grpSpPr>
        <p:sp>
          <p:nvSpPr>
            <p:cNvPr id="15" name="TextBox 14">
              <a:extLst>
                <a:ext uri="{FF2B5EF4-FFF2-40B4-BE49-F238E27FC236}">
                  <a16:creationId xmlns:a16="http://schemas.microsoft.com/office/drawing/2014/main" id="{6C5F4181-512E-0796-C387-8DDD094A5101}"/>
                </a:ext>
              </a:extLst>
            </p:cNvPr>
            <p:cNvSpPr txBox="1"/>
            <p:nvPr/>
          </p:nvSpPr>
          <p:spPr>
            <a:xfrm>
              <a:off x="5640636" y="4694871"/>
              <a:ext cx="5941764" cy="738664"/>
            </a:xfrm>
            <a:prstGeom prst="rect">
              <a:avLst/>
            </a:prstGeom>
            <a:noFill/>
          </p:spPr>
          <p:txBody>
            <a:bodyPr wrap="square" lIns="0" tIns="0" rIns="0" bIns="0" rtlCol="0">
              <a:spAutoFit/>
            </a:bodyPr>
            <a:lstStyle/>
            <a:p>
              <a:pPr marL="0" lvl="0" indent="0" algn="l" rtl="0">
                <a:lnSpc>
                  <a:spcPct val="100000"/>
                </a:lnSpc>
                <a:spcBef>
                  <a:spcPts val="1000"/>
                </a:spcBef>
                <a:spcAft>
                  <a:spcPts val="0"/>
                </a:spcAft>
                <a:buClr>
                  <a:schemeClr val="dk2"/>
                </a:buClr>
                <a:buSzPts val="1400"/>
                <a:buNone/>
              </a:pPr>
              <a:r>
                <a:rPr lang="en-US" sz="1600" dirty="0"/>
                <a:t>Having an in-depth knowledge of your target buyer, your competitive landscape, and your product’s strengths and weaknesses will help you define a strong position.</a:t>
              </a:r>
            </a:p>
          </p:txBody>
        </p:sp>
        <p:sp>
          <p:nvSpPr>
            <p:cNvPr id="20" name="Freeform 69">
              <a:extLst>
                <a:ext uri="{FF2B5EF4-FFF2-40B4-BE49-F238E27FC236}">
                  <a16:creationId xmlns:a16="http://schemas.microsoft.com/office/drawing/2014/main" id="{F91AEC7B-5686-7F6C-51F0-6612A28E81CE}"/>
                </a:ext>
              </a:extLst>
            </p:cNvPr>
            <p:cNvSpPr>
              <a:spLocks noChangeAspect="1" noEditPoints="1"/>
            </p:cNvSpPr>
            <p:nvPr/>
          </p:nvSpPr>
          <p:spPr bwMode="auto">
            <a:xfrm>
              <a:off x="4891004" y="4694870"/>
              <a:ext cx="396000" cy="396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Tree>
    <p:extLst>
      <p:ext uri="{BB962C8B-B14F-4D97-AF65-F5344CB8AC3E}">
        <p14:creationId xmlns:p14="http://schemas.microsoft.com/office/powerpoint/2010/main" val="3352804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Using the Competitive Assessment Worksheet</a:t>
            </a:r>
          </a:p>
        </p:txBody>
      </p:sp>
      <p:sp>
        <p:nvSpPr>
          <p:cNvPr id="3" name="TextBox 2">
            <a:extLst>
              <a:ext uri="{FF2B5EF4-FFF2-40B4-BE49-F238E27FC236}">
                <a16:creationId xmlns:a16="http://schemas.microsoft.com/office/drawing/2014/main" id="{ECF9F057-3A4A-230A-9111-31B540AF8CEE}"/>
              </a:ext>
            </a:extLst>
          </p:cNvPr>
          <p:cNvSpPr txBox="1"/>
          <p:nvPr/>
        </p:nvSpPr>
        <p:spPr>
          <a:xfrm>
            <a:off x="609598" y="1125539"/>
            <a:ext cx="5184000" cy="2764536"/>
          </a:xfrm>
          <a:prstGeom prst="rect">
            <a:avLst/>
          </a:prstGeom>
          <a:solidFill>
            <a:schemeClr val="accent1"/>
          </a:solidFill>
        </p:spPr>
        <p:txBody>
          <a:bodyPr wrap="square" lIns="288000" tIns="288000" rIns="288000" bIns="288000">
            <a:noAutofit/>
          </a:bodyPr>
          <a:lstStyle/>
          <a:p>
            <a:pPr fontAlgn="ctr">
              <a:spcAft>
                <a:spcPts val="1200"/>
              </a:spcAft>
              <a:tabLst>
                <a:tab pos="457200" algn="l"/>
              </a:tabLst>
            </a:pPr>
            <a:r>
              <a:rPr lang="en-US" sz="1600" dirty="0">
                <a:solidFill>
                  <a:schemeClr val="bg1"/>
                </a:solidFill>
              </a:rPr>
              <a:t>This worksheet allows you to grasp an understanding of what is going on in the market by looking at the following: </a:t>
            </a:r>
          </a:p>
          <a:p>
            <a:pPr marL="285750" indent="-285750" fontAlgn="ctr">
              <a:spcAft>
                <a:spcPts val="1200"/>
              </a:spcAft>
              <a:buFont typeface="Arial" panose="020B0604020202020204" pitchFamily="34" charset="0"/>
              <a:buChar char="•"/>
              <a:tabLst>
                <a:tab pos="457200" algn="l"/>
              </a:tabLst>
            </a:pPr>
            <a:r>
              <a:rPr lang="en-US" sz="1600" dirty="0">
                <a:solidFill>
                  <a:schemeClr val="bg1"/>
                </a:solidFill>
              </a:rPr>
              <a:t>Market dynamics</a:t>
            </a:r>
          </a:p>
          <a:p>
            <a:pPr marL="285750" indent="-285750" fontAlgn="ctr">
              <a:spcAft>
                <a:spcPts val="1200"/>
              </a:spcAft>
              <a:buFont typeface="Arial" panose="020B0604020202020204" pitchFamily="34" charset="0"/>
              <a:buChar char="•"/>
              <a:tabLst>
                <a:tab pos="457200" algn="l"/>
              </a:tabLst>
            </a:pPr>
            <a:r>
              <a:rPr lang="en-US" sz="1600" dirty="0">
                <a:solidFill>
                  <a:schemeClr val="bg1"/>
                </a:solidFill>
              </a:rPr>
              <a:t>Industry trends</a:t>
            </a:r>
          </a:p>
          <a:p>
            <a:pPr marL="285750" indent="-285750" fontAlgn="ctr">
              <a:spcAft>
                <a:spcPts val="1200"/>
              </a:spcAft>
              <a:buFont typeface="Arial" panose="020B0604020202020204" pitchFamily="34" charset="0"/>
              <a:buChar char="•"/>
              <a:tabLst>
                <a:tab pos="457200" algn="l"/>
              </a:tabLst>
            </a:pPr>
            <a:r>
              <a:rPr lang="en-US" sz="1600" dirty="0">
                <a:solidFill>
                  <a:schemeClr val="bg1"/>
                </a:solidFill>
              </a:rPr>
              <a:t>Cross-marketing opportunities</a:t>
            </a:r>
          </a:p>
        </p:txBody>
      </p:sp>
      <p:sp>
        <p:nvSpPr>
          <p:cNvPr id="4" name="Rectangle 3">
            <a:extLst>
              <a:ext uri="{FF2B5EF4-FFF2-40B4-BE49-F238E27FC236}">
                <a16:creationId xmlns:a16="http://schemas.microsoft.com/office/drawing/2014/main" id="{111B332D-E2CE-2C6F-DE2B-C059128307EE}"/>
              </a:ext>
            </a:extLst>
          </p:cNvPr>
          <p:cNvSpPr/>
          <p:nvPr/>
        </p:nvSpPr>
        <p:spPr>
          <a:xfrm>
            <a:off x="6096000" y="1125538"/>
            <a:ext cx="5486401" cy="5046661"/>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E7F3A2B0-1077-4C99-49A2-AE3FDB1E3248}"/>
              </a:ext>
            </a:extLst>
          </p:cNvPr>
          <p:cNvSpPr txBox="1"/>
          <p:nvPr/>
        </p:nvSpPr>
        <p:spPr>
          <a:xfrm>
            <a:off x="609598" y="4210172"/>
            <a:ext cx="5184000" cy="1962028"/>
          </a:xfrm>
          <a:prstGeom prst="rect">
            <a:avLst/>
          </a:prstGeom>
          <a:solidFill>
            <a:schemeClr val="accent3"/>
          </a:solidFill>
        </p:spPr>
        <p:txBody>
          <a:bodyPr wrap="square" lIns="288000" tIns="612000" rIns="288000" bIns="288000" anchor="t">
            <a:noAutofit/>
          </a:bodyPr>
          <a:lstStyle/>
          <a:p>
            <a:pPr fontAlgn="ctr">
              <a:spcAft>
                <a:spcPts val="1200"/>
              </a:spcAft>
              <a:tabLst>
                <a:tab pos="457200" algn="l"/>
              </a:tabLst>
            </a:pPr>
            <a:r>
              <a:rPr lang="en-US" sz="1600" dirty="0">
                <a:solidFill>
                  <a:schemeClr val="bg1"/>
                </a:solidFill>
              </a:rPr>
              <a:t>Once this worksheet is complete you will be able to specify the exact offers you will target to each persona in the buying process.</a:t>
            </a:r>
          </a:p>
        </p:txBody>
      </p:sp>
      <mc:AlternateContent xmlns:mc="http://schemas.openxmlformats.org/markup-compatibility/2006">
        <mc:Choice xmlns:pslz="http://schemas.microsoft.com/office/powerpoint/2016/slidezoom" Requires="pslz">
          <p:graphicFrame>
            <p:nvGraphicFramePr>
              <p:cNvPr id="13" name="Slide Zoom 12">
                <a:extLst>
                  <a:ext uri="{FF2B5EF4-FFF2-40B4-BE49-F238E27FC236}">
                    <a16:creationId xmlns:a16="http://schemas.microsoft.com/office/drawing/2014/main" id="{02CC311E-083A-B2CC-E76D-5F8AB8C92F2D}"/>
                  </a:ext>
                </a:extLst>
              </p:cNvPr>
              <p:cNvGraphicFramePr>
                <a:graphicFrameLocks noChangeAspect="1"/>
              </p:cNvGraphicFramePr>
              <p:nvPr>
                <p:extLst>
                  <p:ext uri="{D42A27DB-BD31-4B8C-83A1-F6EECF244321}">
                    <p14:modId xmlns:p14="http://schemas.microsoft.com/office/powerpoint/2010/main" val="2058177174"/>
                  </p:ext>
                </p:extLst>
              </p:nvPr>
            </p:nvGraphicFramePr>
            <p:xfrm>
              <a:off x="6220025" y="1951213"/>
              <a:ext cx="5254352" cy="2955573"/>
            </p:xfrm>
            <a:graphic>
              <a:graphicData uri="http://schemas.microsoft.com/office/powerpoint/2016/slidezoom">
                <pslz:sldZm>
                  <pslz:sldZmObj sldId="2147472030" cId="1421280927">
                    <pslz:zmPr id="{6C86D155-649F-4DB3-958D-6D39B66A4E0E}" returnToParent="0" transitionDur="1000">
                      <p166:blipFill xmlns:p166="http://schemas.microsoft.com/office/powerpoint/2016/6/main">
                        <a:blip r:embed="rId3"/>
                        <a:stretch>
                          <a:fillRect/>
                        </a:stretch>
                      </p166:blipFill>
                      <p166:spPr xmlns:p166="http://schemas.microsoft.com/office/powerpoint/2016/6/main">
                        <a:xfrm>
                          <a:off x="0" y="0"/>
                          <a:ext cx="5254352" cy="2955573"/>
                        </a:xfrm>
                        <a:prstGeom prst="rect">
                          <a:avLst/>
                        </a:prstGeom>
                        <a:ln w="6350">
                          <a:solidFill>
                            <a:prstClr val="ltGray"/>
                          </a:solidFill>
                        </a:ln>
                      </p166:spPr>
                    </pslz:zmPr>
                  </pslz:sldZmObj>
                </pslz:sldZm>
              </a:graphicData>
            </a:graphic>
          </p:graphicFrame>
        </mc:Choice>
        <mc:Fallback>
          <p:pic>
            <p:nvPicPr>
              <p:cNvPr id="13" name="Slide Zoom 12">
                <a:hlinkClick r:id="rId4" action="ppaction://hlinksldjump"/>
                <a:extLst>
                  <a:ext uri="{FF2B5EF4-FFF2-40B4-BE49-F238E27FC236}">
                    <a16:creationId xmlns:a16="http://schemas.microsoft.com/office/drawing/2014/main" id="{02CC311E-083A-B2CC-E76D-5F8AB8C92F2D}"/>
                  </a:ext>
                </a:extLst>
              </p:cNvPr>
              <p:cNvPicPr>
                <a:picLocks noGrp="1" noRot="1" noChangeAspect="1" noMove="1" noResize="1" noEditPoints="1" noAdjustHandles="1" noChangeArrowheads="1" noChangeShapeType="1"/>
              </p:cNvPicPr>
              <p:nvPr/>
            </p:nvPicPr>
            <p:blipFill>
              <a:blip r:embed="rId3"/>
              <a:stretch>
                <a:fillRect/>
              </a:stretch>
            </p:blipFill>
            <p:spPr>
              <a:xfrm>
                <a:off x="6220025" y="1951213"/>
                <a:ext cx="5254352" cy="2955573"/>
              </a:xfrm>
              <a:prstGeom prst="rect">
                <a:avLst/>
              </a:prstGeom>
              <a:ln w="6350">
                <a:solidFill>
                  <a:prstClr val="ltGray"/>
                </a:solidFill>
              </a:ln>
            </p:spPr>
          </p:pic>
        </mc:Fallback>
      </mc:AlternateContent>
    </p:spTree>
    <p:extLst>
      <p:ext uri="{BB962C8B-B14F-4D97-AF65-F5344CB8AC3E}">
        <p14:creationId xmlns:p14="http://schemas.microsoft.com/office/powerpoint/2010/main" val="54892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Offer Design: Competitive Assessment</a:t>
            </a:r>
            <a:endParaRPr lang="en-ID" dirty="0"/>
          </a:p>
        </p:txBody>
      </p:sp>
      <p:graphicFrame>
        <p:nvGraphicFramePr>
          <p:cNvPr id="3" name="Google Shape;791;p9">
            <a:extLst>
              <a:ext uri="{FF2B5EF4-FFF2-40B4-BE49-F238E27FC236}">
                <a16:creationId xmlns:a16="http://schemas.microsoft.com/office/drawing/2014/main" id="{7EFDC6C3-9F7D-645C-DDF2-B2EAA8AE2FE2}"/>
              </a:ext>
            </a:extLst>
          </p:cNvPr>
          <p:cNvGraphicFramePr/>
          <p:nvPr>
            <p:extLst>
              <p:ext uri="{D42A27DB-BD31-4B8C-83A1-F6EECF244321}">
                <p14:modId xmlns:p14="http://schemas.microsoft.com/office/powerpoint/2010/main" val="3654512439"/>
              </p:ext>
            </p:extLst>
          </p:nvPr>
        </p:nvGraphicFramePr>
        <p:xfrm>
          <a:off x="609601" y="1125538"/>
          <a:ext cx="10972799" cy="5046663"/>
        </p:xfrm>
        <a:graphic>
          <a:graphicData uri="http://schemas.openxmlformats.org/drawingml/2006/table">
            <a:tbl>
              <a:tblPr firstRow="1" bandRow="1">
                <a:noFill/>
              </a:tblPr>
              <a:tblGrid>
                <a:gridCol w="3367488">
                  <a:extLst>
                    <a:ext uri="{9D8B030D-6E8A-4147-A177-3AD203B41FA5}">
                      <a16:colId xmlns:a16="http://schemas.microsoft.com/office/drawing/2014/main" val="20000"/>
                    </a:ext>
                  </a:extLst>
                </a:gridCol>
                <a:gridCol w="7605311">
                  <a:extLst>
                    <a:ext uri="{9D8B030D-6E8A-4147-A177-3AD203B41FA5}">
                      <a16:colId xmlns:a16="http://schemas.microsoft.com/office/drawing/2014/main" val="20001"/>
                    </a:ext>
                  </a:extLst>
                </a:gridCol>
              </a:tblGrid>
              <a:tr h="1682221">
                <a:tc>
                  <a:txBody>
                    <a:bodyPr/>
                    <a:lstStyle/>
                    <a:p>
                      <a:pPr marL="0" marR="0" lvl="0" indent="0" algn="l" rtl="0">
                        <a:spcBef>
                          <a:spcPts val="0"/>
                        </a:spcBef>
                        <a:spcAft>
                          <a:spcPts val="0"/>
                        </a:spcAft>
                        <a:buNone/>
                      </a:pPr>
                      <a:r>
                        <a:rPr lang="en-US" sz="1800" b="1" dirty="0">
                          <a:solidFill>
                            <a:schemeClr val="bg1"/>
                          </a:solidFill>
                          <a:latin typeface="+mn-lt"/>
                          <a:ea typeface="Century Gothic"/>
                          <a:cs typeface="Century Gothic"/>
                          <a:sym typeface="Century Gothic"/>
                        </a:rPr>
                        <a:t>COMPETITIVE OFFER ASSESSMENT</a:t>
                      </a:r>
                      <a:endParaRPr sz="1800" dirty="0">
                        <a:solidFill>
                          <a:schemeClr val="bg1"/>
                        </a:solidFill>
                        <a:latin typeface="+mn-lt"/>
                      </a:endParaRPr>
                    </a:p>
                  </a:txBody>
                  <a:tcPr marL="288000" marR="288000" marT="180000" marB="180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400" b="0" dirty="0">
                          <a:solidFill>
                            <a:schemeClr val="dk1"/>
                          </a:solidFill>
                          <a:latin typeface="+mn-lt"/>
                          <a:ea typeface="Century Gothic"/>
                          <a:cs typeface="Century Gothic"/>
                          <a:sym typeface="Century Gothic"/>
                        </a:rPr>
                        <a:t>&lt;what are the competitors offering to incentivize the target persona(s) to take action&gt;</a:t>
                      </a:r>
                      <a:endParaRPr sz="1400" b="0" dirty="0">
                        <a:solidFill>
                          <a:schemeClr val="dk1"/>
                        </a:solidFill>
                        <a:latin typeface="+mn-lt"/>
                        <a:ea typeface="Century Gothic"/>
                        <a:cs typeface="Century Gothic"/>
                        <a:sym typeface="Century Gothic"/>
                      </a:endParaRPr>
                    </a:p>
                  </a:txBody>
                  <a:tcPr marL="288000" marR="288000" marT="180000" marB="180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682221">
                <a:tc>
                  <a:txBody>
                    <a:bodyPr/>
                    <a:lstStyle/>
                    <a:p>
                      <a:pPr marL="0" marR="0" lvl="0" indent="0" algn="l" rtl="0">
                        <a:spcBef>
                          <a:spcPts val="0"/>
                        </a:spcBef>
                        <a:spcAft>
                          <a:spcPts val="0"/>
                        </a:spcAft>
                        <a:buNone/>
                      </a:pPr>
                      <a:r>
                        <a:rPr lang="en-US" sz="1800" b="1" dirty="0">
                          <a:solidFill>
                            <a:schemeClr val="bg1"/>
                          </a:solidFill>
                          <a:latin typeface="+mn-lt"/>
                        </a:rPr>
                        <a:t>MARKET DYNAMICS &amp; INDUSTRY TRENDS</a:t>
                      </a:r>
                      <a:endParaRPr sz="1800" b="1" dirty="0">
                        <a:solidFill>
                          <a:schemeClr val="bg1"/>
                        </a:solidFill>
                        <a:latin typeface="+mn-lt"/>
                        <a:ea typeface="Century Gothic"/>
                        <a:cs typeface="Century Gothic"/>
                        <a:sym typeface="Century Gothic"/>
                      </a:endParaRPr>
                    </a:p>
                  </a:txBody>
                  <a:tcPr marL="288000" marR="288000" marT="180000" marB="180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400" dirty="0"/>
                        <a:t>&lt;what changes are occurring in the industry that can be leveraged to benefit this campaign? what market trends or factors should be considered?&gt;</a:t>
                      </a:r>
                    </a:p>
                    <a:p>
                      <a:pPr marL="0" marR="0" lvl="0" indent="0" algn="l" rtl="0">
                        <a:spcBef>
                          <a:spcPts val="0"/>
                        </a:spcBef>
                        <a:spcAft>
                          <a:spcPts val="0"/>
                        </a:spcAft>
                        <a:buNone/>
                      </a:pPr>
                      <a:endParaRPr sz="1400" b="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400" b="0" dirty="0">
                          <a:solidFill>
                            <a:schemeClr val="dk1"/>
                          </a:solidFill>
                          <a:latin typeface="+mn-lt"/>
                          <a:ea typeface="Century Gothic"/>
                          <a:cs typeface="Century Gothic"/>
                          <a:sym typeface="Century Gothic"/>
                        </a:rPr>
                        <a:t>&lt;are there any adjacent industries that pose a threat? if so, what offers are they using to incentivize the target persona(s)?&gt;</a:t>
                      </a:r>
                    </a:p>
                  </a:txBody>
                  <a:tcPr marL="288000" marR="288000" marT="180000" marB="180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682221">
                <a:tc>
                  <a:txBody>
                    <a:bodyPr/>
                    <a:lstStyle/>
                    <a:p>
                      <a:pPr marL="0" marR="0" lvl="0" indent="0" algn="l" rtl="0">
                        <a:spcBef>
                          <a:spcPts val="0"/>
                        </a:spcBef>
                        <a:spcAft>
                          <a:spcPts val="0"/>
                        </a:spcAft>
                        <a:buNone/>
                      </a:pPr>
                      <a:r>
                        <a:rPr lang="en-US" sz="1800" b="1" dirty="0">
                          <a:solidFill>
                            <a:schemeClr val="bg1"/>
                          </a:solidFill>
                          <a:latin typeface="+mn-lt"/>
                        </a:rPr>
                        <a:t>CROSS-MARKETING OPPORTUNITIES</a:t>
                      </a:r>
                      <a:endParaRPr sz="1800" b="1" dirty="0">
                        <a:solidFill>
                          <a:schemeClr val="bg1"/>
                        </a:solidFill>
                        <a:latin typeface="+mn-lt"/>
                        <a:ea typeface="Century Gothic"/>
                        <a:cs typeface="Century Gothic"/>
                        <a:sym typeface="Century Gothic"/>
                      </a:endParaRPr>
                    </a:p>
                  </a:txBody>
                  <a:tcPr marL="288000" marR="288000" marT="180000" marB="180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400" dirty="0"/>
                        <a:t>&lt;identify any cross-marketing opportunities either with internal products or external 3</a:t>
                      </a:r>
                      <a:r>
                        <a:rPr lang="en-US" sz="1400" baseline="30000" dirty="0"/>
                        <a:t>rd</a:t>
                      </a:r>
                      <a:r>
                        <a:rPr lang="en-US" sz="1400" dirty="0"/>
                        <a:t> party partners &amp; suppliers&gt;</a:t>
                      </a:r>
                      <a:endParaRPr lang="en-US" sz="1400" b="0" dirty="0">
                        <a:solidFill>
                          <a:schemeClr val="dk1"/>
                        </a:solidFill>
                        <a:latin typeface="Century Gothic"/>
                        <a:ea typeface="Century Gothic"/>
                        <a:cs typeface="Century Gothic"/>
                        <a:sym typeface="Century Gothic"/>
                      </a:endParaRPr>
                    </a:p>
                  </a:txBody>
                  <a:tcPr marL="288000" marR="288000" marT="180000" marB="180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2128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a:xfrm>
            <a:off x="609598" y="139189"/>
            <a:ext cx="10962290" cy="767853"/>
          </a:xfrm>
        </p:spPr>
        <p:txBody>
          <a:bodyPr/>
          <a:lstStyle/>
          <a:p>
            <a:r>
              <a:rPr lang="en-US" dirty="0"/>
              <a:t>Using the Competitive Positioning Worksheet</a:t>
            </a:r>
          </a:p>
        </p:txBody>
      </p:sp>
      <p:sp>
        <p:nvSpPr>
          <p:cNvPr id="3" name="TextBox 2">
            <a:extLst>
              <a:ext uri="{FF2B5EF4-FFF2-40B4-BE49-F238E27FC236}">
                <a16:creationId xmlns:a16="http://schemas.microsoft.com/office/drawing/2014/main" id="{ECF9F057-3A4A-230A-9111-31B540AF8CEE}"/>
              </a:ext>
            </a:extLst>
          </p:cNvPr>
          <p:cNvSpPr txBox="1"/>
          <p:nvPr/>
        </p:nvSpPr>
        <p:spPr>
          <a:xfrm>
            <a:off x="609598" y="1125538"/>
            <a:ext cx="5202266" cy="3756427"/>
          </a:xfrm>
          <a:prstGeom prst="rect">
            <a:avLst/>
          </a:prstGeom>
          <a:solidFill>
            <a:schemeClr val="accent1"/>
          </a:solidFill>
        </p:spPr>
        <p:txBody>
          <a:bodyPr wrap="square" lIns="144000" tIns="144000" rIns="144000" bIns="144000">
            <a:noAutofit/>
          </a:bodyPr>
          <a:lstStyle>
            <a:defPPr>
              <a:defRPr lang="en-US"/>
            </a:defPPr>
            <a:lvl1pPr fontAlgn="ctr">
              <a:spcAft>
                <a:spcPts val="1200"/>
              </a:spcAft>
              <a:tabLst>
                <a:tab pos="457200" algn="l"/>
              </a:tabLst>
              <a:defRPr sz="1400">
                <a:solidFill>
                  <a:schemeClr val="bg1"/>
                </a:solidFill>
              </a:defRPr>
            </a:lvl1pPr>
          </a:lstStyle>
          <a:p>
            <a:r>
              <a:rPr lang="en-US" sz="1100" dirty="0"/>
              <a:t>Using market intelligence and customer feedback, complete the Competitive Positioning worksheet to hone a unique market message.</a:t>
            </a:r>
          </a:p>
          <a:p>
            <a:r>
              <a:rPr lang="en-US" sz="1100" dirty="0"/>
              <a:t>The first step is to identify the customer pain points. What do they care about? Many companies make the mistake of telling the customer what they should care about instead of listening to the customer and giving them something that they care about. Identify how your product or service addresses the pain points that the customer has. The Persona profiles and buying process maps are good reference material for this worksheet.</a:t>
            </a:r>
          </a:p>
          <a:p>
            <a:r>
              <a:rPr lang="en-US" sz="1100" dirty="0"/>
              <a:t>Next, evaluate your competition. </a:t>
            </a:r>
          </a:p>
          <a:p>
            <a:pPr marL="171450" indent="-171450">
              <a:buFont typeface="Arial" panose="020B0604020202020204" pitchFamily="34" charset="0"/>
              <a:buChar char="•"/>
            </a:pPr>
            <a:r>
              <a:rPr lang="en-US" sz="1100" dirty="0"/>
              <a:t>Who are they? </a:t>
            </a:r>
          </a:p>
          <a:p>
            <a:pPr marL="171450" indent="-171450">
              <a:buFont typeface="Arial" panose="020B0604020202020204" pitchFamily="34" charset="0"/>
              <a:buChar char="•"/>
            </a:pPr>
            <a:r>
              <a:rPr lang="en-US" sz="1100" dirty="0"/>
              <a:t>What position have they carved out in the marketplace.</a:t>
            </a:r>
          </a:p>
          <a:p>
            <a:pPr marL="171450" indent="-171450">
              <a:buFont typeface="Arial" panose="020B0604020202020204" pitchFamily="34" charset="0"/>
              <a:buChar char="•"/>
            </a:pPr>
            <a:r>
              <a:rPr lang="en-US" sz="1100" dirty="0"/>
              <a:t>Are they a value play leading with price? </a:t>
            </a:r>
          </a:p>
          <a:p>
            <a:pPr marL="171450" indent="-171450">
              <a:buFont typeface="Arial" panose="020B0604020202020204" pitchFamily="34" charset="0"/>
              <a:buChar char="•"/>
            </a:pPr>
            <a:r>
              <a:rPr lang="en-US" sz="1100" dirty="0"/>
              <a:t>A product play leaning on innovation/performance? </a:t>
            </a:r>
          </a:p>
          <a:p>
            <a:pPr marL="171450" indent="-171450">
              <a:buFont typeface="Arial" panose="020B0604020202020204" pitchFamily="34" charset="0"/>
              <a:buChar char="•"/>
            </a:pPr>
            <a:r>
              <a:rPr lang="en-US" sz="1100" dirty="0"/>
              <a:t>Or a premium play that promises the best customer experience?</a:t>
            </a:r>
          </a:p>
        </p:txBody>
      </p:sp>
      <p:sp>
        <p:nvSpPr>
          <p:cNvPr id="4" name="Rectangle 3">
            <a:extLst>
              <a:ext uri="{FF2B5EF4-FFF2-40B4-BE49-F238E27FC236}">
                <a16:creationId xmlns:a16="http://schemas.microsoft.com/office/drawing/2014/main" id="{111B332D-E2CE-2C6F-DE2B-C059128307EE}"/>
              </a:ext>
            </a:extLst>
          </p:cNvPr>
          <p:cNvSpPr/>
          <p:nvPr/>
        </p:nvSpPr>
        <p:spPr>
          <a:xfrm>
            <a:off x="6096000" y="1125538"/>
            <a:ext cx="5486401" cy="5046661"/>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E7F3A2B0-1077-4C99-49A2-AE3FDB1E3248}"/>
              </a:ext>
            </a:extLst>
          </p:cNvPr>
          <p:cNvSpPr txBox="1"/>
          <p:nvPr/>
        </p:nvSpPr>
        <p:spPr>
          <a:xfrm>
            <a:off x="609599" y="5066368"/>
            <a:ext cx="5202266" cy="1105831"/>
          </a:xfrm>
          <a:prstGeom prst="rect">
            <a:avLst/>
          </a:prstGeom>
          <a:solidFill>
            <a:schemeClr val="bg1">
              <a:lumMod val="95000"/>
            </a:schemeClr>
          </a:solidFill>
        </p:spPr>
        <p:txBody>
          <a:bodyPr wrap="square" lIns="144000" tIns="144000" rIns="144000" bIns="144000">
            <a:noAutofit/>
          </a:bodyPr>
          <a:lstStyle/>
          <a:p>
            <a:pPr fontAlgn="ctr">
              <a:spcAft>
                <a:spcPts val="1200"/>
              </a:spcAft>
              <a:tabLst>
                <a:tab pos="457200" algn="l"/>
              </a:tabLst>
            </a:pPr>
            <a:r>
              <a:rPr lang="en-US" sz="1400" dirty="0"/>
              <a:t>Objectively identify how each competitor wins in the market; list their features and benefits. Then, one by one, articulate the differentiated attributes of your product or service by mapping them back to a customer pain point.</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9081D12-EE25-4FE3-0229-B6D218BCC2A5}"/>
                  </a:ext>
                </a:extLst>
              </p:cNvPr>
              <p:cNvGraphicFramePr>
                <a:graphicFrameLocks noChangeAspect="1"/>
              </p:cNvGraphicFramePr>
              <p:nvPr>
                <p:extLst>
                  <p:ext uri="{D42A27DB-BD31-4B8C-83A1-F6EECF244321}">
                    <p14:modId xmlns:p14="http://schemas.microsoft.com/office/powerpoint/2010/main" val="2876991751"/>
                  </p:ext>
                </p:extLst>
              </p:nvPr>
            </p:nvGraphicFramePr>
            <p:xfrm>
              <a:off x="6319201" y="2231368"/>
              <a:ext cx="5040000" cy="2835000"/>
            </p:xfrm>
            <a:graphic>
              <a:graphicData uri="http://schemas.microsoft.com/office/powerpoint/2016/slidezoom">
                <pslz:sldZm>
                  <pslz:sldZmObj sldId="2147472032" cId="184622417">
                    <pslz:zmPr id="{C2DA518F-8D0F-40D0-902B-C0C410B17B42}" returnToParent="0" transitionDur="1000">
                      <p166:blipFill xmlns:p166="http://schemas.microsoft.com/office/powerpoint/2016/6/main">
                        <a:blip r:embed="rId3"/>
                        <a:stretch>
                          <a:fillRect/>
                        </a:stretch>
                      </p166:blipFill>
                      <p166:spPr xmlns:p166="http://schemas.microsoft.com/office/powerpoint/2016/6/main">
                        <a:xfrm>
                          <a:off x="0" y="0"/>
                          <a:ext cx="5040000" cy="2835000"/>
                        </a:xfrm>
                        <a:prstGeom prst="rect">
                          <a:avLst/>
                        </a:prstGeom>
                        <a:ln w="6350">
                          <a:solidFill>
                            <a:schemeClr val="bg1">
                              <a:lumMod val="85000"/>
                            </a:schemeClr>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C9081D12-EE25-4FE3-0229-B6D218BCC2A5}"/>
                  </a:ext>
                </a:extLst>
              </p:cNvPr>
              <p:cNvPicPr>
                <a:picLocks noGrp="1" noRot="1" noChangeAspect="1" noMove="1" noResize="1" noEditPoints="1" noAdjustHandles="1" noChangeArrowheads="1" noChangeShapeType="1"/>
              </p:cNvPicPr>
              <p:nvPr/>
            </p:nvPicPr>
            <p:blipFill>
              <a:blip r:embed="rId5"/>
              <a:stretch>
                <a:fillRect/>
              </a:stretch>
            </p:blipFill>
            <p:spPr>
              <a:xfrm>
                <a:off x="6319201" y="2231368"/>
                <a:ext cx="5040000" cy="2835000"/>
              </a:xfrm>
              <a:prstGeom prst="rect">
                <a:avLst/>
              </a:prstGeom>
              <a:ln w="6350">
                <a:solidFill>
                  <a:schemeClr val="bg1">
                    <a:lumMod val="85000"/>
                  </a:schemeClr>
                </a:solidFill>
              </a:ln>
            </p:spPr>
          </p:pic>
        </mc:Fallback>
      </mc:AlternateContent>
    </p:spTree>
    <p:extLst>
      <p:ext uri="{BB962C8B-B14F-4D97-AF65-F5344CB8AC3E}">
        <p14:creationId xmlns:p14="http://schemas.microsoft.com/office/powerpoint/2010/main" val="141100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Competitive Positioning</a:t>
            </a:r>
            <a:endParaRPr lang="en-ID" dirty="0"/>
          </a:p>
        </p:txBody>
      </p:sp>
      <p:graphicFrame>
        <p:nvGraphicFramePr>
          <p:cNvPr id="4" name="Google Shape;849;p17">
            <a:extLst>
              <a:ext uri="{FF2B5EF4-FFF2-40B4-BE49-F238E27FC236}">
                <a16:creationId xmlns:a16="http://schemas.microsoft.com/office/drawing/2014/main" id="{369C5DDB-325A-A2AA-4304-99623345BEFF}"/>
              </a:ext>
            </a:extLst>
          </p:cNvPr>
          <p:cNvGraphicFramePr/>
          <p:nvPr>
            <p:extLst>
              <p:ext uri="{D42A27DB-BD31-4B8C-83A1-F6EECF244321}">
                <p14:modId xmlns:p14="http://schemas.microsoft.com/office/powerpoint/2010/main" val="2190700445"/>
              </p:ext>
            </p:extLst>
          </p:nvPr>
        </p:nvGraphicFramePr>
        <p:xfrm>
          <a:off x="609600" y="1141036"/>
          <a:ext cx="10972799" cy="5031164"/>
        </p:xfrm>
        <a:graphic>
          <a:graphicData uri="http://schemas.openxmlformats.org/drawingml/2006/table">
            <a:tbl>
              <a:tblPr firstRow="1" bandRow="1">
                <a:noFill/>
              </a:tblPr>
              <a:tblGrid>
                <a:gridCol w="2102603">
                  <a:extLst>
                    <a:ext uri="{9D8B030D-6E8A-4147-A177-3AD203B41FA5}">
                      <a16:colId xmlns:a16="http://schemas.microsoft.com/office/drawing/2014/main" val="20000"/>
                    </a:ext>
                  </a:extLst>
                </a:gridCol>
                <a:gridCol w="2823962">
                  <a:extLst>
                    <a:ext uri="{9D8B030D-6E8A-4147-A177-3AD203B41FA5}">
                      <a16:colId xmlns:a16="http://schemas.microsoft.com/office/drawing/2014/main" val="20001"/>
                    </a:ext>
                  </a:extLst>
                </a:gridCol>
                <a:gridCol w="3023117">
                  <a:extLst>
                    <a:ext uri="{9D8B030D-6E8A-4147-A177-3AD203B41FA5}">
                      <a16:colId xmlns:a16="http://schemas.microsoft.com/office/drawing/2014/main" val="20002"/>
                    </a:ext>
                  </a:extLst>
                </a:gridCol>
                <a:gridCol w="3023117">
                  <a:extLst>
                    <a:ext uri="{9D8B030D-6E8A-4147-A177-3AD203B41FA5}">
                      <a16:colId xmlns:a16="http://schemas.microsoft.com/office/drawing/2014/main" val="20003"/>
                    </a:ext>
                  </a:extLst>
                </a:gridCol>
              </a:tblGrid>
              <a:tr h="689344">
                <a:tc>
                  <a:txBody>
                    <a:bodyPr/>
                    <a:lstStyle/>
                    <a:p>
                      <a:pPr marL="0" marR="0" lvl="0" indent="0" algn="l" rtl="0">
                        <a:spcBef>
                          <a:spcPts val="0"/>
                        </a:spcBef>
                        <a:spcAft>
                          <a:spcPts val="0"/>
                        </a:spcAft>
                        <a:buNone/>
                      </a:pPr>
                      <a:r>
                        <a:rPr lang="en-US" sz="1200" b="1" dirty="0">
                          <a:solidFill>
                            <a:schemeClr val="bg1"/>
                          </a:solidFill>
                        </a:rPr>
                        <a:t>CUSTOMER PAIN POINTS</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171450" marR="0" lvl="0" indent="-171450" algn="l" rtl="0">
                        <a:spcBef>
                          <a:spcPts val="0"/>
                        </a:spcBef>
                        <a:spcAft>
                          <a:spcPts val="0"/>
                        </a:spcAft>
                        <a:buClr>
                          <a:schemeClr val="dk1"/>
                        </a:buClr>
                        <a:buSzPts val="900"/>
                        <a:buFont typeface="Arial"/>
                        <a:buChar char="•"/>
                      </a:pPr>
                      <a:r>
                        <a:rPr lang="en-US" sz="1200" b="0" dirty="0"/>
                        <a:t>CUSTOMER PAIN POINT 1</a:t>
                      </a:r>
                      <a:endParaRPr sz="1200" dirty="0"/>
                    </a:p>
                    <a:p>
                      <a:pPr marL="171450" marR="0" lvl="0" indent="-171450" algn="l" rtl="0">
                        <a:spcBef>
                          <a:spcPts val="0"/>
                        </a:spcBef>
                        <a:spcAft>
                          <a:spcPts val="0"/>
                        </a:spcAft>
                        <a:buClr>
                          <a:schemeClr val="dk1"/>
                        </a:buClr>
                        <a:buSzPts val="900"/>
                        <a:buFont typeface="Arial"/>
                        <a:buChar char="•"/>
                      </a:pPr>
                      <a:r>
                        <a:rPr lang="en-US" sz="1200" b="0" dirty="0"/>
                        <a:t>CUSTOMER PAIN POINT 2</a:t>
                      </a:r>
                      <a:endParaRPr sz="1200" dirty="0"/>
                    </a:p>
                    <a:p>
                      <a:pPr marL="171450" marR="0" lvl="0" indent="-171450" algn="l" rtl="0">
                        <a:spcBef>
                          <a:spcPts val="0"/>
                        </a:spcBef>
                        <a:spcAft>
                          <a:spcPts val="0"/>
                        </a:spcAft>
                        <a:buClr>
                          <a:schemeClr val="dk1"/>
                        </a:buClr>
                        <a:buSzPts val="900"/>
                        <a:buFont typeface="Arial"/>
                        <a:buChar char="•"/>
                      </a:pPr>
                      <a:r>
                        <a:rPr lang="en-US" sz="1200" b="0" dirty="0"/>
                        <a:t>CUSTOMER PAIN POINT 3</a:t>
                      </a:r>
                      <a:endParaRPr sz="1200" dirty="0"/>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1273">
                <a:tc>
                  <a:txBody>
                    <a:bodyPr/>
                    <a:lstStyle/>
                    <a:p>
                      <a:pPr marL="0" marR="0" lvl="0" indent="0" algn="l" rtl="0">
                        <a:spcBef>
                          <a:spcPts val="0"/>
                        </a:spcBef>
                        <a:spcAft>
                          <a:spcPts val="0"/>
                        </a:spcAft>
                        <a:buNone/>
                      </a:pPr>
                      <a:r>
                        <a:rPr lang="en-US" sz="1200" b="1" dirty="0">
                          <a:solidFill>
                            <a:schemeClr val="bg1"/>
                          </a:solidFill>
                        </a:rPr>
                        <a:t>HOW &lt;COMPANY&gt; SOLVES PAIN POINTS</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l" rtl="0">
                        <a:spcBef>
                          <a:spcPts val="0"/>
                        </a:spcBef>
                        <a:spcAft>
                          <a:spcPts val="0"/>
                        </a:spcAft>
                        <a:buNone/>
                      </a:pPr>
                      <a:r>
                        <a:rPr lang="en-US" sz="1200" dirty="0"/>
                        <a:t>&lt;30-45 WORD, HIGH LEVEL STATEMENT THAT DESCRIBES HOW THE COMPANY ADDRESSES AND RESOLVES THE CUSTOMER PAIN POINTS DESCRIBED ABOVE&gt;</a:t>
                      </a:r>
                      <a:endParaRPr sz="1200" dirty="0">
                        <a:solidFill>
                          <a:schemeClr val="dk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8909">
                <a:tc>
                  <a:txBody>
                    <a:bodyPr/>
                    <a:lstStyle/>
                    <a:p>
                      <a:pPr marL="0" marR="0" lvl="0" indent="0" algn="l" rtl="0">
                        <a:spcBef>
                          <a:spcPts val="0"/>
                        </a:spcBef>
                        <a:spcAft>
                          <a:spcPts val="0"/>
                        </a:spcAft>
                        <a:buNone/>
                      </a:pPr>
                      <a:r>
                        <a:rPr lang="en-US" sz="1200" b="1" dirty="0">
                          <a:solidFill>
                            <a:schemeClr val="bg1"/>
                          </a:solidFill>
                        </a:rPr>
                        <a:t>&lt;COMPANY&gt;’S VALUE PROPOSITION</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l" rtl="0">
                        <a:spcBef>
                          <a:spcPts val="0"/>
                        </a:spcBef>
                        <a:spcAft>
                          <a:spcPts val="0"/>
                        </a:spcAft>
                        <a:buNone/>
                      </a:pPr>
                      <a:r>
                        <a:rPr lang="en-US" sz="1200" dirty="0"/>
                        <a:t>&lt;15-20 WORD POSITIONING STATEMENT THAT CLEARLY DIFFERENTIATES THE COMPANY FROM OTHERS IN THE MARKETPLACE&gt;</a:t>
                      </a:r>
                      <a:endParaRPr sz="1200" dirty="0">
                        <a:solidFill>
                          <a:schemeClr val="dk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6546">
                <a:tc>
                  <a:txBody>
                    <a:bodyPr/>
                    <a:lstStyle/>
                    <a:p>
                      <a:pPr marL="0" marR="0" lvl="0" indent="0" algn="l" rtl="0">
                        <a:spcBef>
                          <a:spcPts val="0"/>
                        </a:spcBef>
                        <a:spcAft>
                          <a:spcPts val="0"/>
                        </a:spcAft>
                        <a:buNone/>
                      </a:pPr>
                      <a:r>
                        <a:rPr lang="en-US" sz="1200" b="1" dirty="0">
                          <a:solidFill>
                            <a:schemeClr val="bg1"/>
                          </a:solidFill>
                        </a:rPr>
                        <a:t>KEY COMPETITORS</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1200" dirty="0"/>
                        <a:t>&lt;COMPETITOR COMPANY #1&gt;</a:t>
                      </a:r>
                      <a:endParaRPr sz="1200" b="1" dirty="0">
                        <a:solidFill>
                          <a:schemeClr val="dk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dirty="0"/>
                        <a:t>&lt;COMPETITOR COMPANY #2&gt;</a:t>
                      </a:r>
                      <a:endParaRPr sz="1200" b="1" dirty="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dirty="0"/>
                        <a:t>&lt;COMPETITOR COMPANY #3&gt;</a:t>
                      </a:r>
                      <a:endParaRPr sz="1200" b="1" dirty="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868364">
                <a:tc>
                  <a:txBody>
                    <a:bodyPr/>
                    <a:lstStyle/>
                    <a:p>
                      <a:pPr marL="0" marR="0" lvl="0" indent="0" algn="l" rtl="0">
                        <a:spcBef>
                          <a:spcPts val="0"/>
                        </a:spcBef>
                        <a:spcAft>
                          <a:spcPts val="0"/>
                        </a:spcAft>
                        <a:buNone/>
                      </a:pPr>
                      <a:r>
                        <a:rPr lang="en-US" sz="1200" b="1" dirty="0">
                          <a:solidFill>
                            <a:schemeClr val="bg1"/>
                          </a:solidFill>
                        </a:rPr>
                        <a:t>COMPETITIVE APPROACH (SELECT PRIMARY ONLY)</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marR="0" lvl="0" indent="-171450" algn="l" rtl="0">
                        <a:spcBef>
                          <a:spcPts val="0"/>
                        </a:spcBef>
                        <a:spcAft>
                          <a:spcPts val="0"/>
                        </a:spcAft>
                        <a:buClr>
                          <a:schemeClr val="dk1"/>
                        </a:buClr>
                        <a:buSzPts val="900"/>
                        <a:buFont typeface="Arial"/>
                        <a:buChar char="•"/>
                      </a:pPr>
                      <a:r>
                        <a:rPr lang="en-US" sz="1200" dirty="0"/>
                        <a:t>PRICE/VALUE</a:t>
                      </a:r>
                      <a:endParaRPr sz="1200" dirty="0"/>
                    </a:p>
                    <a:p>
                      <a:pPr marL="171450" marR="0" lvl="0" indent="-171450" algn="l" rtl="0">
                        <a:spcBef>
                          <a:spcPts val="0"/>
                        </a:spcBef>
                        <a:spcAft>
                          <a:spcPts val="0"/>
                        </a:spcAft>
                        <a:buClr>
                          <a:schemeClr val="dk1"/>
                        </a:buClr>
                        <a:buSzPts val="900"/>
                        <a:buFont typeface="Arial"/>
                        <a:buChar char="•"/>
                      </a:pPr>
                      <a:r>
                        <a:rPr lang="en-US" sz="1200" dirty="0"/>
                        <a:t>PRODUCT/INNOVATION</a:t>
                      </a:r>
                      <a:endParaRPr sz="1200" dirty="0"/>
                    </a:p>
                    <a:p>
                      <a:pPr marL="171450" marR="0" lvl="0" indent="-171450" algn="l" rtl="0">
                        <a:spcBef>
                          <a:spcPts val="0"/>
                        </a:spcBef>
                        <a:spcAft>
                          <a:spcPts val="0"/>
                        </a:spcAft>
                        <a:buClr>
                          <a:schemeClr val="dk1"/>
                        </a:buClr>
                        <a:buSzPts val="900"/>
                        <a:buFont typeface="Arial"/>
                        <a:buChar char="•"/>
                      </a:pPr>
                      <a:r>
                        <a:rPr lang="en-US" sz="1200" dirty="0"/>
                        <a:t>PREMIUM/CUSTOMER EXPERIENCE</a:t>
                      </a:r>
                      <a:endParaRPr sz="1200" dirty="0">
                        <a:solidFill>
                          <a:schemeClr val="dk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a:spcBef>
                          <a:spcPts val="0"/>
                        </a:spcBef>
                        <a:spcAft>
                          <a:spcPts val="0"/>
                        </a:spcAft>
                        <a:buClr>
                          <a:schemeClr val="dk1"/>
                        </a:buClr>
                        <a:buSzPts val="900"/>
                        <a:buFont typeface="Arial"/>
                        <a:buChar char="•"/>
                      </a:pPr>
                      <a:r>
                        <a:rPr lang="en-US" sz="1200"/>
                        <a:t>PRICE/VALUE</a:t>
                      </a:r>
                      <a:endParaRPr sz="1200"/>
                    </a:p>
                    <a:p>
                      <a:pPr marL="171450" marR="0" lvl="0" indent="-171450" algn="l" rtl="0">
                        <a:spcBef>
                          <a:spcPts val="0"/>
                        </a:spcBef>
                        <a:spcAft>
                          <a:spcPts val="0"/>
                        </a:spcAft>
                        <a:buClr>
                          <a:schemeClr val="dk1"/>
                        </a:buClr>
                        <a:buSzPts val="900"/>
                        <a:buFont typeface="Arial"/>
                        <a:buChar char="•"/>
                      </a:pPr>
                      <a:r>
                        <a:rPr lang="en-US" sz="1200"/>
                        <a:t>PRODUCT/INNOVATION</a:t>
                      </a:r>
                      <a:endParaRPr sz="1200"/>
                    </a:p>
                    <a:p>
                      <a:pPr marL="171450" marR="0" lvl="0" indent="-171450" algn="l" rtl="0">
                        <a:spcBef>
                          <a:spcPts val="0"/>
                        </a:spcBef>
                        <a:spcAft>
                          <a:spcPts val="0"/>
                        </a:spcAft>
                        <a:buClr>
                          <a:schemeClr val="dk1"/>
                        </a:buClr>
                        <a:buSzPts val="900"/>
                        <a:buFont typeface="Arial"/>
                        <a:buChar char="•"/>
                      </a:pPr>
                      <a:r>
                        <a:rPr lang="en-US" sz="1200"/>
                        <a:t>PREMIUM/CUSTOMER EXPERIENCE</a:t>
                      </a:r>
                      <a:endParaRPr sz="120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a:spcBef>
                          <a:spcPts val="0"/>
                        </a:spcBef>
                        <a:spcAft>
                          <a:spcPts val="0"/>
                        </a:spcAft>
                        <a:buClr>
                          <a:schemeClr val="dk1"/>
                        </a:buClr>
                        <a:buSzPts val="900"/>
                        <a:buFont typeface="Arial"/>
                        <a:buChar char="•"/>
                      </a:pPr>
                      <a:r>
                        <a:rPr lang="en-US" sz="1200"/>
                        <a:t>PRICE/VALUE</a:t>
                      </a:r>
                      <a:endParaRPr sz="1200"/>
                    </a:p>
                    <a:p>
                      <a:pPr marL="171450" marR="0" lvl="0" indent="-171450" algn="l" rtl="0">
                        <a:spcBef>
                          <a:spcPts val="0"/>
                        </a:spcBef>
                        <a:spcAft>
                          <a:spcPts val="0"/>
                        </a:spcAft>
                        <a:buClr>
                          <a:schemeClr val="dk1"/>
                        </a:buClr>
                        <a:buSzPts val="900"/>
                        <a:buFont typeface="Arial"/>
                        <a:buChar char="•"/>
                      </a:pPr>
                      <a:r>
                        <a:rPr lang="en-US" sz="1200"/>
                        <a:t>PRODUCT/INNOVATION</a:t>
                      </a:r>
                      <a:endParaRPr sz="1200"/>
                    </a:p>
                    <a:p>
                      <a:pPr marL="171450" marR="0" lvl="0" indent="-171450" algn="l" rtl="0">
                        <a:spcBef>
                          <a:spcPts val="0"/>
                        </a:spcBef>
                        <a:spcAft>
                          <a:spcPts val="0"/>
                        </a:spcAft>
                        <a:buClr>
                          <a:schemeClr val="dk1"/>
                        </a:buClr>
                        <a:buSzPts val="900"/>
                        <a:buFont typeface="Arial"/>
                        <a:buChar char="•"/>
                      </a:pPr>
                      <a:r>
                        <a:rPr lang="en-US" sz="1200"/>
                        <a:t>PREMIUM/CUSTOMER EXPERIENCE</a:t>
                      </a:r>
                      <a:endParaRPr sz="120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868364">
                <a:tc>
                  <a:txBody>
                    <a:bodyPr/>
                    <a:lstStyle/>
                    <a:p>
                      <a:pPr marL="0" marR="0" lvl="0" indent="0" algn="l" rtl="0">
                        <a:spcBef>
                          <a:spcPts val="0"/>
                        </a:spcBef>
                        <a:spcAft>
                          <a:spcPts val="0"/>
                        </a:spcAft>
                        <a:buNone/>
                      </a:pPr>
                      <a:r>
                        <a:rPr lang="en-US" sz="1200" b="1" dirty="0">
                          <a:solidFill>
                            <a:schemeClr val="bg1"/>
                          </a:solidFill>
                        </a:rPr>
                        <a:t>COMPETITOR PRODUCT FEATURES &amp; BENEFITS</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marR="0" lvl="0" indent="-171450" algn="l" rtl="0">
                        <a:spcBef>
                          <a:spcPts val="0"/>
                        </a:spcBef>
                        <a:spcAft>
                          <a:spcPts val="0"/>
                        </a:spcAft>
                        <a:buClr>
                          <a:schemeClr val="dk1"/>
                        </a:buClr>
                        <a:buSzPts val="900"/>
                        <a:buFont typeface="Arial"/>
                        <a:buChar char="•"/>
                      </a:pPr>
                      <a:r>
                        <a:rPr lang="en-US" sz="1200" dirty="0"/>
                        <a:t>FEATURE/BENEFIT 1</a:t>
                      </a:r>
                      <a:endParaRPr sz="1200" dirty="0"/>
                    </a:p>
                    <a:p>
                      <a:pPr marL="171450" marR="0" lvl="0" indent="-171450" algn="l" rtl="0">
                        <a:spcBef>
                          <a:spcPts val="0"/>
                        </a:spcBef>
                        <a:spcAft>
                          <a:spcPts val="0"/>
                        </a:spcAft>
                        <a:buClr>
                          <a:schemeClr val="dk1"/>
                        </a:buClr>
                        <a:buSzPts val="900"/>
                        <a:buFont typeface="Arial"/>
                        <a:buChar char="•"/>
                      </a:pPr>
                      <a:r>
                        <a:rPr lang="en-US" sz="1200" dirty="0"/>
                        <a:t>FEATURE/BENEFIT 2</a:t>
                      </a:r>
                      <a:endParaRPr sz="1200" dirty="0"/>
                    </a:p>
                    <a:p>
                      <a:pPr marL="171450" marR="0" lvl="0" indent="-171450" algn="l" rtl="0">
                        <a:spcBef>
                          <a:spcPts val="0"/>
                        </a:spcBef>
                        <a:spcAft>
                          <a:spcPts val="0"/>
                        </a:spcAft>
                        <a:buClr>
                          <a:schemeClr val="dk1"/>
                        </a:buClr>
                        <a:buSzPts val="900"/>
                        <a:buFont typeface="Arial"/>
                        <a:buChar char="•"/>
                      </a:pPr>
                      <a:r>
                        <a:rPr lang="en-US" sz="1200" dirty="0"/>
                        <a:t>FEATURE/BENEFIT 3</a:t>
                      </a:r>
                      <a:endParaRPr sz="1200" dirty="0">
                        <a:solidFill>
                          <a:schemeClr val="dk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a:spcBef>
                          <a:spcPts val="0"/>
                        </a:spcBef>
                        <a:spcAft>
                          <a:spcPts val="0"/>
                        </a:spcAft>
                        <a:buClr>
                          <a:schemeClr val="dk1"/>
                        </a:buClr>
                        <a:buSzPts val="900"/>
                        <a:buFont typeface="Arial"/>
                        <a:buChar char="•"/>
                      </a:pPr>
                      <a:r>
                        <a:rPr lang="en-US" sz="1200"/>
                        <a:t>FEATURE/BENEFIT 1</a:t>
                      </a:r>
                      <a:endParaRPr sz="1200"/>
                    </a:p>
                    <a:p>
                      <a:pPr marL="171450" marR="0" lvl="0" indent="-171450" algn="l" rtl="0">
                        <a:spcBef>
                          <a:spcPts val="0"/>
                        </a:spcBef>
                        <a:spcAft>
                          <a:spcPts val="0"/>
                        </a:spcAft>
                        <a:buClr>
                          <a:schemeClr val="dk1"/>
                        </a:buClr>
                        <a:buSzPts val="900"/>
                        <a:buFont typeface="Arial"/>
                        <a:buChar char="•"/>
                      </a:pPr>
                      <a:r>
                        <a:rPr lang="en-US" sz="1200"/>
                        <a:t>FEATURE/BENEFIT 2</a:t>
                      </a:r>
                      <a:endParaRPr sz="1200"/>
                    </a:p>
                    <a:p>
                      <a:pPr marL="171450" marR="0" lvl="0" indent="-171450" algn="l" rtl="0">
                        <a:spcBef>
                          <a:spcPts val="0"/>
                        </a:spcBef>
                        <a:spcAft>
                          <a:spcPts val="0"/>
                        </a:spcAft>
                        <a:buClr>
                          <a:schemeClr val="dk1"/>
                        </a:buClr>
                        <a:buSzPts val="900"/>
                        <a:buFont typeface="Arial"/>
                        <a:buChar char="•"/>
                      </a:pPr>
                      <a:r>
                        <a:rPr lang="en-US" sz="1200"/>
                        <a:t>FEATURE/BENEFIT 3</a:t>
                      </a:r>
                      <a:endParaRPr sz="120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a:spcBef>
                          <a:spcPts val="0"/>
                        </a:spcBef>
                        <a:spcAft>
                          <a:spcPts val="0"/>
                        </a:spcAft>
                        <a:buClr>
                          <a:schemeClr val="dk1"/>
                        </a:buClr>
                        <a:buSzPts val="900"/>
                        <a:buFont typeface="Arial"/>
                        <a:buChar char="•"/>
                      </a:pPr>
                      <a:r>
                        <a:rPr lang="en-US" sz="1200"/>
                        <a:t>FEATURE/BENEFIT 1</a:t>
                      </a:r>
                      <a:endParaRPr sz="1200"/>
                    </a:p>
                    <a:p>
                      <a:pPr marL="171450" marR="0" lvl="0" indent="-171450" algn="l" rtl="0">
                        <a:spcBef>
                          <a:spcPts val="0"/>
                        </a:spcBef>
                        <a:spcAft>
                          <a:spcPts val="0"/>
                        </a:spcAft>
                        <a:buClr>
                          <a:schemeClr val="dk1"/>
                        </a:buClr>
                        <a:buSzPts val="900"/>
                        <a:buFont typeface="Arial"/>
                        <a:buChar char="•"/>
                      </a:pPr>
                      <a:r>
                        <a:rPr lang="en-US" sz="1200"/>
                        <a:t>FEATURE/BENEFIT 2</a:t>
                      </a:r>
                      <a:endParaRPr sz="1200"/>
                    </a:p>
                    <a:p>
                      <a:pPr marL="171450" marR="0" lvl="0" indent="-171450" algn="l" rtl="0">
                        <a:spcBef>
                          <a:spcPts val="0"/>
                        </a:spcBef>
                        <a:spcAft>
                          <a:spcPts val="0"/>
                        </a:spcAft>
                        <a:buClr>
                          <a:schemeClr val="dk1"/>
                        </a:buClr>
                        <a:buSzPts val="900"/>
                        <a:buFont typeface="Arial"/>
                        <a:buChar char="•"/>
                      </a:pPr>
                      <a:r>
                        <a:rPr lang="en-US" sz="1200"/>
                        <a:t>FEATURE/BENEFIT 3</a:t>
                      </a:r>
                      <a:endParaRPr sz="120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868364">
                <a:tc>
                  <a:txBody>
                    <a:bodyPr/>
                    <a:lstStyle/>
                    <a:p>
                      <a:pPr marL="0" marR="0" lvl="0" indent="0" algn="l" rtl="0">
                        <a:spcBef>
                          <a:spcPts val="0"/>
                        </a:spcBef>
                        <a:spcAft>
                          <a:spcPts val="0"/>
                        </a:spcAft>
                        <a:buNone/>
                      </a:pPr>
                      <a:r>
                        <a:rPr lang="en-US" sz="1200" b="1" dirty="0">
                          <a:solidFill>
                            <a:schemeClr val="bg1"/>
                          </a:solidFill>
                        </a:rPr>
                        <a:t>&lt;COMPANY&gt;’S KEY PRODUCT DIFFERENTIATORS</a:t>
                      </a:r>
                      <a:endParaRPr sz="1200" b="1" dirty="0">
                        <a:solidFill>
                          <a:schemeClr val="bg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1200" dirty="0"/>
                        <a:t>&lt;COMPANY&gt; WINS BY:</a:t>
                      </a:r>
                      <a:endParaRPr sz="1200" dirty="0"/>
                    </a:p>
                    <a:p>
                      <a:pPr marL="171450" marR="0" lvl="0" indent="-171450" algn="l" rtl="0">
                        <a:spcBef>
                          <a:spcPts val="0"/>
                        </a:spcBef>
                        <a:spcAft>
                          <a:spcPts val="0"/>
                        </a:spcAft>
                        <a:buClr>
                          <a:schemeClr val="dk1"/>
                        </a:buClr>
                        <a:buSzPts val="900"/>
                        <a:buFont typeface="Arial"/>
                        <a:buChar char="•"/>
                      </a:pPr>
                      <a:r>
                        <a:rPr lang="en-US" sz="1200" dirty="0"/>
                        <a:t>ATTRIBUTE 1</a:t>
                      </a:r>
                      <a:endParaRPr sz="1200" dirty="0"/>
                    </a:p>
                    <a:p>
                      <a:pPr marL="171450" marR="0" lvl="0" indent="-171450" algn="l" rtl="0">
                        <a:spcBef>
                          <a:spcPts val="0"/>
                        </a:spcBef>
                        <a:spcAft>
                          <a:spcPts val="0"/>
                        </a:spcAft>
                        <a:buClr>
                          <a:schemeClr val="dk1"/>
                        </a:buClr>
                        <a:buSzPts val="900"/>
                        <a:buFont typeface="Arial"/>
                        <a:buChar char="•"/>
                      </a:pPr>
                      <a:r>
                        <a:rPr lang="en-US" sz="1200" dirty="0"/>
                        <a:t>ATTRIBUTE 2</a:t>
                      </a:r>
                      <a:endParaRPr sz="1200" dirty="0"/>
                    </a:p>
                    <a:p>
                      <a:pPr marL="171450" marR="0" lvl="0" indent="-171450" algn="l" rtl="0">
                        <a:spcBef>
                          <a:spcPts val="0"/>
                        </a:spcBef>
                        <a:spcAft>
                          <a:spcPts val="0"/>
                        </a:spcAft>
                        <a:buClr>
                          <a:schemeClr val="dk1"/>
                        </a:buClr>
                        <a:buSzPts val="900"/>
                        <a:buFont typeface="Arial"/>
                        <a:buChar char="•"/>
                      </a:pPr>
                      <a:r>
                        <a:rPr lang="en-US" sz="1200" dirty="0"/>
                        <a:t>ATTRIBUTE 3</a:t>
                      </a:r>
                      <a:endParaRPr sz="1200" dirty="0">
                        <a:solidFill>
                          <a:schemeClr val="dk1"/>
                        </a:solidFill>
                      </a:endParaRPr>
                    </a:p>
                  </a:txBody>
                  <a:tcPr marL="108000" marR="108000" marT="36000" marB="36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dirty="0"/>
                        <a:t>&lt;COMPANY&gt; WINS BY:</a:t>
                      </a:r>
                      <a:endParaRPr sz="1200" dirty="0"/>
                    </a:p>
                    <a:p>
                      <a:pPr marL="171450" marR="0" lvl="0" indent="-171450" algn="l" rtl="0">
                        <a:spcBef>
                          <a:spcPts val="0"/>
                        </a:spcBef>
                        <a:spcAft>
                          <a:spcPts val="0"/>
                        </a:spcAft>
                        <a:buClr>
                          <a:schemeClr val="dk1"/>
                        </a:buClr>
                        <a:buSzPts val="900"/>
                        <a:buFont typeface="Arial"/>
                        <a:buChar char="•"/>
                      </a:pPr>
                      <a:r>
                        <a:rPr lang="en-US" sz="1200" dirty="0"/>
                        <a:t>ATTRIBUTE 1</a:t>
                      </a:r>
                      <a:endParaRPr sz="1200" dirty="0"/>
                    </a:p>
                    <a:p>
                      <a:pPr marL="171450" marR="0" lvl="0" indent="-171450" algn="l" rtl="0">
                        <a:spcBef>
                          <a:spcPts val="0"/>
                        </a:spcBef>
                        <a:spcAft>
                          <a:spcPts val="0"/>
                        </a:spcAft>
                        <a:buClr>
                          <a:schemeClr val="dk1"/>
                        </a:buClr>
                        <a:buSzPts val="900"/>
                        <a:buFont typeface="Arial"/>
                        <a:buChar char="•"/>
                      </a:pPr>
                      <a:r>
                        <a:rPr lang="en-US" sz="1200" dirty="0"/>
                        <a:t>ATTRIBUTE 2</a:t>
                      </a:r>
                      <a:endParaRPr sz="1200" dirty="0"/>
                    </a:p>
                    <a:p>
                      <a:pPr marL="171450" marR="0" lvl="0" indent="-171450" algn="l" rtl="0">
                        <a:spcBef>
                          <a:spcPts val="0"/>
                        </a:spcBef>
                        <a:spcAft>
                          <a:spcPts val="0"/>
                        </a:spcAft>
                        <a:buClr>
                          <a:schemeClr val="dk1"/>
                        </a:buClr>
                        <a:buSzPts val="900"/>
                        <a:buFont typeface="Arial"/>
                        <a:buChar char="•"/>
                      </a:pPr>
                      <a:r>
                        <a:rPr lang="en-US" sz="1200" dirty="0"/>
                        <a:t>ATTRIBUTE 3</a:t>
                      </a:r>
                      <a:endParaRPr sz="1200" dirty="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dirty="0"/>
                        <a:t>&lt;COMPANY&gt; WINS BY:</a:t>
                      </a:r>
                      <a:endParaRPr sz="1200" dirty="0"/>
                    </a:p>
                    <a:p>
                      <a:pPr marL="171450" marR="0" lvl="0" indent="-171450" algn="l" rtl="0">
                        <a:spcBef>
                          <a:spcPts val="0"/>
                        </a:spcBef>
                        <a:spcAft>
                          <a:spcPts val="0"/>
                        </a:spcAft>
                        <a:buClr>
                          <a:schemeClr val="dk1"/>
                        </a:buClr>
                        <a:buSzPts val="900"/>
                        <a:buFont typeface="Arial"/>
                        <a:buChar char="•"/>
                      </a:pPr>
                      <a:r>
                        <a:rPr lang="en-US" sz="1200" dirty="0"/>
                        <a:t>ATTRIBUTE 1</a:t>
                      </a:r>
                      <a:endParaRPr sz="1200" dirty="0"/>
                    </a:p>
                    <a:p>
                      <a:pPr marL="171450" marR="0" lvl="0" indent="-171450" algn="l" rtl="0">
                        <a:spcBef>
                          <a:spcPts val="0"/>
                        </a:spcBef>
                        <a:spcAft>
                          <a:spcPts val="0"/>
                        </a:spcAft>
                        <a:buClr>
                          <a:schemeClr val="dk1"/>
                        </a:buClr>
                        <a:buSzPts val="900"/>
                        <a:buFont typeface="Arial"/>
                        <a:buChar char="•"/>
                      </a:pPr>
                      <a:r>
                        <a:rPr lang="en-US" sz="1200" dirty="0"/>
                        <a:t>ATTRIBUTE 2</a:t>
                      </a:r>
                      <a:endParaRPr sz="1200" dirty="0"/>
                    </a:p>
                    <a:p>
                      <a:pPr marL="171450" marR="0" lvl="0" indent="-171450" algn="l" rtl="0">
                        <a:spcBef>
                          <a:spcPts val="0"/>
                        </a:spcBef>
                        <a:spcAft>
                          <a:spcPts val="0"/>
                        </a:spcAft>
                        <a:buClr>
                          <a:schemeClr val="dk1"/>
                        </a:buClr>
                        <a:buSzPts val="900"/>
                        <a:buFont typeface="Arial"/>
                        <a:buChar char="•"/>
                      </a:pPr>
                      <a:r>
                        <a:rPr lang="en-US" sz="1200" dirty="0"/>
                        <a:t>ATTRIBUTE 3</a:t>
                      </a:r>
                      <a:endParaRPr sz="1200" dirty="0">
                        <a:solidFill>
                          <a:schemeClr val="dk1"/>
                        </a:solidFill>
                      </a:endParaRPr>
                    </a:p>
                  </a:txBody>
                  <a:tcPr marL="108000" marR="108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462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Competitive Positioning</a:t>
            </a:r>
            <a:endParaRPr lang="en-ID" dirty="0"/>
          </a:p>
        </p:txBody>
      </p:sp>
      <p:sp>
        <p:nvSpPr>
          <p:cNvPr id="3" name="Google Shape;785;p8">
            <a:extLst>
              <a:ext uri="{FF2B5EF4-FFF2-40B4-BE49-F238E27FC236}">
                <a16:creationId xmlns:a16="http://schemas.microsoft.com/office/drawing/2014/main" id="{3B8D6836-9248-7EBF-EDB8-97E318DAE719}"/>
              </a:ext>
            </a:extLst>
          </p:cNvPr>
          <p:cNvSpPr/>
          <p:nvPr/>
        </p:nvSpPr>
        <p:spPr>
          <a:xfrm>
            <a:off x="10267720" y="0"/>
            <a:ext cx="1924280" cy="587058"/>
          </a:xfrm>
          <a:prstGeom prst="rect">
            <a:avLst/>
          </a:prstGeom>
          <a:solidFill>
            <a:schemeClr val="accent3"/>
          </a:solidFill>
          <a:ln w="571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bg1"/>
                </a:solidFill>
                <a:latin typeface="+mj-lt"/>
                <a:ea typeface="Arial"/>
                <a:cs typeface="Arial"/>
                <a:sym typeface="Arial"/>
              </a:rPr>
              <a:t>SAMPLE</a:t>
            </a:r>
            <a:endParaRPr>
              <a:solidFill>
                <a:schemeClr val="bg1"/>
              </a:solidFill>
              <a:latin typeface="+mj-lt"/>
            </a:endParaRPr>
          </a:p>
        </p:txBody>
      </p:sp>
      <p:graphicFrame>
        <p:nvGraphicFramePr>
          <p:cNvPr id="5" name="Google Shape;855;p18">
            <a:extLst>
              <a:ext uri="{FF2B5EF4-FFF2-40B4-BE49-F238E27FC236}">
                <a16:creationId xmlns:a16="http://schemas.microsoft.com/office/drawing/2014/main" id="{A9B37F61-96E3-BD0C-268D-70984F32CE58}"/>
              </a:ext>
            </a:extLst>
          </p:cNvPr>
          <p:cNvGraphicFramePr/>
          <p:nvPr>
            <p:extLst>
              <p:ext uri="{D42A27DB-BD31-4B8C-83A1-F6EECF244321}">
                <p14:modId xmlns:p14="http://schemas.microsoft.com/office/powerpoint/2010/main" val="2704486489"/>
              </p:ext>
            </p:extLst>
          </p:nvPr>
        </p:nvGraphicFramePr>
        <p:xfrm>
          <a:off x="609600" y="1115879"/>
          <a:ext cx="10972801" cy="5079559"/>
        </p:xfrm>
        <a:graphic>
          <a:graphicData uri="http://schemas.openxmlformats.org/drawingml/2006/table">
            <a:tbl>
              <a:tblPr firstRow="1" bandRow="1">
                <a:noFill/>
              </a:tblPr>
              <a:tblGrid>
                <a:gridCol w="1668651">
                  <a:extLst>
                    <a:ext uri="{9D8B030D-6E8A-4147-A177-3AD203B41FA5}">
                      <a16:colId xmlns:a16="http://schemas.microsoft.com/office/drawing/2014/main" val="20000"/>
                    </a:ext>
                  </a:extLst>
                </a:gridCol>
                <a:gridCol w="1860830">
                  <a:extLst>
                    <a:ext uri="{9D8B030D-6E8A-4147-A177-3AD203B41FA5}">
                      <a16:colId xmlns:a16="http://schemas.microsoft.com/office/drawing/2014/main" val="20001"/>
                    </a:ext>
                  </a:extLst>
                </a:gridCol>
                <a:gridCol w="1860830">
                  <a:extLst>
                    <a:ext uri="{9D8B030D-6E8A-4147-A177-3AD203B41FA5}">
                      <a16:colId xmlns:a16="http://schemas.microsoft.com/office/drawing/2014/main" val="20002"/>
                    </a:ext>
                  </a:extLst>
                </a:gridCol>
                <a:gridCol w="1860830">
                  <a:extLst>
                    <a:ext uri="{9D8B030D-6E8A-4147-A177-3AD203B41FA5}">
                      <a16:colId xmlns:a16="http://schemas.microsoft.com/office/drawing/2014/main" val="20003"/>
                    </a:ext>
                  </a:extLst>
                </a:gridCol>
                <a:gridCol w="1860830">
                  <a:extLst>
                    <a:ext uri="{9D8B030D-6E8A-4147-A177-3AD203B41FA5}">
                      <a16:colId xmlns:a16="http://schemas.microsoft.com/office/drawing/2014/main" val="20004"/>
                    </a:ext>
                  </a:extLst>
                </a:gridCol>
                <a:gridCol w="1860830">
                  <a:extLst>
                    <a:ext uri="{9D8B030D-6E8A-4147-A177-3AD203B41FA5}">
                      <a16:colId xmlns:a16="http://schemas.microsoft.com/office/drawing/2014/main" val="20005"/>
                    </a:ext>
                  </a:extLst>
                </a:gridCol>
              </a:tblGrid>
              <a:tr h="429639">
                <a:tc>
                  <a:txBody>
                    <a:bodyPr/>
                    <a:lstStyle/>
                    <a:p>
                      <a:pPr marL="0" marR="0" lvl="0" indent="0" algn="l" rtl="0">
                        <a:spcBef>
                          <a:spcPts val="0"/>
                        </a:spcBef>
                        <a:spcAft>
                          <a:spcPts val="0"/>
                        </a:spcAft>
                        <a:buNone/>
                      </a:pPr>
                      <a:r>
                        <a:rPr lang="en-US" sz="1000" b="1" dirty="0">
                          <a:solidFill>
                            <a:schemeClr val="bg1"/>
                          </a:solidFill>
                          <a:latin typeface="+mn-lt"/>
                        </a:rPr>
                        <a:t>CUSTOMER PAIN POINTS</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5">
                  <a:txBody>
                    <a:bodyPr/>
                    <a:lstStyle/>
                    <a:p>
                      <a:pPr marL="171450" marR="0" lvl="0" indent="-171450" algn="l" rtl="0">
                        <a:spcBef>
                          <a:spcPts val="0"/>
                        </a:spcBef>
                        <a:spcAft>
                          <a:spcPts val="0"/>
                        </a:spcAft>
                        <a:buClr>
                          <a:schemeClr val="dk1"/>
                        </a:buClr>
                        <a:buSzPts val="900"/>
                        <a:buFont typeface="Arial"/>
                        <a:buChar char="•"/>
                      </a:pPr>
                      <a:r>
                        <a:rPr lang="en-US" sz="900" b="0" cap="none" dirty="0">
                          <a:solidFill>
                            <a:schemeClr val="tx1"/>
                          </a:solidFill>
                          <a:latin typeface="+mn-lt"/>
                        </a:rPr>
                        <a:t>B / C PLAYERS – HAS A HANDFUL OF TOP TALENT BUT A LARGE POPULATION THAT CAN’T OR CAN BARELY CUT IT </a:t>
                      </a:r>
                      <a:endParaRPr sz="900" b="0" cap="none" dirty="0">
                        <a:solidFill>
                          <a:schemeClr val="tx1"/>
                        </a:solidFill>
                        <a:latin typeface="+mn-lt"/>
                      </a:endParaRPr>
                    </a:p>
                    <a:p>
                      <a:pPr marL="171450" marR="0" lvl="0" indent="-171450" algn="l" rtl="0">
                        <a:spcBef>
                          <a:spcPts val="0"/>
                        </a:spcBef>
                        <a:spcAft>
                          <a:spcPts val="0"/>
                        </a:spcAft>
                        <a:buClr>
                          <a:schemeClr val="dk1"/>
                        </a:buClr>
                        <a:buSzPts val="900"/>
                        <a:buFont typeface="Arial"/>
                        <a:buChar char="•"/>
                      </a:pPr>
                      <a:r>
                        <a:rPr lang="en-US" sz="900" b="0" cap="none" dirty="0">
                          <a:solidFill>
                            <a:schemeClr val="tx1"/>
                          </a:solidFill>
                          <a:latin typeface="+mn-lt"/>
                        </a:rPr>
                        <a:t>MAKING NUMBER – YEARLY / QUARTERLY NUMBER SEEMS INSURMOUNTABLE WITH THE CURRENT RESOURCES AVAILABLE </a:t>
                      </a:r>
                      <a:endParaRPr sz="900" b="0" cap="none" dirty="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279">
                <a:tc>
                  <a:txBody>
                    <a:bodyPr/>
                    <a:lstStyle/>
                    <a:p>
                      <a:pPr marL="0" marR="0" lvl="0" indent="0" algn="l" rtl="0">
                        <a:spcBef>
                          <a:spcPts val="0"/>
                        </a:spcBef>
                        <a:spcAft>
                          <a:spcPts val="0"/>
                        </a:spcAft>
                        <a:buNone/>
                      </a:pPr>
                      <a:r>
                        <a:rPr lang="en-US" sz="1000" b="1" dirty="0">
                          <a:solidFill>
                            <a:schemeClr val="bg1"/>
                          </a:solidFill>
                          <a:latin typeface="+mn-lt"/>
                        </a:rPr>
                        <a:t>HOW &lt;COMPANY&gt; SOLVES PAIN POINTS</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5">
                  <a:txBody>
                    <a:bodyPr/>
                    <a:lstStyle/>
                    <a:p>
                      <a:pPr marL="0" marR="0" lvl="0" indent="0" algn="l" rtl="0">
                        <a:spcBef>
                          <a:spcPts val="0"/>
                        </a:spcBef>
                        <a:spcAft>
                          <a:spcPts val="0"/>
                        </a:spcAft>
                        <a:buNone/>
                      </a:pPr>
                      <a:r>
                        <a:rPr lang="en-US" sz="900" cap="none" dirty="0">
                          <a:solidFill>
                            <a:schemeClr val="tx1"/>
                          </a:solidFill>
                          <a:latin typeface="+mn-lt"/>
                        </a:rPr>
                        <a:t>SPECIFIC PERFORMANCE MANAGEMENT CADENCE, SUCCESSFUL PLACEMENT PROCESS, ACCOUNT AND OPPORTUNITY SCORING AND TIERING, INNOVATION AND CONTINUOUS IMPROVEMENT PROCESS, CLEAR CONCISE REPORTING AND ANALYTICS</a:t>
                      </a:r>
                      <a:endParaRPr sz="900" cap="none" dirty="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9639">
                <a:tc>
                  <a:txBody>
                    <a:bodyPr/>
                    <a:lstStyle/>
                    <a:p>
                      <a:pPr marL="0" marR="0" lvl="0" indent="0" algn="l" rtl="0">
                        <a:spcBef>
                          <a:spcPts val="0"/>
                        </a:spcBef>
                        <a:spcAft>
                          <a:spcPts val="0"/>
                        </a:spcAft>
                        <a:buNone/>
                      </a:pPr>
                      <a:r>
                        <a:rPr lang="en-US" sz="1000" b="1" dirty="0">
                          <a:solidFill>
                            <a:schemeClr val="bg1"/>
                          </a:solidFill>
                          <a:latin typeface="+mn-lt"/>
                        </a:rPr>
                        <a:t>&lt;COMPANY&gt;’S VALUE PROPOSITION</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5">
                  <a:txBody>
                    <a:bodyPr/>
                    <a:lstStyle/>
                    <a:p>
                      <a:pPr marL="0" marR="0" lvl="0" indent="0" algn="l" rtl="0">
                        <a:spcBef>
                          <a:spcPts val="0"/>
                        </a:spcBef>
                        <a:spcAft>
                          <a:spcPts val="0"/>
                        </a:spcAft>
                        <a:buNone/>
                      </a:pPr>
                      <a:r>
                        <a:rPr lang="en-US" sz="900">
                          <a:solidFill>
                            <a:schemeClr val="tx1"/>
                          </a:solidFill>
                          <a:latin typeface="+mn-lt"/>
                          <a:ea typeface="Century Gothic"/>
                          <a:cs typeface="Century Gothic"/>
                          <a:sym typeface="Century Gothic"/>
                        </a:rPr>
                        <a:t>ACME has developed a complete portfolio of services that have been optimized over the course of three decades. With extensive capabilities and configurable capacities, we are able to meet your sales challenge and drive better business outcomes.</a:t>
                      </a:r>
                      <a:endParaRPr sz="90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0461">
                <a:tc>
                  <a:txBody>
                    <a:bodyPr/>
                    <a:lstStyle/>
                    <a:p>
                      <a:pPr marL="0" marR="0" lvl="0" indent="0" algn="l" rtl="0">
                        <a:spcBef>
                          <a:spcPts val="0"/>
                        </a:spcBef>
                        <a:spcAft>
                          <a:spcPts val="0"/>
                        </a:spcAft>
                        <a:buNone/>
                      </a:pPr>
                      <a:r>
                        <a:rPr lang="en-US" sz="1000" b="1" dirty="0">
                          <a:solidFill>
                            <a:schemeClr val="bg1"/>
                          </a:solidFill>
                          <a:latin typeface="+mn-lt"/>
                        </a:rPr>
                        <a:t>KEY COMPETITORS</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900" b="1" cap="none" dirty="0">
                          <a:solidFill>
                            <a:schemeClr val="tx1"/>
                          </a:solidFill>
                          <a:latin typeface="+mn-lt"/>
                        </a:rPr>
                        <a:t>DO IT YOURSELF (DIY)</a:t>
                      </a:r>
                      <a:endParaRPr sz="900" dirty="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b="1" cap="none" dirty="0">
                          <a:solidFill>
                            <a:schemeClr val="tx1"/>
                          </a:solidFill>
                          <a:latin typeface="+mn-lt"/>
                        </a:rPr>
                        <a:t>DO NOTHING</a:t>
                      </a:r>
                      <a:endParaRPr sz="900" b="1" cap="none"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b="1" cap="none" dirty="0">
                          <a:solidFill>
                            <a:schemeClr val="tx1"/>
                          </a:solidFill>
                          <a:latin typeface="+mn-lt"/>
                        </a:rPr>
                        <a:t>NICHE OUTSOURCED SALES VENDOR</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b="1" cap="none" dirty="0">
                          <a:solidFill>
                            <a:schemeClr val="tx1"/>
                          </a:solidFill>
                          <a:latin typeface="+mn-lt"/>
                        </a:rPr>
                        <a:t>LARGE OUTSOURCED SOLUTION PROVIDER</a:t>
                      </a:r>
                      <a:endParaRPr sz="900" b="1" cap="none"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b="1" cap="none">
                          <a:solidFill>
                            <a:schemeClr val="tx1"/>
                          </a:solidFill>
                          <a:latin typeface="+mn-lt"/>
                        </a:rPr>
                        <a:t>INCUMBENT VENDOR</a:t>
                      </a:r>
                      <a:endParaRPr sz="90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1056982">
                <a:tc>
                  <a:txBody>
                    <a:bodyPr/>
                    <a:lstStyle/>
                    <a:p>
                      <a:pPr marL="0" marR="0" lvl="0" indent="0" algn="l" rtl="0">
                        <a:spcBef>
                          <a:spcPts val="0"/>
                        </a:spcBef>
                        <a:spcAft>
                          <a:spcPts val="0"/>
                        </a:spcAft>
                        <a:buNone/>
                      </a:pPr>
                      <a:r>
                        <a:rPr lang="en-US" sz="1000" b="1" dirty="0">
                          <a:solidFill>
                            <a:schemeClr val="bg1"/>
                          </a:solidFill>
                          <a:latin typeface="+mn-lt"/>
                        </a:rPr>
                        <a:t>COMPETITIVE APPROACH (SELECT PRIMARY ONLY)</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900" dirty="0">
                          <a:solidFill>
                            <a:schemeClr val="tx1"/>
                          </a:solidFill>
                          <a:latin typeface="+mn-lt"/>
                        </a:rPr>
                        <a:t>We have the resources we need to accomplish the intended outcome; our people know us better, therefore the results will be better and less costly</a:t>
                      </a:r>
                      <a:endParaRPr sz="900" dirty="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a:spcBef>
                          <a:spcPts val="0"/>
                        </a:spcBef>
                        <a:spcAft>
                          <a:spcPts val="0"/>
                        </a:spcAft>
                        <a:buClr>
                          <a:schemeClr val="dk1"/>
                        </a:buClr>
                        <a:buSzPts val="900"/>
                        <a:buFont typeface="Arial"/>
                        <a:buChar char="•"/>
                      </a:pPr>
                      <a:r>
                        <a:rPr lang="en-US" sz="900" cap="none" dirty="0">
                          <a:solidFill>
                            <a:schemeClr val="tx1"/>
                          </a:solidFill>
                          <a:latin typeface="+mn-lt"/>
                        </a:rPr>
                        <a:t>TWO DECADES OF EXPERIENCE </a:t>
                      </a:r>
                      <a:endParaRPr sz="900" dirty="0">
                        <a:solidFill>
                          <a:schemeClr val="tx1"/>
                        </a:solidFill>
                        <a:latin typeface="+mn-lt"/>
                      </a:endParaRPr>
                    </a:p>
                    <a:p>
                      <a:pPr marL="171450" marR="0" lvl="0" indent="-171450" algn="l" rtl="0">
                        <a:spcBef>
                          <a:spcPts val="0"/>
                        </a:spcBef>
                        <a:spcAft>
                          <a:spcPts val="0"/>
                        </a:spcAft>
                        <a:buClr>
                          <a:schemeClr val="dk1"/>
                        </a:buClr>
                        <a:buSzPts val="900"/>
                        <a:buFont typeface="Arial"/>
                        <a:buChar char="•"/>
                      </a:pPr>
                      <a:r>
                        <a:rPr lang="en-US" sz="900" cap="none" dirty="0">
                          <a:solidFill>
                            <a:schemeClr val="tx1"/>
                          </a:solidFill>
                          <a:latin typeface="+mn-lt"/>
                        </a:rPr>
                        <a:t>DELIVERS MULTI CHANNEL SOLUTIONS</a:t>
                      </a:r>
                      <a:endParaRPr sz="900" dirty="0">
                        <a:solidFill>
                          <a:schemeClr val="tx1"/>
                        </a:solidFill>
                        <a:latin typeface="+mn-lt"/>
                      </a:endParaRPr>
                    </a:p>
                    <a:p>
                      <a:pPr marL="171450" marR="0" lvl="0" indent="-171450" algn="l" rtl="0">
                        <a:spcBef>
                          <a:spcPts val="0"/>
                        </a:spcBef>
                        <a:spcAft>
                          <a:spcPts val="0"/>
                        </a:spcAft>
                        <a:buClr>
                          <a:schemeClr val="dk1"/>
                        </a:buClr>
                        <a:buSzPts val="900"/>
                        <a:buFont typeface="Arial"/>
                        <a:buChar char="•"/>
                      </a:pPr>
                      <a:r>
                        <a:rPr lang="en-US" sz="900" cap="none" dirty="0">
                          <a:solidFill>
                            <a:schemeClr val="tx1"/>
                          </a:solidFill>
                          <a:latin typeface="+mn-lt"/>
                        </a:rPr>
                        <a:t>POSITIONED WELL IN TECH VERTICAL AND CHANNEL PROGRAMS</a:t>
                      </a:r>
                      <a:endParaRPr sz="900" cap="none"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a:solidFill>
                            <a:schemeClr val="tx1"/>
                          </a:solidFill>
                          <a:latin typeface="+mn-lt"/>
                        </a:rPr>
                        <a:t>We have specialized experience addressing the specific challenge that customers face</a:t>
                      </a:r>
                      <a:endParaRPr sz="90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a:solidFill>
                            <a:schemeClr val="tx1"/>
                          </a:solidFill>
                          <a:latin typeface="+mn-lt"/>
                        </a:rPr>
                        <a:t>We have an extensive portfolio of products and services that enable us to solve a variety of problems for our clients</a:t>
                      </a:r>
                      <a:endParaRPr sz="90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a:solidFill>
                            <a:schemeClr val="tx1"/>
                          </a:solidFill>
                          <a:latin typeface="+mn-lt"/>
                        </a:rPr>
                        <a:t>We understand the client’s business better than anyone and have a history of providing results</a:t>
                      </a:r>
                      <a:endParaRPr sz="90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925678">
                <a:tc>
                  <a:txBody>
                    <a:bodyPr/>
                    <a:lstStyle/>
                    <a:p>
                      <a:pPr marL="0" marR="0" lvl="0" indent="0" algn="l" rtl="0">
                        <a:spcBef>
                          <a:spcPts val="0"/>
                        </a:spcBef>
                        <a:spcAft>
                          <a:spcPts val="0"/>
                        </a:spcAft>
                        <a:buNone/>
                      </a:pPr>
                      <a:r>
                        <a:rPr lang="en-US" sz="1000" b="1" dirty="0">
                          <a:solidFill>
                            <a:schemeClr val="bg1"/>
                          </a:solidFill>
                          <a:latin typeface="+mn-lt"/>
                        </a:rPr>
                        <a:t>COMPETITOR PRODUCT FEATURES &amp; BENEFITS</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900" dirty="0">
                          <a:solidFill>
                            <a:schemeClr val="tx1"/>
                          </a:solidFill>
                          <a:latin typeface="+mn-lt"/>
                        </a:rPr>
                        <a:t>Cost is already factored into the FY plan; existing familiarity with the business means an internal team can ramp up quickly</a:t>
                      </a:r>
                      <a:endParaRPr sz="900" dirty="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dirty="0">
                          <a:solidFill>
                            <a:schemeClr val="tx1"/>
                          </a:solidFill>
                          <a:latin typeface="+mn-lt"/>
                        </a:rPr>
                        <a:t>No disruption to the current business; cost savings</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dirty="0">
                          <a:solidFill>
                            <a:schemeClr val="tx1"/>
                          </a:solidFill>
                          <a:latin typeface="+mn-lt"/>
                        </a:rPr>
                        <a:t>Dedicated resources; specific market/vertical experience</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a:solidFill>
                            <a:schemeClr val="tx1"/>
                          </a:solidFill>
                          <a:latin typeface="+mn-lt"/>
                        </a:rPr>
                        <a:t>Product and services portfolio; relationship at the top of the organization</a:t>
                      </a:r>
                      <a:endParaRPr sz="90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a:solidFill>
                            <a:schemeClr val="tx1"/>
                          </a:solidFill>
                          <a:latin typeface="+mn-lt"/>
                        </a:rPr>
                        <a:t>Knowledge of the client’s business developed over the course of their relationship; embedded technology; they promote “fear of change” to client</a:t>
                      </a:r>
                      <a:endParaRPr sz="90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1188286">
                <a:tc>
                  <a:txBody>
                    <a:bodyPr/>
                    <a:lstStyle/>
                    <a:p>
                      <a:pPr marL="0" marR="0" lvl="0" indent="0" algn="l" rtl="0">
                        <a:spcBef>
                          <a:spcPts val="0"/>
                        </a:spcBef>
                        <a:spcAft>
                          <a:spcPts val="0"/>
                        </a:spcAft>
                        <a:buNone/>
                      </a:pPr>
                      <a:r>
                        <a:rPr lang="en-US" sz="1000" b="1" dirty="0">
                          <a:solidFill>
                            <a:schemeClr val="bg1"/>
                          </a:solidFill>
                          <a:latin typeface="+mn-lt"/>
                        </a:rPr>
                        <a:t>&lt;COMPANY&gt;’S KEY PRODUCT DIFFERENTIATORS</a:t>
                      </a:r>
                      <a:endParaRPr sz="1000" b="1" dirty="0">
                        <a:solidFill>
                          <a:schemeClr val="bg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900">
                          <a:solidFill>
                            <a:schemeClr val="tx1"/>
                          </a:solidFill>
                          <a:latin typeface="+mn-lt"/>
                        </a:rPr>
                        <a:t>ACME has a proprietary process to identify and design the best solution components that make use of emerging best practices and technology to resolve the challenges that mid-market and enterprise customers face</a:t>
                      </a:r>
                      <a:endParaRPr sz="900">
                        <a:solidFill>
                          <a:schemeClr val="tx1"/>
                        </a:solidFill>
                        <a:latin typeface="+mn-lt"/>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dirty="0">
                          <a:solidFill>
                            <a:schemeClr val="tx1"/>
                          </a:solidFill>
                          <a:latin typeface="+mn-lt"/>
                        </a:rPr>
                        <a:t>ACME offers a flexible, scalable, custom-tailored, speed-to-revenue approach that allows customers to fit the solution into their timeframe and budget while realizing the desired improvements</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dirty="0">
                          <a:solidFill>
                            <a:schemeClr val="tx1"/>
                          </a:solidFill>
                          <a:latin typeface="+mn-lt"/>
                        </a:rPr>
                        <a:t>ACME offers a comprehensive, proven set of products that address a broad range of sales-related challenges that mid-market and enterprise customers face</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dirty="0">
                          <a:solidFill>
                            <a:schemeClr val="tx1"/>
                          </a:solidFill>
                          <a:latin typeface="+mn-lt"/>
                        </a:rPr>
                        <a:t>ACME has a similar breadth of products that are deployed through proprietary development and delivery process; ACME’s innovation team implements continuous process improvements to maximize results</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900" dirty="0">
                          <a:solidFill>
                            <a:schemeClr val="tx1"/>
                          </a:solidFill>
                          <a:latin typeface="+mn-lt"/>
                        </a:rPr>
                        <a:t>ACME brings a fresh, alternative approach with a proven ability to quickly recruit and train talent; with over 35 years of experience across multiple vertical markets, our clients benefit from our exposure to best practices throughout the industry</a:t>
                      </a:r>
                      <a:endParaRPr sz="900" dirty="0">
                        <a:solidFill>
                          <a:schemeClr val="tx1"/>
                        </a:solidFill>
                        <a:latin typeface="+mn-lt"/>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06211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9E6499-EF75-7A22-04F7-1E2D307A60FB}"/>
              </a:ext>
            </a:extLst>
          </p:cNvPr>
          <p:cNvSpPr/>
          <p:nvPr/>
        </p:nvSpPr>
        <p:spPr>
          <a:xfrm>
            <a:off x="0" y="1143000"/>
            <a:ext cx="12192001"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Google Shape;865;p19" descr="J:\Duarte Projects\12-1159 PPT-as-documents\Art\png\wiener.png">
            <a:extLst>
              <a:ext uri="{FF2B5EF4-FFF2-40B4-BE49-F238E27FC236}">
                <a16:creationId xmlns:a16="http://schemas.microsoft.com/office/drawing/2014/main" id="{468C27FB-48F2-BE4A-3CD2-D7611A1AB6A7}"/>
              </a:ext>
            </a:extLst>
          </p:cNvPr>
          <p:cNvPicPr preferRelativeResize="0">
            <a:picLocks noChangeAspect="1"/>
          </p:cNvPicPr>
          <p:nvPr/>
        </p:nvPicPr>
        <p:blipFill rotWithShape="1">
          <a:blip r:embed="rId2">
            <a:alphaModFix/>
          </a:blip>
          <a:srcRect l="4920"/>
          <a:stretch/>
        </p:blipFill>
        <p:spPr>
          <a:xfrm>
            <a:off x="0" y="685800"/>
            <a:ext cx="6626627" cy="5486401"/>
          </a:xfrm>
          <a:prstGeom prst="rect">
            <a:avLst/>
          </a:prstGeom>
          <a:noFill/>
          <a:ln>
            <a:noFill/>
          </a:ln>
        </p:spPr>
      </p:pic>
      <p:grpSp>
        <p:nvGrpSpPr>
          <p:cNvPr id="9" name="Group 8">
            <a:extLst>
              <a:ext uri="{FF2B5EF4-FFF2-40B4-BE49-F238E27FC236}">
                <a16:creationId xmlns:a16="http://schemas.microsoft.com/office/drawing/2014/main" id="{BBE1FE0F-D226-38E9-0894-7249316110F1}"/>
              </a:ext>
            </a:extLst>
          </p:cNvPr>
          <p:cNvGrpSpPr/>
          <p:nvPr/>
        </p:nvGrpSpPr>
        <p:grpSpPr>
          <a:xfrm>
            <a:off x="5695950" y="2496896"/>
            <a:ext cx="5753101" cy="3016210"/>
            <a:chOff x="4974150" y="2496896"/>
            <a:chExt cx="6007439" cy="3016210"/>
          </a:xfrm>
        </p:grpSpPr>
        <p:sp>
          <p:nvSpPr>
            <p:cNvPr id="6" name="Google Shape;726;p2">
              <a:extLst>
                <a:ext uri="{FF2B5EF4-FFF2-40B4-BE49-F238E27FC236}">
                  <a16:creationId xmlns:a16="http://schemas.microsoft.com/office/drawing/2014/main" id="{48598551-024F-BCBA-DF41-0F8BBA938E4D}"/>
                </a:ext>
              </a:extLst>
            </p:cNvPr>
            <p:cNvSpPr txBox="1"/>
            <p:nvPr/>
          </p:nvSpPr>
          <p:spPr>
            <a:xfrm>
              <a:off x="4974150" y="2496896"/>
              <a:ext cx="6007438" cy="301621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1" dirty="0">
                  <a:solidFill>
                    <a:schemeClr val="bg1"/>
                  </a:solidFill>
                  <a:ea typeface="Arial"/>
                  <a:cs typeface="Arial"/>
                  <a:sym typeface="Arial"/>
                </a:rPr>
                <a:t>“Inspiration comes from three things: clarity of one’s vision, courage of their conviction and the ability to effectively communicate both those things.”</a:t>
              </a: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r>
                <a:rPr lang="en-US" sz="3200" b="1" i="1" dirty="0">
                  <a:solidFill>
                    <a:schemeClr val="bg1"/>
                  </a:solidFill>
                  <a:ea typeface="Arial"/>
                  <a:cs typeface="Arial"/>
                  <a:sym typeface="Arial"/>
                </a:rPr>
                <a:t>Jeff Weiner</a:t>
              </a:r>
            </a:p>
            <a:p>
              <a:r>
                <a:rPr lang="en-US" b="1" dirty="0">
                  <a:solidFill>
                    <a:schemeClr val="accent4"/>
                  </a:solidFill>
                  <a:cs typeface="Arial"/>
                  <a:sym typeface="Arial"/>
                </a:rPr>
                <a:t>CEO, LinkedIn</a:t>
              </a:r>
            </a:p>
          </p:txBody>
        </p:sp>
        <p:cxnSp>
          <p:nvCxnSpPr>
            <p:cNvPr id="8" name="Straight Connector 7">
              <a:extLst>
                <a:ext uri="{FF2B5EF4-FFF2-40B4-BE49-F238E27FC236}">
                  <a16:creationId xmlns:a16="http://schemas.microsoft.com/office/drawing/2014/main" id="{C03185C5-5C56-AA23-2A0A-C6F7D300A695}"/>
                </a:ext>
              </a:extLst>
            </p:cNvPr>
            <p:cNvCxnSpPr>
              <a:cxnSpLocks/>
            </p:cNvCxnSpPr>
            <p:nvPr/>
          </p:nvCxnSpPr>
          <p:spPr>
            <a:xfrm flipH="1">
              <a:off x="5022750" y="4358924"/>
              <a:ext cx="5958839" cy="0"/>
            </a:xfrm>
            <a:prstGeom prst="line">
              <a:avLst/>
            </a:prstGeom>
            <a:ln>
              <a:gradFill>
                <a:gsLst>
                  <a:gs pos="35000">
                    <a:srgbClr val="FFFFFF">
                      <a:alpha val="0"/>
                    </a:srgbClr>
                  </a:gs>
                  <a:gs pos="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E34DAC61-E61A-A9DA-F9B2-CEDA763DB6BC}"/>
              </a:ext>
            </a:extLst>
          </p:cNvPr>
          <p:cNvGrpSpPr/>
          <p:nvPr/>
        </p:nvGrpSpPr>
        <p:grpSpPr>
          <a:xfrm>
            <a:off x="5695950" y="1094400"/>
            <a:ext cx="817200" cy="817200"/>
            <a:chOff x="561000" y="1094400"/>
            <a:chExt cx="817200" cy="817200"/>
          </a:xfrm>
        </p:grpSpPr>
        <p:sp>
          <p:nvSpPr>
            <p:cNvPr id="13" name="Rectangle 12">
              <a:extLst>
                <a:ext uri="{FF2B5EF4-FFF2-40B4-BE49-F238E27FC236}">
                  <a16:creationId xmlns:a16="http://schemas.microsoft.com/office/drawing/2014/main" id="{A15EBB5A-7D65-E9AB-270C-C323746B6358}"/>
                </a:ext>
              </a:extLst>
            </p:cNvPr>
            <p:cNvSpPr/>
            <p:nvPr/>
          </p:nvSpPr>
          <p:spPr>
            <a:xfrm>
              <a:off x="609600" y="1143000"/>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p>
          </p:txBody>
        </p:sp>
        <p:pic>
          <p:nvPicPr>
            <p:cNvPr id="17" name="Graphic 16" descr="Open quotation mark with solid fill">
              <a:extLst>
                <a:ext uri="{FF2B5EF4-FFF2-40B4-BE49-F238E27FC236}">
                  <a16:creationId xmlns:a16="http://schemas.microsoft.com/office/drawing/2014/main" id="{89947F8B-9C2B-8AF9-8E8A-F09DEF387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00" y="1094400"/>
              <a:ext cx="817200" cy="817200"/>
            </a:xfrm>
            <a:prstGeom prst="rect">
              <a:avLst/>
            </a:prstGeom>
          </p:spPr>
        </p:pic>
      </p:grpSp>
    </p:spTree>
    <p:extLst>
      <p:ext uri="{BB962C8B-B14F-4D97-AF65-F5344CB8AC3E}">
        <p14:creationId xmlns:p14="http://schemas.microsoft.com/office/powerpoint/2010/main" val="596294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9E6499-EF75-7A22-04F7-1E2D307A60FB}"/>
              </a:ext>
            </a:extLst>
          </p:cNvPr>
          <p:cNvSpPr/>
          <p:nvPr/>
        </p:nvSpPr>
        <p:spPr>
          <a:xfrm>
            <a:off x="0" y="1143000"/>
            <a:ext cx="12192001"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1" name="Group 10">
            <a:extLst>
              <a:ext uri="{FF2B5EF4-FFF2-40B4-BE49-F238E27FC236}">
                <a16:creationId xmlns:a16="http://schemas.microsoft.com/office/drawing/2014/main" id="{F142DFA5-BD12-AC47-A956-2B47F5DB256E}"/>
              </a:ext>
            </a:extLst>
          </p:cNvPr>
          <p:cNvGrpSpPr/>
          <p:nvPr/>
        </p:nvGrpSpPr>
        <p:grpSpPr>
          <a:xfrm>
            <a:off x="619124" y="2217925"/>
            <a:ext cx="10963276" cy="3416320"/>
            <a:chOff x="5286373" y="2046475"/>
            <a:chExt cx="10963276" cy="3416320"/>
          </a:xfrm>
        </p:grpSpPr>
        <p:sp>
          <p:nvSpPr>
            <p:cNvPr id="6" name="Google Shape;726;p2">
              <a:extLst>
                <a:ext uri="{FF2B5EF4-FFF2-40B4-BE49-F238E27FC236}">
                  <a16:creationId xmlns:a16="http://schemas.microsoft.com/office/drawing/2014/main" id="{48598551-024F-BCBA-DF41-0F8BBA938E4D}"/>
                </a:ext>
              </a:extLst>
            </p:cNvPr>
            <p:cNvSpPr txBox="1"/>
            <p:nvPr/>
          </p:nvSpPr>
          <p:spPr>
            <a:xfrm>
              <a:off x="5286373" y="2046475"/>
              <a:ext cx="6962775" cy="34163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1" dirty="0">
                  <a:solidFill>
                    <a:schemeClr val="bg1"/>
                  </a:solidFill>
                  <a:ea typeface="Arial"/>
                  <a:cs typeface="Arial"/>
                  <a:sym typeface="Arial"/>
                </a:rPr>
                <a:t>“From the beginning, Virgin used clear, ordinary language. If I could quickly understand a campaign concept, it was good to go. If something can’t be explained off  the back of an envelope, it’s rubbish.”</a:t>
              </a:r>
              <a:endParaRPr sz="2400" b="1" i="1" dirty="0">
                <a:solidFill>
                  <a:schemeClr val="bg1"/>
                </a:solidFill>
                <a:ea typeface="Arial"/>
                <a:cs typeface="Arial"/>
                <a:sym typeface="Arial"/>
              </a:endParaRPr>
            </a:p>
            <a:p>
              <a:pPr marL="0" marR="0" lvl="0" indent="0" algn="l" rtl="0">
                <a:spcBef>
                  <a:spcPts val="0"/>
                </a:spcBef>
                <a:spcAft>
                  <a:spcPts val="0"/>
                </a:spcAft>
                <a:buNone/>
              </a:pPr>
              <a:endParaRPr lang="en-US" sz="2400" b="1" i="1" dirty="0">
                <a:solidFill>
                  <a:schemeClr val="bg1"/>
                </a:solidFill>
                <a:ea typeface="Arial"/>
                <a:cs typeface="Arial"/>
                <a:sym typeface="Arial"/>
              </a:endParaRP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r>
                <a:rPr lang="en-US" sz="3200" b="1" i="1" dirty="0">
                  <a:solidFill>
                    <a:schemeClr val="bg1"/>
                  </a:solidFill>
                  <a:ea typeface="Arial"/>
                  <a:cs typeface="Arial"/>
                  <a:sym typeface="Arial"/>
                </a:rPr>
                <a:t>Sir Richard Branson</a:t>
              </a:r>
              <a:endParaRPr sz="3200" dirty="0">
                <a:solidFill>
                  <a:schemeClr val="bg1"/>
                </a:solidFill>
              </a:endParaRPr>
            </a:p>
            <a:p>
              <a:pPr marL="0" marR="0" lvl="0" indent="0" algn="l" rtl="0">
                <a:spcBef>
                  <a:spcPts val="0"/>
                </a:spcBef>
                <a:spcAft>
                  <a:spcPts val="0"/>
                </a:spcAft>
                <a:buNone/>
              </a:pPr>
              <a:r>
                <a:rPr lang="en-US" b="1" dirty="0">
                  <a:solidFill>
                    <a:schemeClr val="accent4"/>
                  </a:solidFill>
                  <a:ea typeface="Arial"/>
                  <a:cs typeface="Arial"/>
                  <a:sym typeface="Arial"/>
                </a:rPr>
                <a:t>Founder and Chairman, Virgin Group</a:t>
              </a:r>
              <a:endParaRPr dirty="0">
                <a:solidFill>
                  <a:schemeClr val="accent4"/>
                </a:solidFill>
              </a:endParaRPr>
            </a:p>
          </p:txBody>
        </p:sp>
        <p:cxnSp>
          <p:nvCxnSpPr>
            <p:cNvPr id="8" name="Straight Connector 7">
              <a:extLst>
                <a:ext uri="{FF2B5EF4-FFF2-40B4-BE49-F238E27FC236}">
                  <a16:creationId xmlns:a16="http://schemas.microsoft.com/office/drawing/2014/main" id="{C03185C5-5C56-AA23-2A0A-C6F7D300A695}"/>
                </a:ext>
              </a:extLst>
            </p:cNvPr>
            <p:cNvCxnSpPr>
              <a:cxnSpLocks/>
            </p:cNvCxnSpPr>
            <p:nvPr/>
          </p:nvCxnSpPr>
          <p:spPr>
            <a:xfrm flipH="1">
              <a:off x="5286375" y="4286250"/>
              <a:ext cx="10963274" cy="0"/>
            </a:xfrm>
            <a:prstGeom prst="line">
              <a:avLst/>
            </a:prstGeom>
            <a:ln>
              <a:gradFill>
                <a:gsLst>
                  <a:gs pos="35000">
                    <a:srgbClr val="FFFFFF">
                      <a:alpha val="0"/>
                    </a:srgbClr>
                  </a:gs>
                  <a:gs pos="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4" name="Google Shape;725;p2" descr="richard branson.png">
            <a:extLst>
              <a:ext uri="{FF2B5EF4-FFF2-40B4-BE49-F238E27FC236}">
                <a16:creationId xmlns:a16="http://schemas.microsoft.com/office/drawing/2014/main" id="{8864CAE5-B32E-3D82-5B7F-276BB63E40BF}"/>
              </a:ext>
            </a:extLst>
          </p:cNvPr>
          <p:cNvPicPr preferRelativeResize="0">
            <a:picLocks noChangeAspect="1"/>
          </p:cNvPicPr>
          <p:nvPr/>
        </p:nvPicPr>
        <p:blipFill rotWithShape="1">
          <a:blip r:embed="rId2"/>
          <a:srcRect l="4717"/>
          <a:stretch/>
        </p:blipFill>
        <p:spPr>
          <a:xfrm flipH="1">
            <a:off x="6518786" y="-5554"/>
            <a:ext cx="5673213" cy="6177754"/>
          </a:xfrm>
          <a:prstGeom prst="rect">
            <a:avLst/>
          </a:prstGeom>
        </p:spPr>
      </p:pic>
      <p:sp>
        <p:nvSpPr>
          <p:cNvPr id="13" name="Rectangle 12">
            <a:extLst>
              <a:ext uri="{FF2B5EF4-FFF2-40B4-BE49-F238E27FC236}">
                <a16:creationId xmlns:a16="http://schemas.microsoft.com/office/drawing/2014/main" id="{A15EBB5A-7D65-E9AB-270C-C323746B6358}"/>
              </a:ext>
            </a:extLst>
          </p:cNvPr>
          <p:cNvSpPr/>
          <p:nvPr/>
        </p:nvSpPr>
        <p:spPr>
          <a:xfrm>
            <a:off x="609600" y="1143000"/>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p>
        </p:txBody>
      </p:sp>
      <p:pic>
        <p:nvPicPr>
          <p:cNvPr id="17" name="Graphic 16" descr="Open quotation mark with solid fill">
            <a:extLst>
              <a:ext uri="{FF2B5EF4-FFF2-40B4-BE49-F238E27FC236}">
                <a16:creationId xmlns:a16="http://schemas.microsoft.com/office/drawing/2014/main" id="{89947F8B-9C2B-8AF9-8E8A-F09DEF387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00" y="1094400"/>
            <a:ext cx="817200" cy="817200"/>
          </a:xfrm>
          <a:prstGeom prst="rect">
            <a:avLst/>
          </a:prstGeom>
        </p:spPr>
      </p:pic>
    </p:spTree>
    <p:extLst>
      <p:ext uri="{BB962C8B-B14F-4D97-AF65-F5344CB8AC3E}">
        <p14:creationId xmlns:p14="http://schemas.microsoft.com/office/powerpoint/2010/main" val="2575066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957A99-30A9-506E-B45F-A19998981249}"/>
              </a:ext>
            </a:extLst>
          </p:cNvPr>
          <p:cNvSpPr>
            <a:spLocks noGrp="1"/>
          </p:cNvSpPr>
          <p:nvPr>
            <p:ph type="title"/>
          </p:nvPr>
        </p:nvSpPr>
        <p:spPr/>
        <p:txBody>
          <a:bodyPr/>
          <a:lstStyle/>
          <a:p>
            <a:r>
              <a:rPr lang="en-US" dirty="0"/>
              <a:t>Clarify Your Unique Message </a:t>
            </a:r>
          </a:p>
        </p:txBody>
      </p:sp>
      <p:sp>
        <p:nvSpPr>
          <p:cNvPr id="18" name="Rectangle 17">
            <a:extLst>
              <a:ext uri="{FF2B5EF4-FFF2-40B4-BE49-F238E27FC236}">
                <a16:creationId xmlns:a16="http://schemas.microsoft.com/office/drawing/2014/main" id="{CA591058-3CE4-8D44-90A3-4F8D6EDAEC10}"/>
              </a:ext>
            </a:extLst>
          </p:cNvPr>
          <p:cNvSpPr/>
          <p:nvPr/>
        </p:nvSpPr>
        <p:spPr>
          <a:xfrm>
            <a:off x="609601" y="1106955"/>
            <a:ext cx="6535118" cy="711009"/>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rtl="0">
              <a:lnSpc>
                <a:spcPct val="100000"/>
              </a:lnSpc>
              <a:spcBef>
                <a:spcPts val="0"/>
              </a:spcBef>
              <a:spcAft>
                <a:spcPts val="0"/>
              </a:spcAft>
              <a:buClr>
                <a:schemeClr val="lt1"/>
              </a:buClr>
              <a:buSzPts val="1600"/>
              <a:buFont typeface="Arial"/>
              <a:buNone/>
            </a:pPr>
            <a:r>
              <a:rPr lang="en-US" sz="1400" i="0" u="none" strike="noStrike" cap="none" dirty="0">
                <a:solidFill>
                  <a:schemeClr val="bg1"/>
                </a:solidFill>
                <a:ea typeface="Calibri"/>
                <a:cs typeface="Calibri"/>
                <a:sym typeface="Calibri"/>
              </a:rPr>
              <a:t>Filter your message development through these five lenses to ensure it is well constructed.</a:t>
            </a:r>
          </a:p>
        </p:txBody>
      </p:sp>
      <p:grpSp>
        <p:nvGrpSpPr>
          <p:cNvPr id="29" name="Group 28">
            <a:extLst>
              <a:ext uri="{FF2B5EF4-FFF2-40B4-BE49-F238E27FC236}">
                <a16:creationId xmlns:a16="http://schemas.microsoft.com/office/drawing/2014/main" id="{4E21824C-8F8D-343C-D634-03DD54046701}"/>
              </a:ext>
            </a:extLst>
          </p:cNvPr>
          <p:cNvGrpSpPr/>
          <p:nvPr/>
        </p:nvGrpSpPr>
        <p:grpSpPr>
          <a:xfrm>
            <a:off x="609601" y="1975527"/>
            <a:ext cx="6535118" cy="400110"/>
            <a:chOff x="609601" y="1991331"/>
            <a:chExt cx="6535118" cy="400110"/>
          </a:xfrm>
        </p:grpSpPr>
        <p:sp>
          <p:nvSpPr>
            <p:cNvPr id="11" name="TextBox 10">
              <a:extLst>
                <a:ext uri="{FF2B5EF4-FFF2-40B4-BE49-F238E27FC236}">
                  <a16:creationId xmlns:a16="http://schemas.microsoft.com/office/drawing/2014/main" id="{CDE5B8F5-58BB-4AF4-11BD-CEAC69FF1249}"/>
                </a:ext>
              </a:extLst>
            </p:cNvPr>
            <p:cNvSpPr txBox="1"/>
            <p:nvPr/>
          </p:nvSpPr>
          <p:spPr>
            <a:xfrm>
              <a:off x="1115878" y="1991331"/>
              <a:ext cx="6028841" cy="400110"/>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300" dirty="0">
                  <a:latin typeface="+mn-lt"/>
                </a:rPr>
                <a:t>Is your message credible? Will the target market believe what you have to say based on their preconceived opinions of your brand or your product?</a:t>
              </a:r>
            </a:p>
          </p:txBody>
        </p:sp>
        <p:sp>
          <p:nvSpPr>
            <p:cNvPr id="12" name="Freeform 69">
              <a:extLst>
                <a:ext uri="{FF2B5EF4-FFF2-40B4-BE49-F238E27FC236}">
                  <a16:creationId xmlns:a16="http://schemas.microsoft.com/office/drawing/2014/main" id="{DE66E13B-2231-BD07-867B-BD7702AD68E1}"/>
                </a:ext>
              </a:extLst>
            </p:cNvPr>
            <p:cNvSpPr>
              <a:spLocks noChangeAspect="1" noEditPoints="1"/>
            </p:cNvSpPr>
            <p:nvPr/>
          </p:nvSpPr>
          <p:spPr bwMode="auto">
            <a:xfrm>
              <a:off x="609601" y="1991331"/>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30" name="Group 29">
            <a:extLst>
              <a:ext uri="{FF2B5EF4-FFF2-40B4-BE49-F238E27FC236}">
                <a16:creationId xmlns:a16="http://schemas.microsoft.com/office/drawing/2014/main" id="{66992A32-F695-C1D2-88E7-E1C377B34A93}"/>
              </a:ext>
            </a:extLst>
          </p:cNvPr>
          <p:cNvGrpSpPr/>
          <p:nvPr/>
        </p:nvGrpSpPr>
        <p:grpSpPr>
          <a:xfrm>
            <a:off x="603475" y="2630063"/>
            <a:ext cx="6541244" cy="400110"/>
            <a:chOff x="603475" y="2718695"/>
            <a:chExt cx="6541244" cy="400110"/>
          </a:xfrm>
        </p:grpSpPr>
        <p:sp>
          <p:nvSpPr>
            <p:cNvPr id="14" name="TextBox 13">
              <a:extLst>
                <a:ext uri="{FF2B5EF4-FFF2-40B4-BE49-F238E27FC236}">
                  <a16:creationId xmlns:a16="http://schemas.microsoft.com/office/drawing/2014/main" id="{F8D79D39-8637-20F4-D79D-C277F2C82DD6}"/>
                </a:ext>
              </a:extLst>
            </p:cNvPr>
            <p:cNvSpPr txBox="1"/>
            <p:nvPr/>
          </p:nvSpPr>
          <p:spPr>
            <a:xfrm>
              <a:off x="1115878" y="2718695"/>
              <a:ext cx="6028841" cy="400110"/>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300" dirty="0">
                  <a:latin typeface="+mn-lt"/>
                </a:rPr>
                <a:t>Does your message address your audience’s key concerns? Does it solve their core problem? If it doesn’t, you’ll have a hard time capturing their attention.</a:t>
              </a:r>
            </a:p>
          </p:txBody>
        </p:sp>
        <p:sp>
          <p:nvSpPr>
            <p:cNvPr id="16" name="Freeform 69">
              <a:extLst>
                <a:ext uri="{FF2B5EF4-FFF2-40B4-BE49-F238E27FC236}">
                  <a16:creationId xmlns:a16="http://schemas.microsoft.com/office/drawing/2014/main" id="{6D315726-1D49-9F11-FEEB-B90B2EDFCF1F}"/>
                </a:ext>
              </a:extLst>
            </p:cNvPr>
            <p:cNvSpPr>
              <a:spLocks noChangeAspect="1" noEditPoints="1"/>
            </p:cNvSpPr>
            <p:nvPr/>
          </p:nvSpPr>
          <p:spPr bwMode="auto">
            <a:xfrm>
              <a:off x="603475" y="2718695"/>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31" name="Group 30">
            <a:extLst>
              <a:ext uri="{FF2B5EF4-FFF2-40B4-BE49-F238E27FC236}">
                <a16:creationId xmlns:a16="http://schemas.microsoft.com/office/drawing/2014/main" id="{99EBEBF8-AD7D-28FD-FD93-782A062376F8}"/>
              </a:ext>
            </a:extLst>
          </p:cNvPr>
          <p:cNvGrpSpPr/>
          <p:nvPr/>
        </p:nvGrpSpPr>
        <p:grpSpPr>
          <a:xfrm>
            <a:off x="603475" y="3284599"/>
            <a:ext cx="6541244" cy="400111"/>
            <a:chOff x="603475" y="3446060"/>
            <a:chExt cx="6541244" cy="400111"/>
          </a:xfrm>
        </p:grpSpPr>
        <p:sp>
          <p:nvSpPr>
            <p:cNvPr id="20" name="TextBox 19">
              <a:extLst>
                <a:ext uri="{FF2B5EF4-FFF2-40B4-BE49-F238E27FC236}">
                  <a16:creationId xmlns:a16="http://schemas.microsoft.com/office/drawing/2014/main" id="{C43A2DCC-B744-0E5C-6820-D81FA0A0C814}"/>
                </a:ext>
              </a:extLst>
            </p:cNvPr>
            <p:cNvSpPr txBox="1"/>
            <p:nvPr/>
          </p:nvSpPr>
          <p:spPr>
            <a:xfrm>
              <a:off x="1115878" y="3446061"/>
              <a:ext cx="6028841" cy="400110"/>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300" dirty="0">
                  <a:latin typeface="+mn-lt"/>
                </a:rPr>
                <a:t>What is your differentiated advantage? What can you claim that nobody else can? </a:t>
              </a:r>
            </a:p>
          </p:txBody>
        </p:sp>
        <p:sp>
          <p:nvSpPr>
            <p:cNvPr id="21" name="Freeform 69">
              <a:extLst>
                <a:ext uri="{FF2B5EF4-FFF2-40B4-BE49-F238E27FC236}">
                  <a16:creationId xmlns:a16="http://schemas.microsoft.com/office/drawing/2014/main" id="{1B5504AF-79D6-F32C-FBB4-5E533E7EF484}"/>
                </a:ext>
              </a:extLst>
            </p:cNvPr>
            <p:cNvSpPr>
              <a:spLocks noChangeAspect="1" noEditPoints="1"/>
            </p:cNvSpPr>
            <p:nvPr/>
          </p:nvSpPr>
          <p:spPr bwMode="auto">
            <a:xfrm>
              <a:off x="603475" y="3446060"/>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33" name="Group 32">
            <a:extLst>
              <a:ext uri="{FF2B5EF4-FFF2-40B4-BE49-F238E27FC236}">
                <a16:creationId xmlns:a16="http://schemas.microsoft.com/office/drawing/2014/main" id="{9641810A-A71D-4409-93E4-34271119CA20}"/>
              </a:ext>
            </a:extLst>
          </p:cNvPr>
          <p:cNvGrpSpPr/>
          <p:nvPr/>
        </p:nvGrpSpPr>
        <p:grpSpPr>
          <a:xfrm>
            <a:off x="609601" y="3939135"/>
            <a:ext cx="6535118" cy="800221"/>
            <a:chOff x="609601" y="3988758"/>
            <a:chExt cx="6535118" cy="800221"/>
          </a:xfrm>
        </p:grpSpPr>
        <p:sp>
          <p:nvSpPr>
            <p:cNvPr id="23" name="TextBox 22">
              <a:extLst>
                <a:ext uri="{FF2B5EF4-FFF2-40B4-BE49-F238E27FC236}">
                  <a16:creationId xmlns:a16="http://schemas.microsoft.com/office/drawing/2014/main" id="{91739018-380A-281D-AD2C-7CBDB1F6C746}"/>
                </a:ext>
              </a:extLst>
            </p:cNvPr>
            <p:cNvSpPr txBox="1"/>
            <p:nvPr/>
          </p:nvSpPr>
          <p:spPr>
            <a:xfrm>
              <a:off x="1115878" y="3988760"/>
              <a:ext cx="6028841" cy="80021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300" dirty="0">
                  <a:latin typeface="+mn-lt"/>
                </a:rPr>
                <a:t>How sustainable is your message? You need a durable message based on something other than price, unless you are a value brand like 99 cent store or Walmart. For the rest of us, using price as a differentiator is a “go out of business” strategy.</a:t>
              </a:r>
            </a:p>
          </p:txBody>
        </p:sp>
        <p:sp>
          <p:nvSpPr>
            <p:cNvPr id="24" name="Freeform 69">
              <a:extLst>
                <a:ext uri="{FF2B5EF4-FFF2-40B4-BE49-F238E27FC236}">
                  <a16:creationId xmlns:a16="http://schemas.microsoft.com/office/drawing/2014/main" id="{961F24DB-A74F-26C3-642B-81468197E3C6}"/>
                </a:ext>
              </a:extLst>
            </p:cNvPr>
            <p:cNvSpPr>
              <a:spLocks noChangeAspect="1" noEditPoints="1"/>
            </p:cNvSpPr>
            <p:nvPr/>
          </p:nvSpPr>
          <p:spPr bwMode="auto">
            <a:xfrm>
              <a:off x="609601" y="3988758"/>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34" name="Group 33">
            <a:extLst>
              <a:ext uri="{FF2B5EF4-FFF2-40B4-BE49-F238E27FC236}">
                <a16:creationId xmlns:a16="http://schemas.microsoft.com/office/drawing/2014/main" id="{31281A48-07DE-DB45-E324-D8B44D76D8F8}"/>
              </a:ext>
            </a:extLst>
          </p:cNvPr>
          <p:cNvGrpSpPr/>
          <p:nvPr/>
        </p:nvGrpSpPr>
        <p:grpSpPr>
          <a:xfrm>
            <a:off x="609601" y="4993780"/>
            <a:ext cx="6535118" cy="1200329"/>
            <a:chOff x="609601" y="4900792"/>
            <a:chExt cx="6535118" cy="1200329"/>
          </a:xfrm>
        </p:grpSpPr>
        <p:sp>
          <p:nvSpPr>
            <p:cNvPr id="27" name="TextBox 26">
              <a:extLst>
                <a:ext uri="{FF2B5EF4-FFF2-40B4-BE49-F238E27FC236}">
                  <a16:creationId xmlns:a16="http://schemas.microsoft.com/office/drawing/2014/main" id="{B98AE11C-B004-AC23-AAC4-12E253974F8D}"/>
                </a:ext>
              </a:extLst>
            </p:cNvPr>
            <p:cNvSpPr txBox="1"/>
            <p:nvPr/>
          </p:nvSpPr>
          <p:spPr>
            <a:xfrm>
              <a:off x="1115878" y="4900792"/>
              <a:ext cx="6028841" cy="120032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300" dirty="0">
                  <a:latin typeface="+mn-lt"/>
                </a:rPr>
                <a:t>Do you give the market something to believe? Something to engage with? Is your message inspirational? Does it engage people emotionally or just rationally. Emotional triggers are far more effective than rational triggers. Emotions are very important for choosing at the point of decision. Without an emotional engagement, the buyer is left to logically decide between two options. And the list of pros and cons may paralyze them from taking any action.</a:t>
              </a:r>
            </a:p>
          </p:txBody>
        </p:sp>
        <p:sp>
          <p:nvSpPr>
            <p:cNvPr id="28" name="Freeform 69">
              <a:extLst>
                <a:ext uri="{FF2B5EF4-FFF2-40B4-BE49-F238E27FC236}">
                  <a16:creationId xmlns:a16="http://schemas.microsoft.com/office/drawing/2014/main" id="{EB638835-AA64-BB7E-FB07-6B3B069C8901}"/>
                </a:ext>
              </a:extLst>
            </p:cNvPr>
            <p:cNvSpPr>
              <a:spLocks noChangeAspect="1" noEditPoints="1"/>
            </p:cNvSpPr>
            <p:nvPr/>
          </p:nvSpPr>
          <p:spPr bwMode="auto">
            <a:xfrm>
              <a:off x="609601" y="4900792"/>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
        <p:nvSpPr>
          <p:cNvPr id="37" name="Google Shape;874;p20">
            <a:extLst>
              <a:ext uri="{FF2B5EF4-FFF2-40B4-BE49-F238E27FC236}">
                <a16:creationId xmlns:a16="http://schemas.microsoft.com/office/drawing/2014/main" id="{65A2D2A9-9203-09D3-50D6-05602573D9F1}"/>
              </a:ext>
            </a:extLst>
          </p:cNvPr>
          <p:cNvSpPr txBox="1"/>
          <p:nvPr/>
        </p:nvSpPr>
        <p:spPr>
          <a:xfrm>
            <a:off x="9113003" y="1106955"/>
            <a:ext cx="2469397" cy="828000"/>
          </a:xfrm>
          <a:prstGeom prst="rect">
            <a:avLst/>
          </a:prstGeom>
          <a:solidFill>
            <a:schemeClr val="bg1">
              <a:lumMod val="95000"/>
            </a:schemeClr>
          </a:solidFill>
          <a:ln>
            <a:noFill/>
          </a:ln>
        </p:spPr>
        <p:txBody>
          <a:bodyPr spcFirstLastPara="1" wrap="square" lIns="144000" tIns="144000" rIns="144000" bIns="144000" anchor="ctr" anchorCtr="0">
            <a:noAutofit/>
          </a:bodyPr>
          <a:lstStyle/>
          <a:p>
            <a:pPr marL="0" marR="0" lvl="1" algn="ctr" rtl="0">
              <a:lnSpc>
                <a:spcPct val="90000"/>
              </a:lnSpc>
              <a:spcBef>
                <a:spcPts val="0"/>
              </a:spcBef>
              <a:spcAft>
                <a:spcPts val="0"/>
              </a:spcAft>
              <a:buClr>
                <a:schemeClr val="dk1"/>
              </a:buClr>
              <a:buSzPct val="100000"/>
            </a:pPr>
            <a:r>
              <a:rPr lang="en-US" sz="1400" b="0" i="0" u="none" strike="noStrike" cap="none" dirty="0">
                <a:solidFill>
                  <a:schemeClr val="dk1"/>
                </a:solidFill>
                <a:latin typeface="+mj-lt"/>
                <a:ea typeface="Arial"/>
                <a:cs typeface="Arial"/>
                <a:sym typeface="Arial"/>
              </a:rPr>
              <a:t>Will people believe it?</a:t>
            </a:r>
            <a:endParaRPr sz="1200" dirty="0">
              <a:latin typeface="+mj-lt"/>
            </a:endParaRPr>
          </a:p>
        </p:txBody>
      </p:sp>
      <p:sp>
        <p:nvSpPr>
          <p:cNvPr id="39" name="Google Shape;876;p20">
            <a:extLst>
              <a:ext uri="{FF2B5EF4-FFF2-40B4-BE49-F238E27FC236}">
                <a16:creationId xmlns:a16="http://schemas.microsoft.com/office/drawing/2014/main" id="{613ABA21-C5CF-B59D-8BC9-B2E21DA995FF}"/>
              </a:ext>
            </a:extLst>
          </p:cNvPr>
          <p:cNvSpPr txBox="1"/>
          <p:nvPr/>
        </p:nvSpPr>
        <p:spPr>
          <a:xfrm>
            <a:off x="7485681" y="1106955"/>
            <a:ext cx="1440000" cy="828000"/>
          </a:xfrm>
          <a:prstGeom prst="rect">
            <a:avLst/>
          </a:prstGeom>
          <a:solidFill>
            <a:schemeClr val="accent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1400" b="1" dirty="0">
                <a:solidFill>
                  <a:schemeClr val="accent2"/>
                </a:solidFill>
                <a:latin typeface="+mj-lt"/>
                <a:ea typeface="Arial"/>
                <a:cs typeface="Arial"/>
                <a:sym typeface="Arial"/>
              </a:rPr>
              <a:t>Credible</a:t>
            </a:r>
            <a:endParaRPr sz="1100" b="1" dirty="0">
              <a:solidFill>
                <a:schemeClr val="accent2"/>
              </a:solidFill>
              <a:latin typeface="+mj-lt"/>
            </a:endParaRPr>
          </a:p>
        </p:txBody>
      </p:sp>
      <p:sp>
        <p:nvSpPr>
          <p:cNvPr id="41" name="Google Shape;878;p20">
            <a:extLst>
              <a:ext uri="{FF2B5EF4-FFF2-40B4-BE49-F238E27FC236}">
                <a16:creationId xmlns:a16="http://schemas.microsoft.com/office/drawing/2014/main" id="{0872EB33-954E-4E2D-C3DC-3DF9638E64AF}"/>
              </a:ext>
            </a:extLst>
          </p:cNvPr>
          <p:cNvSpPr txBox="1"/>
          <p:nvPr/>
        </p:nvSpPr>
        <p:spPr>
          <a:xfrm>
            <a:off x="9113003" y="2160120"/>
            <a:ext cx="2469397" cy="828000"/>
          </a:xfrm>
          <a:prstGeom prst="rect">
            <a:avLst/>
          </a:prstGeom>
          <a:solidFill>
            <a:schemeClr val="bg1">
              <a:lumMod val="95000"/>
            </a:schemeClr>
          </a:solidFill>
          <a:ln>
            <a:noFill/>
          </a:ln>
        </p:spPr>
        <p:txBody>
          <a:bodyPr spcFirstLastPara="1" wrap="square" lIns="144000" tIns="144000" rIns="144000" bIns="144000" anchor="ctr" anchorCtr="0">
            <a:noAutofit/>
          </a:bodyPr>
          <a:lstStyle/>
          <a:p>
            <a:pPr marL="0" marR="0" lvl="1" algn="ctr" rtl="0">
              <a:lnSpc>
                <a:spcPct val="90000"/>
              </a:lnSpc>
              <a:spcBef>
                <a:spcPts val="0"/>
              </a:spcBef>
              <a:spcAft>
                <a:spcPts val="0"/>
              </a:spcAft>
              <a:buClr>
                <a:schemeClr val="dk1"/>
              </a:buClr>
              <a:buSzPct val="100000"/>
            </a:pPr>
            <a:r>
              <a:rPr lang="en-US" sz="1400" b="0" i="0" u="none" strike="noStrike" cap="none" dirty="0">
                <a:solidFill>
                  <a:schemeClr val="dk1"/>
                </a:solidFill>
                <a:latin typeface="+mj-lt"/>
                <a:ea typeface="Arial"/>
                <a:cs typeface="Arial"/>
                <a:sym typeface="Arial"/>
              </a:rPr>
              <a:t>Will people care?</a:t>
            </a:r>
            <a:endParaRPr sz="1200" dirty="0">
              <a:latin typeface="+mj-lt"/>
            </a:endParaRPr>
          </a:p>
        </p:txBody>
      </p:sp>
      <p:sp>
        <p:nvSpPr>
          <p:cNvPr id="43" name="Google Shape;880;p20">
            <a:extLst>
              <a:ext uri="{FF2B5EF4-FFF2-40B4-BE49-F238E27FC236}">
                <a16:creationId xmlns:a16="http://schemas.microsoft.com/office/drawing/2014/main" id="{AD52A8DA-11C0-C71A-8988-8B24BA7C8CDB}"/>
              </a:ext>
            </a:extLst>
          </p:cNvPr>
          <p:cNvSpPr txBox="1"/>
          <p:nvPr/>
        </p:nvSpPr>
        <p:spPr>
          <a:xfrm>
            <a:off x="7485681" y="2160120"/>
            <a:ext cx="1440000" cy="828000"/>
          </a:xfrm>
          <a:prstGeom prst="rect">
            <a:avLst/>
          </a:prstGeom>
          <a:solidFill>
            <a:schemeClr val="accent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1400" b="1" dirty="0">
                <a:solidFill>
                  <a:schemeClr val="accent2"/>
                </a:solidFill>
                <a:latin typeface="+mj-lt"/>
                <a:ea typeface="Arial"/>
                <a:cs typeface="Arial"/>
                <a:sym typeface="Arial"/>
              </a:rPr>
              <a:t>Relevant</a:t>
            </a:r>
            <a:endParaRPr sz="1100" b="1" dirty="0">
              <a:solidFill>
                <a:schemeClr val="accent2"/>
              </a:solidFill>
              <a:latin typeface="+mj-lt"/>
            </a:endParaRPr>
          </a:p>
        </p:txBody>
      </p:sp>
      <p:sp>
        <p:nvSpPr>
          <p:cNvPr id="45" name="Google Shape;882;p20">
            <a:extLst>
              <a:ext uri="{FF2B5EF4-FFF2-40B4-BE49-F238E27FC236}">
                <a16:creationId xmlns:a16="http://schemas.microsoft.com/office/drawing/2014/main" id="{E29B8EA2-696C-DFA9-A8DA-E6DCCD30FADC}"/>
              </a:ext>
            </a:extLst>
          </p:cNvPr>
          <p:cNvSpPr txBox="1"/>
          <p:nvPr/>
        </p:nvSpPr>
        <p:spPr>
          <a:xfrm>
            <a:off x="9113003" y="3213285"/>
            <a:ext cx="2469397" cy="828000"/>
          </a:xfrm>
          <a:prstGeom prst="rect">
            <a:avLst/>
          </a:prstGeom>
          <a:solidFill>
            <a:schemeClr val="bg1">
              <a:lumMod val="95000"/>
            </a:schemeClr>
          </a:solidFill>
          <a:ln>
            <a:noFill/>
          </a:ln>
        </p:spPr>
        <p:txBody>
          <a:bodyPr spcFirstLastPara="1" wrap="square" lIns="144000" tIns="144000" rIns="144000" bIns="144000" anchor="ctr" anchorCtr="0">
            <a:noAutofit/>
          </a:bodyPr>
          <a:lstStyle/>
          <a:p>
            <a:pPr marL="0" marR="0" lvl="1" algn="ctr" rtl="0">
              <a:lnSpc>
                <a:spcPct val="90000"/>
              </a:lnSpc>
              <a:spcBef>
                <a:spcPts val="0"/>
              </a:spcBef>
              <a:spcAft>
                <a:spcPts val="0"/>
              </a:spcAft>
              <a:buClr>
                <a:schemeClr val="dk1"/>
              </a:buClr>
              <a:buSzPct val="100000"/>
            </a:pPr>
            <a:r>
              <a:rPr lang="en-US" sz="1400" b="0" i="0" u="none" strike="noStrike" cap="none">
                <a:solidFill>
                  <a:schemeClr val="dk1"/>
                </a:solidFill>
                <a:latin typeface="+mj-lt"/>
                <a:ea typeface="Arial"/>
                <a:cs typeface="Arial"/>
                <a:sym typeface="Arial"/>
              </a:rPr>
              <a:t>Can anyone else say it?</a:t>
            </a:r>
            <a:endParaRPr sz="1200">
              <a:latin typeface="+mj-lt"/>
            </a:endParaRPr>
          </a:p>
        </p:txBody>
      </p:sp>
      <p:sp>
        <p:nvSpPr>
          <p:cNvPr id="47" name="Google Shape;884;p20">
            <a:extLst>
              <a:ext uri="{FF2B5EF4-FFF2-40B4-BE49-F238E27FC236}">
                <a16:creationId xmlns:a16="http://schemas.microsoft.com/office/drawing/2014/main" id="{3EC0B04E-1872-9F92-8434-43CC4A688A39}"/>
              </a:ext>
            </a:extLst>
          </p:cNvPr>
          <p:cNvSpPr txBox="1"/>
          <p:nvPr/>
        </p:nvSpPr>
        <p:spPr>
          <a:xfrm>
            <a:off x="7485681" y="3213285"/>
            <a:ext cx="1440000" cy="828000"/>
          </a:xfrm>
          <a:prstGeom prst="rect">
            <a:avLst/>
          </a:prstGeom>
          <a:solidFill>
            <a:schemeClr val="accent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1400" b="1" dirty="0">
                <a:solidFill>
                  <a:schemeClr val="accent2"/>
                </a:solidFill>
                <a:latin typeface="+mj-lt"/>
                <a:ea typeface="Arial"/>
                <a:cs typeface="Arial"/>
                <a:sym typeface="Arial"/>
              </a:rPr>
              <a:t>Unique</a:t>
            </a:r>
            <a:endParaRPr sz="1100" b="1" dirty="0">
              <a:solidFill>
                <a:schemeClr val="accent2"/>
              </a:solidFill>
              <a:latin typeface="+mj-lt"/>
            </a:endParaRPr>
          </a:p>
        </p:txBody>
      </p:sp>
      <p:sp>
        <p:nvSpPr>
          <p:cNvPr id="49" name="Google Shape;886;p20">
            <a:extLst>
              <a:ext uri="{FF2B5EF4-FFF2-40B4-BE49-F238E27FC236}">
                <a16:creationId xmlns:a16="http://schemas.microsoft.com/office/drawing/2014/main" id="{B3BF6EB7-80B3-D330-74C4-057FB5B7C37F}"/>
              </a:ext>
            </a:extLst>
          </p:cNvPr>
          <p:cNvSpPr txBox="1"/>
          <p:nvPr/>
        </p:nvSpPr>
        <p:spPr>
          <a:xfrm>
            <a:off x="9113003" y="4266450"/>
            <a:ext cx="2469397" cy="828000"/>
          </a:xfrm>
          <a:prstGeom prst="rect">
            <a:avLst/>
          </a:prstGeom>
          <a:solidFill>
            <a:schemeClr val="bg1">
              <a:lumMod val="95000"/>
            </a:schemeClr>
          </a:solidFill>
          <a:ln>
            <a:noFill/>
          </a:ln>
        </p:spPr>
        <p:txBody>
          <a:bodyPr spcFirstLastPara="1" wrap="square" lIns="144000" tIns="144000" rIns="144000" bIns="144000" anchor="ctr" anchorCtr="0">
            <a:noAutofit/>
          </a:bodyPr>
          <a:lstStyle/>
          <a:p>
            <a:pPr marL="0" marR="0" lvl="1" algn="ctr" rtl="0">
              <a:lnSpc>
                <a:spcPct val="90000"/>
              </a:lnSpc>
              <a:spcBef>
                <a:spcPts val="0"/>
              </a:spcBef>
              <a:spcAft>
                <a:spcPts val="0"/>
              </a:spcAft>
              <a:buClr>
                <a:schemeClr val="dk1"/>
              </a:buClr>
              <a:buSzPct val="100000"/>
            </a:pPr>
            <a:r>
              <a:rPr lang="en-US" sz="1400" b="0" i="0" u="none" strike="noStrike" cap="none">
                <a:solidFill>
                  <a:schemeClr val="dk1"/>
                </a:solidFill>
                <a:latin typeface="+mj-lt"/>
                <a:ea typeface="Arial"/>
                <a:cs typeface="Arial"/>
                <a:sym typeface="Arial"/>
              </a:rPr>
              <a:t>Will it last?</a:t>
            </a:r>
            <a:endParaRPr sz="1200">
              <a:latin typeface="+mj-lt"/>
            </a:endParaRPr>
          </a:p>
        </p:txBody>
      </p:sp>
      <p:sp>
        <p:nvSpPr>
          <p:cNvPr id="51" name="Google Shape;888;p20">
            <a:extLst>
              <a:ext uri="{FF2B5EF4-FFF2-40B4-BE49-F238E27FC236}">
                <a16:creationId xmlns:a16="http://schemas.microsoft.com/office/drawing/2014/main" id="{9DF7C839-A35D-E10F-6467-5A679E6EF2DD}"/>
              </a:ext>
            </a:extLst>
          </p:cNvPr>
          <p:cNvSpPr txBox="1"/>
          <p:nvPr/>
        </p:nvSpPr>
        <p:spPr>
          <a:xfrm>
            <a:off x="7485681" y="4266450"/>
            <a:ext cx="1440000" cy="828000"/>
          </a:xfrm>
          <a:prstGeom prst="rect">
            <a:avLst/>
          </a:prstGeom>
          <a:solidFill>
            <a:schemeClr val="accent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1400" b="1" dirty="0">
                <a:solidFill>
                  <a:schemeClr val="accent2"/>
                </a:solidFill>
                <a:latin typeface="+mj-lt"/>
                <a:ea typeface="Arial"/>
                <a:cs typeface="Arial"/>
                <a:sym typeface="Arial"/>
              </a:rPr>
              <a:t>Durable</a:t>
            </a:r>
            <a:endParaRPr sz="1100" b="1" dirty="0">
              <a:solidFill>
                <a:schemeClr val="accent2"/>
              </a:solidFill>
              <a:latin typeface="+mj-lt"/>
            </a:endParaRPr>
          </a:p>
        </p:txBody>
      </p:sp>
      <p:sp>
        <p:nvSpPr>
          <p:cNvPr id="53" name="Google Shape;890;p20">
            <a:extLst>
              <a:ext uri="{FF2B5EF4-FFF2-40B4-BE49-F238E27FC236}">
                <a16:creationId xmlns:a16="http://schemas.microsoft.com/office/drawing/2014/main" id="{1EC4C589-00B5-9236-32F7-8EB994EF6C8F}"/>
              </a:ext>
            </a:extLst>
          </p:cNvPr>
          <p:cNvSpPr txBox="1"/>
          <p:nvPr/>
        </p:nvSpPr>
        <p:spPr>
          <a:xfrm>
            <a:off x="9113003" y="5319615"/>
            <a:ext cx="2469397" cy="828000"/>
          </a:xfrm>
          <a:prstGeom prst="rect">
            <a:avLst/>
          </a:prstGeom>
          <a:solidFill>
            <a:schemeClr val="bg1">
              <a:lumMod val="95000"/>
            </a:schemeClr>
          </a:solidFill>
          <a:ln>
            <a:noFill/>
          </a:ln>
        </p:spPr>
        <p:txBody>
          <a:bodyPr spcFirstLastPara="1" wrap="square" lIns="144000" tIns="144000" rIns="144000" bIns="144000" anchor="ctr" anchorCtr="0">
            <a:noAutofit/>
          </a:bodyPr>
          <a:lstStyle/>
          <a:p>
            <a:pPr marL="0" marR="0" lvl="1" algn="ctr" rtl="0">
              <a:lnSpc>
                <a:spcPct val="90000"/>
              </a:lnSpc>
              <a:spcBef>
                <a:spcPts val="0"/>
              </a:spcBef>
              <a:spcAft>
                <a:spcPts val="0"/>
              </a:spcAft>
              <a:buClr>
                <a:schemeClr val="dk1"/>
              </a:buClr>
              <a:buSzPct val="100000"/>
            </a:pPr>
            <a:r>
              <a:rPr lang="en-US" sz="1400" b="0" i="0" u="none" strike="noStrike" cap="none" dirty="0">
                <a:solidFill>
                  <a:schemeClr val="dk1"/>
                </a:solidFill>
                <a:latin typeface="+mj-lt"/>
                <a:ea typeface="Arial"/>
                <a:cs typeface="Arial"/>
                <a:sym typeface="Arial"/>
              </a:rPr>
              <a:t>Will it engage emotionally?</a:t>
            </a:r>
            <a:endParaRPr sz="1200" dirty="0">
              <a:latin typeface="+mj-lt"/>
            </a:endParaRPr>
          </a:p>
        </p:txBody>
      </p:sp>
      <p:sp>
        <p:nvSpPr>
          <p:cNvPr id="55" name="Google Shape;892;p20">
            <a:extLst>
              <a:ext uri="{FF2B5EF4-FFF2-40B4-BE49-F238E27FC236}">
                <a16:creationId xmlns:a16="http://schemas.microsoft.com/office/drawing/2014/main" id="{90F4BDA2-855E-27A5-D4D3-6E35EF76077D}"/>
              </a:ext>
            </a:extLst>
          </p:cNvPr>
          <p:cNvSpPr txBox="1"/>
          <p:nvPr/>
        </p:nvSpPr>
        <p:spPr>
          <a:xfrm>
            <a:off x="7485681" y="5319615"/>
            <a:ext cx="1440000" cy="828000"/>
          </a:xfrm>
          <a:prstGeom prst="rect">
            <a:avLst/>
          </a:prstGeom>
          <a:solidFill>
            <a:schemeClr val="accent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1400" b="1" dirty="0">
                <a:solidFill>
                  <a:schemeClr val="accent2"/>
                </a:solidFill>
                <a:latin typeface="+mj-lt"/>
                <a:ea typeface="Arial"/>
                <a:cs typeface="Arial"/>
                <a:sym typeface="Arial"/>
              </a:rPr>
              <a:t>Inspirational</a:t>
            </a:r>
            <a:endParaRPr sz="1100" b="1" dirty="0">
              <a:solidFill>
                <a:schemeClr val="accent2"/>
              </a:solidFill>
              <a:latin typeface="+mj-lt"/>
            </a:endParaRPr>
          </a:p>
        </p:txBody>
      </p:sp>
      <p:grpSp>
        <p:nvGrpSpPr>
          <p:cNvPr id="61" name="Group 60">
            <a:extLst>
              <a:ext uri="{FF2B5EF4-FFF2-40B4-BE49-F238E27FC236}">
                <a16:creationId xmlns:a16="http://schemas.microsoft.com/office/drawing/2014/main" id="{21CC2526-CB16-7970-4FCB-556596A424D1}"/>
              </a:ext>
            </a:extLst>
          </p:cNvPr>
          <p:cNvGrpSpPr/>
          <p:nvPr/>
        </p:nvGrpSpPr>
        <p:grpSpPr>
          <a:xfrm>
            <a:off x="1115878" y="2502850"/>
            <a:ext cx="6028841" cy="2363719"/>
            <a:chOff x="619126" y="2502850"/>
            <a:chExt cx="6525593" cy="2363719"/>
          </a:xfrm>
        </p:grpSpPr>
        <p:cxnSp>
          <p:nvCxnSpPr>
            <p:cNvPr id="56" name="Straight Connector 55">
              <a:extLst>
                <a:ext uri="{FF2B5EF4-FFF2-40B4-BE49-F238E27FC236}">
                  <a16:creationId xmlns:a16="http://schemas.microsoft.com/office/drawing/2014/main" id="{638E77E2-3E19-4F1C-B057-AF9755C04854}"/>
                </a:ext>
              </a:extLst>
            </p:cNvPr>
            <p:cNvCxnSpPr>
              <a:cxnSpLocks/>
            </p:cNvCxnSpPr>
            <p:nvPr/>
          </p:nvCxnSpPr>
          <p:spPr>
            <a:xfrm flipH="1">
              <a:off x="619126" y="3811923"/>
              <a:ext cx="65255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D1110A-4494-5A1D-4DDC-5988850FA262}"/>
                </a:ext>
              </a:extLst>
            </p:cNvPr>
            <p:cNvCxnSpPr>
              <a:cxnSpLocks/>
            </p:cNvCxnSpPr>
            <p:nvPr/>
          </p:nvCxnSpPr>
          <p:spPr>
            <a:xfrm flipH="1">
              <a:off x="619126" y="4866569"/>
              <a:ext cx="65255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1C14126-B432-EA47-08C8-7957DA7B5FD5}"/>
                </a:ext>
              </a:extLst>
            </p:cNvPr>
            <p:cNvCxnSpPr>
              <a:cxnSpLocks/>
            </p:cNvCxnSpPr>
            <p:nvPr/>
          </p:nvCxnSpPr>
          <p:spPr>
            <a:xfrm flipH="1">
              <a:off x="619126" y="3157386"/>
              <a:ext cx="65255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AA7FB9-6A78-B912-6B21-35FC98CCED36}"/>
                </a:ext>
              </a:extLst>
            </p:cNvPr>
            <p:cNvCxnSpPr>
              <a:cxnSpLocks/>
            </p:cNvCxnSpPr>
            <p:nvPr/>
          </p:nvCxnSpPr>
          <p:spPr>
            <a:xfrm flipH="1">
              <a:off x="619126" y="2502850"/>
              <a:ext cx="65255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1604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Using the Market Message Worksheet</a:t>
            </a:r>
          </a:p>
        </p:txBody>
      </p:sp>
      <p:sp>
        <p:nvSpPr>
          <p:cNvPr id="3" name="TextBox 2">
            <a:extLst>
              <a:ext uri="{FF2B5EF4-FFF2-40B4-BE49-F238E27FC236}">
                <a16:creationId xmlns:a16="http://schemas.microsoft.com/office/drawing/2014/main" id="{ECF9F057-3A4A-230A-9111-31B540AF8CEE}"/>
              </a:ext>
            </a:extLst>
          </p:cNvPr>
          <p:cNvSpPr txBox="1"/>
          <p:nvPr/>
        </p:nvSpPr>
        <p:spPr>
          <a:xfrm>
            <a:off x="609598" y="1125538"/>
            <a:ext cx="5202266" cy="1741648"/>
          </a:xfrm>
          <a:prstGeom prst="rect">
            <a:avLst/>
          </a:prstGeom>
          <a:solidFill>
            <a:schemeClr val="accent1"/>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dirty="0"/>
              <a:t>Now that you’ve clarified your unique message it’s time to put it into a messaging framework.</a:t>
            </a:r>
          </a:p>
          <a:p>
            <a:r>
              <a:rPr lang="en-US" dirty="0"/>
              <a:t>The Market Message worksheet explores the various aspects that set your product or solution apart from others in the marketplace.</a:t>
            </a:r>
          </a:p>
        </p:txBody>
      </p:sp>
      <p:sp>
        <p:nvSpPr>
          <p:cNvPr id="4" name="Rectangle 3">
            <a:extLst>
              <a:ext uri="{FF2B5EF4-FFF2-40B4-BE49-F238E27FC236}">
                <a16:creationId xmlns:a16="http://schemas.microsoft.com/office/drawing/2014/main" id="{111B332D-E2CE-2C6F-DE2B-C059128307EE}"/>
              </a:ext>
            </a:extLst>
          </p:cNvPr>
          <p:cNvSpPr/>
          <p:nvPr/>
        </p:nvSpPr>
        <p:spPr>
          <a:xfrm>
            <a:off x="6096000" y="1125538"/>
            <a:ext cx="5486401" cy="5046661"/>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5F1822F2-950E-64A8-3AFF-0F6D89B65375}"/>
              </a:ext>
            </a:extLst>
          </p:cNvPr>
          <p:cNvSpPr txBox="1"/>
          <p:nvPr/>
        </p:nvSpPr>
        <p:spPr>
          <a:xfrm>
            <a:off x="609598" y="3187282"/>
            <a:ext cx="5202266" cy="2984917"/>
          </a:xfrm>
          <a:prstGeom prst="rect">
            <a:avLst/>
          </a:prstGeom>
          <a:solidFill>
            <a:schemeClr val="bg1">
              <a:lumMod val="95000"/>
            </a:schemeClr>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dirty="0">
                <a:solidFill>
                  <a:schemeClr val="tx1"/>
                </a:solidFill>
              </a:rPr>
              <a:t>This worksheet is comprised of short phrases not long explanations. The goal is to be concise and brief.</a:t>
            </a:r>
          </a:p>
          <a:p>
            <a:pPr marL="285750" indent="-285750">
              <a:spcAft>
                <a:spcPts val="600"/>
              </a:spcAft>
              <a:buFont typeface="Arial" panose="020B0604020202020204" pitchFamily="34" charset="0"/>
              <a:buChar char="•"/>
            </a:pPr>
            <a:r>
              <a:rPr lang="en-US" dirty="0">
                <a:solidFill>
                  <a:schemeClr val="tx1"/>
                </a:solidFill>
              </a:rPr>
              <a:t>Who is your target audience?</a:t>
            </a:r>
          </a:p>
          <a:p>
            <a:pPr marL="285750" indent="-285750">
              <a:spcAft>
                <a:spcPts val="600"/>
              </a:spcAft>
              <a:buFont typeface="Arial" panose="020B0604020202020204" pitchFamily="34" charset="0"/>
              <a:buChar char="•"/>
            </a:pPr>
            <a:r>
              <a:rPr lang="en-US" dirty="0">
                <a:solidFill>
                  <a:schemeClr val="tx1"/>
                </a:solidFill>
              </a:rPr>
              <a:t>What value proposition are you delivering?</a:t>
            </a:r>
          </a:p>
          <a:p>
            <a:pPr marL="285750" indent="-285750">
              <a:spcAft>
                <a:spcPts val="600"/>
              </a:spcAft>
              <a:buFont typeface="Arial" panose="020B0604020202020204" pitchFamily="34" charset="0"/>
              <a:buChar char="•"/>
            </a:pPr>
            <a:r>
              <a:rPr lang="en-US" dirty="0">
                <a:solidFill>
                  <a:schemeClr val="tx1"/>
                </a:solidFill>
              </a:rPr>
              <a:t>How does your company uniquely benefit customers?</a:t>
            </a:r>
          </a:p>
          <a:p>
            <a:pPr marL="285750" indent="-285750">
              <a:spcAft>
                <a:spcPts val="600"/>
              </a:spcAft>
              <a:buFont typeface="Arial" panose="020B0604020202020204" pitchFamily="34" charset="0"/>
              <a:buChar char="•"/>
            </a:pPr>
            <a:r>
              <a:rPr lang="en-US" dirty="0">
                <a:solidFill>
                  <a:schemeClr val="tx1"/>
                </a:solidFill>
              </a:rPr>
              <a:t>How does the customer specifically benefit from your product or solution?</a:t>
            </a:r>
          </a:p>
          <a:p>
            <a:pPr marL="285750" indent="-285750">
              <a:spcAft>
                <a:spcPts val="600"/>
              </a:spcAft>
              <a:buFont typeface="Arial" panose="020B0604020202020204" pitchFamily="34" charset="0"/>
              <a:buChar char="•"/>
            </a:pPr>
            <a:r>
              <a:rPr lang="en-US" dirty="0">
                <a:solidFill>
                  <a:schemeClr val="tx1"/>
                </a:solidFill>
              </a:rPr>
              <a:t>What are the messaging pillars that you go to market with  and how do those benefits reward the customer?</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E36AF5B-B7D5-39B8-FC69-AA72F39DABA3}"/>
                  </a:ext>
                </a:extLst>
              </p:cNvPr>
              <p:cNvGraphicFramePr>
                <a:graphicFrameLocks noChangeAspect="1"/>
              </p:cNvGraphicFramePr>
              <p:nvPr>
                <p:extLst>
                  <p:ext uri="{D42A27DB-BD31-4B8C-83A1-F6EECF244321}">
                    <p14:modId xmlns:p14="http://schemas.microsoft.com/office/powerpoint/2010/main" val="840861438"/>
                  </p:ext>
                </p:extLst>
              </p:nvPr>
            </p:nvGraphicFramePr>
            <p:xfrm>
              <a:off x="6319201" y="2231368"/>
              <a:ext cx="5040000" cy="2835000"/>
            </p:xfrm>
            <a:graphic>
              <a:graphicData uri="http://schemas.microsoft.com/office/powerpoint/2016/slidezoom">
                <pslz:sldZm>
                  <pslz:sldZmObj sldId="2147472040" cId="2445396477">
                    <pslz:zmPr id="{DF273879-7461-497E-9495-7991C5C36FD0}" returnToParent="0" transitionDur="1000">
                      <p166:blipFill xmlns:p166="http://schemas.microsoft.com/office/powerpoint/2016/6/main">
                        <a:blip r:embed="rId3"/>
                        <a:stretch>
                          <a:fillRect/>
                        </a:stretch>
                      </p166:blipFill>
                      <p166:spPr xmlns:p166="http://schemas.microsoft.com/office/powerpoint/2016/6/main">
                        <a:xfrm>
                          <a:off x="0" y="0"/>
                          <a:ext cx="5040000" cy="2835000"/>
                        </a:xfrm>
                        <a:prstGeom prst="rect">
                          <a:avLst/>
                        </a:prstGeom>
                        <a:ln w="6350">
                          <a:solidFill>
                            <a:prstClr val="ltGray"/>
                          </a:solidFill>
                        </a:ln>
                      </p166:spPr>
                    </pslz:zmPr>
                  </pslz:sldZmObj>
                </pslz:sldZm>
              </a:graphicData>
            </a:graphic>
          </p:graphicFrame>
        </mc:Choice>
        <mc:Fallback xmlns="">
          <p:pic>
            <p:nvPicPr>
              <p:cNvPr id="7" name="Slide Zoom 6">
                <a:hlinkClick r:id="rId4" action="ppaction://hlinksldjump"/>
                <a:extLst>
                  <a:ext uri="{FF2B5EF4-FFF2-40B4-BE49-F238E27FC236}">
                    <a16:creationId xmlns:a16="http://schemas.microsoft.com/office/drawing/2014/main" id="{5E36AF5B-B7D5-39B8-FC69-AA72F39DABA3}"/>
                  </a:ext>
                </a:extLst>
              </p:cNvPr>
              <p:cNvPicPr>
                <a:picLocks noGrp="1" noRot="1" noChangeAspect="1" noMove="1" noResize="1" noEditPoints="1" noAdjustHandles="1" noChangeArrowheads="1" noChangeShapeType="1"/>
              </p:cNvPicPr>
              <p:nvPr/>
            </p:nvPicPr>
            <p:blipFill>
              <a:blip r:embed="rId5"/>
              <a:stretch>
                <a:fillRect/>
              </a:stretch>
            </p:blipFill>
            <p:spPr>
              <a:xfrm>
                <a:off x="6319201" y="2231368"/>
                <a:ext cx="5040000" cy="2835000"/>
              </a:xfrm>
              <a:prstGeom prst="rect">
                <a:avLst/>
              </a:prstGeom>
              <a:ln w="6350">
                <a:solidFill>
                  <a:prstClr val="ltGray"/>
                </a:solidFill>
              </a:ln>
            </p:spPr>
          </p:pic>
        </mc:Fallback>
      </mc:AlternateContent>
    </p:spTree>
    <p:extLst>
      <p:ext uri="{BB962C8B-B14F-4D97-AF65-F5344CB8AC3E}">
        <p14:creationId xmlns:p14="http://schemas.microsoft.com/office/powerpoint/2010/main" val="350887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Market Message</a:t>
            </a:r>
            <a:endParaRPr lang="en-ID" dirty="0"/>
          </a:p>
        </p:txBody>
      </p:sp>
      <p:graphicFrame>
        <p:nvGraphicFramePr>
          <p:cNvPr id="3" name="Google Shape;905;p22">
            <a:extLst>
              <a:ext uri="{FF2B5EF4-FFF2-40B4-BE49-F238E27FC236}">
                <a16:creationId xmlns:a16="http://schemas.microsoft.com/office/drawing/2014/main" id="{F0B78E5E-C2D6-A04B-38EE-4C375F729E95}"/>
              </a:ext>
            </a:extLst>
          </p:cNvPr>
          <p:cNvGraphicFramePr/>
          <p:nvPr>
            <p:extLst>
              <p:ext uri="{D42A27DB-BD31-4B8C-83A1-F6EECF244321}">
                <p14:modId xmlns:p14="http://schemas.microsoft.com/office/powerpoint/2010/main" val="235949459"/>
              </p:ext>
            </p:extLst>
          </p:nvPr>
        </p:nvGraphicFramePr>
        <p:xfrm>
          <a:off x="609601" y="1125539"/>
          <a:ext cx="10972801" cy="5051216"/>
        </p:xfrm>
        <a:graphic>
          <a:graphicData uri="http://schemas.openxmlformats.org/drawingml/2006/table">
            <a:tbl>
              <a:tblPr firstRow="1" bandRow="1">
                <a:noFill/>
              </a:tblPr>
              <a:tblGrid>
                <a:gridCol w="2084827">
                  <a:extLst>
                    <a:ext uri="{9D8B030D-6E8A-4147-A177-3AD203B41FA5}">
                      <a16:colId xmlns:a16="http://schemas.microsoft.com/office/drawing/2014/main" val="20000"/>
                    </a:ext>
                  </a:extLst>
                </a:gridCol>
                <a:gridCol w="2962658">
                  <a:extLst>
                    <a:ext uri="{9D8B030D-6E8A-4147-A177-3AD203B41FA5}">
                      <a16:colId xmlns:a16="http://schemas.microsoft.com/office/drawing/2014/main" val="20001"/>
                    </a:ext>
                  </a:extLst>
                </a:gridCol>
                <a:gridCol w="2962658">
                  <a:extLst>
                    <a:ext uri="{9D8B030D-6E8A-4147-A177-3AD203B41FA5}">
                      <a16:colId xmlns:a16="http://schemas.microsoft.com/office/drawing/2014/main" val="20002"/>
                    </a:ext>
                  </a:extLst>
                </a:gridCol>
                <a:gridCol w="2962658">
                  <a:extLst>
                    <a:ext uri="{9D8B030D-6E8A-4147-A177-3AD203B41FA5}">
                      <a16:colId xmlns:a16="http://schemas.microsoft.com/office/drawing/2014/main" val="20003"/>
                    </a:ext>
                  </a:extLst>
                </a:gridCol>
              </a:tblGrid>
              <a:tr h="578008">
                <a:tc>
                  <a:txBody>
                    <a:bodyPr/>
                    <a:lstStyle/>
                    <a:p>
                      <a:pPr marL="0" marR="0" lvl="0" indent="0" algn="l" rtl="0">
                        <a:spcBef>
                          <a:spcPts val="0"/>
                        </a:spcBef>
                        <a:spcAft>
                          <a:spcPts val="0"/>
                        </a:spcAft>
                        <a:buNone/>
                      </a:pPr>
                      <a:r>
                        <a:rPr lang="en-US" sz="1200" b="1" dirty="0">
                          <a:solidFill>
                            <a:schemeClr val="bg1"/>
                          </a:solidFill>
                        </a:rPr>
                        <a:t>TARGET AUDIENCE</a:t>
                      </a:r>
                      <a:endParaRPr sz="1200" b="1" dirty="0">
                        <a:solidFill>
                          <a:schemeClr val="bg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l" rtl="0">
                        <a:spcBef>
                          <a:spcPts val="0"/>
                        </a:spcBef>
                        <a:spcAft>
                          <a:spcPts val="0"/>
                        </a:spcAft>
                        <a:buNone/>
                      </a:pPr>
                      <a:r>
                        <a:rPr lang="en-US" sz="1200" b="0" dirty="0"/>
                        <a:t>&lt;HIGH LEVEL STATEMENT THAT DEFINES THE TARGET MARKET; COMPANY SIZE; VERTICAL; BUYER ROLES/TITLES&gt;</a:t>
                      </a:r>
                      <a:endParaRPr sz="1200" b="0" dirty="0"/>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8008">
                <a:tc>
                  <a:txBody>
                    <a:bodyPr/>
                    <a:lstStyle/>
                    <a:p>
                      <a:pPr marL="0" marR="0" lvl="0" indent="0" algn="l" rtl="0">
                        <a:spcBef>
                          <a:spcPts val="0"/>
                        </a:spcBef>
                        <a:spcAft>
                          <a:spcPts val="0"/>
                        </a:spcAft>
                        <a:buNone/>
                      </a:pPr>
                      <a:r>
                        <a:rPr lang="en-US" sz="1200" b="1" dirty="0">
                          <a:solidFill>
                            <a:schemeClr val="bg1"/>
                          </a:solidFill>
                        </a:rPr>
                        <a:t>POSITIONING</a:t>
                      </a:r>
                      <a:endParaRPr sz="1200" dirty="0">
                        <a:solidFill>
                          <a:schemeClr val="bg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l" rtl="0">
                        <a:spcBef>
                          <a:spcPts val="0"/>
                        </a:spcBef>
                        <a:spcAft>
                          <a:spcPts val="0"/>
                        </a:spcAft>
                        <a:buNone/>
                      </a:pPr>
                      <a:r>
                        <a:rPr lang="en-US" sz="1200"/>
                        <a:t>&lt;VALUE PROPOSITION STATEMENT FROM “COMPETITIVE DIFFERENTIATORS” SLIDE&gt;</a:t>
                      </a:r>
                      <a:endParaRPr sz="1200">
                        <a:solidFill>
                          <a:schemeClr val="dk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26333">
                <a:tc>
                  <a:txBody>
                    <a:bodyPr/>
                    <a:lstStyle/>
                    <a:p>
                      <a:pPr marL="0" marR="0" lvl="0" indent="0" algn="l" rtl="0">
                        <a:spcBef>
                          <a:spcPts val="0"/>
                        </a:spcBef>
                        <a:spcAft>
                          <a:spcPts val="0"/>
                        </a:spcAft>
                        <a:buNone/>
                      </a:pPr>
                      <a:r>
                        <a:rPr lang="en-US" sz="1200" b="1" dirty="0">
                          <a:solidFill>
                            <a:schemeClr val="bg1"/>
                          </a:solidFill>
                        </a:rPr>
                        <a:t>&lt;COMPANY&gt;’S APPROACH</a:t>
                      </a:r>
                      <a:endParaRPr sz="1200" dirty="0">
                        <a:solidFill>
                          <a:schemeClr val="bg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l" rtl="0">
                        <a:spcBef>
                          <a:spcPts val="0"/>
                        </a:spcBef>
                        <a:spcAft>
                          <a:spcPts val="0"/>
                        </a:spcAft>
                        <a:buNone/>
                      </a:pPr>
                      <a:r>
                        <a:rPr lang="en-US" sz="1200"/>
                        <a:t>&lt;60-75 WORD STATEMENT THAT ARTICULATES HOW THE COMPANY UNIQUELY BENEFITS CUSTOMERS AND GENERATES RESULTS&gt;</a:t>
                      </a:r>
                      <a:endParaRPr sz="1200">
                        <a:solidFill>
                          <a:schemeClr val="dk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1541">
                <a:tc>
                  <a:txBody>
                    <a:bodyPr/>
                    <a:lstStyle/>
                    <a:p>
                      <a:pPr marL="0" marR="0" lvl="0" indent="0" algn="l" rtl="0">
                        <a:spcBef>
                          <a:spcPts val="0"/>
                        </a:spcBef>
                        <a:spcAft>
                          <a:spcPts val="0"/>
                        </a:spcAft>
                        <a:buNone/>
                      </a:pPr>
                      <a:r>
                        <a:rPr lang="en-US" sz="1200" b="1" dirty="0">
                          <a:solidFill>
                            <a:schemeClr val="bg1"/>
                          </a:solidFill>
                        </a:rPr>
                        <a:t>CUSTOMER VALUE OF PRODUCT LINE OR SOLUTION</a:t>
                      </a:r>
                      <a:endParaRPr sz="1200" dirty="0">
                        <a:solidFill>
                          <a:schemeClr val="bg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l" rtl="0">
                        <a:spcBef>
                          <a:spcPts val="0"/>
                        </a:spcBef>
                        <a:spcAft>
                          <a:spcPts val="0"/>
                        </a:spcAft>
                        <a:buNone/>
                      </a:pPr>
                      <a:r>
                        <a:rPr lang="en-US" sz="1200"/>
                        <a:t>&lt;60-75 WORD STATEMENT THAT ARTICULATES HOW THE CUSTOMER BENEFITS FROM USING YOUR PRODUCT OR SOLUTION&gt;</a:t>
                      </a:r>
                      <a:endParaRPr sz="1200">
                        <a:solidFill>
                          <a:schemeClr val="dk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008000">
                <a:tc>
                  <a:txBody>
                    <a:bodyPr/>
                    <a:lstStyle/>
                    <a:p>
                      <a:pPr marL="0" marR="0" lvl="0" indent="0" algn="l" rtl="0">
                        <a:spcBef>
                          <a:spcPts val="0"/>
                        </a:spcBef>
                        <a:spcAft>
                          <a:spcPts val="0"/>
                        </a:spcAft>
                        <a:buNone/>
                      </a:pPr>
                      <a:r>
                        <a:rPr lang="en-US" sz="1200" b="1" dirty="0">
                          <a:solidFill>
                            <a:schemeClr val="bg1"/>
                          </a:solidFill>
                        </a:rPr>
                        <a:t>MESSAGING PILLARS FOR SUBJECT (PRODUCT OR SERVICE) OF CAMPAIGN</a:t>
                      </a:r>
                      <a:endParaRPr sz="1200" dirty="0">
                        <a:solidFill>
                          <a:schemeClr val="bg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1200" dirty="0"/>
                        <a:t>&lt;BENEFIT PILLAR #1&gt;</a:t>
                      </a:r>
                      <a:endParaRPr sz="1200" dirty="0">
                        <a:solidFill>
                          <a:schemeClr val="dk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a:t>&lt;BENEFIT PILLAR #2&gt;</a:t>
                      </a:r>
                      <a:endParaRPr sz="1200">
                        <a:solidFill>
                          <a:schemeClr val="dk1"/>
                        </a:solidFill>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a:t>&lt;BENEFIT PILLAR #3&gt;</a:t>
                      </a:r>
                      <a:endParaRPr sz="1200"/>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327165">
                <a:tc>
                  <a:txBody>
                    <a:bodyPr/>
                    <a:lstStyle/>
                    <a:p>
                      <a:pPr marL="0" marR="0" lvl="0" indent="0" algn="l" rtl="0">
                        <a:spcBef>
                          <a:spcPts val="0"/>
                        </a:spcBef>
                        <a:spcAft>
                          <a:spcPts val="0"/>
                        </a:spcAft>
                        <a:buNone/>
                      </a:pPr>
                      <a:r>
                        <a:rPr lang="en-US" sz="1200" b="1" dirty="0">
                          <a:solidFill>
                            <a:schemeClr val="bg1"/>
                          </a:solidFill>
                        </a:rPr>
                        <a:t>CUSTOMER REWARD</a:t>
                      </a:r>
                      <a:endParaRPr sz="1200" dirty="0">
                        <a:solidFill>
                          <a:schemeClr val="bg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1200"/>
                        <a:t>&lt;AS A RESULT OF THIS BENFIT PILLAR, THE CUSTOMER IS REWARDED WITH:&gt;</a:t>
                      </a:r>
                      <a:endParaRPr sz="1200"/>
                    </a:p>
                    <a:p>
                      <a:pPr marL="171450" marR="0" lvl="0" indent="-171450" algn="l" rtl="0">
                        <a:spcBef>
                          <a:spcPts val="0"/>
                        </a:spcBef>
                        <a:spcAft>
                          <a:spcPts val="0"/>
                        </a:spcAft>
                        <a:buClr>
                          <a:schemeClr val="dk1"/>
                        </a:buClr>
                        <a:buSzPts val="900"/>
                        <a:buFont typeface="Arial"/>
                        <a:buChar char="•"/>
                      </a:pPr>
                      <a:r>
                        <a:rPr lang="en-US" sz="1200"/>
                        <a:t>OUTCOME 1</a:t>
                      </a:r>
                      <a:endParaRPr sz="1200"/>
                    </a:p>
                    <a:p>
                      <a:pPr marL="171450" marR="0" lvl="0" indent="-171450" algn="l" rtl="0">
                        <a:spcBef>
                          <a:spcPts val="0"/>
                        </a:spcBef>
                        <a:spcAft>
                          <a:spcPts val="0"/>
                        </a:spcAft>
                        <a:buClr>
                          <a:schemeClr val="dk1"/>
                        </a:buClr>
                        <a:buSzPts val="900"/>
                        <a:buFont typeface="Arial"/>
                        <a:buChar char="•"/>
                      </a:pPr>
                      <a:r>
                        <a:rPr lang="en-US" sz="1200"/>
                        <a:t>OUTCOME 2</a:t>
                      </a:r>
                      <a:endParaRPr sz="1200"/>
                    </a:p>
                    <a:p>
                      <a:pPr marL="171450" marR="0" lvl="0" indent="-171450" algn="l" rtl="0">
                        <a:spcBef>
                          <a:spcPts val="0"/>
                        </a:spcBef>
                        <a:spcAft>
                          <a:spcPts val="0"/>
                        </a:spcAft>
                        <a:buClr>
                          <a:schemeClr val="dk1"/>
                        </a:buClr>
                        <a:buSzPts val="900"/>
                        <a:buFont typeface="Arial"/>
                        <a:buChar char="•"/>
                      </a:pPr>
                      <a:r>
                        <a:rPr lang="en-US" sz="1200"/>
                        <a:t>OUTCOME 3</a:t>
                      </a:r>
                      <a:endParaRPr sz="1200">
                        <a:solidFill>
                          <a:schemeClr val="dk1"/>
                        </a:solidFill>
                      </a:endParaRPr>
                    </a:p>
                  </a:txBody>
                  <a:tcPr marL="144000" marR="144000" marT="144000" marB="144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a:t>&lt;AS A RESULT OF THIS BENFIT PILLAR, THE CUSTOMER IS REWARDED WITH:&gt;</a:t>
                      </a:r>
                      <a:endParaRPr sz="1200"/>
                    </a:p>
                    <a:p>
                      <a:pPr marL="171450" marR="0" lvl="0" indent="-171450" algn="l" rtl="0">
                        <a:spcBef>
                          <a:spcPts val="0"/>
                        </a:spcBef>
                        <a:spcAft>
                          <a:spcPts val="0"/>
                        </a:spcAft>
                        <a:buClr>
                          <a:schemeClr val="dk1"/>
                        </a:buClr>
                        <a:buSzPts val="900"/>
                        <a:buFont typeface="Arial"/>
                        <a:buChar char="•"/>
                      </a:pPr>
                      <a:r>
                        <a:rPr lang="en-US" sz="1200"/>
                        <a:t>OUTCOME 1</a:t>
                      </a:r>
                      <a:endParaRPr sz="1200"/>
                    </a:p>
                    <a:p>
                      <a:pPr marL="171450" marR="0" lvl="0" indent="-171450" algn="l" rtl="0">
                        <a:spcBef>
                          <a:spcPts val="0"/>
                        </a:spcBef>
                        <a:spcAft>
                          <a:spcPts val="0"/>
                        </a:spcAft>
                        <a:buClr>
                          <a:schemeClr val="dk1"/>
                        </a:buClr>
                        <a:buSzPts val="900"/>
                        <a:buFont typeface="Arial"/>
                        <a:buChar char="•"/>
                      </a:pPr>
                      <a:r>
                        <a:rPr lang="en-US" sz="1200"/>
                        <a:t>OUTCOME 2</a:t>
                      </a:r>
                      <a:endParaRPr sz="1200"/>
                    </a:p>
                    <a:p>
                      <a:pPr marL="171450" marR="0" lvl="0" indent="-171450" algn="l" rtl="0">
                        <a:spcBef>
                          <a:spcPts val="0"/>
                        </a:spcBef>
                        <a:spcAft>
                          <a:spcPts val="0"/>
                        </a:spcAft>
                        <a:buClr>
                          <a:schemeClr val="dk1"/>
                        </a:buClr>
                        <a:buSzPts val="900"/>
                        <a:buFont typeface="Arial"/>
                        <a:buChar char="•"/>
                      </a:pPr>
                      <a:r>
                        <a:rPr lang="en-US" sz="1200"/>
                        <a:t>OUTCOME 3</a:t>
                      </a:r>
                      <a:endParaRPr sz="1200">
                        <a:solidFill>
                          <a:schemeClr val="dk1"/>
                        </a:solidFill>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200" dirty="0"/>
                        <a:t>&lt;AS A RESULT OF THIS BENFIT PILLAR, THE CUSTOMER IS REWARDED WITH:&gt;</a:t>
                      </a:r>
                      <a:endParaRPr sz="1200" dirty="0"/>
                    </a:p>
                    <a:p>
                      <a:pPr marL="171450" marR="0" lvl="0" indent="-171450" algn="l" rtl="0">
                        <a:spcBef>
                          <a:spcPts val="0"/>
                        </a:spcBef>
                        <a:spcAft>
                          <a:spcPts val="0"/>
                        </a:spcAft>
                        <a:buClr>
                          <a:schemeClr val="dk1"/>
                        </a:buClr>
                        <a:buSzPts val="900"/>
                        <a:buFont typeface="Arial"/>
                        <a:buChar char="•"/>
                      </a:pPr>
                      <a:r>
                        <a:rPr lang="en-US" sz="1200" dirty="0"/>
                        <a:t>OUTCOME 1</a:t>
                      </a:r>
                      <a:endParaRPr sz="1200" dirty="0"/>
                    </a:p>
                    <a:p>
                      <a:pPr marL="171450" marR="0" lvl="0" indent="-171450" algn="l" rtl="0">
                        <a:spcBef>
                          <a:spcPts val="0"/>
                        </a:spcBef>
                        <a:spcAft>
                          <a:spcPts val="0"/>
                        </a:spcAft>
                        <a:buClr>
                          <a:schemeClr val="dk1"/>
                        </a:buClr>
                        <a:buSzPts val="900"/>
                        <a:buFont typeface="Arial"/>
                        <a:buChar char="•"/>
                      </a:pPr>
                      <a:r>
                        <a:rPr lang="en-US" sz="1200" dirty="0"/>
                        <a:t>OUTCOME 2</a:t>
                      </a:r>
                      <a:endParaRPr sz="1200" dirty="0"/>
                    </a:p>
                    <a:p>
                      <a:pPr marL="171450" marR="0" lvl="0" indent="-171450" algn="l" rtl="0">
                        <a:spcBef>
                          <a:spcPts val="0"/>
                        </a:spcBef>
                        <a:spcAft>
                          <a:spcPts val="0"/>
                        </a:spcAft>
                        <a:buClr>
                          <a:schemeClr val="dk1"/>
                        </a:buClr>
                        <a:buSzPts val="900"/>
                        <a:buFont typeface="Arial"/>
                        <a:buChar char="•"/>
                      </a:pPr>
                      <a:r>
                        <a:rPr lang="en-US" sz="1200" dirty="0"/>
                        <a:t>OUTCOME 3</a:t>
                      </a:r>
                      <a:endParaRPr sz="1200" dirty="0">
                        <a:solidFill>
                          <a:schemeClr val="dk1"/>
                        </a:solidFill>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539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Market Message</a:t>
            </a:r>
            <a:endParaRPr lang="en-ID" dirty="0"/>
          </a:p>
        </p:txBody>
      </p:sp>
      <p:graphicFrame>
        <p:nvGraphicFramePr>
          <p:cNvPr id="3" name="Google Shape;905;p22">
            <a:extLst>
              <a:ext uri="{FF2B5EF4-FFF2-40B4-BE49-F238E27FC236}">
                <a16:creationId xmlns:a16="http://schemas.microsoft.com/office/drawing/2014/main" id="{F0B78E5E-C2D6-A04B-38EE-4C375F729E95}"/>
              </a:ext>
            </a:extLst>
          </p:cNvPr>
          <p:cNvGraphicFramePr/>
          <p:nvPr>
            <p:extLst>
              <p:ext uri="{D42A27DB-BD31-4B8C-83A1-F6EECF244321}">
                <p14:modId xmlns:p14="http://schemas.microsoft.com/office/powerpoint/2010/main" val="1128307675"/>
              </p:ext>
            </p:extLst>
          </p:nvPr>
        </p:nvGraphicFramePr>
        <p:xfrm>
          <a:off x="609601" y="1125538"/>
          <a:ext cx="10972801" cy="5057043"/>
        </p:xfrm>
        <a:graphic>
          <a:graphicData uri="http://schemas.openxmlformats.org/drawingml/2006/table">
            <a:tbl>
              <a:tblPr firstRow="1" bandRow="1">
                <a:noFill/>
              </a:tblPr>
              <a:tblGrid>
                <a:gridCol w="2084827">
                  <a:extLst>
                    <a:ext uri="{9D8B030D-6E8A-4147-A177-3AD203B41FA5}">
                      <a16:colId xmlns:a16="http://schemas.microsoft.com/office/drawing/2014/main" val="20000"/>
                    </a:ext>
                  </a:extLst>
                </a:gridCol>
                <a:gridCol w="4443987">
                  <a:extLst>
                    <a:ext uri="{9D8B030D-6E8A-4147-A177-3AD203B41FA5}">
                      <a16:colId xmlns:a16="http://schemas.microsoft.com/office/drawing/2014/main" val="20001"/>
                    </a:ext>
                  </a:extLst>
                </a:gridCol>
                <a:gridCol w="4443987">
                  <a:extLst>
                    <a:ext uri="{9D8B030D-6E8A-4147-A177-3AD203B41FA5}">
                      <a16:colId xmlns:a16="http://schemas.microsoft.com/office/drawing/2014/main" val="20002"/>
                    </a:ext>
                  </a:extLst>
                </a:gridCol>
              </a:tblGrid>
              <a:tr h="1079513">
                <a:tc>
                  <a:txBody>
                    <a:bodyPr/>
                    <a:lstStyle/>
                    <a:p>
                      <a:pPr marL="0" marR="0" lvl="0" indent="0" algn="l" rtl="0">
                        <a:spcBef>
                          <a:spcPts val="0"/>
                        </a:spcBef>
                        <a:spcAft>
                          <a:spcPts val="0"/>
                        </a:spcAft>
                        <a:buNone/>
                      </a:pPr>
                      <a:r>
                        <a:rPr lang="en-US" sz="1200" b="1" dirty="0">
                          <a:solidFill>
                            <a:schemeClr val="bg1"/>
                          </a:solidFill>
                        </a:rPr>
                        <a:t>TARGET AUDIENCE</a:t>
                      </a:r>
                      <a:endParaRPr sz="1200" b="1" dirty="0">
                        <a:solidFill>
                          <a:schemeClr val="bg1"/>
                        </a:solidFill>
                      </a:endParaRP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marL="0" marR="0" lvl="0" indent="0" algn="l" rtl="0">
                        <a:spcBef>
                          <a:spcPts val="0"/>
                        </a:spcBef>
                        <a:spcAft>
                          <a:spcPts val="600"/>
                        </a:spcAft>
                        <a:buNone/>
                      </a:pPr>
                      <a:r>
                        <a:rPr lang="en-US" sz="1100" b="0" dirty="0"/>
                        <a:t>TARGET MARKET: We are targeting the Steve Persona (VP Sales / Sales Leader). This Pilot campaign is agnostic of Vertical / Industry but will be driving efforts towards ACME’s core industries  </a:t>
                      </a:r>
                    </a:p>
                    <a:p>
                      <a:pPr marL="0" marR="0" lvl="0" indent="0" algn="l" rtl="0">
                        <a:spcBef>
                          <a:spcPts val="0"/>
                        </a:spcBef>
                        <a:spcAft>
                          <a:spcPts val="0"/>
                        </a:spcAft>
                        <a:buNone/>
                      </a:pPr>
                      <a:r>
                        <a:rPr lang="en-US" sz="1100" b="0" dirty="0"/>
                        <a:t>STEVE’S GOALS:  ACQUIRE QUALITY TALENT THAT CAN HELP MAKE MY NUMBER.  DESIRES TO WORK WITH AN OUTSOURCE VENDOR THAT UNDERSTANDS HIS STRATEGY AND VISION. WILLING TO WORK TOGETHER TO CREATE A LONG-TERM STRATEGIC PLAN. </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0"/>
                  </a:ext>
                </a:extLst>
              </a:tr>
              <a:tr h="609003">
                <a:tc>
                  <a:txBody>
                    <a:bodyPr/>
                    <a:lstStyle/>
                    <a:p>
                      <a:pPr marL="0" marR="0" lvl="0" indent="0" algn="l" rtl="0">
                        <a:spcBef>
                          <a:spcPts val="0"/>
                        </a:spcBef>
                        <a:spcAft>
                          <a:spcPts val="0"/>
                        </a:spcAft>
                        <a:buNone/>
                      </a:pPr>
                      <a:r>
                        <a:rPr lang="en-US" sz="1200" b="1" dirty="0">
                          <a:solidFill>
                            <a:schemeClr val="bg1"/>
                          </a:solidFill>
                        </a:rPr>
                        <a:t>POSITIONING</a:t>
                      </a:r>
                      <a:endParaRPr sz="1200" dirty="0">
                        <a:solidFill>
                          <a:schemeClr val="bg1"/>
                        </a:solidFill>
                      </a:endParaRP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marL="0" marR="0" lvl="0" indent="0" algn="l" rtl="0">
                        <a:spcBef>
                          <a:spcPts val="0"/>
                        </a:spcBef>
                        <a:spcAft>
                          <a:spcPts val="0"/>
                        </a:spcAft>
                        <a:buNone/>
                      </a:pPr>
                      <a:r>
                        <a:rPr lang="en-US" sz="1100" dirty="0"/>
                        <a:t>ACME has developed a complete portfolio of services that have been optimized over the course of three decades. With extensive capabilities and configurable capacities, we are able to meet your sales challenge and drive better business outcomes.. </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1"/>
                  </a:ext>
                </a:extLst>
              </a:tr>
              <a:tr h="686557">
                <a:tc>
                  <a:txBody>
                    <a:bodyPr/>
                    <a:lstStyle/>
                    <a:p>
                      <a:pPr marL="0" marR="0" lvl="0" indent="0" algn="l" rtl="0">
                        <a:spcBef>
                          <a:spcPts val="0"/>
                        </a:spcBef>
                        <a:spcAft>
                          <a:spcPts val="0"/>
                        </a:spcAft>
                        <a:buNone/>
                      </a:pPr>
                      <a:r>
                        <a:rPr lang="en-US" sz="1200" b="1" dirty="0">
                          <a:solidFill>
                            <a:schemeClr val="bg1"/>
                          </a:solidFill>
                        </a:rPr>
                        <a:t>&lt;COMPANY&gt;’S APPROACH</a:t>
                      </a:r>
                      <a:endParaRPr sz="1200" dirty="0">
                        <a:solidFill>
                          <a:schemeClr val="bg1"/>
                        </a:solidFill>
                      </a:endParaRP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marL="0" marR="0" lvl="0" indent="0" algn="l" rtl="0">
                        <a:spcBef>
                          <a:spcPts val="0"/>
                        </a:spcBef>
                        <a:spcAft>
                          <a:spcPts val="0"/>
                        </a:spcAft>
                        <a:buNone/>
                      </a:pPr>
                      <a:r>
                        <a:rPr lang="en-US" sz="1100" dirty="0"/>
                        <a:t>ACME has a proven track record of meeting and exceeding sales goals by taking a consultative selling approach. We leverage specialized recruiting dedicated to commercial consisting of 80+ recruiters. We focus on innovation with our resources, implementation and business process training. ACME uses a performance based financial model aligned with the customers success. </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2"/>
                  </a:ext>
                </a:extLst>
              </a:tr>
              <a:tr h="730219">
                <a:tc>
                  <a:txBody>
                    <a:bodyPr/>
                    <a:lstStyle/>
                    <a:p>
                      <a:pPr marL="0" marR="0" lvl="0" indent="0" algn="l" rtl="0">
                        <a:spcBef>
                          <a:spcPts val="0"/>
                        </a:spcBef>
                        <a:spcAft>
                          <a:spcPts val="0"/>
                        </a:spcAft>
                        <a:buNone/>
                      </a:pPr>
                      <a:r>
                        <a:rPr lang="en-US" sz="1200" b="1" dirty="0">
                          <a:solidFill>
                            <a:schemeClr val="bg1"/>
                          </a:solidFill>
                        </a:rPr>
                        <a:t>CUSTOMER VALUE OF PRODUCT LINE OR SOLUTION</a:t>
                      </a:r>
                      <a:endParaRPr sz="1200" dirty="0">
                        <a:solidFill>
                          <a:schemeClr val="bg1"/>
                        </a:solidFill>
                      </a:endParaRP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marL="0" marR="0" lvl="0" indent="0" algn="l" rtl="0">
                        <a:spcBef>
                          <a:spcPts val="0"/>
                        </a:spcBef>
                        <a:spcAft>
                          <a:spcPts val="0"/>
                        </a:spcAft>
                        <a:buNone/>
                      </a:pPr>
                      <a:r>
                        <a:rPr lang="en-US" sz="1100" dirty="0"/>
                        <a:t>STEVE: “MARKETSOURCE HAS AN EXCELLENT TALENT POOL THAT WILL HELP MAKE HITTING MY NUMBER MORE ATTAINABLE, I WANT TO DIG INTO WHAT MARKETSOURCE HAS TO OFFER.”</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3"/>
                  </a:ext>
                </a:extLst>
              </a:tr>
              <a:tr h="904866">
                <a:tc>
                  <a:txBody>
                    <a:bodyPr/>
                    <a:lstStyle/>
                    <a:p>
                      <a:pPr marL="0" marR="0" lvl="0" indent="0" algn="l" rtl="0">
                        <a:spcBef>
                          <a:spcPts val="0"/>
                        </a:spcBef>
                        <a:spcAft>
                          <a:spcPts val="0"/>
                        </a:spcAft>
                        <a:buNone/>
                      </a:pPr>
                      <a:r>
                        <a:rPr lang="en-US" sz="1200" b="1" dirty="0">
                          <a:solidFill>
                            <a:schemeClr val="bg1"/>
                          </a:solidFill>
                        </a:rPr>
                        <a:t>MESSAGING PILLARS FOR SUBJECT (PRODUCT OR SERVICE) OF CAMPAIGN</a:t>
                      </a:r>
                      <a:endParaRPr sz="1200" dirty="0">
                        <a:solidFill>
                          <a:schemeClr val="bg1"/>
                        </a:solidFill>
                      </a:endParaRP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rtl="0">
                        <a:spcBef>
                          <a:spcPts val="0"/>
                        </a:spcBef>
                        <a:spcAft>
                          <a:spcPts val="0"/>
                        </a:spcAft>
                        <a:buNone/>
                      </a:pPr>
                      <a:r>
                        <a:rPr lang="en-US" sz="1100" dirty="0"/>
                        <a:t>DRIVE SALES THROUGH DIRECT SALES (UNDERSERVED ACCOUNTS)</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100" dirty="0"/>
                        <a:t>IMPROVE EXECUTION WITH CHANNEL PARTNERS</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846650">
                <a:tc>
                  <a:txBody>
                    <a:bodyPr/>
                    <a:lstStyle/>
                    <a:p>
                      <a:pPr marL="0" marR="0" lvl="0" indent="0" algn="l" rtl="0">
                        <a:spcBef>
                          <a:spcPts val="0"/>
                        </a:spcBef>
                        <a:spcAft>
                          <a:spcPts val="0"/>
                        </a:spcAft>
                        <a:buNone/>
                      </a:pPr>
                      <a:r>
                        <a:rPr lang="en-US" sz="1200" b="1" dirty="0">
                          <a:solidFill>
                            <a:schemeClr val="bg1"/>
                          </a:solidFill>
                        </a:rPr>
                        <a:t>CUSTOMER REWARD</a:t>
                      </a:r>
                      <a:endParaRPr sz="1200" dirty="0">
                        <a:solidFill>
                          <a:schemeClr val="bg1"/>
                        </a:solidFill>
                      </a:endParaRP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marR="0" lvl="0" indent="-171450" algn="l" rtl="0">
                        <a:spcBef>
                          <a:spcPts val="0"/>
                        </a:spcBef>
                        <a:spcAft>
                          <a:spcPts val="0"/>
                        </a:spcAft>
                        <a:buFont typeface="Arial" panose="020B0604020202020204" pitchFamily="34" charset="0"/>
                        <a:buChar char="•"/>
                      </a:pPr>
                      <a:r>
                        <a:rPr lang="en-US" sz="1100" dirty="0"/>
                        <a:t>MARKETSOURCE CAN GO THROUGH LOWER TIERED ACCOUNTS, INCREASE SIZE OF WALLET IN SMALL ACCOUNTS AND IDENTIFY LARGE OPPORTUNITIES IN UNSERVED ACCOUNTS</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1450" marR="0" lvl="0" indent="-171450" algn="l" rtl="0">
                        <a:spcBef>
                          <a:spcPts val="0"/>
                        </a:spcBef>
                        <a:spcAft>
                          <a:spcPts val="0"/>
                        </a:spcAft>
                        <a:buFont typeface="Arial" panose="020B0604020202020204" pitchFamily="34" charset="0"/>
                        <a:buChar char="•"/>
                      </a:pPr>
                      <a:r>
                        <a:rPr lang="en-US" sz="1100" dirty="0"/>
                        <a:t>UNDERSTAND WHO THE RIGHT PARTNERS ARE TO WORK WITH </a:t>
                      </a:r>
                    </a:p>
                    <a:p>
                      <a:pPr marL="171450" marR="0" lvl="0" indent="-171450" algn="l" rtl="0">
                        <a:spcBef>
                          <a:spcPts val="0"/>
                        </a:spcBef>
                        <a:spcAft>
                          <a:spcPts val="0"/>
                        </a:spcAft>
                        <a:buFont typeface="Arial" panose="020B0604020202020204" pitchFamily="34" charset="0"/>
                        <a:buChar char="•"/>
                      </a:pPr>
                      <a:r>
                        <a:rPr lang="en-US" sz="1100" dirty="0"/>
                        <a:t>LEARN HOW TO PROPERLY RECRUIT AND ACTIVATE THE CHANNEL PARTNERS</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4" name="Google Shape;785;p8">
            <a:extLst>
              <a:ext uri="{FF2B5EF4-FFF2-40B4-BE49-F238E27FC236}">
                <a16:creationId xmlns:a16="http://schemas.microsoft.com/office/drawing/2014/main" id="{95E5C1AA-0FA1-CE6F-BEF3-9E95EAD5E21E}"/>
              </a:ext>
            </a:extLst>
          </p:cNvPr>
          <p:cNvSpPr/>
          <p:nvPr/>
        </p:nvSpPr>
        <p:spPr>
          <a:xfrm>
            <a:off x="10267720" y="0"/>
            <a:ext cx="1924280" cy="587058"/>
          </a:xfrm>
          <a:prstGeom prst="rect">
            <a:avLst/>
          </a:prstGeom>
          <a:solidFill>
            <a:schemeClr val="accent3"/>
          </a:solidFill>
          <a:ln w="571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bg1"/>
                </a:solidFill>
                <a:latin typeface="+mj-lt"/>
                <a:ea typeface="Arial"/>
                <a:cs typeface="Arial"/>
                <a:sym typeface="Arial"/>
              </a:rPr>
              <a:t>SAMPLE</a:t>
            </a:r>
            <a:endParaRPr>
              <a:solidFill>
                <a:schemeClr val="bg1"/>
              </a:solidFill>
              <a:latin typeface="+mj-lt"/>
            </a:endParaRPr>
          </a:p>
        </p:txBody>
      </p:sp>
    </p:spTree>
    <p:extLst>
      <p:ext uri="{BB962C8B-B14F-4D97-AF65-F5344CB8AC3E}">
        <p14:creationId xmlns:p14="http://schemas.microsoft.com/office/powerpoint/2010/main" val="100872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D897E-33D5-8E66-D8A9-C1EF0D7A29A2}"/>
              </a:ext>
            </a:extLst>
          </p:cNvPr>
          <p:cNvSpPr>
            <a:spLocks noGrp="1"/>
          </p:cNvSpPr>
          <p:nvPr>
            <p:ph type="body" sz="quarter" idx="10"/>
          </p:nvPr>
        </p:nvSpPr>
        <p:spPr>
          <a:xfrm>
            <a:off x="1318352" y="2553789"/>
            <a:ext cx="9555296" cy="875211"/>
          </a:xfrm>
        </p:spPr>
        <p:txBody>
          <a:bodyPr>
            <a:noAutofit/>
          </a:bodyPr>
          <a:lstStyle/>
          <a:p>
            <a:r>
              <a:rPr lang="en-US" dirty="0"/>
              <a:t>Step Two: Develop the Content</a:t>
            </a:r>
            <a:endParaRPr lang="en-ID" dirty="0"/>
          </a:p>
        </p:txBody>
      </p:sp>
      <p:sp>
        <p:nvSpPr>
          <p:cNvPr id="3" name="Text Placeholder 2" hidden="1">
            <a:extLst>
              <a:ext uri="{FF2B5EF4-FFF2-40B4-BE49-F238E27FC236}">
                <a16:creationId xmlns:a16="http://schemas.microsoft.com/office/drawing/2014/main" id="{DB632BE7-D36A-1A9B-F564-1F54B069F76A}"/>
              </a:ext>
            </a:extLst>
          </p:cNvPr>
          <p:cNvSpPr>
            <a:spLocks noGrp="1"/>
          </p:cNvSpPr>
          <p:nvPr>
            <p:ph type="body" sz="quarter" idx="11"/>
          </p:nvPr>
        </p:nvSpPr>
        <p:spPr/>
        <p:txBody>
          <a:bodyPr/>
          <a:lstStyle/>
          <a:p>
            <a:endParaRPr lang="en-ID" dirty="0"/>
          </a:p>
        </p:txBody>
      </p:sp>
    </p:spTree>
    <p:extLst>
      <p:ext uri="{BB962C8B-B14F-4D97-AF65-F5344CB8AC3E}">
        <p14:creationId xmlns:p14="http://schemas.microsoft.com/office/powerpoint/2010/main" val="1462043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931;p25">
            <a:extLst>
              <a:ext uri="{FF2B5EF4-FFF2-40B4-BE49-F238E27FC236}">
                <a16:creationId xmlns:a16="http://schemas.microsoft.com/office/drawing/2014/main" id="{21778B87-58AC-77EE-D4EB-532D1FEE2142}"/>
              </a:ext>
            </a:extLst>
          </p:cNvPr>
          <p:cNvSpPr/>
          <p:nvPr/>
        </p:nvSpPr>
        <p:spPr>
          <a:xfrm rot="16200000">
            <a:off x="1674275" y="2240638"/>
            <a:ext cx="3352084" cy="3291840"/>
          </a:xfrm>
          <a:prstGeom prst="rect">
            <a:avLst/>
          </a:prstGeom>
          <a:solidFill>
            <a:schemeClr val="bg1">
              <a:lumMod val="95000"/>
            </a:schemeClr>
          </a:solidFill>
          <a:ln w="6350" cap="flat" cmpd="sng">
            <a:solidFill>
              <a:schemeClr val="bg1">
                <a:lumMod val="8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800" b="0" i="0" u="none" strike="noStrike" cap="none">
              <a:solidFill>
                <a:srgbClr val="000000"/>
              </a:solidFill>
              <a:ea typeface="Arial"/>
              <a:cs typeface="Arial"/>
              <a:sym typeface="Arial"/>
            </a:endParaRPr>
          </a:p>
        </p:txBody>
      </p:sp>
      <p:sp>
        <p:nvSpPr>
          <p:cNvPr id="15" name="Google Shape;933;p25">
            <a:extLst>
              <a:ext uri="{FF2B5EF4-FFF2-40B4-BE49-F238E27FC236}">
                <a16:creationId xmlns:a16="http://schemas.microsoft.com/office/drawing/2014/main" id="{82F7D9A5-E904-A1CB-5527-D7861667F5C8}"/>
              </a:ext>
            </a:extLst>
          </p:cNvPr>
          <p:cNvSpPr/>
          <p:nvPr/>
        </p:nvSpPr>
        <p:spPr>
          <a:xfrm rot="5400000" flipH="1">
            <a:off x="8255130" y="2240638"/>
            <a:ext cx="3352084" cy="3291840"/>
          </a:xfrm>
          <a:prstGeom prst="rect">
            <a:avLst/>
          </a:prstGeom>
          <a:solidFill>
            <a:schemeClr val="bg1">
              <a:lumMod val="95000"/>
            </a:schemeClr>
          </a:solidFill>
          <a:ln w="6350" cap="flat" cmpd="sng">
            <a:solidFill>
              <a:schemeClr val="bg1">
                <a:lumMod val="8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800" b="0" i="0" u="none" strike="noStrike" cap="none">
              <a:solidFill>
                <a:srgbClr val="000000"/>
              </a:solidFill>
              <a:ea typeface="Arial"/>
              <a:cs typeface="Arial"/>
              <a:sym typeface="Arial"/>
            </a:endParaRPr>
          </a:p>
        </p:txBody>
      </p:sp>
      <p:sp>
        <p:nvSpPr>
          <p:cNvPr id="102" name="Google Shape;931;p25">
            <a:extLst>
              <a:ext uri="{FF2B5EF4-FFF2-40B4-BE49-F238E27FC236}">
                <a16:creationId xmlns:a16="http://schemas.microsoft.com/office/drawing/2014/main" id="{543604DC-FE57-E81D-8C7B-374A6E6F79E2}"/>
              </a:ext>
            </a:extLst>
          </p:cNvPr>
          <p:cNvSpPr/>
          <p:nvPr/>
        </p:nvSpPr>
        <p:spPr>
          <a:xfrm rot="16200000">
            <a:off x="4965302" y="2240638"/>
            <a:ext cx="3352084" cy="3291840"/>
          </a:xfrm>
          <a:prstGeom prst="rect">
            <a:avLst/>
          </a:prstGeom>
          <a:solidFill>
            <a:schemeClr val="bg1">
              <a:lumMod val="95000"/>
            </a:schemeClr>
          </a:solidFill>
          <a:ln w="6350" cap="flat" cmpd="sng">
            <a:solidFill>
              <a:schemeClr val="bg1">
                <a:lumMod val="8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800" b="0" i="0" u="none" strike="noStrike" cap="none">
              <a:solidFill>
                <a:srgbClr val="000000"/>
              </a:solidFill>
              <a:ea typeface="Arial"/>
              <a:cs typeface="Arial"/>
              <a:sym typeface="Arial"/>
            </a:endParaRPr>
          </a:p>
        </p:txBody>
      </p:sp>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latin typeface="+mn-lt"/>
              </a:rPr>
              <a:t>Use Content to Nurture Contacts Effectively</a:t>
            </a:r>
          </a:p>
        </p:txBody>
      </p:sp>
      <p:sp>
        <p:nvSpPr>
          <p:cNvPr id="9" name="Google Shape;928;p25">
            <a:extLst>
              <a:ext uri="{FF2B5EF4-FFF2-40B4-BE49-F238E27FC236}">
                <a16:creationId xmlns:a16="http://schemas.microsoft.com/office/drawing/2014/main" id="{6707B961-FCE8-FDA7-D541-2C016AD77692}"/>
              </a:ext>
            </a:extLst>
          </p:cNvPr>
          <p:cNvSpPr/>
          <p:nvPr/>
        </p:nvSpPr>
        <p:spPr>
          <a:xfrm>
            <a:off x="1705117" y="1137775"/>
            <a:ext cx="3290400" cy="1065866"/>
          </a:xfrm>
          <a:prstGeom prst="rect">
            <a:avLst/>
          </a:prstGeom>
          <a:solidFill>
            <a:schemeClr val="accent1"/>
          </a:solidFill>
          <a:ln w="6350" cap="flat" cmpd="sng">
            <a:solidFill>
              <a:schemeClr val="bg1">
                <a:lumMod val="85000"/>
              </a:schemeClr>
            </a:solidFill>
            <a:prstDash val="solid"/>
            <a:round/>
            <a:headEnd type="none" w="sm" len="sm"/>
            <a:tailEnd type="none" w="sm" len="sm"/>
          </a:ln>
        </p:spPr>
        <p:txBody>
          <a:bodyPr spcFirstLastPara="1" wrap="square" lIns="144000" tIns="144000" rIns="144000" bIns="144000" anchor="t" anchorCtr="0">
            <a:noAutofit/>
          </a:bodyPr>
          <a:lstStyle/>
          <a:p>
            <a:pPr marL="0" marR="0" lvl="0" indent="0" algn="l" rtl="0">
              <a:spcBef>
                <a:spcPts val="0"/>
              </a:spcBef>
              <a:spcAft>
                <a:spcPts val="300"/>
              </a:spcAft>
              <a:buClr>
                <a:srgbClr val="000000"/>
              </a:buClr>
              <a:buSzPts val="2000"/>
              <a:buFont typeface="Times New Roman"/>
              <a:buNone/>
            </a:pPr>
            <a:r>
              <a:rPr lang="en-US" sz="1600" b="1" i="0" u="none" strike="noStrike" cap="none" dirty="0">
                <a:solidFill>
                  <a:srgbClr val="FFFFFF"/>
                </a:solidFill>
                <a:ea typeface="Arial"/>
                <a:cs typeface="Arial"/>
                <a:sym typeface="Arial"/>
              </a:rPr>
              <a:t>Suspects</a:t>
            </a:r>
            <a:endParaRPr sz="1000" b="1" i="0" u="none" strike="noStrike" cap="none" dirty="0">
              <a:solidFill>
                <a:srgbClr val="FFFFFF"/>
              </a:solidFill>
              <a:ea typeface="Arial"/>
              <a:cs typeface="Arial"/>
              <a:sym typeface="Arial"/>
            </a:endParaRPr>
          </a:p>
          <a:p>
            <a:pPr marL="0" marR="0" lvl="0" indent="0" algn="l" rtl="0">
              <a:spcBef>
                <a:spcPts val="0"/>
              </a:spcBef>
              <a:spcAft>
                <a:spcPts val="300"/>
              </a:spcAft>
              <a:buClr>
                <a:srgbClr val="000000"/>
              </a:buClr>
              <a:buSzPts val="1100"/>
              <a:buFont typeface="Times New Roman"/>
              <a:buNone/>
            </a:pPr>
            <a:r>
              <a:rPr lang="en-US" sz="1000" b="1" dirty="0">
                <a:solidFill>
                  <a:srgbClr val="FFFFFF"/>
                </a:solidFill>
                <a:ea typeface="Arial"/>
                <a:cs typeface="Arial"/>
                <a:sym typeface="Arial"/>
              </a:rPr>
              <a:t>Audience g</a:t>
            </a:r>
            <a:r>
              <a:rPr lang="en-US" sz="1000" b="1" i="0" u="none" strike="noStrike" cap="none" dirty="0">
                <a:solidFill>
                  <a:srgbClr val="FFFFFF"/>
                </a:solidFill>
                <a:ea typeface="Arial"/>
                <a:cs typeface="Arial"/>
                <a:sym typeface="Arial"/>
              </a:rPr>
              <a:t>oal: </a:t>
            </a:r>
            <a:r>
              <a:rPr lang="en-US" sz="1000" b="1" i="0" u="none" strike="noStrike" cap="none" dirty="0">
                <a:solidFill>
                  <a:schemeClr val="accent4"/>
                </a:solidFill>
                <a:ea typeface="Arial"/>
                <a:cs typeface="Arial"/>
                <a:sym typeface="Arial"/>
              </a:rPr>
              <a:t>Education</a:t>
            </a:r>
            <a:endParaRPr sz="1400" dirty="0">
              <a:solidFill>
                <a:schemeClr val="accent4"/>
              </a:solidFill>
            </a:endParaRPr>
          </a:p>
          <a:p>
            <a:pPr marL="0" marR="0" lvl="0" indent="0" algn="l" rtl="0">
              <a:spcBef>
                <a:spcPts val="0"/>
              </a:spcBef>
              <a:spcAft>
                <a:spcPts val="300"/>
              </a:spcAft>
              <a:buClr>
                <a:srgbClr val="000000"/>
              </a:buClr>
              <a:buSzPts val="1100"/>
              <a:buFont typeface="Times New Roman"/>
              <a:buNone/>
            </a:pPr>
            <a:r>
              <a:rPr lang="en-US" sz="1000" b="1" dirty="0">
                <a:solidFill>
                  <a:schemeClr val="lt1"/>
                </a:solidFill>
                <a:ea typeface="Arial"/>
                <a:cs typeface="Arial"/>
                <a:sym typeface="Arial"/>
              </a:rPr>
              <a:t>Marketing goal: </a:t>
            </a:r>
            <a:r>
              <a:rPr lang="en-US" sz="1000" b="1" dirty="0">
                <a:solidFill>
                  <a:schemeClr val="accent4"/>
                </a:solidFill>
                <a:ea typeface="Arial"/>
                <a:cs typeface="Arial"/>
                <a:sym typeface="Arial"/>
              </a:rPr>
              <a:t>Awareness</a:t>
            </a:r>
            <a:endParaRPr sz="1400" dirty="0">
              <a:solidFill>
                <a:schemeClr val="accent4"/>
              </a:solidFill>
            </a:endParaRPr>
          </a:p>
          <a:p>
            <a:pPr marL="0" marR="0" lvl="0" indent="0" algn="l" rtl="0">
              <a:spcBef>
                <a:spcPts val="0"/>
              </a:spcBef>
              <a:spcAft>
                <a:spcPts val="300"/>
              </a:spcAft>
              <a:buClr>
                <a:srgbClr val="000000"/>
              </a:buClr>
              <a:buSzPts val="1100"/>
              <a:buFont typeface="Times New Roman"/>
              <a:buNone/>
            </a:pPr>
            <a:r>
              <a:rPr lang="en-US" sz="1000" b="1" dirty="0">
                <a:solidFill>
                  <a:schemeClr val="lt1"/>
                </a:solidFill>
                <a:ea typeface="Arial"/>
                <a:cs typeface="Arial"/>
                <a:sym typeface="Arial"/>
              </a:rPr>
              <a:t>Consumption score: </a:t>
            </a:r>
            <a:r>
              <a:rPr lang="en-US" sz="1000" b="1" dirty="0">
                <a:solidFill>
                  <a:schemeClr val="accent4"/>
                </a:solidFill>
                <a:ea typeface="Arial"/>
                <a:cs typeface="Arial"/>
                <a:sym typeface="Arial"/>
              </a:rPr>
              <a:t>Low</a:t>
            </a:r>
            <a:endParaRPr sz="1000" b="1" i="0" u="none" strike="noStrike" cap="none" dirty="0">
              <a:solidFill>
                <a:schemeClr val="accent4"/>
              </a:solidFill>
              <a:ea typeface="Arial"/>
              <a:cs typeface="Arial"/>
              <a:sym typeface="Arial"/>
            </a:endParaRPr>
          </a:p>
        </p:txBody>
      </p:sp>
      <p:sp>
        <p:nvSpPr>
          <p:cNvPr id="10" name="Google Shape;929;p25">
            <a:extLst>
              <a:ext uri="{FF2B5EF4-FFF2-40B4-BE49-F238E27FC236}">
                <a16:creationId xmlns:a16="http://schemas.microsoft.com/office/drawing/2014/main" id="{8E51C5EA-85FD-FD9D-DD8C-4B782375DF70}"/>
              </a:ext>
            </a:extLst>
          </p:cNvPr>
          <p:cNvSpPr/>
          <p:nvPr/>
        </p:nvSpPr>
        <p:spPr>
          <a:xfrm>
            <a:off x="4996144" y="1137775"/>
            <a:ext cx="3290400" cy="1065866"/>
          </a:xfrm>
          <a:prstGeom prst="rect">
            <a:avLst/>
          </a:prstGeom>
          <a:solidFill>
            <a:schemeClr val="accent1"/>
          </a:solidFill>
          <a:ln w="6350" cap="flat" cmpd="sng">
            <a:solidFill>
              <a:schemeClr val="bg1">
                <a:lumMod val="85000"/>
              </a:schemeClr>
            </a:solidFill>
            <a:prstDash val="solid"/>
            <a:round/>
            <a:headEnd type="none" w="sm" len="sm"/>
            <a:tailEnd type="none" w="sm" len="sm"/>
          </a:ln>
        </p:spPr>
        <p:txBody>
          <a:bodyPr spcFirstLastPara="1" wrap="square" lIns="144000" tIns="144000" rIns="144000" bIns="144000" anchor="t" anchorCtr="0">
            <a:noAutofit/>
          </a:bodyPr>
          <a:lstStyle/>
          <a:p>
            <a:pPr>
              <a:spcAft>
                <a:spcPts val="300"/>
              </a:spcAft>
              <a:buClr>
                <a:srgbClr val="000000"/>
              </a:buClr>
              <a:buSzPts val="2000"/>
            </a:pPr>
            <a:r>
              <a:rPr lang="en-US" sz="1600" b="1" dirty="0">
                <a:solidFill>
                  <a:srgbClr val="FFFFFF"/>
                </a:solidFill>
                <a:cs typeface="Arial"/>
                <a:sym typeface="Arial"/>
              </a:rPr>
              <a:t>Prospects</a:t>
            </a:r>
            <a:endParaRPr sz="1600" b="1" dirty="0">
              <a:solidFill>
                <a:srgbClr val="FFFFFF"/>
              </a:solidFill>
              <a:cs typeface="Arial"/>
              <a:sym typeface="Arial"/>
            </a:endParaRPr>
          </a:p>
          <a:p>
            <a:pPr>
              <a:spcAft>
                <a:spcPts val="300"/>
              </a:spcAft>
              <a:buClr>
                <a:srgbClr val="000000"/>
              </a:buClr>
              <a:buSzPts val="2000"/>
            </a:pPr>
            <a:r>
              <a:rPr lang="en-US" sz="1000" b="1" dirty="0">
                <a:solidFill>
                  <a:srgbClr val="FFFFFF"/>
                </a:solidFill>
                <a:cs typeface="Arial"/>
                <a:sym typeface="Arial"/>
              </a:rPr>
              <a:t>Audience goal: </a:t>
            </a:r>
            <a:r>
              <a:rPr lang="en-US" sz="1000" b="1" dirty="0">
                <a:solidFill>
                  <a:schemeClr val="accent4"/>
                </a:solidFill>
                <a:cs typeface="Arial"/>
                <a:sym typeface="Arial"/>
              </a:rPr>
              <a:t>Research</a:t>
            </a:r>
            <a:endParaRPr sz="1000" b="1" dirty="0">
              <a:solidFill>
                <a:schemeClr val="accent4"/>
              </a:solidFill>
              <a:cs typeface="Arial"/>
            </a:endParaRPr>
          </a:p>
          <a:p>
            <a:pPr>
              <a:spcAft>
                <a:spcPts val="300"/>
              </a:spcAft>
              <a:buClr>
                <a:srgbClr val="000000"/>
              </a:buClr>
              <a:buSzPts val="2000"/>
            </a:pPr>
            <a:r>
              <a:rPr lang="en-US" sz="1000" b="1" dirty="0">
                <a:solidFill>
                  <a:srgbClr val="FFFFFF"/>
                </a:solidFill>
                <a:cs typeface="Arial"/>
                <a:sym typeface="Arial"/>
              </a:rPr>
              <a:t>Marketing goal: </a:t>
            </a:r>
            <a:r>
              <a:rPr lang="en-US" sz="1000" b="1" dirty="0">
                <a:solidFill>
                  <a:schemeClr val="accent4"/>
                </a:solidFill>
                <a:cs typeface="Arial"/>
                <a:sym typeface="Arial"/>
              </a:rPr>
              <a:t>Engagement</a:t>
            </a:r>
            <a:endParaRPr sz="1000" b="1" dirty="0">
              <a:solidFill>
                <a:schemeClr val="accent4"/>
              </a:solidFill>
              <a:cs typeface="Arial"/>
            </a:endParaRPr>
          </a:p>
          <a:p>
            <a:pPr>
              <a:spcAft>
                <a:spcPts val="300"/>
              </a:spcAft>
              <a:buClr>
                <a:srgbClr val="000000"/>
              </a:buClr>
              <a:buSzPts val="2000"/>
            </a:pPr>
            <a:r>
              <a:rPr lang="en-US" sz="1000" b="1" dirty="0">
                <a:solidFill>
                  <a:srgbClr val="FFFFFF"/>
                </a:solidFill>
                <a:cs typeface="Arial"/>
                <a:sym typeface="Arial"/>
              </a:rPr>
              <a:t>Consumption score: </a:t>
            </a:r>
            <a:r>
              <a:rPr lang="en-US" sz="1000" b="1" dirty="0">
                <a:solidFill>
                  <a:schemeClr val="accent4"/>
                </a:solidFill>
                <a:cs typeface="Arial"/>
                <a:sym typeface="Arial"/>
              </a:rPr>
              <a:t>Medium</a:t>
            </a:r>
            <a:endParaRPr sz="1000" b="1" dirty="0">
              <a:solidFill>
                <a:schemeClr val="accent4"/>
              </a:solidFill>
              <a:cs typeface="Arial"/>
            </a:endParaRPr>
          </a:p>
        </p:txBody>
      </p:sp>
      <p:sp>
        <p:nvSpPr>
          <p:cNvPr id="11" name="Google Shape;930;p25">
            <a:extLst>
              <a:ext uri="{FF2B5EF4-FFF2-40B4-BE49-F238E27FC236}">
                <a16:creationId xmlns:a16="http://schemas.microsoft.com/office/drawing/2014/main" id="{860252C6-B676-9F0B-0F40-94DEC14B6F44}"/>
              </a:ext>
            </a:extLst>
          </p:cNvPr>
          <p:cNvSpPr/>
          <p:nvPr/>
        </p:nvSpPr>
        <p:spPr>
          <a:xfrm>
            <a:off x="8285972" y="1137775"/>
            <a:ext cx="3290400" cy="1065866"/>
          </a:xfrm>
          <a:prstGeom prst="rect">
            <a:avLst/>
          </a:prstGeom>
          <a:solidFill>
            <a:schemeClr val="accent1"/>
          </a:solidFill>
          <a:ln w="6350" cap="flat" cmpd="sng">
            <a:solidFill>
              <a:schemeClr val="bg1">
                <a:lumMod val="85000"/>
              </a:schemeClr>
            </a:solidFill>
            <a:prstDash val="solid"/>
            <a:round/>
            <a:headEnd type="none" w="sm" len="sm"/>
            <a:tailEnd type="none" w="sm" len="sm"/>
          </a:ln>
        </p:spPr>
        <p:txBody>
          <a:bodyPr spcFirstLastPara="1" wrap="square" lIns="144000" tIns="144000" rIns="144000" bIns="144000" anchor="t" anchorCtr="0">
            <a:noAutofit/>
          </a:bodyPr>
          <a:lstStyle/>
          <a:p>
            <a:pPr>
              <a:spcAft>
                <a:spcPts val="300"/>
              </a:spcAft>
              <a:buClr>
                <a:srgbClr val="000000"/>
              </a:buClr>
              <a:buSzPts val="2000"/>
            </a:pPr>
            <a:r>
              <a:rPr lang="en-US" sz="1600" b="1" dirty="0">
                <a:solidFill>
                  <a:srgbClr val="FFFFFF"/>
                </a:solidFill>
                <a:cs typeface="Arial"/>
                <a:sym typeface="Arial"/>
              </a:rPr>
              <a:t>Opportunities</a:t>
            </a:r>
            <a:endParaRPr sz="1600" b="1" dirty="0">
              <a:solidFill>
                <a:srgbClr val="FFFFFF"/>
              </a:solidFill>
              <a:cs typeface="Arial"/>
              <a:sym typeface="Arial"/>
            </a:endParaRPr>
          </a:p>
          <a:p>
            <a:pPr>
              <a:spcAft>
                <a:spcPts val="300"/>
              </a:spcAft>
              <a:buClr>
                <a:srgbClr val="000000"/>
              </a:buClr>
              <a:buSzPts val="2000"/>
            </a:pPr>
            <a:r>
              <a:rPr lang="en-US" sz="1000" b="1" dirty="0">
                <a:solidFill>
                  <a:srgbClr val="FFFFFF"/>
                </a:solidFill>
                <a:cs typeface="Arial"/>
                <a:sym typeface="Arial"/>
              </a:rPr>
              <a:t>Audience goal: </a:t>
            </a:r>
            <a:r>
              <a:rPr lang="en-US" sz="1000" b="1" dirty="0">
                <a:solidFill>
                  <a:schemeClr val="accent4"/>
                </a:solidFill>
                <a:cs typeface="Arial"/>
                <a:sym typeface="Arial"/>
              </a:rPr>
              <a:t>Selection</a:t>
            </a:r>
            <a:endParaRPr sz="1000" b="1" dirty="0">
              <a:solidFill>
                <a:schemeClr val="accent4"/>
              </a:solidFill>
              <a:cs typeface="Arial"/>
            </a:endParaRPr>
          </a:p>
          <a:p>
            <a:pPr>
              <a:spcAft>
                <a:spcPts val="300"/>
              </a:spcAft>
              <a:buClr>
                <a:srgbClr val="000000"/>
              </a:buClr>
              <a:buSzPts val="2000"/>
            </a:pPr>
            <a:r>
              <a:rPr lang="en-US" sz="1000" b="1" dirty="0">
                <a:solidFill>
                  <a:srgbClr val="FFFFFF"/>
                </a:solidFill>
                <a:cs typeface="Arial"/>
                <a:sym typeface="Arial"/>
              </a:rPr>
              <a:t>Marketing Goal: </a:t>
            </a:r>
            <a:r>
              <a:rPr lang="en-US" sz="1000" b="1" dirty="0">
                <a:solidFill>
                  <a:schemeClr val="accent4"/>
                </a:solidFill>
                <a:cs typeface="Arial"/>
                <a:sym typeface="Arial"/>
              </a:rPr>
              <a:t>Conversion</a:t>
            </a:r>
            <a:endParaRPr sz="1000" b="1" dirty="0">
              <a:solidFill>
                <a:schemeClr val="accent4"/>
              </a:solidFill>
              <a:cs typeface="Arial"/>
            </a:endParaRPr>
          </a:p>
          <a:p>
            <a:pPr>
              <a:spcAft>
                <a:spcPts val="300"/>
              </a:spcAft>
              <a:buClr>
                <a:srgbClr val="000000"/>
              </a:buClr>
              <a:buSzPts val="2000"/>
            </a:pPr>
            <a:r>
              <a:rPr lang="en-US" sz="1000" b="1" dirty="0">
                <a:solidFill>
                  <a:srgbClr val="FFFFFF"/>
                </a:solidFill>
                <a:cs typeface="Arial"/>
                <a:sym typeface="Arial"/>
              </a:rPr>
              <a:t>Consumption score: </a:t>
            </a:r>
            <a:r>
              <a:rPr lang="en-US" sz="1000" b="1" dirty="0">
                <a:solidFill>
                  <a:schemeClr val="accent4"/>
                </a:solidFill>
                <a:cs typeface="Arial"/>
                <a:sym typeface="Arial"/>
              </a:rPr>
              <a:t>High</a:t>
            </a:r>
            <a:endParaRPr sz="1000" b="1" dirty="0">
              <a:solidFill>
                <a:schemeClr val="accent4"/>
              </a:solidFill>
              <a:cs typeface="Arial"/>
            </a:endParaRPr>
          </a:p>
        </p:txBody>
      </p:sp>
      <p:sp>
        <p:nvSpPr>
          <p:cNvPr id="12" name="Google Shape;926;p25">
            <a:extLst>
              <a:ext uri="{FF2B5EF4-FFF2-40B4-BE49-F238E27FC236}">
                <a16:creationId xmlns:a16="http://schemas.microsoft.com/office/drawing/2014/main" id="{44602A4C-6514-73E7-96EA-A918DE9E92D2}"/>
              </a:ext>
            </a:extLst>
          </p:cNvPr>
          <p:cNvSpPr txBox="1"/>
          <p:nvPr/>
        </p:nvSpPr>
        <p:spPr>
          <a:xfrm>
            <a:off x="855110" y="3690750"/>
            <a:ext cx="873680" cy="378565"/>
          </a:xfrm>
          <a:prstGeom prst="rect">
            <a:avLst/>
          </a:prstGeom>
          <a:noFill/>
          <a:ln>
            <a:noFill/>
          </a:ln>
        </p:spPr>
        <p:txBody>
          <a:bodyPr spcFirstLastPara="1" wrap="square" lIns="91425" tIns="45700" rIns="91425" bIns="45700" anchor="t" anchorCtr="0">
            <a:spAutoFit/>
          </a:bodyPr>
          <a:lstStyle/>
          <a:p>
            <a:pPr marL="0" marR="0" lvl="0" indent="0" algn="ctr" rtl="0">
              <a:lnSpc>
                <a:spcPct val="93000"/>
              </a:lnSpc>
              <a:spcBef>
                <a:spcPts val="0"/>
              </a:spcBef>
              <a:spcAft>
                <a:spcPts val="0"/>
              </a:spcAft>
              <a:buClr>
                <a:srgbClr val="000000"/>
              </a:buClr>
              <a:buSzPts val="1000"/>
              <a:buFont typeface="Times New Roman"/>
              <a:buNone/>
            </a:pPr>
            <a:r>
              <a:rPr lang="en-US" sz="1000" b="1">
                <a:solidFill>
                  <a:schemeClr val="tx2"/>
                </a:solidFill>
                <a:ea typeface="Arial"/>
                <a:cs typeface="Arial"/>
                <a:sym typeface="Arial"/>
              </a:rPr>
              <a:t>Purchase Intent</a:t>
            </a:r>
            <a:endParaRPr>
              <a:solidFill>
                <a:schemeClr val="tx2"/>
              </a:solidFill>
            </a:endParaRPr>
          </a:p>
        </p:txBody>
      </p:sp>
      <p:sp>
        <p:nvSpPr>
          <p:cNvPr id="100" name="Google Shape;935;p25">
            <a:extLst>
              <a:ext uri="{FF2B5EF4-FFF2-40B4-BE49-F238E27FC236}">
                <a16:creationId xmlns:a16="http://schemas.microsoft.com/office/drawing/2014/main" id="{9505AF76-74D9-8C14-70C2-778DD237FE64}"/>
              </a:ext>
            </a:extLst>
          </p:cNvPr>
          <p:cNvSpPr/>
          <p:nvPr/>
        </p:nvSpPr>
        <p:spPr>
          <a:xfrm>
            <a:off x="11100502" y="2290445"/>
            <a:ext cx="273050"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101" name="Google Shape;936;p25">
            <a:extLst>
              <a:ext uri="{FF2B5EF4-FFF2-40B4-BE49-F238E27FC236}">
                <a16:creationId xmlns:a16="http://schemas.microsoft.com/office/drawing/2014/main" id="{549D972F-9C7E-78F4-B6BF-64C6E94A9D58}"/>
              </a:ext>
            </a:extLst>
          </p:cNvPr>
          <p:cNvSpPr txBox="1"/>
          <p:nvPr/>
        </p:nvSpPr>
        <p:spPr>
          <a:xfrm>
            <a:off x="10967562" y="2643753"/>
            <a:ext cx="580608"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PRICING</a:t>
            </a:r>
            <a:endParaRPr sz="1600" dirty="0">
              <a:ln w="0">
                <a:noFill/>
              </a:ln>
              <a:solidFill>
                <a:schemeClr val="accent3"/>
              </a:solidFill>
            </a:endParaRPr>
          </a:p>
        </p:txBody>
      </p:sp>
      <p:sp>
        <p:nvSpPr>
          <p:cNvPr id="98" name="Google Shape;938;p25">
            <a:extLst>
              <a:ext uri="{FF2B5EF4-FFF2-40B4-BE49-F238E27FC236}">
                <a16:creationId xmlns:a16="http://schemas.microsoft.com/office/drawing/2014/main" id="{DA3D58EB-8E35-FE82-00A4-3A385FC5978E}"/>
              </a:ext>
            </a:extLst>
          </p:cNvPr>
          <p:cNvSpPr/>
          <p:nvPr/>
        </p:nvSpPr>
        <p:spPr>
          <a:xfrm>
            <a:off x="10434534" y="2634101"/>
            <a:ext cx="273050"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99" name="Google Shape;939;p25">
            <a:extLst>
              <a:ext uri="{FF2B5EF4-FFF2-40B4-BE49-F238E27FC236}">
                <a16:creationId xmlns:a16="http://schemas.microsoft.com/office/drawing/2014/main" id="{43E678AE-002F-2517-3820-48A2DECA0393}"/>
              </a:ext>
            </a:extLst>
          </p:cNvPr>
          <p:cNvSpPr txBox="1"/>
          <p:nvPr/>
        </p:nvSpPr>
        <p:spPr>
          <a:xfrm>
            <a:off x="10154920" y="2965294"/>
            <a:ext cx="832280" cy="292604"/>
          </a:xfrm>
          <a:prstGeom prst="rect">
            <a:avLst/>
          </a:prstGeom>
          <a:noFill/>
          <a:ln>
            <a:noFill/>
          </a:ln>
        </p:spPr>
        <p:txBody>
          <a:bodyPr spcFirstLastPara="1" wrap="square" lIns="91425" tIns="45700" rIns="91425" bIns="45700" anchor="t" anchorCtr="0">
            <a:spAutoFit/>
          </a:bodyPr>
          <a:lstStyle/>
          <a:p>
            <a:pPr marL="0" marR="0" lvl="0" indent="0" algn="ctr"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TCO</a:t>
            </a:r>
            <a:endParaRPr sz="1600" dirty="0">
              <a:ln w="0">
                <a:noFill/>
              </a:ln>
              <a:solidFill>
                <a:schemeClr val="accent3"/>
              </a:solidFill>
            </a:endParaRPr>
          </a:p>
          <a:p>
            <a:pPr marL="0" marR="0" lvl="0" indent="0" algn="ctr"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CALCULATOR</a:t>
            </a:r>
            <a:endParaRPr sz="1600" dirty="0">
              <a:ln w="0">
                <a:noFill/>
              </a:ln>
              <a:solidFill>
                <a:schemeClr val="accent3"/>
              </a:solidFill>
            </a:endParaRPr>
          </a:p>
        </p:txBody>
      </p:sp>
      <p:sp>
        <p:nvSpPr>
          <p:cNvPr id="96" name="Google Shape;941;p25">
            <a:extLst>
              <a:ext uri="{FF2B5EF4-FFF2-40B4-BE49-F238E27FC236}">
                <a16:creationId xmlns:a16="http://schemas.microsoft.com/office/drawing/2014/main" id="{354C92C7-6774-0719-4EFA-022123A844EC}"/>
              </a:ext>
            </a:extLst>
          </p:cNvPr>
          <p:cNvSpPr/>
          <p:nvPr/>
        </p:nvSpPr>
        <p:spPr>
          <a:xfrm>
            <a:off x="8031176" y="2897586"/>
            <a:ext cx="273050"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97" name="Google Shape;942;p25">
            <a:extLst>
              <a:ext uri="{FF2B5EF4-FFF2-40B4-BE49-F238E27FC236}">
                <a16:creationId xmlns:a16="http://schemas.microsoft.com/office/drawing/2014/main" id="{534EC898-CA8A-1B0E-1924-DEA5882BFCB1}"/>
              </a:ext>
            </a:extLst>
          </p:cNvPr>
          <p:cNvSpPr txBox="1"/>
          <p:nvPr/>
        </p:nvSpPr>
        <p:spPr>
          <a:xfrm>
            <a:off x="7757974" y="3264654"/>
            <a:ext cx="893193"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TESTIMONIALS</a:t>
            </a:r>
            <a:endParaRPr sz="1600" dirty="0">
              <a:ln w="0">
                <a:noFill/>
              </a:ln>
              <a:solidFill>
                <a:schemeClr val="accent3"/>
              </a:solidFill>
            </a:endParaRPr>
          </a:p>
        </p:txBody>
      </p:sp>
      <p:sp>
        <p:nvSpPr>
          <p:cNvPr id="94" name="Google Shape;944;p25">
            <a:extLst>
              <a:ext uri="{FF2B5EF4-FFF2-40B4-BE49-F238E27FC236}">
                <a16:creationId xmlns:a16="http://schemas.microsoft.com/office/drawing/2014/main" id="{E2EDCA6D-1EE0-686E-B747-400E8F74667F}"/>
              </a:ext>
            </a:extLst>
          </p:cNvPr>
          <p:cNvSpPr/>
          <p:nvPr/>
        </p:nvSpPr>
        <p:spPr>
          <a:xfrm>
            <a:off x="1869833" y="5027986"/>
            <a:ext cx="274638"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95" name="Google Shape;945;p25">
            <a:extLst>
              <a:ext uri="{FF2B5EF4-FFF2-40B4-BE49-F238E27FC236}">
                <a16:creationId xmlns:a16="http://schemas.microsoft.com/office/drawing/2014/main" id="{30C7787B-B655-4937-B7F0-1F238CC7B7A4}"/>
              </a:ext>
            </a:extLst>
          </p:cNvPr>
          <p:cNvSpPr txBox="1"/>
          <p:nvPr/>
        </p:nvSpPr>
        <p:spPr>
          <a:xfrm>
            <a:off x="1623874" y="5376939"/>
            <a:ext cx="829073"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ADVERTISING</a:t>
            </a:r>
            <a:endParaRPr sz="1600" dirty="0">
              <a:ln w="0">
                <a:noFill/>
              </a:ln>
              <a:solidFill>
                <a:schemeClr val="accent3"/>
              </a:solidFill>
            </a:endParaRPr>
          </a:p>
        </p:txBody>
      </p:sp>
      <p:sp>
        <p:nvSpPr>
          <p:cNvPr id="92" name="Google Shape;947;p25">
            <a:extLst>
              <a:ext uri="{FF2B5EF4-FFF2-40B4-BE49-F238E27FC236}">
                <a16:creationId xmlns:a16="http://schemas.microsoft.com/office/drawing/2014/main" id="{FCA6ACFD-FE7C-EDB1-8EED-E70878503C67}"/>
              </a:ext>
            </a:extLst>
          </p:cNvPr>
          <p:cNvSpPr/>
          <p:nvPr/>
        </p:nvSpPr>
        <p:spPr>
          <a:xfrm>
            <a:off x="9654686" y="2438799"/>
            <a:ext cx="274637"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93" name="Google Shape;948;p25">
            <a:extLst>
              <a:ext uri="{FF2B5EF4-FFF2-40B4-BE49-F238E27FC236}">
                <a16:creationId xmlns:a16="http://schemas.microsoft.com/office/drawing/2014/main" id="{6DE86717-FA96-2C47-9C26-010850437EC3}"/>
              </a:ext>
            </a:extLst>
          </p:cNvPr>
          <p:cNvSpPr txBox="1"/>
          <p:nvPr/>
        </p:nvSpPr>
        <p:spPr>
          <a:xfrm>
            <a:off x="9434374" y="2747791"/>
            <a:ext cx="801823"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REFERENCES</a:t>
            </a:r>
            <a:endParaRPr sz="1600" dirty="0">
              <a:ln w="0">
                <a:noFill/>
              </a:ln>
              <a:solidFill>
                <a:schemeClr val="accent3"/>
              </a:solidFill>
            </a:endParaRPr>
          </a:p>
        </p:txBody>
      </p:sp>
      <p:sp>
        <p:nvSpPr>
          <p:cNvPr id="21" name="Google Shape;949;p25">
            <a:extLst>
              <a:ext uri="{FF2B5EF4-FFF2-40B4-BE49-F238E27FC236}">
                <a16:creationId xmlns:a16="http://schemas.microsoft.com/office/drawing/2014/main" id="{339B2A8B-F1CC-6508-4587-20CADE3E7F32}"/>
              </a:ext>
            </a:extLst>
          </p:cNvPr>
          <p:cNvSpPr txBox="1"/>
          <p:nvPr/>
        </p:nvSpPr>
        <p:spPr>
          <a:xfrm>
            <a:off x="541684" y="5739992"/>
            <a:ext cx="1084222" cy="378565"/>
          </a:xfrm>
          <a:prstGeom prst="rect">
            <a:avLst/>
          </a:prstGeom>
          <a:noFill/>
          <a:ln>
            <a:noFill/>
          </a:ln>
        </p:spPr>
        <p:txBody>
          <a:bodyPr spcFirstLastPara="1" wrap="square" lIns="91425" tIns="45700" rIns="91425" bIns="45700" anchor="t" anchorCtr="0">
            <a:spAutoFit/>
          </a:bodyPr>
          <a:lstStyle/>
          <a:p>
            <a:pPr marL="0" marR="0" lvl="0" indent="0" algn="r" rtl="0">
              <a:lnSpc>
                <a:spcPct val="93000"/>
              </a:lnSpc>
              <a:spcBef>
                <a:spcPts val="0"/>
              </a:spcBef>
              <a:spcAft>
                <a:spcPts val="0"/>
              </a:spcAft>
              <a:buClr>
                <a:srgbClr val="000000"/>
              </a:buClr>
              <a:buSzPts val="1000"/>
              <a:buFont typeface="Times New Roman"/>
              <a:buNone/>
            </a:pPr>
            <a:r>
              <a:rPr lang="en-US" sz="1000" b="1" dirty="0">
                <a:solidFill>
                  <a:schemeClr val="tx2"/>
                </a:solidFill>
                <a:ea typeface="Arial"/>
                <a:cs typeface="Arial"/>
                <a:sym typeface="Arial"/>
              </a:rPr>
              <a:t>Customer Buying Stage</a:t>
            </a:r>
            <a:endParaRPr dirty="0">
              <a:solidFill>
                <a:schemeClr val="tx2"/>
              </a:solidFill>
            </a:endParaRPr>
          </a:p>
        </p:txBody>
      </p:sp>
      <p:sp>
        <p:nvSpPr>
          <p:cNvPr id="90" name="Google Shape;951;p25">
            <a:extLst>
              <a:ext uri="{FF2B5EF4-FFF2-40B4-BE49-F238E27FC236}">
                <a16:creationId xmlns:a16="http://schemas.microsoft.com/office/drawing/2014/main" id="{9F308CBE-825F-F4E7-19D8-37C35EDD9C18}"/>
              </a:ext>
            </a:extLst>
          </p:cNvPr>
          <p:cNvSpPr/>
          <p:nvPr/>
        </p:nvSpPr>
        <p:spPr>
          <a:xfrm>
            <a:off x="2335787" y="4756150"/>
            <a:ext cx="274638"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91" name="Google Shape;952;p25">
            <a:extLst>
              <a:ext uri="{FF2B5EF4-FFF2-40B4-BE49-F238E27FC236}">
                <a16:creationId xmlns:a16="http://schemas.microsoft.com/office/drawing/2014/main" id="{7A128F66-614D-F94E-F5C1-20BBA5CC6747}"/>
              </a:ext>
            </a:extLst>
          </p:cNvPr>
          <p:cNvSpPr txBox="1"/>
          <p:nvPr/>
        </p:nvSpPr>
        <p:spPr>
          <a:xfrm>
            <a:off x="2027495" y="4552514"/>
            <a:ext cx="931665"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SOCIAL MEDIA</a:t>
            </a:r>
            <a:endParaRPr sz="1600" dirty="0">
              <a:ln w="0">
                <a:noFill/>
              </a:ln>
              <a:solidFill>
                <a:schemeClr val="accent3"/>
              </a:solidFill>
            </a:endParaRPr>
          </a:p>
        </p:txBody>
      </p:sp>
      <p:sp>
        <p:nvSpPr>
          <p:cNvPr id="88" name="Google Shape;954;p25">
            <a:extLst>
              <a:ext uri="{FF2B5EF4-FFF2-40B4-BE49-F238E27FC236}">
                <a16:creationId xmlns:a16="http://schemas.microsoft.com/office/drawing/2014/main" id="{0480F292-E9E6-FC18-A9B6-490CE8627A84}"/>
              </a:ext>
            </a:extLst>
          </p:cNvPr>
          <p:cNvSpPr/>
          <p:nvPr/>
        </p:nvSpPr>
        <p:spPr>
          <a:xfrm>
            <a:off x="3087254" y="4906963"/>
            <a:ext cx="274637"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89" name="Google Shape;955;p25">
            <a:extLst>
              <a:ext uri="{FF2B5EF4-FFF2-40B4-BE49-F238E27FC236}">
                <a16:creationId xmlns:a16="http://schemas.microsoft.com/office/drawing/2014/main" id="{B83F0D9E-AD16-341C-2D17-88FA461C2241}"/>
              </a:ext>
            </a:extLst>
          </p:cNvPr>
          <p:cNvSpPr txBox="1"/>
          <p:nvPr/>
        </p:nvSpPr>
        <p:spPr>
          <a:xfrm>
            <a:off x="2908621" y="5223643"/>
            <a:ext cx="631904"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ARTICLES</a:t>
            </a:r>
            <a:endParaRPr sz="1600" dirty="0">
              <a:ln w="0">
                <a:noFill/>
              </a:ln>
              <a:solidFill>
                <a:schemeClr val="accent3"/>
              </a:solidFill>
            </a:endParaRPr>
          </a:p>
        </p:txBody>
      </p:sp>
      <p:sp>
        <p:nvSpPr>
          <p:cNvPr id="86" name="Google Shape;957;p25">
            <a:extLst>
              <a:ext uri="{FF2B5EF4-FFF2-40B4-BE49-F238E27FC236}">
                <a16:creationId xmlns:a16="http://schemas.microsoft.com/office/drawing/2014/main" id="{12058A47-885B-42AF-0E6A-62A29E108DF1}"/>
              </a:ext>
            </a:extLst>
          </p:cNvPr>
          <p:cNvSpPr/>
          <p:nvPr/>
        </p:nvSpPr>
        <p:spPr>
          <a:xfrm>
            <a:off x="2882069" y="4313986"/>
            <a:ext cx="274637"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87" name="Google Shape;958;p25">
            <a:extLst>
              <a:ext uri="{FF2B5EF4-FFF2-40B4-BE49-F238E27FC236}">
                <a16:creationId xmlns:a16="http://schemas.microsoft.com/office/drawing/2014/main" id="{A43C8D87-96DD-02E2-E0F4-94D28FFED363}"/>
              </a:ext>
            </a:extLst>
          </p:cNvPr>
          <p:cNvSpPr txBox="1"/>
          <p:nvPr/>
        </p:nvSpPr>
        <p:spPr>
          <a:xfrm>
            <a:off x="2582409" y="4128365"/>
            <a:ext cx="984565"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PRESS RELEASES</a:t>
            </a:r>
            <a:endParaRPr sz="1600" dirty="0">
              <a:ln w="0">
                <a:noFill/>
              </a:ln>
              <a:solidFill>
                <a:schemeClr val="accent3"/>
              </a:solidFill>
            </a:endParaRPr>
          </a:p>
        </p:txBody>
      </p:sp>
      <p:sp>
        <p:nvSpPr>
          <p:cNvPr id="84" name="Google Shape;960;p25">
            <a:extLst>
              <a:ext uri="{FF2B5EF4-FFF2-40B4-BE49-F238E27FC236}">
                <a16:creationId xmlns:a16="http://schemas.microsoft.com/office/drawing/2014/main" id="{67FB2F1F-F503-CE6D-AFCC-8600C403A9D8}"/>
              </a:ext>
            </a:extLst>
          </p:cNvPr>
          <p:cNvSpPr/>
          <p:nvPr/>
        </p:nvSpPr>
        <p:spPr>
          <a:xfrm>
            <a:off x="3613546" y="4525963"/>
            <a:ext cx="273050"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85" name="Google Shape;961;p25">
            <a:extLst>
              <a:ext uri="{FF2B5EF4-FFF2-40B4-BE49-F238E27FC236}">
                <a16:creationId xmlns:a16="http://schemas.microsoft.com/office/drawing/2014/main" id="{B81A9B03-DF50-2426-70AC-550A93B186AA}"/>
              </a:ext>
            </a:extLst>
          </p:cNvPr>
          <p:cNvSpPr txBox="1"/>
          <p:nvPr/>
        </p:nvSpPr>
        <p:spPr>
          <a:xfrm>
            <a:off x="3291452" y="4844573"/>
            <a:ext cx="917239"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a:ln w="0">
                  <a:noFill/>
                </a:ln>
                <a:solidFill>
                  <a:schemeClr val="accent3"/>
                </a:solidFill>
                <a:ea typeface="Arial"/>
                <a:cs typeface="Arial"/>
                <a:sym typeface="Arial"/>
              </a:rPr>
              <a:t>INFOGRAPHICS</a:t>
            </a:r>
            <a:endParaRPr sz="1600">
              <a:ln w="0">
                <a:noFill/>
              </a:ln>
              <a:solidFill>
                <a:schemeClr val="accent3"/>
              </a:solidFill>
            </a:endParaRPr>
          </a:p>
        </p:txBody>
      </p:sp>
      <p:sp>
        <p:nvSpPr>
          <p:cNvPr id="82" name="Google Shape;963;p25">
            <a:extLst>
              <a:ext uri="{FF2B5EF4-FFF2-40B4-BE49-F238E27FC236}">
                <a16:creationId xmlns:a16="http://schemas.microsoft.com/office/drawing/2014/main" id="{EC2F4168-F0F6-1E6F-055A-D4DE2B017F43}"/>
              </a:ext>
            </a:extLst>
          </p:cNvPr>
          <p:cNvSpPr/>
          <p:nvPr/>
        </p:nvSpPr>
        <p:spPr>
          <a:xfrm>
            <a:off x="4710101" y="4300643"/>
            <a:ext cx="274638" cy="274638"/>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83" name="Google Shape;964;p25">
            <a:extLst>
              <a:ext uri="{FF2B5EF4-FFF2-40B4-BE49-F238E27FC236}">
                <a16:creationId xmlns:a16="http://schemas.microsoft.com/office/drawing/2014/main" id="{8816E19D-56B4-D27F-99B0-2A0DB223E7E0}"/>
              </a:ext>
            </a:extLst>
          </p:cNvPr>
          <p:cNvSpPr txBox="1"/>
          <p:nvPr/>
        </p:nvSpPr>
        <p:spPr>
          <a:xfrm>
            <a:off x="4486584" y="4638839"/>
            <a:ext cx="801823"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COLLATERAL</a:t>
            </a:r>
            <a:endParaRPr sz="1600" dirty="0">
              <a:ln w="0">
                <a:noFill/>
              </a:ln>
              <a:solidFill>
                <a:schemeClr val="accent3"/>
              </a:solidFill>
            </a:endParaRPr>
          </a:p>
        </p:txBody>
      </p:sp>
      <p:sp>
        <p:nvSpPr>
          <p:cNvPr id="80" name="Google Shape;966;p25">
            <a:extLst>
              <a:ext uri="{FF2B5EF4-FFF2-40B4-BE49-F238E27FC236}">
                <a16:creationId xmlns:a16="http://schemas.microsoft.com/office/drawing/2014/main" id="{F64FA93D-EFF9-C825-F093-43296D9416F8}"/>
              </a:ext>
            </a:extLst>
          </p:cNvPr>
          <p:cNvSpPr/>
          <p:nvPr/>
        </p:nvSpPr>
        <p:spPr>
          <a:xfrm>
            <a:off x="3253872" y="3840163"/>
            <a:ext cx="273050"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81" name="Google Shape;967;p25">
            <a:extLst>
              <a:ext uri="{FF2B5EF4-FFF2-40B4-BE49-F238E27FC236}">
                <a16:creationId xmlns:a16="http://schemas.microsoft.com/office/drawing/2014/main" id="{09AED39F-9C26-7C6B-CCE5-4905DAD823AE}"/>
              </a:ext>
            </a:extLst>
          </p:cNvPr>
          <p:cNvSpPr txBox="1"/>
          <p:nvPr/>
        </p:nvSpPr>
        <p:spPr>
          <a:xfrm>
            <a:off x="3038378" y="3604995"/>
            <a:ext cx="756938"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RICH MEDIA</a:t>
            </a:r>
            <a:endParaRPr sz="1600" dirty="0">
              <a:ln w="0">
                <a:noFill/>
              </a:ln>
              <a:solidFill>
                <a:schemeClr val="accent3"/>
              </a:solidFill>
            </a:endParaRPr>
          </a:p>
        </p:txBody>
      </p:sp>
      <p:sp>
        <p:nvSpPr>
          <p:cNvPr id="29" name="Google Shape;968;p25">
            <a:extLst>
              <a:ext uri="{FF2B5EF4-FFF2-40B4-BE49-F238E27FC236}">
                <a16:creationId xmlns:a16="http://schemas.microsoft.com/office/drawing/2014/main" id="{F0456962-4B97-6D91-D75B-AAFCF8C2302D}"/>
              </a:ext>
            </a:extLst>
          </p:cNvPr>
          <p:cNvSpPr/>
          <p:nvPr/>
        </p:nvSpPr>
        <p:spPr>
          <a:xfrm>
            <a:off x="1704397"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Not in Market</a:t>
            </a:r>
            <a:endParaRPr dirty="0">
              <a:solidFill>
                <a:schemeClr val="accent2"/>
              </a:solidFill>
            </a:endParaRPr>
          </a:p>
        </p:txBody>
      </p:sp>
      <p:sp>
        <p:nvSpPr>
          <p:cNvPr id="30" name="Google Shape;969;p25">
            <a:extLst>
              <a:ext uri="{FF2B5EF4-FFF2-40B4-BE49-F238E27FC236}">
                <a16:creationId xmlns:a16="http://schemas.microsoft.com/office/drawing/2014/main" id="{6EB95D1D-1E41-6D77-91F9-D8A96E3BBE44}"/>
              </a:ext>
            </a:extLst>
          </p:cNvPr>
          <p:cNvSpPr/>
          <p:nvPr/>
        </p:nvSpPr>
        <p:spPr>
          <a:xfrm>
            <a:off x="3128866"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Stimulated</a:t>
            </a:r>
            <a:endParaRPr dirty="0">
              <a:solidFill>
                <a:schemeClr val="accent2"/>
              </a:solidFill>
            </a:endParaRPr>
          </a:p>
        </p:txBody>
      </p:sp>
      <p:sp>
        <p:nvSpPr>
          <p:cNvPr id="31" name="Google Shape;970;p25">
            <a:extLst>
              <a:ext uri="{FF2B5EF4-FFF2-40B4-BE49-F238E27FC236}">
                <a16:creationId xmlns:a16="http://schemas.microsoft.com/office/drawing/2014/main" id="{E52A9E77-B134-547C-624E-AE0986731394}"/>
              </a:ext>
            </a:extLst>
          </p:cNvPr>
          <p:cNvSpPr/>
          <p:nvPr/>
        </p:nvSpPr>
        <p:spPr>
          <a:xfrm>
            <a:off x="4553335"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Problem</a:t>
            </a:r>
            <a:r>
              <a:rPr lang="en-US" sz="900" b="1" i="0" u="none" strike="noStrike" cap="none" dirty="0">
                <a:solidFill>
                  <a:schemeClr val="lt1"/>
                </a:solidFill>
                <a:ea typeface="Arial"/>
                <a:cs typeface="Arial"/>
                <a:sym typeface="Arial"/>
              </a:rPr>
              <a:t> </a:t>
            </a:r>
            <a:r>
              <a:rPr lang="en-US" sz="900" b="1" i="0" u="none" strike="noStrike" cap="none" dirty="0">
                <a:solidFill>
                  <a:schemeClr val="accent2"/>
                </a:solidFill>
                <a:ea typeface="Arial"/>
                <a:cs typeface="Arial"/>
                <a:sym typeface="Arial"/>
              </a:rPr>
              <a:t>Definition</a:t>
            </a:r>
            <a:endParaRPr dirty="0">
              <a:solidFill>
                <a:schemeClr val="accent2"/>
              </a:solidFill>
            </a:endParaRPr>
          </a:p>
        </p:txBody>
      </p:sp>
      <p:sp>
        <p:nvSpPr>
          <p:cNvPr id="32" name="Google Shape;971;p25">
            <a:extLst>
              <a:ext uri="{FF2B5EF4-FFF2-40B4-BE49-F238E27FC236}">
                <a16:creationId xmlns:a16="http://schemas.microsoft.com/office/drawing/2014/main" id="{38C85A58-D92B-B6A3-BE59-E993496B6730}"/>
              </a:ext>
            </a:extLst>
          </p:cNvPr>
          <p:cNvSpPr/>
          <p:nvPr/>
        </p:nvSpPr>
        <p:spPr>
          <a:xfrm>
            <a:off x="5977804"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Evaluate</a:t>
            </a:r>
            <a:r>
              <a:rPr lang="en-US" sz="900" b="1" i="0" u="none" strike="noStrike" cap="none" dirty="0">
                <a:solidFill>
                  <a:schemeClr val="lt1"/>
                </a:solidFill>
                <a:ea typeface="Arial"/>
                <a:cs typeface="Arial"/>
                <a:sym typeface="Arial"/>
              </a:rPr>
              <a:t> </a:t>
            </a:r>
            <a:r>
              <a:rPr lang="en-US" sz="900" b="1" i="0" u="none" strike="noStrike" cap="none" dirty="0">
                <a:solidFill>
                  <a:schemeClr val="accent2"/>
                </a:solidFill>
                <a:ea typeface="Arial"/>
                <a:cs typeface="Arial"/>
                <a:sym typeface="Arial"/>
              </a:rPr>
              <a:t>Options</a:t>
            </a:r>
            <a:endParaRPr dirty="0">
              <a:solidFill>
                <a:schemeClr val="accent2"/>
              </a:solidFill>
            </a:endParaRPr>
          </a:p>
        </p:txBody>
      </p:sp>
      <p:sp>
        <p:nvSpPr>
          <p:cNvPr id="33" name="Google Shape;972;p25">
            <a:extLst>
              <a:ext uri="{FF2B5EF4-FFF2-40B4-BE49-F238E27FC236}">
                <a16:creationId xmlns:a16="http://schemas.microsoft.com/office/drawing/2014/main" id="{C0B29DFA-A1E5-B3DD-9CEF-489A8A5EF750}"/>
              </a:ext>
            </a:extLst>
          </p:cNvPr>
          <p:cNvSpPr/>
          <p:nvPr/>
        </p:nvSpPr>
        <p:spPr>
          <a:xfrm>
            <a:off x="7402273"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Recommendation</a:t>
            </a:r>
            <a:endParaRPr dirty="0">
              <a:solidFill>
                <a:schemeClr val="accent2"/>
              </a:solidFill>
            </a:endParaRPr>
          </a:p>
        </p:txBody>
      </p:sp>
      <p:sp>
        <p:nvSpPr>
          <p:cNvPr id="34" name="Google Shape;973;p25">
            <a:extLst>
              <a:ext uri="{FF2B5EF4-FFF2-40B4-BE49-F238E27FC236}">
                <a16:creationId xmlns:a16="http://schemas.microsoft.com/office/drawing/2014/main" id="{9443A817-FB75-D9DB-27DD-806595B37C7B}"/>
              </a:ext>
            </a:extLst>
          </p:cNvPr>
          <p:cNvSpPr/>
          <p:nvPr/>
        </p:nvSpPr>
        <p:spPr>
          <a:xfrm>
            <a:off x="8826742"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Final</a:t>
            </a:r>
            <a:r>
              <a:rPr lang="en-US" sz="900" b="1" i="0" u="none" strike="noStrike" cap="none" dirty="0">
                <a:solidFill>
                  <a:schemeClr val="lt1"/>
                </a:solidFill>
                <a:ea typeface="Arial"/>
                <a:cs typeface="Arial"/>
                <a:sym typeface="Arial"/>
              </a:rPr>
              <a:t> </a:t>
            </a:r>
            <a:r>
              <a:rPr lang="en-US" sz="900" b="1" i="0" u="none" strike="noStrike" cap="none" dirty="0">
                <a:solidFill>
                  <a:schemeClr val="accent2"/>
                </a:solidFill>
                <a:ea typeface="Arial"/>
                <a:cs typeface="Arial"/>
                <a:sym typeface="Arial"/>
              </a:rPr>
              <a:t>Approval</a:t>
            </a:r>
            <a:endParaRPr dirty="0">
              <a:solidFill>
                <a:schemeClr val="accent2"/>
              </a:solidFill>
            </a:endParaRPr>
          </a:p>
        </p:txBody>
      </p:sp>
      <p:sp>
        <p:nvSpPr>
          <p:cNvPr id="35" name="Google Shape;974;p25">
            <a:extLst>
              <a:ext uri="{FF2B5EF4-FFF2-40B4-BE49-F238E27FC236}">
                <a16:creationId xmlns:a16="http://schemas.microsoft.com/office/drawing/2014/main" id="{FBEFE8F6-BB26-01E8-D976-98F7B73C51E2}"/>
              </a:ext>
            </a:extLst>
          </p:cNvPr>
          <p:cNvSpPr/>
          <p:nvPr/>
        </p:nvSpPr>
        <p:spPr>
          <a:xfrm>
            <a:off x="10251212" y="5686350"/>
            <a:ext cx="1325880" cy="4858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900"/>
              <a:buFont typeface="Times New Roman"/>
              <a:buNone/>
            </a:pPr>
            <a:r>
              <a:rPr lang="en-US" sz="900" b="1" i="0" u="none" strike="noStrike" cap="none" dirty="0">
                <a:solidFill>
                  <a:schemeClr val="accent2"/>
                </a:solidFill>
                <a:ea typeface="Arial"/>
                <a:cs typeface="Arial"/>
                <a:sym typeface="Arial"/>
              </a:rPr>
              <a:t>Implementation</a:t>
            </a:r>
            <a:endParaRPr dirty="0">
              <a:solidFill>
                <a:schemeClr val="accent2"/>
              </a:solidFill>
            </a:endParaRPr>
          </a:p>
        </p:txBody>
      </p:sp>
      <p:sp>
        <p:nvSpPr>
          <p:cNvPr id="78" name="Google Shape;976;p25">
            <a:extLst>
              <a:ext uri="{FF2B5EF4-FFF2-40B4-BE49-F238E27FC236}">
                <a16:creationId xmlns:a16="http://schemas.microsoft.com/office/drawing/2014/main" id="{76C37F73-ECFD-723D-9C46-C21AEB8A7597}"/>
              </a:ext>
            </a:extLst>
          </p:cNvPr>
          <p:cNvSpPr/>
          <p:nvPr/>
        </p:nvSpPr>
        <p:spPr>
          <a:xfrm>
            <a:off x="4322748" y="5036952"/>
            <a:ext cx="274638" cy="274638"/>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79" name="Google Shape;977;p25">
            <a:extLst>
              <a:ext uri="{FF2B5EF4-FFF2-40B4-BE49-F238E27FC236}">
                <a16:creationId xmlns:a16="http://schemas.microsoft.com/office/drawing/2014/main" id="{1F1E2050-AA86-26B6-C948-9D769B7BDF8C}"/>
              </a:ext>
            </a:extLst>
          </p:cNvPr>
          <p:cNvSpPr txBox="1"/>
          <p:nvPr/>
        </p:nvSpPr>
        <p:spPr>
          <a:xfrm>
            <a:off x="4026952" y="5353632"/>
            <a:ext cx="881973"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NEWSLETTERS</a:t>
            </a:r>
            <a:endParaRPr sz="1600" dirty="0">
              <a:ln w="0">
                <a:noFill/>
              </a:ln>
              <a:solidFill>
                <a:schemeClr val="accent3"/>
              </a:solidFill>
            </a:endParaRPr>
          </a:p>
        </p:txBody>
      </p:sp>
      <p:sp>
        <p:nvSpPr>
          <p:cNvPr id="76" name="Google Shape;979;p25">
            <a:extLst>
              <a:ext uri="{FF2B5EF4-FFF2-40B4-BE49-F238E27FC236}">
                <a16:creationId xmlns:a16="http://schemas.microsoft.com/office/drawing/2014/main" id="{3BD91510-7437-E273-E44A-D767C45FF96B}"/>
              </a:ext>
            </a:extLst>
          </p:cNvPr>
          <p:cNvSpPr/>
          <p:nvPr/>
        </p:nvSpPr>
        <p:spPr>
          <a:xfrm>
            <a:off x="5577801" y="3043972"/>
            <a:ext cx="273050"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77" name="Google Shape;980;p25">
            <a:extLst>
              <a:ext uri="{FF2B5EF4-FFF2-40B4-BE49-F238E27FC236}">
                <a16:creationId xmlns:a16="http://schemas.microsoft.com/office/drawing/2014/main" id="{EE2FF330-E1AA-F803-4E66-391D531D1ADA}"/>
              </a:ext>
            </a:extLst>
          </p:cNvPr>
          <p:cNvSpPr txBox="1"/>
          <p:nvPr/>
        </p:nvSpPr>
        <p:spPr>
          <a:xfrm>
            <a:off x="5390359" y="2801037"/>
            <a:ext cx="691215"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WEBINARS</a:t>
            </a:r>
            <a:endParaRPr sz="1600" dirty="0">
              <a:ln w="0">
                <a:noFill/>
              </a:ln>
              <a:solidFill>
                <a:schemeClr val="accent3"/>
              </a:solidFill>
            </a:endParaRPr>
          </a:p>
        </p:txBody>
      </p:sp>
      <p:sp>
        <p:nvSpPr>
          <p:cNvPr id="74" name="Google Shape;982;p25">
            <a:extLst>
              <a:ext uri="{FF2B5EF4-FFF2-40B4-BE49-F238E27FC236}">
                <a16:creationId xmlns:a16="http://schemas.microsoft.com/office/drawing/2014/main" id="{D3C0DB56-A093-9C3F-AE76-98134F570672}"/>
              </a:ext>
            </a:extLst>
          </p:cNvPr>
          <p:cNvSpPr/>
          <p:nvPr/>
        </p:nvSpPr>
        <p:spPr>
          <a:xfrm>
            <a:off x="6084815" y="3536950"/>
            <a:ext cx="274638"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75" name="Google Shape;983;p25">
            <a:extLst>
              <a:ext uri="{FF2B5EF4-FFF2-40B4-BE49-F238E27FC236}">
                <a16:creationId xmlns:a16="http://schemas.microsoft.com/office/drawing/2014/main" id="{45D02389-DAED-0F15-E885-C3A5C2F89656}"/>
              </a:ext>
            </a:extLst>
          </p:cNvPr>
          <p:cNvSpPr txBox="1"/>
          <p:nvPr/>
        </p:nvSpPr>
        <p:spPr>
          <a:xfrm>
            <a:off x="5812407" y="3885688"/>
            <a:ext cx="878767"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WHITE PAPERS</a:t>
            </a:r>
            <a:endParaRPr sz="1600" dirty="0">
              <a:ln w="0">
                <a:noFill/>
              </a:ln>
              <a:solidFill>
                <a:schemeClr val="accent3"/>
              </a:solidFill>
            </a:endParaRPr>
          </a:p>
        </p:txBody>
      </p:sp>
      <p:sp>
        <p:nvSpPr>
          <p:cNvPr id="72" name="Google Shape;985;p25">
            <a:extLst>
              <a:ext uri="{FF2B5EF4-FFF2-40B4-BE49-F238E27FC236}">
                <a16:creationId xmlns:a16="http://schemas.microsoft.com/office/drawing/2014/main" id="{0CD63939-E4A1-9D06-8876-BBF74DE2A1DB}"/>
              </a:ext>
            </a:extLst>
          </p:cNvPr>
          <p:cNvSpPr/>
          <p:nvPr/>
        </p:nvSpPr>
        <p:spPr>
          <a:xfrm>
            <a:off x="6764205" y="3276998"/>
            <a:ext cx="274637" cy="274638"/>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73" name="Google Shape;986;p25">
            <a:extLst>
              <a:ext uri="{FF2B5EF4-FFF2-40B4-BE49-F238E27FC236}">
                <a16:creationId xmlns:a16="http://schemas.microsoft.com/office/drawing/2014/main" id="{0B7EBC16-6568-D1CB-95F2-156F0971BB59}"/>
              </a:ext>
            </a:extLst>
          </p:cNvPr>
          <p:cNvSpPr txBox="1"/>
          <p:nvPr/>
        </p:nvSpPr>
        <p:spPr>
          <a:xfrm>
            <a:off x="6512635" y="3603580"/>
            <a:ext cx="864339"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CASE STUDIES</a:t>
            </a:r>
            <a:endParaRPr sz="1600" dirty="0">
              <a:ln w="0">
                <a:noFill/>
              </a:ln>
              <a:solidFill>
                <a:schemeClr val="accent3"/>
              </a:solidFill>
            </a:endParaRPr>
          </a:p>
        </p:txBody>
      </p:sp>
      <p:sp>
        <p:nvSpPr>
          <p:cNvPr id="70" name="Google Shape;988;p25">
            <a:extLst>
              <a:ext uri="{FF2B5EF4-FFF2-40B4-BE49-F238E27FC236}">
                <a16:creationId xmlns:a16="http://schemas.microsoft.com/office/drawing/2014/main" id="{B94CB084-D749-FA62-121F-ED560866268A}"/>
              </a:ext>
            </a:extLst>
          </p:cNvPr>
          <p:cNvSpPr/>
          <p:nvPr/>
        </p:nvSpPr>
        <p:spPr>
          <a:xfrm>
            <a:off x="4939412" y="4828972"/>
            <a:ext cx="274638"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71" name="Google Shape;989;p25">
            <a:extLst>
              <a:ext uri="{FF2B5EF4-FFF2-40B4-BE49-F238E27FC236}">
                <a16:creationId xmlns:a16="http://schemas.microsoft.com/office/drawing/2014/main" id="{11A5773F-8116-EBF1-0029-B468ABF0AC73}"/>
              </a:ext>
            </a:extLst>
          </p:cNvPr>
          <p:cNvSpPr txBox="1"/>
          <p:nvPr/>
        </p:nvSpPr>
        <p:spPr>
          <a:xfrm>
            <a:off x="4680629" y="5142446"/>
            <a:ext cx="867545"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TRADESHOWS</a:t>
            </a:r>
            <a:endParaRPr sz="1600" dirty="0">
              <a:ln w="0">
                <a:noFill/>
              </a:ln>
              <a:solidFill>
                <a:schemeClr val="accent3"/>
              </a:solidFill>
            </a:endParaRPr>
          </a:p>
        </p:txBody>
      </p:sp>
      <p:sp>
        <p:nvSpPr>
          <p:cNvPr id="68" name="Google Shape;991;p25">
            <a:extLst>
              <a:ext uri="{FF2B5EF4-FFF2-40B4-BE49-F238E27FC236}">
                <a16:creationId xmlns:a16="http://schemas.microsoft.com/office/drawing/2014/main" id="{1147811C-150C-CAF9-0887-8596D0785F56}"/>
              </a:ext>
            </a:extLst>
          </p:cNvPr>
          <p:cNvSpPr/>
          <p:nvPr/>
        </p:nvSpPr>
        <p:spPr>
          <a:xfrm>
            <a:off x="8203245" y="2484836"/>
            <a:ext cx="274638"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69" name="Google Shape;992;p25">
            <a:extLst>
              <a:ext uri="{FF2B5EF4-FFF2-40B4-BE49-F238E27FC236}">
                <a16:creationId xmlns:a16="http://schemas.microsoft.com/office/drawing/2014/main" id="{0CA7854C-448C-76DF-664C-DC05D7776471}"/>
              </a:ext>
            </a:extLst>
          </p:cNvPr>
          <p:cNvSpPr txBox="1"/>
          <p:nvPr/>
        </p:nvSpPr>
        <p:spPr>
          <a:xfrm>
            <a:off x="7879541" y="2231358"/>
            <a:ext cx="1021433"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SOLUTION DEMO</a:t>
            </a:r>
            <a:endParaRPr sz="1600" dirty="0">
              <a:ln w="0">
                <a:noFill/>
              </a:ln>
              <a:solidFill>
                <a:schemeClr val="accent3"/>
              </a:solidFill>
            </a:endParaRPr>
          </a:p>
        </p:txBody>
      </p:sp>
      <p:sp>
        <p:nvSpPr>
          <p:cNvPr id="66" name="Google Shape;994;p25">
            <a:extLst>
              <a:ext uri="{FF2B5EF4-FFF2-40B4-BE49-F238E27FC236}">
                <a16:creationId xmlns:a16="http://schemas.microsoft.com/office/drawing/2014/main" id="{3496FDAB-FBD6-18F0-4BF3-DF8798BA3FF9}"/>
              </a:ext>
            </a:extLst>
          </p:cNvPr>
          <p:cNvSpPr/>
          <p:nvPr/>
        </p:nvSpPr>
        <p:spPr>
          <a:xfrm>
            <a:off x="7391261" y="3094436"/>
            <a:ext cx="273050"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67" name="Google Shape;995;p25">
            <a:extLst>
              <a:ext uri="{FF2B5EF4-FFF2-40B4-BE49-F238E27FC236}">
                <a16:creationId xmlns:a16="http://schemas.microsoft.com/office/drawing/2014/main" id="{53115878-B48E-1A1B-CE0B-7E2076EB08A7}"/>
              </a:ext>
            </a:extLst>
          </p:cNvPr>
          <p:cNvSpPr txBox="1"/>
          <p:nvPr/>
        </p:nvSpPr>
        <p:spPr>
          <a:xfrm>
            <a:off x="7068999" y="2764999"/>
            <a:ext cx="917575" cy="292604"/>
          </a:xfrm>
          <a:prstGeom prst="rect">
            <a:avLst/>
          </a:prstGeom>
          <a:noFill/>
          <a:ln>
            <a:noFill/>
          </a:ln>
        </p:spPr>
        <p:txBody>
          <a:bodyPr spcFirstLastPara="1" wrap="square" lIns="91425" tIns="45700" rIns="91425" bIns="45700" anchor="t" anchorCtr="0">
            <a:spAutoFit/>
          </a:bodyPr>
          <a:lstStyle/>
          <a:p>
            <a:pPr marL="0" marR="0" lvl="0" indent="0" algn="ctr"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WHITEBOARD VIDEO</a:t>
            </a:r>
            <a:endParaRPr sz="1600" dirty="0">
              <a:ln w="0">
                <a:noFill/>
              </a:ln>
              <a:solidFill>
                <a:schemeClr val="accent3"/>
              </a:solidFill>
            </a:endParaRPr>
          </a:p>
        </p:txBody>
      </p:sp>
      <p:sp>
        <p:nvSpPr>
          <p:cNvPr id="64" name="Google Shape;997;p25">
            <a:extLst>
              <a:ext uri="{FF2B5EF4-FFF2-40B4-BE49-F238E27FC236}">
                <a16:creationId xmlns:a16="http://schemas.microsoft.com/office/drawing/2014/main" id="{FC2D2CAA-8B21-5FF3-737F-089BDCBF10D4}"/>
              </a:ext>
            </a:extLst>
          </p:cNvPr>
          <p:cNvSpPr/>
          <p:nvPr/>
        </p:nvSpPr>
        <p:spPr>
          <a:xfrm>
            <a:off x="5493284" y="4070350"/>
            <a:ext cx="274637"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65" name="Google Shape;998;p25">
            <a:extLst>
              <a:ext uri="{FF2B5EF4-FFF2-40B4-BE49-F238E27FC236}">
                <a16:creationId xmlns:a16="http://schemas.microsoft.com/office/drawing/2014/main" id="{8F2C0624-153C-432A-C76F-E18DA5BFBD03}"/>
              </a:ext>
            </a:extLst>
          </p:cNvPr>
          <p:cNvSpPr txBox="1"/>
          <p:nvPr/>
        </p:nvSpPr>
        <p:spPr>
          <a:xfrm>
            <a:off x="5167174" y="4426660"/>
            <a:ext cx="1018227"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a:ln w="0">
                  <a:noFill/>
                </a:ln>
                <a:solidFill>
                  <a:schemeClr val="accent3"/>
                </a:solidFill>
                <a:ea typeface="Arial"/>
                <a:cs typeface="Arial"/>
                <a:sym typeface="Arial"/>
              </a:rPr>
              <a:t>LUNCH &amp; LEARNS</a:t>
            </a:r>
            <a:endParaRPr sz="1600">
              <a:ln w="0">
                <a:noFill/>
              </a:ln>
              <a:solidFill>
                <a:schemeClr val="accent3"/>
              </a:solidFill>
            </a:endParaRPr>
          </a:p>
        </p:txBody>
      </p:sp>
      <p:sp>
        <p:nvSpPr>
          <p:cNvPr id="62" name="Google Shape;1000;p25">
            <a:extLst>
              <a:ext uri="{FF2B5EF4-FFF2-40B4-BE49-F238E27FC236}">
                <a16:creationId xmlns:a16="http://schemas.microsoft.com/office/drawing/2014/main" id="{90A2C81E-AD90-9BAA-1EA2-54B8FEAECAB6}"/>
              </a:ext>
            </a:extLst>
          </p:cNvPr>
          <p:cNvSpPr/>
          <p:nvPr/>
        </p:nvSpPr>
        <p:spPr>
          <a:xfrm>
            <a:off x="3997907" y="3948431"/>
            <a:ext cx="273051" cy="274638"/>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63" name="Google Shape;1001;p25">
            <a:extLst>
              <a:ext uri="{FF2B5EF4-FFF2-40B4-BE49-F238E27FC236}">
                <a16:creationId xmlns:a16="http://schemas.microsoft.com/office/drawing/2014/main" id="{9DCAE10E-8D0F-50F5-7BD5-CA461C15F822}"/>
              </a:ext>
            </a:extLst>
          </p:cNvPr>
          <p:cNvSpPr txBox="1"/>
          <p:nvPr/>
        </p:nvSpPr>
        <p:spPr>
          <a:xfrm>
            <a:off x="3842525" y="3716838"/>
            <a:ext cx="625492"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SEO/SEM</a:t>
            </a:r>
            <a:endParaRPr sz="1600" dirty="0">
              <a:ln w="0">
                <a:noFill/>
              </a:ln>
              <a:solidFill>
                <a:schemeClr val="accent3"/>
              </a:solidFill>
            </a:endParaRPr>
          </a:p>
        </p:txBody>
      </p:sp>
      <p:grpSp>
        <p:nvGrpSpPr>
          <p:cNvPr id="128" name="Group 127">
            <a:extLst>
              <a:ext uri="{FF2B5EF4-FFF2-40B4-BE49-F238E27FC236}">
                <a16:creationId xmlns:a16="http://schemas.microsoft.com/office/drawing/2014/main" id="{280D1323-9D4E-A75F-4301-46B369C435F0}"/>
              </a:ext>
            </a:extLst>
          </p:cNvPr>
          <p:cNvGrpSpPr/>
          <p:nvPr/>
        </p:nvGrpSpPr>
        <p:grpSpPr>
          <a:xfrm>
            <a:off x="1289227" y="2608218"/>
            <a:ext cx="2723" cy="2566863"/>
            <a:chOff x="1289227" y="2651250"/>
            <a:chExt cx="2723" cy="2566863"/>
          </a:xfrm>
        </p:grpSpPr>
        <p:cxnSp>
          <p:nvCxnSpPr>
            <p:cNvPr id="8" name="Google Shape;925;p25">
              <a:extLst>
                <a:ext uri="{FF2B5EF4-FFF2-40B4-BE49-F238E27FC236}">
                  <a16:creationId xmlns:a16="http://schemas.microsoft.com/office/drawing/2014/main" id="{F0C0FFD7-871A-A0FF-6DB9-44C7C46341D6}"/>
                </a:ext>
              </a:extLst>
            </p:cNvPr>
            <p:cNvCxnSpPr>
              <a:stCxn id="12" idx="2"/>
              <a:endCxn id="26" idx="0"/>
            </p:cNvCxnSpPr>
            <p:nvPr/>
          </p:nvCxnSpPr>
          <p:spPr>
            <a:xfrm flipH="1">
              <a:off x="1289227" y="4069315"/>
              <a:ext cx="2723" cy="1148798"/>
            </a:xfrm>
            <a:prstGeom prst="straightConnector1">
              <a:avLst/>
            </a:prstGeom>
            <a:noFill/>
            <a:ln w="9525" cap="flat" cmpd="sng">
              <a:solidFill>
                <a:srgbClr val="01183E"/>
              </a:solidFill>
              <a:prstDash val="solid"/>
              <a:round/>
              <a:headEnd type="none" w="med" len="med"/>
              <a:tailEnd type="none" w="med" len="med"/>
            </a:ln>
          </p:spPr>
        </p:cxnSp>
        <p:cxnSp>
          <p:nvCxnSpPr>
            <p:cNvPr id="45" name="Google Shape;1002;p25">
              <a:extLst>
                <a:ext uri="{FF2B5EF4-FFF2-40B4-BE49-F238E27FC236}">
                  <a16:creationId xmlns:a16="http://schemas.microsoft.com/office/drawing/2014/main" id="{346515DA-EE63-274D-ABB9-066117150E30}"/>
                </a:ext>
              </a:extLst>
            </p:cNvPr>
            <p:cNvCxnSpPr>
              <a:endCxn id="12" idx="0"/>
            </p:cNvCxnSpPr>
            <p:nvPr/>
          </p:nvCxnSpPr>
          <p:spPr>
            <a:xfrm>
              <a:off x="1289250" y="2651250"/>
              <a:ext cx="0" cy="1039500"/>
            </a:xfrm>
            <a:prstGeom prst="straightConnector1">
              <a:avLst/>
            </a:prstGeom>
            <a:noFill/>
            <a:ln w="9525" cap="flat" cmpd="sng">
              <a:solidFill>
                <a:srgbClr val="01183E"/>
              </a:solidFill>
              <a:prstDash val="solid"/>
              <a:round/>
              <a:headEnd type="none" w="med" len="med"/>
              <a:tailEnd type="none" w="med" len="med"/>
            </a:ln>
          </p:spPr>
        </p:cxnSp>
      </p:grpSp>
      <p:sp>
        <p:nvSpPr>
          <p:cNvPr id="46" name="Google Shape;1003;p25">
            <a:extLst>
              <a:ext uri="{FF2B5EF4-FFF2-40B4-BE49-F238E27FC236}">
                <a16:creationId xmlns:a16="http://schemas.microsoft.com/office/drawing/2014/main" id="{20DD13D0-B56C-63FC-0BA6-39799816B3ED}"/>
              </a:ext>
            </a:extLst>
          </p:cNvPr>
          <p:cNvSpPr/>
          <p:nvPr/>
        </p:nvSpPr>
        <p:spPr>
          <a:xfrm>
            <a:off x="1116982" y="2217744"/>
            <a:ext cx="344488" cy="344488"/>
          </a:xfrm>
          <a:prstGeom prst="ellipse">
            <a:avLst/>
          </a:prstGeom>
          <a:solidFill>
            <a:schemeClr val="accent1"/>
          </a:solidFill>
          <a:ln w="2857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1400"/>
              <a:buFont typeface="Times New Roman"/>
              <a:buNone/>
            </a:pPr>
            <a:r>
              <a:rPr lang="en-US" sz="1400" b="1" i="0" u="none" strike="noStrike" cap="none" dirty="0">
                <a:solidFill>
                  <a:srgbClr val="FFFFFF"/>
                </a:solidFill>
                <a:ea typeface="Arial"/>
                <a:cs typeface="Arial"/>
                <a:sym typeface="Arial"/>
              </a:rPr>
              <a:t>H</a:t>
            </a:r>
            <a:endParaRPr dirty="0"/>
          </a:p>
        </p:txBody>
      </p:sp>
      <p:sp>
        <p:nvSpPr>
          <p:cNvPr id="60" name="Google Shape;1005;p25">
            <a:extLst>
              <a:ext uri="{FF2B5EF4-FFF2-40B4-BE49-F238E27FC236}">
                <a16:creationId xmlns:a16="http://schemas.microsoft.com/office/drawing/2014/main" id="{D23F390E-5249-6923-AD4B-999C3434B69A}"/>
              </a:ext>
            </a:extLst>
          </p:cNvPr>
          <p:cNvSpPr/>
          <p:nvPr/>
        </p:nvSpPr>
        <p:spPr>
          <a:xfrm>
            <a:off x="5248898" y="3440448"/>
            <a:ext cx="273050"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61" name="Google Shape;1006;p25">
            <a:extLst>
              <a:ext uri="{FF2B5EF4-FFF2-40B4-BE49-F238E27FC236}">
                <a16:creationId xmlns:a16="http://schemas.microsoft.com/office/drawing/2014/main" id="{50A55EDA-8011-E29C-B973-66245ECEB559}"/>
              </a:ext>
            </a:extLst>
          </p:cNvPr>
          <p:cNvSpPr txBox="1"/>
          <p:nvPr/>
        </p:nvSpPr>
        <p:spPr>
          <a:xfrm>
            <a:off x="5070273" y="3208269"/>
            <a:ext cx="630301"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E-BOOKS</a:t>
            </a:r>
            <a:endParaRPr sz="1600" dirty="0">
              <a:ln w="0">
                <a:noFill/>
              </a:ln>
              <a:solidFill>
                <a:schemeClr val="accent3"/>
              </a:solidFill>
            </a:endParaRPr>
          </a:p>
        </p:txBody>
      </p:sp>
      <p:sp>
        <p:nvSpPr>
          <p:cNvPr id="58" name="Google Shape;1008;p25">
            <a:extLst>
              <a:ext uri="{FF2B5EF4-FFF2-40B4-BE49-F238E27FC236}">
                <a16:creationId xmlns:a16="http://schemas.microsoft.com/office/drawing/2014/main" id="{36F80D07-0298-6B4B-7CF6-E20A9198389B}"/>
              </a:ext>
            </a:extLst>
          </p:cNvPr>
          <p:cNvSpPr/>
          <p:nvPr/>
        </p:nvSpPr>
        <p:spPr>
          <a:xfrm>
            <a:off x="9107660" y="2720233"/>
            <a:ext cx="274637" cy="274637"/>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59" name="Google Shape;1009;p25">
            <a:extLst>
              <a:ext uri="{FF2B5EF4-FFF2-40B4-BE49-F238E27FC236}">
                <a16:creationId xmlns:a16="http://schemas.microsoft.com/office/drawing/2014/main" id="{55E368AC-BD5F-4D1A-6168-86A2F705787E}"/>
              </a:ext>
            </a:extLst>
          </p:cNvPr>
          <p:cNvSpPr txBox="1"/>
          <p:nvPr/>
        </p:nvSpPr>
        <p:spPr>
          <a:xfrm>
            <a:off x="8900974" y="3094901"/>
            <a:ext cx="688009" cy="292604"/>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3</a:t>
            </a:r>
            <a:r>
              <a:rPr lang="en-US" sz="700" b="1" i="0" u="none" strike="noStrike" cap="none" baseline="30000" dirty="0">
                <a:ln w="0">
                  <a:noFill/>
                </a:ln>
                <a:solidFill>
                  <a:schemeClr val="accent3"/>
                </a:solidFill>
                <a:ea typeface="Arial"/>
                <a:cs typeface="Arial"/>
                <a:sym typeface="Arial"/>
              </a:rPr>
              <a:t>RD</a:t>
            </a:r>
            <a:r>
              <a:rPr lang="en-US" sz="700" b="1" i="0" u="none" strike="noStrike" cap="none" dirty="0">
                <a:ln w="0">
                  <a:noFill/>
                </a:ln>
                <a:solidFill>
                  <a:schemeClr val="accent3"/>
                </a:solidFill>
                <a:ea typeface="Arial"/>
                <a:cs typeface="Arial"/>
                <a:sym typeface="Arial"/>
              </a:rPr>
              <a:t> PARTY</a:t>
            </a:r>
            <a:endParaRPr sz="1600" dirty="0">
              <a:ln w="0">
                <a:noFill/>
              </a:ln>
              <a:solidFill>
                <a:schemeClr val="accent3"/>
              </a:solidFill>
            </a:endParaRPr>
          </a:p>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RESEARCH</a:t>
            </a:r>
            <a:endParaRPr sz="1600" dirty="0">
              <a:ln w="0">
                <a:noFill/>
              </a:ln>
              <a:solidFill>
                <a:schemeClr val="accent3"/>
              </a:solidFill>
            </a:endParaRPr>
          </a:p>
        </p:txBody>
      </p:sp>
      <p:sp>
        <p:nvSpPr>
          <p:cNvPr id="56" name="Google Shape;1011;p25">
            <a:extLst>
              <a:ext uri="{FF2B5EF4-FFF2-40B4-BE49-F238E27FC236}">
                <a16:creationId xmlns:a16="http://schemas.microsoft.com/office/drawing/2014/main" id="{6C2E5309-6FE1-F3A3-96B4-432E37FAA0FC}"/>
              </a:ext>
            </a:extLst>
          </p:cNvPr>
          <p:cNvSpPr/>
          <p:nvPr/>
        </p:nvSpPr>
        <p:spPr>
          <a:xfrm>
            <a:off x="6218250" y="3088602"/>
            <a:ext cx="273050"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57" name="Google Shape;1012;p25">
            <a:extLst>
              <a:ext uri="{FF2B5EF4-FFF2-40B4-BE49-F238E27FC236}">
                <a16:creationId xmlns:a16="http://schemas.microsoft.com/office/drawing/2014/main" id="{63EB2B34-68B6-82C4-15F2-A6F0FA03926E}"/>
              </a:ext>
            </a:extLst>
          </p:cNvPr>
          <p:cNvSpPr txBox="1"/>
          <p:nvPr/>
        </p:nvSpPr>
        <p:spPr>
          <a:xfrm>
            <a:off x="5938636" y="2731300"/>
            <a:ext cx="832280" cy="292604"/>
          </a:xfrm>
          <a:prstGeom prst="rect">
            <a:avLst/>
          </a:prstGeom>
          <a:noFill/>
          <a:ln>
            <a:noFill/>
          </a:ln>
        </p:spPr>
        <p:txBody>
          <a:bodyPr spcFirstLastPara="1" wrap="square" lIns="91425" tIns="45700" rIns="91425" bIns="45700" anchor="t" anchorCtr="0">
            <a:spAutoFit/>
          </a:bodyPr>
          <a:lstStyle/>
          <a:p>
            <a:pPr marL="0" marR="0" lvl="0" indent="0" algn="ctr" rtl="0">
              <a:lnSpc>
                <a:spcPct val="93000"/>
              </a:lnSpc>
              <a:spcBef>
                <a:spcPts val="0"/>
              </a:spcBef>
              <a:spcAft>
                <a:spcPts val="0"/>
              </a:spcAft>
              <a:buClr>
                <a:srgbClr val="000000"/>
              </a:buClr>
              <a:buSzPts val="800"/>
              <a:buFont typeface="Times New Roman"/>
              <a:buNone/>
            </a:pPr>
            <a:r>
              <a:rPr lang="en-US" sz="700" b="1" dirty="0">
                <a:ln w="0">
                  <a:noFill/>
                </a:ln>
                <a:solidFill>
                  <a:schemeClr val="accent3"/>
                </a:solidFill>
                <a:ea typeface="Arial"/>
                <a:cs typeface="Arial"/>
                <a:sym typeface="Arial"/>
              </a:rPr>
              <a:t>ROI</a:t>
            </a:r>
            <a:endParaRPr sz="700" b="1" i="0" u="none" strike="noStrike" cap="none" dirty="0">
              <a:ln w="0">
                <a:noFill/>
              </a:ln>
              <a:solidFill>
                <a:schemeClr val="accent3"/>
              </a:solidFill>
              <a:ea typeface="Arial"/>
              <a:cs typeface="Arial"/>
              <a:sym typeface="Arial"/>
            </a:endParaRPr>
          </a:p>
          <a:p>
            <a:pPr marL="0" marR="0" lvl="0" indent="0" algn="ctr"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CALCULATOR</a:t>
            </a:r>
            <a:endParaRPr sz="1600" dirty="0">
              <a:ln w="0">
                <a:noFill/>
              </a:ln>
              <a:solidFill>
                <a:schemeClr val="accent3"/>
              </a:solidFill>
            </a:endParaRPr>
          </a:p>
        </p:txBody>
      </p:sp>
      <p:sp>
        <p:nvSpPr>
          <p:cNvPr id="54" name="Google Shape;1014;p25">
            <a:extLst>
              <a:ext uri="{FF2B5EF4-FFF2-40B4-BE49-F238E27FC236}">
                <a16:creationId xmlns:a16="http://schemas.microsoft.com/office/drawing/2014/main" id="{37701BA9-5C96-B9EB-EA7E-F413C8DC555C}"/>
              </a:ext>
            </a:extLst>
          </p:cNvPr>
          <p:cNvSpPr/>
          <p:nvPr/>
        </p:nvSpPr>
        <p:spPr>
          <a:xfrm>
            <a:off x="4831237" y="3834975"/>
            <a:ext cx="274638" cy="274638"/>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55" name="Google Shape;1015;p25">
            <a:extLst>
              <a:ext uri="{FF2B5EF4-FFF2-40B4-BE49-F238E27FC236}">
                <a16:creationId xmlns:a16="http://schemas.microsoft.com/office/drawing/2014/main" id="{B11D0908-110B-3E31-D1E5-2ADEBE5ED16D}"/>
              </a:ext>
            </a:extLst>
          </p:cNvPr>
          <p:cNvSpPr txBox="1"/>
          <p:nvPr/>
        </p:nvSpPr>
        <p:spPr>
          <a:xfrm>
            <a:off x="4660619" y="3521152"/>
            <a:ext cx="615874" cy="292604"/>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ANALYST</a:t>
            </a:r>
            <a:endParaRPr sz="1600" dirty="0">
              <a:ln w="0">
                <a:noFill/>
              </a:ln>
              <a:solidFill>
                <a:schemeClr val="accent3"/>
              </a:solidFill>
            </a:endParaRPr>
          </a:p>
          <a:p>
            <a:pPr marL="0" marR="0" lvl="0" indent="0" algn="l" rtl="0">
              <a:lnSpc>
                <a:spcPct val="93000"/>
              </a:lnSpc>
              <a:spcBef>
                <a:spcPts val="0"/>
              </a:spcBef>
              <a:spcAft>
                <a:spcPts val="0"/>
              </a:spcAft>
              <a:buClr>
                <a:srgbClr val="000000"/>
              </a:buClr>
              <a:buSzPts val="800"/>
              <a:buFont typeface="Times New Roman"/>
              <a:buNone/>
            </a:pPr>
            <a:r>
              <a:rPr lang="en-US" sz="700" b="1" dirty="0">
                <a:ln w="0">
                  <a:noFill/>
                </a:ln>
                <a:solidFill>
                  <a:schemeClr val="accent3"/>
                </a:solidFill>
                <a:ea typeface="Arial"/>
                <a:cs typeface="Arial"/>
                <a:sym typeface="Arial"/>
              </a:rPr>
              <a:t>REPORTS</a:t>
            </a:r>
            <a:endParaRPr sz="700" b="1" i="0" u="none" strike="noStrike" cap="none" dirty="0">
              <a:ln w="0">
                <a:noFill/>
              </a:ln>
              <a:solidFill>
                <a:schemeClr val="accent3"/>
              </a:solidFill>
              <a:ea typeface="Arial"/>
              <a:cs typeface="Arial"/>
              <a:sym typeface="Arial"/>
            </a:endParaRPr>
          </a:p>
        </p:txBody>
      </p:sp>
      <p:sp>
        <p:nvSpPr>
          <p:cNvPr id="52" name="Google Shape;1017;p25">
            <a:extLst>
              <a:ext uri="{FF2B5EF4-FFF2-40B4-BE49-F238E27FC236}">
                <a16:creationId xmlns:a16="http://schemas.microsoft.com/office/drawing/2014/main" id="{62BE9DB2-C3F2-7C75-BBF4-D00E4E0CACCF}"/>
              </a:ext>
            </a:extLst>
          </p:cNvPr>
          <p:cNvSpPr/>
          <p:nvPr/>
        </p:nvSpPr>
        <p:spPr>
          <a:xfrm>
            <a:off x="4160190" y="4272664"/>
            <a:ext cx="273050" cy="273050"/>
          </a:xfrm>
          <a:prstGeom prst="ellipse">
            <a:avLst/>
          </a:prstGeom>
          <a:solidFill>
            <a:schemeClr val="accent1"/>
          </a:solidFill>
          <a:ln w="222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600" b="1" i="0" u="none" strike="noStrike" cap="none">
              <a:ln w="0">
                <a:noFill/>
              </a:ln>
              <a:solidFill>
                <a:schemeClr val="accent4"/>
              </a:solidFill>
              <a:ea typeface="Arial"/>
              <a:cs typeface="Arial"/>
              <a:sym typeface="Arial"/>
            </a:endParaRPr>
          </a:p>
        </p:txBody>
      </p:sp>
      <p:sp>
        <p:nvSpPr>
          <p:cNvPr id="53" name="Google Shape;1018;p25">
            <a:extLst>
              <a:ext uri="{FF2B5EF4-FFF2-40B4-BE49-F238E27FC236}">
                <a16:creationId xmlns:a16="http://schemas.microsoft.com/office/drawing/2014/main" id="{9C899A85-B3B2-D392-1E65-303ECCA9E5DC}"/>
              </a:ext>
            </a:extLst>
          </p:cNvPr>
          <p:cNvSpPr txBox="1"/>
          <p:nvPr/>
        </p:nvSpPr>
        <p:spPr>
          <a:xfrm>
            <a:off x="3981565" y="4578373"/>
            <a:ext cx="630301" cy="192448"/>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800"/>
              <a:buFont typeface="Times New Roman"/>
              <a:buNone/>
            </a:pPr>
            <a:r>
              <a:rPr lang="en-US" sz="700" b="1" i="0" u="none" strike="noStrike" cap="none" dirty="0">
                <a:ln w="0">
                  <a:noFill/>
                </a:ln>
                <a:solidFill>
                  <a:schemeClr val="accent3"/>
                </a:solidFill>
                <a:ea typeface="Arial"/>
                <a:cs typeface="Arial"/>
                <a:sym typeface="Arial"/>
              </a:rPr>
              <a:t>E-BOOKS</a:t>
            </a:r>
            <a:endParaRPr sz="1600" dirty="0">
              <a:ln w="0">
                <a:noFill/>
              </a:ln>
              <a:solidFill>
                <a:schemeClr val="accent3"/>
              </a:solidFill>
            </a:endParaRPr>
          </a:p>
        </p:txBody>
      </p:sp>
      <p:cxnSp>
        <p:nvCxnSpPr>
          <p:cNvPr id="103" name="Google Shape;1002;p25">
            <a:extLst>
              <a:ext uri="{FF2B5EF4-FFF2-40B4-BE49-F238E27FC236}">
                <a16:creationId xmlns:a16="http://schemas.microsoft.com/office/drawing/2014/main" id="{7DE50BF3-E39B-C2E5-CC54-F1C9BBA1D6D2}"/>
              </a:ext>
            </a:extLst>
          </p:cNvPr>
          <p:cNvCxnSpPr/>
          <p:nvPr/>
        </p:nvCxnSpPr>
        <p:spPr>
          <a:xfrm>
            <a:off x="11230798" y="2486117"/>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04" name="Google Shape;1002;p25">
            <a:extLst>
              <a:ext uri="{FF2B5EF4-FFF2-40B4-BE49-F238E27FC236}">
                <a16:creationId xmlns:a16="http://schemas.microsoft.com/office/drawing/2014/main" id="{43927EE4-5577-A7B4-A44B-2BD7EAB73A41}"/>
              </a:ext>
            </a:extLst>
          </p:cNvPr>
          <p:cNvCxnSpPr/>
          <p:nvPr/>
        </p:nvCxnSpPr>
        <p:spPr>
          <a:xfrm>
            <a:off x="10571059" y="2793307"/>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05" name="Google Shape;1002;p25">
            <a:extLst>
              <a:ext uri="{FF2B5EF4-FFF2-40B4-BE49-F238E27FC236}">
                <a16:creationId xmlns:a16="http://schemas.microsoft.com/office/drawing/2014/main" id="{54E37DAD-3640-2422-748F-F95603336471}"/>
              </a:ext>
            </a:extLst>
          </p:cNvPr>
          <p:cNvCxnSpPr/>
          <p:nvPr/>
        </p:nvCxnSpPr>
        <p:spPr>
          <a:xfrm>
            <a:off x="9792004" y="2590626"/>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06" name="Google Shape;1002;p25">
            <a:extLst>
              <a:ext uri="{FF2B5EF4-FFF2-40B4-BE49-F238E27FC236}">
                <a16:creationId xmlns:a16="http://schemas.microsoft.com/office/drawing/2014/main" id="{0DFD8170-8E23-BA0B-6731-A4153F599DC3}"/>
              </a:ext>
            </a:extLst>
          </p:cNvPr>
          <p:cNvCxnSpPr/>
          <p:nvPr/>
        </p:nvCxnSpPr>
        <p:spPr>
          <a:xfrm>
            <a:off x="9244978" y="2908602"/>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07" name="Google Shape;1002;p25">
            <a:extLst>
              <a:ext uri="{FF2B5EF4-FFF2-40B4-BE49-F238E27FC236}">
                <a16:creationId xmlns:a16="http://schemas.microsoft.com/office/drawing/2014/main" id="{9959CDAD-64D9-DDA8-E5C0-9F7638431F7D}"/>
              </a:ext>
            </a:extLst>
          </p:cNvPr>
          <p:cNvCxnSpPr/>
          <p:nvPr/>
        </p:nvCxnSpPr>
        <p:spPr>
          <a:xfrm>
            <a:off x="8323313" y="2394836"/>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08" name="Google Shape;1002;p25">
            <a:extLst>
              <a:ext uri="{FF2B5EF4-FFF2-40B4-BE49-F238E27FC236}">
                <a16:creationId xmlns:a16="http://schemas.microsoft.com/office/drawing/2014/main" id="{DF153E83-5D2B-0081-50F8-87003F11ED97}"/>
              </a:ext>
            </a:extLst>
          </p:cNvPr>
          <p:cNvCxnSpPr/>
          <p:nvPr/>
        </p:nvCxnSpPr>
        <p:spPr>
          <a:xfrm>
            <a:off x="8167701" y="3077898"/>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09" name="Google Shape;1002;p25">
            <a:extLst>
              <a:ext uri="{FF2B5EF4-FFF2-40B4-BE49-F238E27FC236}">
                <a16:creationId xmlns:a16="http://schemas.microsoft.com/office/drawing/2014/main" id="{44ED00A9-73A5-B4F6-2E84-F99CA3C6F0B4}"/>
              </a:ext>
            </a:extLst>
          </p:cNvPr>
          <p:cNvCxnSpPr/>
          <p:nvPr/>
        </p:nvCxnSpPr>
        <p:spPr>
          <a:xfrm>
            <a:off x="7527786" y="3021596"/>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0" name="Google Shape;1002;p25">
            <a:extLst>
              <a:ext uri="{FF2B5EF4-FFF2-40B4-BE49-F238E27FC236}">
                <a16:creationId xmlns:a16="http://schemas.microsoft.com/office/drawing/2014/main" id="{EDC245E0-4B14-0640-D989-B4D7ECE1AD11}"/>
              </a:ext>
            </a:extLst>
          </p:cNvPr>
          <p:cNvCxnSpPr/>
          <p:nvPr/>
        </p:nvCxnSpPr>
        <p:spPr>
          <a:xfrm>
            <a:off x="6901523" y="3446950"/>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1" name="Google Shape;1002;p25">
            <a:extLst>
              <a:ext uri="{FF2B5EF4-FFF2-40B4-BE49-F238E27FC236}">
                <a16:creationId xmlns:a16="http://schemas.microsoft.com/office/drawing/2014/main" id="{FA58B4FF-271E-EE6F-65DF-682753F8623E}"/>
              </a:ext>
            </a:extLst>
          </p:cNvPr>
          <p:cNvCxnSpPr/>
          <p:nvPr/>
        </p:nvCxnSpPr>
        <p:spPr>
          <a:xfrm>
            <a:off x="6208620" y="3720000"/>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2" name="Google Shape;1002;p25">
            <a:extLst>
              <a:ext uri="{FF2B5EF4-FFF2-40B4-BE49-F238E27FC236}">
                <a16:creationId xmlns:a16="http://schemas.microsoft.com/office/drawing/2014/main" id="{9467704A-C58A-4E4F-7EE4-44B3858F4279}"/>
              </a:ext>
            </a:extLst>
          </p:cNvPr>
          <p:cNvCxnSpPr/>
          <p:nvPr/>
        </p:nvCxnSpPr>
        <p:spPr>
          <a:xfrm>
            <a:off x="5630602" y="4257962"/>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3" name="Google Shape;1002;p25">
            <a:extLst>
              <a:ext uri="{FF2B5EF4-FFF2-40B4-BE49-F238E27FC236}">
                <a16:creationId xmlns:a16="http://schemas.microsoft.com/office/drawing/2014/main" id="{5AF307AE-8361-5F42-8C27-005E310961AD}"/>
              </a:ext>
            </a:extLst>
          </p:cNvPr>
          <p:cNvCxnSpPr/>
          <p:nvPr/>
        </p:nvCxnSpPr>
        <p:spPr>
          <a:xfrm>
            <a:off x="5070273" y="4985304"/>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4" name="Google Shape;1002;p25">
            <a:extLst>
              <a:ext uri="{FF2B5EF4-FFF2-40B4-BE49-F238E27FC236}">
                <a16:creationId xmlns:a16="http://schemas.microsoft.com/office/drawing/2014/main" id="{814EAD58-42D5-83E9-A9B8-685968B1E691}"/>
              </a:ext>
            </a:extLst>
          </p:cNvPr>
          <p:cNvCxnSpPr/>
          <p:nvPr/>
        </p:nvCxnSpPr>
        <p:spPr>
          <a:xfrm>
            <a:off x="4454746" y="5196939"/>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5" name="Google Shape;1002;p25">
            <a:extLst>
              <a:ext uri="{FF2B5EF4-FFF2-40B4-BE49-F238E27FC236}">
                <a16:creationId xmlns:a16="http://schemas.microsoft.com/office/drawing/2014/main" id="{365736AE-E13B-024F-D123-A83F0198AEC6}"/>
              </a:ext>
            </a:extLst>
          </p:cNvPr>
          <p:cNvCxnSpPr/>
          <p:nvPr/>
        </p:nvCxnSpPr>
        <p:spPr>
          <a:xfrm>
            <a:off x="3218133" y="5058670"/>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6" name="Google Shape;1002;p25">
            <a:extLst>
              <a:ext uri="{FF2B5EF4-FFF2-40B4-BE49-F238E27FC236}">
                <a16:creationId xmlns:a16="http://schemas.microsoft.com/office/drawing/2014/main" id="{85212F95-A444-56C4-AF16-AF0E01F8C8F9}"/>
              </a:ext>
            </a:extLst>
          </p:cNvPr>
          <p:cNvCxnSpPr/>
          <p:nvPr/>
        </p:nvCxnSpPr>
        <p:spPr>
          <a:xfrm>
            <a:off x="2007152" y="5203898"/>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7" name="Google Shape;1002;p25">
            <a:extLst>
              <a:ext uri="{FF2B5EF4-FFF2-40B4-BE49-F238E27FC236}">
                <a16:creationId xmlns:a16="http://schemas.microsoft.com/office/drawing/2014/main" id="{1CF879E0-5312-D0BF-41D9-7333F8CDD938}"/>
              </a:ext>
            </a:extLst>
          </p:cNvPr>
          <p:cNvCxnSpPr/>
          <p:nvPr/>
        </p:nvCxnSpPr>
        <p:spPr>
          <a:xfrm>
            <a:off x="2457067" y="4685062"/>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8" name="Google Shape;1002;p25">
            <a:extLst>
              <a:ext uri="{FF2B5EF4-FFF2-40B4-BE49-F238E27FC236}">
                <a16:creationId xmlns:a16="http://schemas.microsoft.com/office/drawing/2014/main" id="{6D059FB3-08AB-0160-C0F6-9AB7E34DDC1F}"/>
              </a:ext>
            </a:extLst>
          </p:cNvPr>
          <p:cNvCxnSpPr/>
          <p:nvPr/>
        </p:nvCxnSpPr>
        <p:spPr>
          <a:xfrm>
            <a:off x="3019387" y="4257962"/>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19" name="Google Shape;1002;p25">
            <a:extLst>
              <a:ext uri="{FF2B5EF4-FFF2-40B4-BE49-F238E27FC236}">
                <a16:creationId xmlns:a16="http://schemas.microsoft.com/office/drawing/2014/main" id="{E21E8B20-9EA8-316E-F7DE-F401AAE354C2}"/>
              </a:ext>
            </a:extLst>
          </p:cNvPr>
          <p:cNvCxnSpPr/>
          <p:nvPr/>
        </p:nvCxnSpPr>
        <p:spPr>
          <a:xfrm>
            <a:off x="3377454" y="3768431"/>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0" name="Google Shape;1002;p25">
            <a:extLst>
              <a:ext uri="{FF2B5EF4-FFF2-40B4-BE49-F238E27FC236}">
                <a16:creationId xmlns:a16="http://schemas.microsoft.com/office/drawing/2014/main" id="{700446D9-732A-6AE4-524E-38F1EC968401}"/>
              </a:ext>
            </a:extLst>
          </p:cNvPr>
          <p:cNvCxnSpPr/>
          <p:nvPr/>
        </p:nvCxnSpPr>
        <p:spPr>
          <a:xfrm>
            <a:off x="4134432" y="3869965"/>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1" name="Google Shape;1002;p25">
            <a:extLst>
              <a:ext uri="{FF2B5EF4-FFF2-40B4-BE49-F238E27FC236}">
                <a16:creationId xmlns:a16="http://schemas.microsoft.com/office/drawing/2014/main" id="{F332BBBE-B386-2813-E0DC-964BBD944202}"/>
              </a:ext>
            </a:extLst>
          </p:cNvPr>
          <p:cNvCxnSpPr/>
          <p:nvPr/>
        </p:nvCxnSpPr>
        <p:spPr>
          <a:xfrm>
            <a:off x="3750071" y="4692982"/>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2" name="Google Shape;1002;p25">
            <a:extLst>
              <a:ext uri="{FF2B5EF4-FFF2-40B4-BE49-F238E27FC236}">
                <a16:creationId xmlns:a16="http://schemas.microsoft.com/office/drawing/2014/main" id="{709528A2-2D69-A491-798F-0F533B85A70C}"/>
              </a:ext>
            </a:extLst>
          </p:cNvPr>
          <p:cNvCxnSpPr/>
          <p:nvPr/>
        </p:nvCxnSpPr>
        <p:spPr>
          <a:xfrm>
            <a:off x="4296715" y="4439108"/>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3" name="Google Shape;1002;p25">
            <a:extLst>
              <a:ext uri="{FF2B5EF4-FFF2-40B4-BE49-F238E27FC236}">
                <a16:creationId xmlns:a16="http://schemas.microsoft.com/office/drawing/2014/main" id="{D06F8543-FB7C-6299-73D7-41DE7B896595}"/>
              </a:ext>
            </a:extLst>
          </p:cNvPr>
          <p:cNvCxnSpPr/>
          <p:nvPr/>
        </p:nvCxnSpPr>
        <p:spPr>
          <a:xfrm>
            <a:off x="4851458" y="4485281"/>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4" name="Google Shape;1002;p25">
            <a:extLst>
              <a:ext uri="{FF2B5EF4-FFF2-40B4-BE49-F238E27FC236}">
                <a16:creationId xmlns:a16="http://schemas.microsoft.com/office/drawing/2014/main" id="{FB096239-D4A9-A445-A1A9-4E23DF8B4504}"/>
              </a:ext>
            </a:extLst>
          </p:cNvPr>
          <p:cNvCxnSpPr/>
          <p:nvPr/>
        </p:nvCxnSpPr>
        <p:spPr>
          <a:xfrm>
            <a:off x="4963336" y="3768298"/>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5" name="Google Shape;1002;p25">
            <a:extLst>
              <a:ext uri="{FF2B5EF4-FFF2-40B4-BE49-F238E27FC236}">
                <a16:creationId xmlns:a16="http://schemas.microsoft.com/office/drawing/2014/main" id="{BF984B9E-B5C3-59DE-B221-C636DF327271}"/>
              </a:ext>
            </a:extLst>
          </p:cNvPr>
          <p:cNvCxnSpPr/>
          <p:nvPr/>
        </p:nvCxnSpPr>
        <p:spPr>
          <a:xfrm>
            <a:off x="5385423" y="3371636"/>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6" name="Google Shape;1002;p25">
            <a:extLst>
              <a:ext uri="{FF2B5EF4-FFF2-40B4-BE49-F238E27FC236}">
                <a16:creationId xmlns:a16="http://schemas.microsoft.com/office/drawing/2014/main" id="{66080D27-76F2-D9D8-5698-2E2189345758}"/>
              </a:ext>
            </a:extLst>
          </p:cNvPr>
          <p:cNvCxnSpPr/>
          <p:nvPr/>
        </p:nvCxnSpPr>
        <p:spPr>
          <a:xfrm>
            <a:off x="5707025" y="2948087"/>
            <a:ext cx="0" cy="180000"/>
          </a:xfrm>
          <a:prstGeom prst="straightConnector1">
            <a:avLst/>
          </a:prstGeom>
          <a:noFill/>
          <a:ln w="9525" cap="flat" cmpd="sng">
            <a:solidFill>
              <a:schemeClr val="accent1"/>
            </a:solidFill>
            <a:prstDash val="solid"/>
            <a:round/>
            <a:headEnd type="none" w="med" len="med"/>
            <a:tailEnd type="none" w="med" len="med"/>
          </a:ln>
        </p:spPr>
      </p:cxnSp>
      <p:cxnSp>
        <p:nvCxnSpPr>
          <p:cNvPr id="127" name="Google Shape;1002;p25">
            <a:extLst>
              <a:ext uri="{FF2B5EF4-FFF2-40B4-BE49-F238E27FC236}">
                <a16:creationId xmlns:a16="http://schemas.microsoft.com/office/drawing/2014/main" id="{B2761E39-15F7-AF94-442F-F697CB2DCEAA}"/>
              </a:ext>
            </a:extLst>
          </p:cNvPr>
          <p:cNvCxnSpPr/>
          <p:nvPr/>
        </p:nvCxnSpPr>
        <p:spPr>
          <a:xfrm>
            <a:off x="6354775" y="3000497"/>
            <a:ext cx="0" cy="180000"/>
          </a:xfrm>
          <a:prstGeom prst="straightConnector1">
            <a:avLst/>
          </a:prstGeom>
          <a:noFill/>
          <a:ln w="9525" cap="flat" cmpd="sng">
            <a:solidFill>
              <a:schemeClr val="accent1"/>
            </a:solidFill>
            <a:prstDash val="solid"/>
            <a:round/>
            <a:headEnd type="none" w="med" len="med"/>
            <a:tailEnd type="none" w="med" len="med"/>
          </a:ln>
        </p:spPr>
      </p:cxnSp>
      <p:sp>
        <p:nvSpPr>
          <p:cNvPr id="26" name="Google Shape;927;p25">
            <a:extLst>
              <a:ext uri="{FF2B5EF4-FFF2-40B4-BE49-F238E27FC236}">
                <a16:creationId xmlns:a16="http://schemas.microsoft.com/office/drawing/2014/main" id="{373E07A6-ECD4-E4CF-23AD-BADC45C52090}"/>
              </a:ext>
            </a:extLst>
          </p:cNvPr>
          <p:cNvSpPr/>
          <p:nvPr/>
        </p:nvSpPr>
        <p:spPr>
          <a:xfrm>
            <a:off x="1116189" y="5218113"/>
            <a:ext cx="346075" cy="344487"/>
          </a:xfrm>
          <a:prstGeom prst="ellipse">
            <a:avLst/>
          </a:prstGeom>
          <a:solidFill>
            <a:schemeClr val="accent1"/>
          </a:solidFill>
          <a:ln w="2857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rgbClr val="000000"/>
              </a:buClr>
              <a:buSzPts val="1400"/>
              <a:buFont typeface="Times New Roman"/>
              <a:buNone/>
            </a:pPr>
            <a:r>
              <a:rPr lang="en-US" sz="1400" b="1" i="0" u="none" strike="noStrike" cap="none">
                <a:solidFill>
                  <a:srgbClr val="FFFFFF"/>
                </a:solidFill>
                <a:ea typeface="Arial"/>
                <a:cs typeface="Arial"/>
                <a:sym typeface="Arial"/>
              </a:rPr>
              <a:t>L</a:t>
            </a:r>
            <a:endParaRPr/>
          </a:p>
        </p:txBody>
      </p:sp>
      <p:cxnSp>
        <p:nvCxnSpPr>
          <p:cNvPr id="4" name="Straight Connector 3">
            <a:extLst>
              <a:ext uri="{FF2B5EF4-FFF2-40B4-BE49-F238E27FC236}">
                <a16:creationId xmlns:a16="http://schemas.microsoft.com/office/drawing/2014/main" id="{902DE753-FCB0-9678-D72A-4389CAB721A2}"/>
              </a:ext>
            </a:extLst>
          </p:cNvPr>
          <p:cNvCxnSpPr>
            <a:cxnSpLocks/>
          </p:cNvCxnSpPr>
          <p:nvPr/>
        </p:nvCxnSpPr>
        <p:spPr>
          <a:xfrm>
            <a:off x="1939314" y="6035430"/>
            <a:ext cx="9503719" cy="0"/>
          </a:xfrm>
          <a:prstGeom prst="line">
            <a:avLst/>
          </a:prstGeom>
          <a:ln w="158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909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Content Cadence</a:t>
            </a:r>
            <a:endParaRPr lang="en-ID" dirty="0"/>
          </a:p>
        </p:txBody>
      </p:sp>
      <p:sp>
        <p:nvSpPr>
          <p:cNvPr id="5" name="TextBox 4">
            <a:extLst>
              <a:ext uri="{FF2B5EF4-FFF2-40B4-BE49-F238E27FC236}">
                <a16:creationId xmlns:a16="http://schemas.microsoft.com/office/drawing/2014/main" id="{6010FA7F-C0EE-C1A3-EA13-47FAAB460543}"/>
              </a:ext>
            </a:extLst>
          </p:cNvPr>
          <p:cNvSpPr txBox="1"/>
          <p:nvPr/>
        </p:nvSpPr>
        <p:spPr>
          <a:xfrm>
            <a:off x="609598" y="1125538"/>
            <a:ext cx="10972802" cy="1348721"/>
          </a:xfrm>
          <a:prstGeom prst="rect">
            <a:avLst/>
          </a:prstGeom>
          <a:solidFill>
            <a:schemeClr val="accent1"/>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600" dirty="0"/>
              <a:t>Setting up and adhering to a rhythmic release of content is critical. If there is not a plan in place, it is easy for weeks to be missed. Not only does this reduce the library of content you are assembling in the process, but you are also not building expectations for your readers. </a:t>
            </a:r>
          </a:p>
        </p:txBody>
      </p:sp>
      <p:sp>
        <p:nvSpPr>
          <p:cNvPr id="6" name="Rectangle 5">
            <a:extLst>
              <a:ext uri="{FF2B5EF4-FFF2-40B4-BE49-F238E27FC236}">
                <a16:creationId xmlns:a16="http://schemas.microsoft.com/office/drawing/2014/main" id="{CDE9134D-A56A-E69A-D484-0674725A9847}"/>
              </a:ext>
            </a:extLst>
          </p:cNvPr>
          <p:cNvSpPr/>
          <p:nvPr/>
        </p:nvSpPr>
        <p:spPr>
          <a:xfrm>
            <a:off x="7875105" y="2729806"/>
            <a:ext cx="3707295" cy="344239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oogle Shape;1025;p26" descr="http://www.kkbe.org/uploads/images/Calendar2.jpg">
            <a:extLst>
              <a:ext uri="{FF2B5EF4-FFF2-40B4-BE49-F238E27FC236}">
                <a16:creationId xmlns:a16="http://schemas.microsoft.com/office/drawing/2014/main" id="{3B3B0BDB-D1FD-1156-BACE-94184B09A0E9}"/>
              </a:ext>
            </a:extLst>
          </p:cNvPr>
          <p:cNvPicPr preferRelativeResize="0">
            <a:picLocks/>
          </p:cNvPicPr>
          <p:nvPr/>
        </p:nvPicPr>
        <p:blipFill rotWithShape="1">
          <a:blip r:embed="rId2">
            <a:alphaModFix/>
          </a:blip>
          <a:srcRect/>
          <a:stretch/>
        </p:blipFill>
        <p:spPr>
          <a:xfrm>
            <a:off x="8313324" y="3048139"/>
            <a:ext cx="2830858" cy="2805728"/>
          </a:xfrm>
          <a:prstGeom prst="rect">
            <a:avLst/>
          </a:prstGeom>
          <a:noFill/>
          <a:ln>
            <a:noFill/>
          </a:ln>
        </p:spPr>
      </p:pic>
      <p:sp>
        <p:nvSpPr>
          <p:cNvPr id="8" name="TextBox 7">
            <a:extLst>
              <a:ext uri="{FF2B5EF4-FFF2-40B4-BE49-F238E27FC236}">
                <a16:creationId xmlns:a16="http://schemas.microsoft.com/office/drawing/2014/main" id="{77359E5F-A0CE-F691-50A4-085E7FE4880C}"/>
              </a:ext>
            </a:extLst>
          </p:cNvPr>
          <p:cNvSpPr txBox="1"/>
          <p:nvPr/>
        </p:nvSpPr>
        <p:spPr>
          <a:xfrm>
            <a:off x="609598" y="2729807"/>
            <a:ext cx="6977273" cy="712638"/>
          </a:xfrm>
          <a:prstGeom prst="rect">
            <a:avLst/>
          </a:prstGeom>
          <a:solidFill>
            <a:schemeClr val="accent3"/>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800" b="1" dirty="0"/>
              <a:t>EXAMPLE:</a:t>
            </a:r>
          </a:p>
        </p:txBody>
      </p:sp>
      <p:sp>
        <p:nvSpPr>
          <p:cNvPr id="9" name="Rectangle 8">
            <a:extLst>
              <a:ext uri="{FF2B5EF4-FFF2-40B4-BE49-F238E27FC236}">
                <a16:creationId xmlns:a16="http://schemas.microsoft.com/office/drawing/2014/main" id="{634C0A9B-5D7E-0E48-84C7-75F9ADF4A96A}"/>
              </a:ext>
            </a:extLst>
          </p:cNvPr>
          <p:cNvSpPr/>
          <p:nvPr/>
        </p:nvSpPr>
        <p:spPr>
          <a:xfrm>
            <a:off x="609599" y="3658553"/>
            <a:ext cx="2133601" cy="2513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0EFBC7B5-53C6-23CC-C695-085648AACAEB}"/>
              </a:ext>
            </a:extLst>
          </p:cNvPr>
          <p:cNvSpPr/>
          <p:nvPr/>
        </p:nvSpPr>
        <p:spPr>
          <a:xfrm>
            <a:off x="3031435" y="3678273"/>
            <a:ext cx="2133601" cy="2513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364F3816-E0D0-7E63-9167-E058026AD208}"/>
              </a:ext>
            </a:extLst>
          </p:cNvPr>
          <p:cNvSpPr/>
          <p:nvPr/>
        </p:nvSpPr>
        <p:spPr>
          <a:xfrm>
            <a:off x="5453271" y="3697993"/>
            <a:ext cx="2133601" cy="2513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0" name="Group 9">
            <a:extLst>
              <a:ext uri="{FF2B5EF4-FFF2-40B4-BE49-F238E27FC236}">
                <a16:creationId xmlns:a16="http://schemas.microsoft.com/office/drawing/2014/main" id="{F41A7E12-0A22-F5F1-2776-FA2D93CB66B1}"/>
              </a:ext>
            </a:extLst>
          </p:cNvPr>
          <p:cNvGrpSpPr/>
          <p:nvPr/>
        </p:nvGrpSpPr>
        <p:grpSpPr>
          <a:xfrm>
            <a:off x="819397" y="3916725"/>
            <a:ext cx="1714005" cy="969242"/>
            <a:chOff x="4891004" y="1142999"/>
            <a:chExt cx="1714005" cy="969242"/>
          </a:xfrm>
        </p:grpSpPr>
        <p:sp>
          <p:nvSpPr>
            <p:cNvPr id="11" name="TextBox 10">
              <a:extLst>
                <a:ext uri="{FF2B5EF4-FFF2-40B4-BE49-F238E27FC236}">
                  <a16:creationId xmlns:a16="http://schemas.microsoft.com/office/drawing/2014/main" id="{4415CB51-D1D5-0D59-A291-9CB3ADB0D86E}"/>
                </a:ext>
              </a:extLst>
            </p:cNvPr>
            <p:cNvSpPr txBox="1"/>
            <p:nvPr/>
          </p:nvSpPr>
          <p:spPr>
            <a:xfrm>
              <a:off x="4891005" y="1635187"/>
              <a:ext cx="1714004" cy="47705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600"/>
                </a:spcAft>
                <a:buClrTx/>
                <a:buSzTx/>
                <a:tabLst/>
                <a:defRPr/>
              </a:pPr>
              <a:r>
                <a:rPr lang="en-US" sz="1400" b="1" dirty="0">
                  <a:latin typeface="+mn-lt"/>
                </a:rPr>
                <a:t>Content Release:</a:t>
              </a:r>
            </a:p>
            <a:p>
              <a:pPr marR="0" lvl="0" algn="l" defTabSz="385767" rtl="0" eaLnBrk="1" fontAlgn="auto" latinLnBrk="0" hangingPunct="1">
                <a:lnSpc>
                  <a:spcPct val="100000"/>
                </a:lnSpc>
                <a:spcBef>
                  <a:spcPts val="0"/>
                </a:spcBef>
                <a:spcAft>
                  <a:spcPts val="600"/>
                </a:spcAft>
                <a:buClrTx/>
                <a:buSzTx/>
                <a:tabLst/>
                <a:defRPr/>
              </a:pPr>
              <a:r>
                <a:rPr lang="en-US" sz="1200" dirty="0">
                  <a:latin typeface="+mn-lt"/>
                </a:rPr>
                <a:t>Every other week </a:t>
              </a:r>
              <a:endParaRPr lang="en-US" sz="1400" dirty="0">
                <a:latin typeface="+mn-lt"/>
              </a:endParaRPr>
            </a:p>
          </p:txBody>
        </p:sp>
        <p:sp>
          <p:nvSpPr>
            <p:cNvPr id="12" name="Freeform 69">
              <a:extLst>
                <a:ext uri="{FF2B5EF4-FFF2-40B4-BE49-F238E27FC236}">
                  <a16:creationId xmlns:a16="http://schemas.microsoft.com/office/drawing/2014/main" id="{8E6F7188-C14B-9D12-4036-67C48EAF69F8}"/>
                </a:ext>
              </a:extLst>
            </p:cNvPr>
            <p:cNvSpPr>
              <a:spLocks noChangeAspect="1" noEditPoints="1"/>
            </p:cNvSpPr>
            <p:nvPr/>
          </p:nvSpPr>
          <p:spPr bwMode="auto">
            <a:xfrm>
              <a:off x="4891004" y="1142999"/>
              <a:ext cx="324000" cy="324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15" name="Group 14">
            <a:extLst>
              <a:ext uri="{FF2B5EF4-FFF2-40B4-BE49-F238E27FC236}">
                <a16:creationId xmlns:a16="http://schemas.microsoft.com/office/drawing/2014/main" id="{521927EA-9B22-148D-D31B-71D20F6C82E8}"/>
              </a:ext>
            </a:extLst>
          </p:cNvPr>
          <p:cNvGrpSpPr/>
          <p:nvPr/>
        </p:nvGrpSpPr>
        <p:grpSpPr>
          <a:xfrm>
            <a:off x="3241233" y="3916725"/>
            <a:ext cx="1714005" cy="1892571"/>
            <a:chOff x="4891004" y="1142999"/>
            <a:chExt cx="1714005" cy="1892571"/>
          </a:xfrm>
        </p:grpSpPr>
        <p:sp>
          <p:nvSpPr>
            <p:cNvPr id="16" name="TextBox 15">
              <a:extLst>
                <a:ext uri="{FF2B5EF4-FFF2-40B4-BE49-F238E27FC236}">
                  <a16:creationId xmlns:a16="http://schemas.microsoft.com/office/drawing/2014/main" id="{4FE1EEFB-D994-0B4E-E55B-0B01A8BEE334}"/>
                </a:ext>
              </a:extLst>
            </p:cNvPr>
            <p:cNvSpPr txBox="1"/>
            <p:nvPr/>
          </p:nvSpPr>
          <p:spPr>
            <a:xfrm>
              <a:off x="4891005" y="1635187"/>
              <a:ext cx="1714004" cy="140038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600"/>
                </a:spcAft>
                <a:buClrTx/>
                <a:buSzTx/>
                <a:tabLst/>
                <a:defRPr/>
              </a:pPr>
              <a:r>
                <a:rPr lang="en-US" sz="1400" b="1" dirty="0">
                  <a:latin typeface="+mn-lt"/>
                </a:rPr>
                <a:t>Target: </a:t>
              </a:r>
              <a:endParaRPr lang="en-US" sz="1600" b="1" dirty="0">
                <a:latin typeface="+mn-lt"/>
              </a:endParaRPr>
            </a:p>
            <a:p>
              <a:pPr marR="0" lvl="0" algn="l" defTabSz="385767" rtl="0" eaLnBrk="1" fontAlgn="auto" latinLnBrk="0" hangingPunct="1">
                <a:lnSpc>
                  <a:spcPct val="100000"/>
                </a:lnSpc>
                <a:spcBef>
                  <a:spcPts val="0"/>
                </a:spcBef>
                <a:spcAft>
                  <a:spcPts val="600"/>
                </a:spcAft>
                <a:buClrTx/>
                <a:buSzTx/>
                <a:tabLst/>
                <a:defRPr/>
              </a:pPr>
              <a:r>
                <a:rPr lang="en-US" sz="1200" dirty="0">
                  <a:latin typeface="+mn-lt"/>
                </a:rPr>
                <a:t>Rotation between all 4 Personas. Example: Content targeted towards Cole  (CEO) persona will be released every 8 weeks</a:t>
              </a:r>
              <a:endParaRPr lang="en-US" sz="1600" dirty="0">
                <a:latin typeface="+mn-lt"/>
              </a:endParaRPr>
            </a:p>
          </p:txBody>
        </p:sp>
        <p:sp>
          <p:nvSpPr>
            <p:cNvPr id="17" name="Freeform 69">
              <a:extLst>
                <a:ext uri="{FF2B5EF4-FFF2-40B4-BE49-F238E27FC236}">
                  <a16:creationId xmlns:a16="http://schemas.microsoft.com/office/drawing/2014/main" id="{0D11A0F5-C8B2-4865-168C-CAB94DC6515D}"/>
                </a:ext>
              </a:extLst>
            </p:cNvPr>
            <p:cNvSpPr>
              <a:spLocks noChangeAspect="1" noEditPoints="1"/>
            </p:cNvSpPr>
            <p:nvPr/>
          </p:nvSpPr>
          <p:spPr bwMode="auto">
            <a:xfrm>
              <a:off x="4891004" y="1142999"/>
              <a:ext cx="324000" cy="324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nvGrpSpPr>
          <p:cNvPr id="21" name="Group 20">
            <a:extLst>
              <a:ext uri="{FF2B5EF4-FFF2-40B4-BE49-F238E27FC236}">
                <a16:creationId xmlns:a16="http://schemas.microsoft.com/office/drawing/2014/main" id="{5ED9EF20-6712-0964-B8FB-E11CEA9F63B1}"/>
              </a:ext>
            </a:extLst>
          </p:cNvPr>
          <p:cNvGrpSpPr/>
          <p:nvPr/>
        </p:nvGrpSpPr>
        <p:grpSpPr>
          <a:xfrm>
            <a:off x="5663069" y="3916725"/>
            <a:ext cx="1714005" cy="2077237"/>
            <a:chOff x="4891004" y="1142999"/>
            <a:chExt cx="1714005" cy="2077237"/>
          </a:xfrm>
        </p:grpSpPr>
        <p:sp>
          <p:nvSpPr>
            <p:cNvPr id="22" name="TextBox 21">
              <a:extLst>
                <a:ext uri="{FF2B5EF4-FFF2-40B4-BE49-F238E27FC236}">
                  <a16:creationId xmlns:a16="http://schemas.microsoft.com/office/drawing/2014/main" id="{E8C45B15-7345-1797-D321-4D9CFB9A6317}"/>
                </a:ext>
              </a:extLst>
            </p:cNvPr>
            <p:cNvSpPr txBox="1"/>
            <p:nvPr/>
          </p:nvSpPr>
          <p:spPr>
            <a:xfrm>
              <a:off x="4891005" y="1635187"/>
              <a:ext cx="1714004" cy="158504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600"/>
                </a:spcAft>
                <a:buClrTx/>
                <a:buSzTx/>
                <a:tabLst/>
                <a:defRPr/>
              </a:pPr>
              <a:r>
                <a:rPr lang="en-US" sz="1400" b="1" dirty="0">
                  <a:latin typeface="+mn-lt"/>
                </a:rPr>
                <a:t>Goal: </a:t>
              </a:r>
            </a:p>
            <a:p>
              <a:pPr marR="0" lvl="0" algn="l" defTabSz="385767" rtl="0" eaLnBrk="1" fontAlgn="auto" latinLnBrk="0" hangingPunct="1">
                <a:lnSpc>
                  <a:spcPct val="100000"/>
                </a:lnSpc>
                <a:spcBef>
                  <a:spcPts val="0"/>
                </a:spcBef>
                <a:spcAft>
                  <a:spcPts val="600"/>
                </a:spcAft>
                <a:buClrTx/>
                <a:buSzTx/>
                <a:tabLst/>
                <a:defRPr/>
              </a:pPr>
              <a:r>
                <a:rPr lang="en-US" sz="1200" dirty="0">
                  <a:latin typeface="+mn-lt"/>
                </a:rPr>
                <a:t>As the content creation process builds muscle memory and becomes more efficient, the goal should be to release content on a weekly basis</a:t>
              </a:r>
            </a:p>
          </p:txBody>
        </p:sp>
        <p:sp>
          <p:nvSpPr>
            <p:cNvPr id="23" name="Freeform 69">
              <a:extLst>
                <a:ext uri="{FF2B5EF4-FFF2-40B4-BE49-F238E27FC236}">
                  <a16:creationId xmlns:a16="http://schemas.microsoft.com/office/drawing/2014/main" id="{71D9254E-7786-8583-2242-CAB4A1FFC487}"/>
                </a:ext>
              </a:extLst>
            </p:cNvPr>
            <p:cNvSpPr>
              <a:spLocks noChangeAspect="1" noEditPoints="1"/>
            </p:cNvSpPr>
            <p:nvPr/>
          </p:nvSpPr>
          <p:spPr bwMode="auto">
            <a:xfrm>
              <a:off x="4891004" y="1142999"/>
              <a:ext cx="324000" cy="324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Tree>
    <p:extLst>
      <p:ext uri="{BB962C8B-B14F-4D97-AF65-F5344CB8AC3E}">
        <p14:creationId xmlns:p14="http://schemas.microsoft.com/office/powerpoint/2010/main" val="19550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Step 1: Build the Content Calendar</a:t>
            </a:r>
            <a:endParaRPr lang="en-ID" dirty="0"/>
          </a:p>
        </p:txBody>
      </p:sp>
      <p:sp>
        <p:nvSpPr>
          <p:cNvPr id="5" name="TextBox 4">
            <a:extLst>
              <a:ext uri="{FF2B5EF4-FFF2-40B4-BE49-F238E27FC236}">
                <a16:creationId xmlns:a16="http://schemas.microsoft.com/office/drawing/2014/main" id="{6010FA7F-C0EE-C1A3-EA13-47FAAB460543}"/>
              </a:ext>
            </a:extLst>
          </p:cNvPr>
          <p:cNvSpPr txBox="1"/>
          <p:nvPr/>
        </p:nvSpPr>
        <p:spPr>
          <a:xfrm>
            <a:off x="5165036" y="1125537"/>
            <a:ext cx="6417364" cy="1036749"/>
          </a:xfrm>
          <a:prstGeom prst="rect">
            <a:avLst/>
          </a:prstGeom>
          <a:solidFill>
            <a:schemeClr val="accent1"/>
          </a:solidFill>
        </p:spPr>
        <p:txBody>
          <a:bodyPr wrap="square" lIns="216000" tIns="216000" rIns="216000" bIns="216000" anchor="ctr">
            <a:noAutofit/>
          </a:bodyPr>
          <a:lstStyle>
            <a:defPPr>
              <a:defRPr lang="en-US"/>
            </a:defPPr>
            <a:lvl1pPr fontAlgn="ctr">
              <a:spcAft>
                <a:spcPts val="1200"/>
              </a:spcAft>
              <a:tabLst>
                <a:tab pos="457200" algn="l"/>
              </a:tabLst>
              <a:defRPr sz="1400">
                <a:solidFill>
                  <a:schemeClr val="bg1"/>
                </a:solidFill>
              </a:defRPr>
            </a:lvl1pPr>
          </a:lstStyle>
          <a:p>
            <a:r>
              <a:rPr lang="en-US" sz="1600" dirty="0"/>
              <a:t>Leverage calendar driven topics that relate to targeted Persona’s needs, wants and fears</a:t>
            </a:r>
          </a:p>
        </p:txBody>
      </p:sp>
      <p:sp>
        <p:nvSpPr>
          <p:cNvPr id="9" name="Rectangle 8">
            <a:extLst>
              <a:ext uri="{FF2B5EF4-FFF2-40B4-BE49-F238E27FC236}">
                <a16:creationId xmlns:a16="http://schemas.microsoft.com/office/drawing/2014/main" id="{634C0A9B-5D7E-0E48-84C7-75F9ADF4A96A}"/>
              </a:ext>
            </a:extLst>
          </p:cNvPr>
          <p:cNvSpPr/>
          <p:nvPr/>
        </p:nvSpPr>
        <p:spPr>
          <a:xfrm>
            <a:off x="609599" y="4240725"/>
            <a:ext cx="4317403" cy="1931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0" name="Group 9">
            <a:extLst>
              <a:ext uri="{FF2B5EF4-FFF2-40B4-BE49-F238E27FC236}">
                <a16:creationId xmlns:a16="http://schemas.microsoft.com/office/drawing/2014/main" id="{F41A7E12-0A22-F5F1-2776-FA2D93CB66B1}"/>
              </a:ext>
            </a:extLst>
          </p:cNvPr>
          <p:cNvGrpSpPr/>
          <p:nvPr/>
        </p:nvGrpSpPr>
        <p:grpSpPr>
          <a:xfrm>
            <a:off x="819397" y="4476124"/>
            <a:ext cx="3849421" cy="1507851"/>
            <a:chOff x="4891004" y="1142999"/>
            <a:chExt cx="3849421" cy="1507851"/>
          </a:xfrm>
        </p:grpSpPr>
        <p:sp>
          <p:nvSpPr>
            <p:cNvPr id="11" name="TextBox 10">
              <a:extLst>
                <a:ext uri="{FF2B5EF4-FFF2-40B4-BE49-F238E27FC236}">
                  <a16:creationId xmlns:a16="http://schemas.microsoft.com/office/drawing/2014/main" id="{4415CB51-D1D5-0D59-A291-9CB3ADB0D86E}"/>
                </a:ext>
              </a:extLst>
            </p:cNvPr>
            <p:cNvSpPr txBox="1"/>
            <p:nvPr/>
          </p:nvSpPr>
          <p:spPr>
            <a:xfrm>
              <a:off x="4891004" y="1635187"/>
              <a:ext cx="3849421" cy="101566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600"/>
                </a:spcAft>
                <a:buClrTx/>
                <a:buSzTx/>
                <a:tabLst/>
                <a:defRPr/>
              </a:pPr>
              <a:r>
                <a:rPr lang="en-US" sz="1400" b="1" dirty="0">
                  <a:latin typeface="+mn-lt"/>
                </a:rPr>
                <a:t>Create Editorial Calendar: </a:t>
              </a:r>
            </a:p>
            <a:p>
              <a:pPr marL="285750" marR="0" lvl="0" indent="-2857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latin typeface="+mn-lt"/>
                </a:rPr>
                <a:t>Sales Driven Content Calendar</a:t>
              </a:r>
            </a:p>
            <a:p>
              <a:pPr marL="285750" marR="0" lvl="0" indent="-2857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latin typeface="+mn-lt"/>
                </a:rPr>
                <a:t>Sales &amp; Marketing collaborate on production and distribution</a:t>
              </a:r>
            </a:p>
          </p:txBody>
        </p:sp>
        <p:sp>
          <p:nvSpPr>
            <p:cNvPr id="12" name="Freeform 69">
              <a:extLst>
                <a:ext uri="{FF2B5EF4-FFF2-40B4-BE49-F238E27FC236}">
                  <a16:creationId xmlns:a16="http://schemas.microsoft.com/office/drawing/2014/main" id="{8E6F7188-C14B-9D12-4036-67C48EAF69F8}"/>
                </a:ext>
              </a:extLst>
            </p:cNvPr>
            <p:cNvSpPr>
              <a:spLocks noChangeAspect="1" noEditPoints="1"/>
            </p:cNvSpPr>
            <p:nvPr/>
          </p:nvSpPr>
          <p:spPr bwMode="auto">
            <a:xfrm>
              <a:off x="4891004" y="1142999"/>
              <a:ext cx="324000" cy="324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pic>
        <p:nvPicPr>
          <p:cNvPr id="3" name="Google Shape;1041;p27">
            <a:extLst>
              <a:ext uri="{FF2B5EF4-FFF2-40B4-BE49-F238E27FC236}">
                <a16:creationId xmlns:a16="http://schemas.microsoft.com/office/drawing/2014/main" id="{E813F874-CCC2-9FCA-7AEF-A543E2E26597}"/>
              </a:ext>
            </a:extLst>
          </p:cNvPr>
          <p:cNvPicPr preferRelativeResize="0">
            <a:picLocks noChangeAspect="1"/>
          </p:cNvPicPr>
          <p:nvPr/>
        </p:nvPicPr>
        <p:blipFill rotWithShape="1">
          <a:blip r:embed="rId2">
            <a:alphaModFix/>
          </a:blip>
          <a:srcRect b="7548"/>
          <a:stretch/>
        </p:blipFill>
        <p:spPr>
          <a:xfrm>
            <a:off x="5165036" y="2409713"/>
            <a:ext cx="6417364" cy="3762487"/>
          </a:xfrm>
          <a:prstGeom prst="rect">
            <a:avLst/>
          </a:prstGeom>
          <a:noFill/>
          <a:ln w="6350">
            <a:solidFill>
              <a:schemeClr val="bg1">
                <a:lumMod val="85000"/>
              </a:schemeClr>
            </a:solidFill>
          </a:ln>
          <a:effectLst/>
        </p:spPr>
      </p:pic>
      <p:sp>
        <p:nvSpPr>
          <p:cNvPr id="4" name="Rectangle 3">
            <a:extLst>
              <a:ext uri="{FF2B5EF4-FFF2-40B4-BE49-F238E27FC236}">
                <a16:creationId xmlns:a16="http://schemas.microsoft.com/office/drawing/2014/main" id="{CB89B2B4-9375-5683-6220-4C1006292027}"/>
              </a:ext>
            </a:extLst>
          </p:cNvPr>
          <p:cNvSpPr/>
          <p:nvPr/>
        </p:nvSpPr>
        <p:spPr>
          <a:xfrm>
            <a:off x="609599" y="1125535"/>
            <a:ext cx="4317403" cy="2880000"/>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Google Shape;1036;p27">
            <a:extLst>
              <a:ext uri="{FF2B5EF4-FFF2-40B4-BE49-F238E27FC236}">
                <a16:creationId xmlns:a16="http://schemas.microsoft.com/office/drawing/2014/main" id="{58E52DE7-A552-41CC-A1F8-BCFCDA29871F}"/>
              </a:ext>
            </a:extLst>
          </p:cNvPr>
          <p:cNvPicPr preferRelativeResize="0"/>
          <p:nvPr/>
        </p:nvPicPr>
        <p:blipFill rotWithShape="1">
          <a:blip r:embed="rId3">
            <a:alphaModFix/>
          </a:blip>
          <a:srcRect/>
          <a:stretch/>
        </p:blipFill>
        <p:spPr>
          <a:xfrm>
            <a:off x="981397" y="1327289"/>
            <a:ext cx="2836039" cy="1633243"/>
          </a:xfrm>
          <a:prstGeom prst="rect">
            <a:avLst/>
          </a:prstGeom>
          <a:noFill/>
          <a:ln w="6350">
            <a:solidFill>
              <a:schemeClr val="bg1">
                <a:lumMod val="85000"/>
              </a:schemeClr>
            </a:solidFill>
          </a:ln>
          <a:effectLst/>
        </p:spPr>
      </p:pic>
      <p:pic>
        <p:nvPicPr>
          <p:cNvPr id="20" name="Google Shape;1037;p27">
            <a:extLst>
              <a:ext uri="{FF2B5EF4-FFF2-40B4-BE49-F238E27FC236}">
                <a16:creationId xmlns:a16="http://schemas.microsoft.com/office/drawing/2014/main" id="{D8074308-E01F-AB74-DC7C-81E68FA2FB92}"/>
              </a:ext>
            </a:extLst>
          </p:cNvPr>
          <p:cNvPicPr preferRelativeResize="0"/>
          <p:nvPr/>
        </p:nvPicPr>
        <p:blipFill rotWithShape="1">
          <a:blip r:embed="rId4">
            <a:alphaModFix/>
          </a:blip>
          <a:srcRect/>
          <a:stretch/>
        </p:blipFill>
        <p:spPr>
          <a:xfrm>
            <a:off x="1201409" y="1608903"/>
            <a:ext cx="2836039" cy="1633244"/>
          </a:xfrm>
          <a:prstGeom prst="rect">
            <a:avLst/>
          </a:prstGeom>
          <a:noFill/>
          <a:ln w="6350">
            <a:solidFill>
              <a:schemeClr val="bg1">
                <a:lumMod val="85000"/>
              </a:schemeClr>
            </a:solidFill>
          </a:ln>
          <a:effectLst/>
        </p:spPr>
      </p:pic>
      <p:pic>
        <p:nvPicPr>
          <p:cNvPr id="24" name="Google Shape;1038;p27">
            <a:extLst>
              <a:ext uri="{FF2B5EF4-FFF2-40B4-BE49-F238E27FC236}">
                <a16:creationId xmlns:a16="http://schemas.microsoft.com/office/drawing/2014/main" id="{F711F194-470C-0FB5-D5A8-A419086F22D0}"/>
              </a:ext>
            </a:extLst>
          </p:cNvPr>
          <p:cNvPicPr preferRelativeResize="0"/>
          <p:nvPr/>
        </p:nvPicPr>
        <p:blipFill rotWithShape="1">
          <a:blip r:embed="rId5">
            <a:alphaModFix/>
          </a:blip>
          <a:srcRect/>
          <a:stretch/>
        </p:blipFill>
        <p:spPr>
          <a:xfrm>
            <a:off x="1426101" y="1878636"/>
            <a:ext cx="2856672" cy="1645125"/>
          </a:xfrm>
          <a:prstGeom prst="rect">
            <a:avLst/>
          </a:prstGeom>
          <a:noFill/>
          <a:ln w="6350">
            <a:solidFill>
              <a:schemeClr val="bg1">
                <a:lumMod val="85000"/>
              </a:schemeClr>
            </a:solidFill>
          </a:ln>
          <a:effectLst/>
        </p:spPr>
      </p:pic>
      <p:pic>
        <p:nvPicPr>
          <p:cNvPr id="25" name="Google Shape;1039;p27">
            <a:extLst>
              <a:ext uri="{FF2B5EF4-FFF2-40B4-BE49-F238E27FC236}">
                <a16:creationId xmlns:a16="http://schemas.microsoft.com/office/drawing/2014/main" id="{10BCDDCD-DFAE-9C2D-6364-245E21C6E2F9}"/>
              </a:ext>
            </a:extLst>
          </p:cNvPr>
          <p:cNvPicPr preferRelativeResize="0"/>
          <p:nvPr/>
        </p:nvPicPr>
        <p:blipFill rotWithShape="1">
          <a:blip r:embed="rId2">
            <a:alphaModFix/>
          </a:blip>
          <a:srcRect/>
          <a:stretch/>
        </p:blipFill>
        <p:spPr>
          <a:xfrm>
            <a:off x="1663447" y="2137639"/>
            <a:ext cx="2857819" cy="1645786"/>
          </a:xfrm>
          <a:prstGeom prst="rect">
            <a:avLst/>
          </a:prstGeom>
          <a:noFill/>
          <a:ln w="6350">
            <a:solidFill>
              <a:schemeClr val="bg1">
                <a:lumMod val="85000"/>
              </a:schemeClr>
            </a:solidFill>
          </a:ln>
          <a:effectLst/>
        </p:spPr>
      </p:pic>
    </p:spTree>
    <p:extLst>
      <p:ext uri="{BB962C8B-B14F-4D97-AF65-F5344CB8AC3E}">
        <p14:creationId xmlns:p14="http://schemas.microsoft.com/office/powerpoint/2010/main" val="3315163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019E13E-FBEC-4A9F-CE7B-0562C1BDD1F1}"/>
              </a:ext>
            </a:extLst>
          </p:cNvPr>
          <p:cNvSpPr/>
          <p:nvPr/>
        </p:nvSpPr>
        <p:spPr>
          <a:xfrm>
            <a:off x="1" y="3742310"/>
            <a:ext cx="12192000" cy="2429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Step 2: Identify and Assign Content to an SME (Subject Matter Expert)</a:t>
            </a:r>
            <a:endParaRPr lang="en-ID" dirty="0"/>
          </a:p>
        </p:txBody>
      </p:sp>
      <p:sp>
        <p:nvSpPr>
          <p:cNvPr id="8" name="Rectangle 7">
            <a:extLst>
              <a:ext uri="{FF2B5EF4-FFF2-40B4-BE49-F238E27FC236}">
                <a16:creationId xmlns:a16="http://schemas.microsoft.com/office/drawing/2014/main" id="{E1CDC1A0-9FCE-B8B3-73B2-F91EF78A1C7F}"/>
              </a:ext>
            </a:extLst>
          </p:cNvPr>
          <p:cNvSpPr/>
          <p:nvPr/>
        </p:nvSpPr>
        <p:spPr>
          <a:xfrm>
            <a:off x="609599" y="1777228"/>
            <a:ext cx="5124227" cy="3354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3" name="Group 12">
            <a:extLst>
              <a:ext uri="{FF2B5EF4-FFF2-40B4-BE49-F238E27FC236}">
                <a16:creationId xmlns:a16="http://schemas.microsoft.com/office/drawing/2014/main" id="{8E700C2C-DC31-E4A0-9E2E-CE229CD55EC7}"/>
              </a:ext>
            </a:extLst>
          </p:cNvPr>
          <p:cNvGrpSpPr/>
          <p:nvPr/>
        </p:nvGrpSpPr>
        <p:grpSpPr>
          <a:xfrm>
            <a:off x="992847" y="2270810"/>
            <a:ext cx="4357732" cy="1767822"/>
            <a:chOff x="4891004" y="1142999"/>
            <a:chExt cx="4357732" cy="1767822"/>
          </a:xfrm>
        </p:grpSpPr>
        <p:sp>
          <p:nvSpPr>
            <p:cNvPr id="14" name="TextBox 13">
              <a:extLst>
                <a:ext uri="{FF2B5EF4-FFF2-40B4-BE49-F238E27FC236}">
                  <a16:creationId xmlns:a16="http://schemas.microsoft.com/office/drawing/2014/main" id="{E690CB22-4C08-EAAB-73F0-8A72D5C75742}"/>
                </a:ext>
              </a:extLst>
            </p:cNvPr>
            <p:cNvSpPr txBox="1"/>
            <p:nvPr/>
          </p:nvSpPr>
          <p:spPr>
            <a:xfrm>
              <a:off x="4891004" y="1710492"/>
              <a:ext cx="4357732" cy="1200329"/>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600"/>
                </a:spcAft>
                <a:buClrTx/>
                <a:buSzTx/>
                <a:tabLst/>
                <a:defRPr/>
              </a:pPr>
              <a:r>
                <a:rPr lang="en-US" b="1" dirty="0">
                  <a:latin typeface="+mn-lt"/>
                </a:rPr>
                <a:t>Assign SMEs to Content: </a:t>
              </a:r>
            </a:p>
            <a:p>
              <a:pPr marR="0" lvl="0" algn="l" defTabSz="385767" rtl="0" eaLnBrk="1" fontAlgn="auto" latinLnBrk="0" hangingPunct="1">
                <a:lnSpc>
                  <a:spcPct val="100000"/>
                </a:lnSpc>
                <a:spcBef>
                  <a:spcPts val="0"/>
                </a:spcBef>
                <a:spcAft>
                  <a:spcPts val="600"/>
                </a:spcAft>
                <a:buClrTx/>
                <a:buSzTx/>
                <a:tabLst/>
                <a:defRPr/>
              </a:pPr>
              <a:endParaRPr lang="en-US" b="1" dirty="0">
                <a:latin typeface="+mn-lt"/>
              </a:endParaRPr>
            </a:p>
            <a:p>
              <a:pPr marL="285750" marR="0" lvl="0" indent="-2857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Align the content topic to a resource that is knowledgeable in this area</a:t>
              </a:r>
            </a:p>
          </p:txBody>
        </p:sp>
        <p:sp>
          <p:nvSpPr>
            <p:cNvPr id="15" name="Freeform 69">
              <a:extLst>
                <a:ext uri="{FF2B5EF4-FFF2-40B4-BE49-F238E27FC236}">
                  <a16:creationId xmlns:a16="http://schemas.microsoft.com/office/drawing/2014/main" id="{CD9A70C4-3839-6FED-91AB-C641022AEEED}"/>
                </a:ext>
              </a:extLst>
            </p:cNvPr>
            <p:cNvSpPr>
              <a:spLocks noChangeAspect="1" noEditPoints="1"/>
            </p:cNvSpPr>
            <p:nvPr/>
          </p:nvSpPr>
          <p:spPr bwMode="auto">
            <a:xfrm>
              <a:off x="4891004" y="1142999"/>
              <a:ext cx="324000" cy="324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
        <p:nvSpPr>
          <p:cNvPr id="27" name="Rectangle 26">
            <a:extLst>
              <a:ext uri="{FF2B5EF4-FFF2-40B4-BE49-F238E27FC236}">
                <a16:creationId xmlns:a16="http://schemas.microsoft.com/office/drawing/2014/main" id="{B50A3447-77B5-8A12-35D3-8ADF156B07D9}"/>
              </a:ext>
            </a:extLst>
          </p:cNvPr>
          <p:cNvSpPr/>
          <p:nvPr/>
        </p:nvSpPr>
        <p:spPr>
          <a:xfrm>
            <a:off x="6458421" y="1777228"/>
            <a:ext cx="5124227" cy="3354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8" name="Group 27">
            <a:extLst>
              <a:ext uri="{FF2B5EF4-FFF2-40B4-BE49-F238E27FC236}">
                <a16:creationId xmlns:a16="http://schemas.microsoft.com/office/drawing/2014/main" id="{006DE640-9B5B-F377-340A-36972A195193}"/>
              </a:ext>
            </a:extLst>
          </p:cNvPr>
          <p:cNvGrpSpPr/>
          <p:nvPr/>
        </p:nvGrpSpPr>
        <p:grpSpPr>
          <a:xfrm>
            <a:off x="6841669" y="2270810"/>
            <a:ext cx="4357732" cy="1983265"/>
            <a:chOff x="4891004" y="1142999"/>
            <a:chExt cx="4357732" cy="1983265"/>
          </a:xfrm>
        </p:grpSpPr>
        <p:sp>
          <p:nvSpPr>
            <p:cNvPr id="29" name="TextBox 28">
              <a:extLst>
                <a:ext uri="{FF2B5EF4-FFF2-40B4-BE49-F238E27FC236}">
                  <a16:creationId xmlns:a16="http://schemas.microsoft.com/office/drawing/2014/main" id="{D2C1AE09-9540-9952-BDC7-BCA1F3721846}"/>
                </a:ext>
              </a:extLst>
            </p:cNvPr>
            <p:cNvSpPr txBox="1"/>
            <p:nvPr/>
          </p:nvSpPr>
          <p:spPr>
            <a:xfrm>
              <a:off x="4891004" y="1710492"/>
              <a:ext cx="4357732" cy="1415772"/>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600"/>
                </a:spcAft>
                <a:buClrTx/>
                <a:buSzTx/>
                <a:tabLst/>
                <a:defRPr/>
              </a:pPr>
              <a:r>
                <a:rPr lang="en-US" b="1" dirty="0">
                  <a:latin typeface="+mn-lt"/>
                </a:rPr>
                <a:t>Produce the Content: </a:t>
              </a:r>
            </a:p>
            <a:p>
              <a:pPr marL="285750" marR="0" lvl="0" indent="-2857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Create drafts of content in a timely fashion to allow for group feedback and iteration </a:t>
              </a:r>
            </a:p>
            <a:p>
              <a:pPr marL="285750" marR="0" lvl="0" indent="-285750" algn="l" defTabSz="3857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Collaboration between the SME, Sales and Marketing is essential</a:t>
              </a:r>
            </a:p>
          </p:txBody>
        </p:sp>
        <p:sp>
          <p:nvSpPr>
            <p:cNvPr id="30" name="Freeform 69">
              <a:extLst>
                <a:ext uri="{FF2B5EF4-FFF2-40B4-BE49-F238E27FC236}">
                  <a16:creationId xmlns:a16="http://schemas.microsoft.com/office/drawing/2014/main" id="{83867C52-7627-EFE2-2B05-1E65FCE651EE}"/>
                </a:ext>
              </a:extLst>
            </p:cNvPr>
            <p:cNvSpPr>
              <a:spLocks noChangeAspect="1" noEditPoints="1"/>
            </p:cNvSpPr>
            <p:nvPr/>
          </p:nvSpPr>
          <p:spPr bwMode="auto">
            <a:xfrm>
              <a:off x="4891004" y="1142999"/>
              <a:ext cx="324000" cy="324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Tree>
    <p:extLst>
      <p:ext uri="{BB962C8B-B14F-4D97-AF65-F5344CB8AC3E}">
        <p14:creationId xmlns:p14="http://schemas.microsoft.com/office/powerpoint/2010/main" val="2427410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Step 3: Edit and Finalize Content for Distribution to the Market</a:t>
            </a:r>
          </a:p>
        </p:txBody>
      </p:sp>
      <p:sp>
        <p:nvSpPr>
          <p:cNvPr id="4" name="Rectangle 3">
            <a:extLst>
              <a:ext uri="{FF2B5EF4-FFF2-40B4-BE49-F238E27FC236}">
                <a16:creationId xmlns:a16="http://schemas.microsoft.com/office/drawing/2014/main" id="{111B332D-E2CE-2C6F-DE2B-C059128307EE}"/>
              </a:ext>
            </a:extLst>
          </p:cNvPr>
          <p:cNvSpPr/>
          <p:nvPr/>
        </p:nvSpPr>
        <p:spPr>
          <a:xfrm>
            <a:off x="6096000" y="1631148"/>
            <a:ext cx="5486401" cy="4545296"/>
          </a:xfrm>
          <a:prstGeom prst="rect">
            <a:avLst/>
          </a:prstGeom>
          <a:solidFill>
            <a:schemeClr val="bg2">
              <a:alpha val="45099"/>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1" name="Group 20">
            <a:extLst>
              <a:ext uri="{FF2B5EF4-FFF2-40B4-BE49-F238E27FC236}">
                <a16:creationId xmlns:a16="http://schemas.microsoft.com/office/drawing/2014/main" id="{00591F1B-0BF8-52A4-BBB8-C58D030AAB7C}"/>
              </a:ext>
            </a:extLst>
          </p:cNvPr>
          <p:cNvGrpSpPr/>
          <p:nvPr/>
        </p:nvGrpSpPr>
        <p:grpSpPr>
          <a:xfrm>
            <a:off x="609598" y="1631147"/>
            <a:ext cx="5202267" cy="2497822"/>
            <a:chOff x="609598" y="1125538"/>
            <a:chExt cx="5202267" cy="2497822"/>
          </a:xfrm>
        </p:grpSpPr>
        <p:sp>
          <p:nvSpPr>
            <p:cNvPr id="3" name="TextBox 2">
              <a:extLst>
                <a:ext uri="{FF2B5EF4-FFF2-40B4-BE49-F238E27FC236}">
                  <a16:creationId xmlns:a16="http://schemas.microsoft.com/office/drawing/2014/main" id="{ECF9F057-3A4A-230A-9111-31B540AF8CEE}"/>
                </a:ext>
              </a:extLst>
            </p:cNvPr>
            <p:cNvSpPr txBox="1"/>
            <p:nvPr/>
          </p:nvSpPr>
          <p:spPr>
            <a:xfrm>
              <a:off x="609598" y="1125538"/>
              <a:ext cx="5202266" cy="767853"/>
            </a:xfrm>
            <a:prstGeom prst="rect">
              <a:avLst/>
            </a:prstGeom>
            <a:solidFill>
              <a:schemeClr val="accent1"/>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800" b="1" dirty="0"/>
                <a:t>Edit and Prepare the Content</a:t>
              </a:r>
            </a:p>
          </p:txBody>
        </p:sp>
        <p:grpSp>
          <p:nvGrpSpPr>
            <p:cNvPr id="5" name="Group 4">
              <a:extLst>
                <a:ext uri="{FF2B5EF4-FFF2-40B4-BE49-F238E27FC236}">
                  <a16:creationId xmlns:a16="http://schemas.microsoft.com/office/drawing/2014/main" id="{BA292D61-B31E-18B7-D93C-21C83F71D8F5}"/>
                </a:ext>
              </a:extLst>
            </p:cNvPr>
            <p:cNvGrpSpPr/>
            <p:nvPr/>
          </p:nvGrpSpPr>
          <p:grpSpPr>
            <a:xfrm>
              <a:off x="609601" y="2141752"/>
              <a:ext cx="5202264" cy="492443"/>
              <a:chOff x="609601" y="1991331"/>
              <a:chExt cx="5202264" cy="492443"/>
            </a:xfrm>
          </p:grpSpPr>
          <p:sp>
            <p:nvSpPr>
              <p:cNvPr id="8" name="TextBox 7">
                <a:extLst>
                  <a:ext uri="{FF2B5EF4-FFF2-40B4-BE49-F238E27FC236}">
                    <a16:creationId xmlns:a16="http://schemas.microsoft.com/office/drawing/2014/main" id="{79EDF7B5-A8BD-B219-A752-F7950C672874}"/>
                  </a:ext>
                </a:extLst>
              </p:cNvPr>
              <p:cNvSpPr txBox="1"/>
              <p:nvPr/>
            </p:nvSpPr>
            <p:spPr>
              <a:xfrm>
                <a:off x="1115879" y="1991331"/>
                <a:ext cx="4695986" cy="49244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Small changes (word choice) can be done electronically</a:t>
                </a:r>
              </a:p>
            </p:txBody>
          </p:sp>
          <p:sp>
            <p:nvSpPr>
              <p:cNvPr id="9" name="Freeform 69">
                <a:extLst>
                  <a:ext uri="{FF2B5EF4-FFF2-40B4-BE49-F238E27FC236}">
                    <a16:creationId xmlns:a16="http://schemas.microsoft.com/office/drawing/2014/main" id="{865F23DC-8BE7-426E-5487-5B29A278CA54}"/>
                  </a:ext>
                </a:extLst>
              </p:cNvPr>
              <p:cNvSpPr>
                <a:spLocks noChangeAspect="1" noEditPoints="1"/>
              </p:cNvSpPr>
              <p:nvPr/>
            </p:nvSpPr>
            <p:spPr bwMode="auto">
              <a:xfrm>
                <a:off x="609601" y="1991331"/>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cxnSp>
          <p:nvCxnSpPr>
            <p:cNvPr id="17" name="Straight Connector 16">
              <a:extLst>
                <a:ext uri="{FF2B5EF4-FFF2-40B4-BE49-F238E27FC236}">
                  <a16:creationId xmlns:a16="http://schemas.microsoft.com/office/drawing/2014/main" id="{B7A5928E-AB6A-8192-3CB9-62AA26BE482D}"/>
                </a:ext>
              </a:extLst>
            </p:cNvPr>
            <p:cNvCxnSpPr>
              <a:cxnSpLocks/>
            </p:cNvCxnSpPr>
            <p:nvPr/>
          </p:nvCxnSpPr>
          <p:spPr>
            <a:xfrm flipH="1">
              <a:off x="1115879" y="2882556"/>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A24809F-91AA-0A76-C5F2-85012C17C489}"/>
                </a:ext>
              </a:extLst>
            </p:cNvPr>
            <p:cNvGrpSpPr/>
            <p:nvPr/>
          </p:nvGrpSpPr>
          <p:grpSpPr>
            <a:xfrm>
              <a:off x="609598" y="3130917"/>
              <a:ext cx="5202264" cy="492443"/>
              <a:chOff x="609601" y="1991331"/>
              <a:chExt cx="5202264" cy="492443"/>
            </a:xfrm>
          </p:grpSpPr>
          <p:sp>
            <p:nvSpPr>
              <p:cNvPr id="19" name="TextBox 18">
                <a:extLst>
                  <a:ext uri="{FF2B5EF4-FFF2-40B4-BE49-F238E27FC236}">
                    <a16:creationId xmlns:a16="http://schemas.microsoft.com/office/drawing/2014/main" id="{71D2BC0C-8FEC-F9E9-8F0F-A266385D4DAD}"/>
                  </a:ext>
                </a:extLst>
              </p:cNvPr>
              <p:cNvSpPr txBox="1"/>
              <p:nvPr/>
            </p:nvSpPr>
            <p:spPr>
              <a:xfrm>
                <a:off x="1115879" y="1991331"/>
                <a:ext cx="4695986" cy="49244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Larger revisions are best conducted in a in-person group session </a:t>
                </a:r>
              </a:p>
            </p:txBody>
          </p:sp>
          <p:sp>
            <p:nvSpPr>
              <p:cNvPr id="20" name="Freeform 69">
                <a:extLst>
                  <a:ext uri="{FF2B5EF4-FFF2-40B4-BE49-F238E27FC236}">
                    <a16:creationId xmlns:a16="http://schemas.microsoft.com/office/drawing/2014/main" id="{A252CDA3-A242-8058-1783-173ECA0BDD23}"/>
                  </a:ext>
                </a:extLst>
              </p:cNvPr>
              <p:cNvSpPr>
                <a:spLocks noChangeAspect="1" noEditPoints="1"/>
              </p:cNvSpPr>
              <p:nvPr/>
            </p:nvSpPr>
            <p:spPr bwMode="auto">
              <a:xfrm>
                <a:off x="609601" y="1991331"/>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grpSp>
        <p:nvGrpSpPr>
          <p:cNvPr id="22" name="Group 21">
            <a:extLst>
              <a:ext uri="{FF2B5EF4-FFF2-40B4-BE49-F238E27FC236}">
                <a16:creationId xmlns:a16="http://schemas.microsoft.com/office/drawing/2014/main" id="{8C3EA1E2-C0D0-0297-FE9B-755358ECF6A1}"/>
              </a:ext>
            </a:extLst>
          </p:cNvPr>
          <p:cNvGrpSpPr/>
          <p:nvPr/>
        </p:nvGrpSpPr>
        <p:grpSpPr>
          <a:xfrm>
            <a:off x="609598" y="4667787"/>
            <a:ext cx="5202267" cy="1508657"/>
            <a:chOff x="609598" y="1125538"/>
            <a:chExt cx="5202267" cy="1508657"/>
          </a:xfrm>
        </p:grpSpPr>
        <p:sp>
          <p:nvSpPr>
            <p:cNvPr id="23" name="TextBox 22">
              <a:extLst>
                <a:ext uri="{FF2B5EF4-FFF2-40B4-BE49-F238E27FC236}">
                  <a16:creationId xmlns:a16="http://schemas.microsoft.com/office/drawing/2014/main" id="{48A2AB0D-00CB-3A05-6EC1-AC4F54D9A25F}"/>
                </a:ext>
              </a:extLst>
            </p:cNvPr>
            <p:cNvSpPr txBox="1"/>
            <p:nvPr/>
          </p:nvSpPr>
          <p:spPr>
            <a:xfrm>
              <a:off x="609598" y="1125538"/>
              <a:ext cx="5202266" cy="767853"/>
            </a:xfrm>
            <a:prstGeom prst="rect">
              <a:avLst/>
            </a:prstGeom>
            <a:solidFill>
              <a:schemeClr val="accent3"/>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800" b="1" dirty="0"/>
                <a:t>Approve Final Version of the Content </a:t>
              </a:r>
            </a:p>
          </p:txBody>
        </p:sp>
        <p:grpSp>
          <p:nvGrpSpPr>
            <p:cNvPr id="24" name="Group 23">
              <a:extLst>
                <a:ext uri="{FF2B5EF4-FFF2-40B4-BE49-F238E27FC236}">
                  <a16:creationId xmlns:a16="http://schemas.microsoft.com/office/drawing/2014/main" id="{122F00DA-1904-B154-037D-12AEFA49268A}"/>
                </a:ext>
              </a:extLst>
            </p:cNvPr>
            <p:cNvGrpSpPr/>
            <p:nvPr/>
          </p:nvGrpSpPr>
          <p:grpSpPr>
            <a:xfrm>
              <a:off x="609601" y="2141752"/>
              <a:ext cx="5202264" cy="492443"/>
              <a:chOff x="609601" y="1991331"/>
              <a:chExt cx="5202264" cy="492443"/>
            </a:xfrm>
          </p:grpSpPr>
          <p:sp>
            <p:nvSpPr>
              <p:cNvPr id="29" name="TextBox 28">
                <a:extLst>
                  <a:ext uri="{FF2B5EF4-FFF2-40B4-BE49-F238E27FC236}">
                    <a16:creationId xmlns:a16="http://schemas.microsoft.com/office/drawing/2014/main" id="{8E1435D6-D20D-430F-CE51-190BED933E42}"/>
                  </a:ext>
                </a:extLst>
              </p:cNvPr>
              <p:cNvSpPr txBox="1"/>
              <p:nvPr/>
            </p:nvSpPr>
            <p:spPr>
              <a:xfrm>
                <a:off x="1115879" y="1991331"/>
                <a:ext cx="4695986" cy="49244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Once revisions have been completed, the final approval process and final testing will commence</a:t>
                </a:r>
              </a:p>
            </p:txBody>
          </p:sp>
          <p:sp>
            <p:nvSpPr>
              <p:cNvPr id="30" name="Freeform 69">
                <a:extLst>
                  <a:ext uri="{FF2B5EF4-FFF2-40B4-BE49-F238E27FC236}">
                    <a16:creationId xmlns:a16="http://schemas.microsoft.com/office/drawing/2014/main" id="{46B21983-A883-EB82-38B9-594B6FBE8792}"/>
                  </a:ext>
                </a:extLst>
              </p:cNvPr>
              <p:cNvSpPr>
                <a:spLocks noChangeAspect="1" noEditPoints="1"/>
              </p:cNvSpPr>
              <p:nvPr/>
            </p:nvSpPr>
            <p:spPr bwMode="auto">
              <a:xfrm>
                <a:off x="609601" y="1991331"/>
                <a:ext cx="288000" cy="288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grpSp>
      <p:grpSp>
        <p:nvGrpSpPr>
          <p:cNvPr id="35" name="Group 34">
            <a:extLst>
              <a:ext uri="{FF2B5EF4-FFF2-40B4-BE49-F238E27FC236}">
                <a16:creationId xmlns:a16="http://schemas.microsoft.com/office/drawing/2014/main" id="{8507F9D1-41A2-ACD0-587B-1EABF5903CAA}"/>
              </a:ext>
            </a:extLst>
          </p:cNvPr>
          <p:cNvGrpSpPr/>
          <p:nvPr/>
        </p:nvGrpSpPr>
        <p:grpSpPr>
          <a:xfrm>
            <a:off x="6491209" y="1882935"/>
            <a:ext cx="4695983" cy="4041721"/>
            <a:chOff x="6380138" y="1413028"/>
            <a:chExt cx="4695983" cy="4041721"/>
          </a:xfrm>
        </p:grpSpPr>
        <p:pic>
          <p:nvPicPr>
            <p:cNvPr id="31" name="Google Shape;1054;p29">
              <a:extLst>
                <a:ext uri="{FF2B5EF4-FFF2-40B4-BE49-F238E27FC236}">
                  <a16:creationId xmlns:a16="http://schemas.microsoft.com/office/drawing/2014/main" id="{9E8F2FBD-8DCC-646A-E7D0-6574CE1AE5BF}"/>
                </a:ext>
              </a:extLst>
            </p:cNvPr>
            <p:cNvPicPr preferRelativeResize="0">
              <a:picLocks noChangeAspect="1"/>
            </p:cNvPicPr>
            <p:nvPr/>
          </p:nvPicPr>
          <p:blipFill rotWithShape="1">
            <a:blip r:embed="rId3">
              <a:alphaModFix/>
            </a:blip>
            <a:srcRect t="8263" b="15460"/>
            <a:stretch/>
          </p:blipFill>
          <p:spPr>
            <a:xfrm>
              <a:off x="6380138" y="1696547"/>
              <a:ext cx="2514158" cy="2556950"/>
            </a:xfrm>
            <a:prstGeom prst="rect">
              <a:avLst/>
            </a:prstGeom>
            <a:noFill/>
            <a:ln w="6350">
              <a:solidFill>
                <a:prstClr val="ltGray"/>
              </a:solidFill>
            </a:ln>
            <a:effectLst/>
          </p:spPr>
        </p:pic>
        <p:pic>
          <p:nvPicPr>
            <p:cNvPr id="32" name="Google Shape;1055;p29">
              <a:extLst>
                <a:ext uri="{FF2B5EF4-FFF2-40B4-BE49-F238E27FC236}">
                  <a16:creationId xmlns:a16="http://schemas.microsoft.com/office/drawing/2014/main" id="{FB586334-C477-0E23-F731-81ED5D18049E}"/>
                </a:ext>
              </a:extLst>
            </p:cNvPr>
            <p:cNvPicPr preferRelativeResize="0">
              <a:picLocks noChangeAspect="1"/>
            </p:cNvPicPr>
            <p:nvPr/>
          </p:nvPicPr>
          <p:blipFill rotWithShape="1">
            <a:blip r:embed="rId4">
              <a:alphaModFix/>
            </a:blip>
            <a:srcRect l="60757" t="31797" r="16902" b="13980"/>
            <a:stretch/>
          </p:blipFill>
          <p:spPr>
            <a:xfrm>
              <a:off x="7777263" y="3130917"/>
              <a:ext cx="3298858" cy="2323832"/>
            </a:xfrm>
            <a:prstGeom prst="rect">
              <a:avLst/>
            </a:prstGeom>
            <a:noFill/>
            <a:ln w="6350">
              <a:solidFill>
                <a:prstClr val="ltGray"/>
              </a:solidFill>
            </a:ln>
            <a:effectLst/>
          </p:spPr>
        </p:pic>
        <p:sp>
          <p:nvSpPr>
            <p:cNvPr id="33" name="Google Shape;1056;p29">
              <a:extLst>
                <a:ext uri="{FF2B5EF4-FFF2-40B4-BE49-F238E27FC236}">
                  <a16:creationId xmlns:a16="http://schemas.microsoft.com/office/drawing/2014/main" id="{542C050B-BFF6-08EE-25D3-990A9E415A75}"/>
                </a:ext>
              </a:extLst>
            </p:cNvPr>
            <p:cNvSpPr txBox="1"/>
            <p:nvPr/>
          </p:nvSpPr>
          <p:spPr>
            <a:xfrm>
              <a:off x="8057208" y="1413028"/>
              <a:ext cx="856325" cy="184666"/>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dirty="0">
                  <a:solidFill>
                    <a:schemeClr val="tx2"/>
                  </a:solidFill>
                  <a:latin typeface="+mj-lt"/>
                  <a:ea typeface="Century Gothic"/>
                  <a:cs typeface="Century Gothic"/>
                  <a:sym typeface="Century Gothic"/>
                </a:rPr>
                <a:t>Blog Post</a:t>
              </a:r>
              <a:endParaRPr dirty="0">
                <a:solidFill>
                  <a:schemeClr val="tx2"/>
                </a:solidFill>
                <a:latin typeface="+mj-lt"/>
              </a:endParaRPr>
            </a:p>
          </p:txBody>
        </p:sp>
        <p:sp>
          <p:nvSpPr>
            <p:cNvPr id="34" name="Google Shape;1057;p29">
              <a:extLst>
                <a:ext uri="{FF2B5EF4-FFF2-40B4-BE49-F238E27FC236}">
                  <a16:creationId xmlns:a16="http://schemas.microsoft.com/office/drawing/2014/main" id="{E4F4C661-C69F-2623-B834-9384A3591622}"/>
                </a:ext>
              </a:extLst>
            </p:cNvPr>
            <p:cNvSpPr txBox="1"/>
            <p:nvPr/>
          </p:nvSpPr>
          <p:spPr>
            <a:xfrm>
              <a:off x="9841488" y="2808605"/>
              <a:ext cx="1234633" cy="184666"/>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dirty="0">
                  <a:solidFill>
                    <a:schemeClr val="tx2"/>
                  </a:solidFill>
                  <a:latin typeface="+mj-lt"/>
                  <a:ea typeface="Century Gothic"/>
                  <a:cs typeface="Century Gothic"/>
                  <a:sym typeface="Century Gothic"/>
                </a:rPr>
                <a:t>Landing Page</a:t>
              </a:r>
              <a:endParaRPr dirty="0">
                <a:solidFill>
                  <a:schemeClr val="tx2"/>
                </a:solidFill>
                <a:latin typeface="+mj-lt"/>
              </a:endParaRPr>
            </a:p>
          </p:txBody>
        </p:sp>
      </p:grpSp>
    </p:spTree>
    <p:extLst>
      <p:ext uri="{BB962C8B-B14F-4D97-AF65-F5344CB8AC3E}">
        <p14:creationId xmlns:p14="http://schemas.microsoft.com/office/powerpoint/2010/main" val="3083582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C71FC-612B-3AAC-26AA-A61C81DAE613}"/>
              </a:ext>
            </a:extLst>
          </p:cNvPr>
          <p:cNvSpPr/>
          <p:nvPr/>
        </p:nvSpPr>
        <p:spPr>
          <a:xfrm>
            <a:off x="609599" y="1143000"/>
            <a:ext cx="3852597" cy="5029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5" name="Group 34">
            <a:extLst>
              <a:ext uri="{FF2B5EF4-FFF2-40B4-BE49-F238E27FC236}">
                <a16:creationId xmlns:a16="http://schemas.microsoft.com/office/drawing/2014/main" id="{0AAC5A48-5B66-DDAF-97CD-A9EF57E29335}"/>
              </a:ext>
            </a:extLst>
          </p:cNvPr>
          <p:cNvGrpSpPr>
            <a:grpSpLocks noChangeAspect="1"/>
          </p:cNvGrpSpPr>
          <p:nvPr/>
        </p:nvGrpSpPr>
        <p:grpSpPr>
          <a:xfrm>
            <a:off x="1149278" y="1143000"/>
            <a:ext cx="1404000" cy="1404000"/>
            <a:chOff x="609599" y="1143000"/>
            <a:chExt cx="1620000" cy="1620000"/>
          </a:xfrm>
        </p:grpSpPr>
        <p:sp>
          <p:nvSpPr>
            <p:cNvPr id="29" name="Rectangle 28">
              <a:extLst>
                <a:ext uri="{FF2B5EF4-FFF2-40B4-BE49-F238E27FC236}">
                  <a16:creationId xmlns:a16="http://schemas.microsoft.com/office/drawing/2014/main" id="{BCB6F76F-ACB0-C4BB-73B9-D8A1426D6C81}"/>
                </a:ext>
              </a:extLst>
            </p:cNvPr>
            <p:cNvSpPr>
              <a:spLocks noChangeAspect="1"/>
            </p:cNvSpPr>
            <p:nvPr/>
          </p:nvSpPr>
          <p:spPr>
            <a:xfrm>
              <a:off x="609599" y="1143000"/>
              <a:ext cx="1620000" cy="16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2" name="Group 31">
              <a:extLst>
                <a:ext uri="{FF2B5EF4-FFF2-40B4-BE49-F238E27FC236}">
                  <a16:creationId xmlns:a16="http://schemas.microsoft.com/office/drawing/2014/main" id="{36A00995-0831-3D98-B3CA-68F653E3491F}"/>
                </a:ext>
              </a:extLst>
            </p:cNvPr>
            <p:cNvGrpSpPr>
              <a:grpSpLocks noChangeAspect="1"/>
            </p:cNvGrpSpPr>
            <p:nvPr/>
          </p:nvGrpSpPr>
          <p:grpSpPr>
            <a:xfrm>
              <a:off x="788460" y="1341000"/>
              <a:ext cx="1262278" cy="1224000"/>
              <a:chOff x="-1739816" y="595083"/>
              <a:chExt cx="1565381" cy="1517910"/>
            </a:xfrm>
          </p:grpSpPr>
          <p:cxnSp>
            <p:nvCxnSpPr>
              <p:cNvPr id="5" name="Google Shape;736;p3">
                <a:extLst>
                  <a:ext uri="{FF2B5EF4-FFF2-40B4-BE49-F238E27FC236}">
                    <a16:creationId xmlns:a16="http://schemas.microsoft.com/office/drawing/2014/main" id="{2F6866CF-80EA-E692-65F2-760C91805A6A}"/>
                  </a:ext>
                </a:extLst>
              </p:cNvPr>
              <p:cNvCxnSpPr/>
              <p:nvPr/>
            </p:nvCxnSpPr>
            <p:spPr>
              <a:xfrm flipH="1">
                <a:off x="-569799" y="777232"/>
                <a:ext cx="135002" cy="156585"/>
              </a:xfrm>
              <a:prstGeom prst="straightConnector1">
                <a:avLst/>
              </a:prstGeom>
              <a:solidFill>
                <a:schemeClr val="bg1"/>
              </a:solidFill>
              <a:ln w="30150" cap="rnd" cmpd="sng">
                <a:solidFill>
                  <a:schemeClr val="bg1"/>
                </a:solidFill>
                <a:prstDash val="solid"/>
                <a:round/>
                <a:headEnd type="none" w="med" len="med"/>
                <a:tailEnd type="none" w="med" len="med"/>
              </a:ln>
            </p:spPr>
          </p:cxnSp>
          <p:cxnSp>
            <p:nvCxnSpPr>
              <p:cNvPr id="6" name="Google Shape;737;p3">
                <a:extLst>
                  <a:ext uri="{FF2B5EF4-FFF2-40B4-BE49-F238E27FC236}">
                    <a16:creationId xmlns:a16="http://schemas.microsoft.com/office/drawing/2014/main" id="{46638714-7CBA-44D7-E20D-C96D1ECA48D8}"/>
                  </a:ext>
                </a:extLst>
              </p:cNvPr>
              <p:cNvCxnSpPr/>
              <p:nvPr/>
            </p:nvCxnSpPr>
            <p:spPr>
              <a:xfrm>
                <a:off x="-1550167" y="777232"/>
                <a:ext cx="138216" cy="156585"/>
              </a:xfrm>
              <a:prstGeom prst="straightConnector1">
                <a:avLst/>
              </a:prstGeom>
              <a:solidFill>
                <a:schemeClr val="bg1"/>
              </a:solidFill>
              <a:ln w="30150" cap="rnd" cmpd="sng">
                <a:solidFill>
                  <a:schemeClr val="bg1"/>
                </a:solidFill>
                <a:prstDash val="solid"/>
                <a:round/>
                <a:headEnd type="none" w="med" len="med"/>
                <a:tailEnd type="none" w="med" len="med"/>
              </a:ln>
            </p:spPr>
          </p:cxnSp>
          <p:cxnSp>
            <p:nvCxnSpPr>
              <p:cNvPr id="7" name="Google Shape;738;p3">
                <a:extLst>
                  <a:ext uri="{FF2B5EF4-FFF2-40B4-BE49-F238E27FC236}">
                    <a16:creationId xmlns:a16="http://schemas.microsoft.com/office/drawing/2014/main" id="{5DDB84B7-6266-4C35-9DCD-E97108CC8498}"/>
                  </a:ext>
                </a:extLst>
              </p:cNvPr>
              <p:cNvCxnSpPr/>
              <p:nvPr/>
            </p:nvCxnSpPr>
            <p:spPr>
              <a:xfrm rot="10800000" flipH="1">
                <a:off x="-1739816" y="1349244"/>
                <a:ext cx="205717" cy="38347"/>
              </a:xfrm>
              <a:prstGeom prst="straightConnector1">
                <a:avLst/>
              </a:prstGeom>
              <a:solidFill>
                <a:schemeClr val="bg1"/>
              </a:solidFill>
              <a:ln w="30150" cap="rnd" cmpd="sng">
                <a:solidFill>
                  <a:schemeClr val="bg1"/>
                </a:solidFill>
                <a:prstDash val="solid"/>
                <a:round/>
                <a:headEnd type="none" w="med" len="med"/>
                <a:tailEnd type="none" w="med" len="med"/>
              </a:ln>
            </p:spPr>
          </p:cxnSp>
          <p:cxnSp>
            <p:nvCxnSpPr>
              <p:cNvPr id="8" name="Google Shape;739;p3">
                <a:extLst>
                  <a:ext uri="{FF2B5EF4-FFF2-40B4-BE49-F238E27FC236}">
                    <a16:creationId xmlns:a16="http://schemas.microsoft.com/office/drawing/2014/main" id="{E30D594A-1115-277D-50DA-21E21075D012}"/>
                  </a:ext>
                </a:extLst>
              </p:cNvPr>
              <p:cNvCxnSpPr/>
              <p:nvPr/>
            </p:nvCxnSpPr>
            <p:spPr>
              <a:xfrm rot="10800000">
                <a:off x="-386580" y="1349244"/>
                <a:ext cx="212145" cy="38347"/>
              </a:xfrm>
              <a:prstGeom prst="straightConnector1">
                <a:avLst/>
              </a:prstGeom>
              <a:solidFill>
                <a:schemeClr val="bg1"/>
              </a:solidFill>
              <a:ln w="30150" cap="rnd" cmpd="sng">
                <a:solidFill>
                  <a:schemeClr val="bg1"/>
                </a:solidFill>
                <a:prstDash val="solid"/>
                <a:round/>
                <a:headEnd type="none" w="med" len="med"/>
                <a:tailEnd type="none" w="med" len="med"/>
              </a:ln>
            </p:spPr>
          </p:cxnSp>
          <p:cxnSp>
            <p:nvCxnSpPr>
              <p:cNvPr id="9" name="Google Shape;740;p3">
                <a:extLst>
                  <a:ext uri="{FF2B5EF4-FFF2-40B4-BE49-F238E27FC236}">
                    <a16:creationId xmlns:a16="http://schemas.microsoft.com/office/drawing/2014/main" id="{28F22856-5E40-9831-57C1-62A049A69970}"/>
                  </a:ext>
                </a:extLst>
              </p:cNvPr>
              <p:cNvCxnSpPr/>
              <p:nvPr/>
            </p:nvCxnSpPr>
            <p:spPr>
              <a:xfrm>
                <a:off x="-987658" y="595083"/>
                <a:ext cx="0" cy="204519"/>
              </a:xfrm>
              <a:prstGeom prst="straightConnector1">
                <a:avLst/>
              </a:prstGeom>
              <a:solidFill>
                <a:schemeClr val="bg1"/>
              </a:solidFill>
              <a:ln w="30150" cap="rnd" cmpd="sng">
                <a:solidFill>
                  <a:schemeClr val="bg1"/>
                </a:solidFill>
                <a:prstDash val="solid"/>
                <a:round/>
                <a:headEnd type="none" w="med" len="med"/>
                <a:tailEnd type="none" w="med" len="med"/>
              </a:ln>
            </p:spPr>
          </p:cxnSp>
          <p:sp>
            <p:nvSpPr>
              <p:cNvPr id="10" name="Google Shape;741;p3">
                <a:extLst>
                  <a:ext uri="{FF2B5EF4-FFF2-40B4-BE49-F238E27FC236}">
                    <a16:creationId xmlns:a16="http://schemas.microsoft.com/office/drawing/2014/main" id="{AF93E285-FADD-5912-7168-7C5C2039FB72}"/>
                  </a:ext>
                </a:extLst>
              </p:cNvPr>
              <p:cNvSpPr/>
              <p:nvPr/>
            </p:nvSpPr>
            <p:spPr>
              <a:xfrm>
                <a:off x="-1421596" y="927424"/>
                <a:ext cx="874299" cy="942701"/>
              </a:xfrm>
              <a:custGeom>
                <a:avLst/>
                <a:gdLst/>
                <a:ahLst/>
                <a:cxnLst/>
                <a:rect l="l" t="t" r="r" b="b"/>
                <a:pathLst>
                  <a:path w="115" h="125" extrusionOk="0">
                    <a:moveTo>
                      <a:pt x="88" y="125"/>
                    </a:moveTo>
                    <a:cubicBezTo>
                      <a:pt x="86" y="125"/>
                      <a:pt x="31" y="125"/>
                      <a:pt x="28" y="125"/>
                    </a:cubicBezTo>
                    <a:cubicBezTo>
                      <a:pt x="28" y="97"/>
                      <a:pt x="4" y="87"/>
                      <a:pt x="2" y="62"/>
                    </a:cubicBezTo>
                    <a:cubicBezTo>
                      <a:pt x="0" y="44"/>
                      <a:pt x="7" y="29"/>
                      <a:pt x="16" y="20"/>
                    </a:cubicBezTo>
                    <a:cubicBezTo>
                      <a:pt x="25" y="10"/>
                      <a:pt x="38" y="2"/>
                      <a:pt x="55" y="1"/>
                    </a:cubicBezTo>
                    <a:cubicBezTo>
                      <a:pt x="74" y="0"/>
                      <a:pt x="88" y="8"/>
                      <a:pt x="97" y="18"/>
                    </a:cubicBezTo>
                    <a:cubicBezTo>
                      <a:pt x="107" y="27"/>
                      <a:pt x="115" y="41"/>
                      <a:pt x="114" y="60"/>
                    </a:cubicBezTo>
                    <a:cubicBezTo>
                      <a:pt x="112" y="86"/>
                      <a:pt x="88" y="96"/>
                      <a:pt x="88" y="125"/>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dirty="0">
                  <a:solidFill>
                    <a:srgbClr val="2D2D2A"/>
                  </a:solidFill>
                  <a:latin typeface="Arial"/>
                  <a:ea typeface="Arial"/>
                  <a:cs typeface="Arial"/>
                  <a:sym typeface="Arial"/>
                </a:endParaRPr>
              </a:p>
            </p:txBody>
          </p:sp>
          <p:sp>
            <p:nvSpPr>
              <p:cNvPr id="11" name="Google Shape;742;p3">
                <a:extLst>
                  <a:ext uri="{FF2B5EF4-FFF2-40B4-BE49-F238E27FC236}">
                    <a16:creationId xmlns:a16="http://schemas.microsoft.com/office/drawing/2014/main" id="{43845E9B-5B73-C716-20DC-3871A4F655C0}"/>
                  </a:ext>
                </a:extLst>
              </p:cNvPr>
              <p:cNvSpPr/>
              <p:nvPr/>
            </p:nvSpPr>
            <p:spPr>
              <a:xfrm>
                <a:off x="-1206236" y="1908474"/>
                <a:ext cx="453221" cy="204519"/>
              </a:xfrm>
              <a:custGeom>
                <a:avLst/>
                <a:gdLst/>
                <a:ahLst/>
                <a:cxnLst/>
                <a:rect l="l" t="t" r="r" b="b"/>
                <a:pathLst>
                  <a:path w="60" h="27" extrusionOk="0">
                    <a:moveTo>
                      <a:pt x="56" y="0"/>
                    </a:moveTo>
                    <a:cubicBezTo>
                      <a:pt x="39" y="0"/>
                      <a:pt x="21" y="0"/>
                      <a:pt x="3" y="0"/>
                    </a:cubicBezTo>
                    <a:cubicBezTo>
                      <a:pt x="2" y="0"/>
                      <a:pt x="1" y="0"/>
                      <a:pt x="0" y="0"/>
                    </a:cubicBezTo>
                    <a:cubicBezTo>
                      <a:pt x="0" y="1"/>
                      <a:pt x="0" y="1"/>
                      <a:pt x="0" y="1"/>
                    </a:cubicBezTo>
                    <a:cubicBezTo>
                      <a:pt x="0" y="4"/>
                      <a:pt x="0" y="4"/>
                      <a:pt x="0" y="4"/>
                    </a:cubicBezTo>
                    <a:cubicBezTo>
                      <a:pt x="0" y="7"/>
                      <a:pt x="0" y="7"/>
                      <a:pt x="0" y="7"/>
                    </a:cubicBezTo>
                    <a:cubicBezTo>
                      <a:pt x="0" y="10"/>
                      <a:pt x="0" y="10"/>
                      <a:pt x="0" y="10"/>
                    </a:cubicBezTo>
                    <a:cubicBezTo>
                      <a:pt x="0" y="12"/>
                      <a:pt x="1" y="13"/>
                      <a:pt x="3" y="13"/>
                    </a:cubicBezTo>
                    <a:cubicBezTo>
                      <a:pt x="16" y="13"/>
                      <a:pt x="16" y="13"/>
                      <a:pt x="16" y="13"/>
                    </a:cubicBezTo>
                    <a:cubicBezTo>
                      <a:pt x="16" y="21"/>
                      <a:pt x="22" y="27"/>
                      <a:pt x="30" y="27"/>
                    </a:cubicBezTo>
                    <a:cubicBezTo>
                      <a:pt x="37" y="27"/>
                      <a:pt x="43" y="21"/>
                      <a:pt x="44" y="13"/>
                    </a:cubicBezTo>
                    <a:cubicBezTo>
                      <a:pt x="56" y="13"/>
                      <a:pt x="56" y="13"/>
                      <a:pt x="56" y="13"/>
                    </a:cubicBezTo>
                    <a:cubicBezTo>
                      <a:pt x="58" y="13"/>
                      <a:pt x="60" y="12"/>
                      <a:pt x="60" y="10"/>
                    </a:cubicBezTo>
                    <a:cubicBezTo>
                      <a:pt x="60" y="7"/>
                      <a:pt x="60" y="7"/>
                      <a:pt x="60" y="7"/>
                    </a:cubicBezTo>
                    <a:cubicBezTo>
                      <a:pt x="60" y="4"/>
                      <a:pt x="60" y="4"/>
                      <a:pt x="60" y="4"/>
                    </a:cubicBezTo>
                    <a:cubicBezTo>
                      <a:pt x="60" y="0"/>
                      <a:pt x="60" y="0"/>
                      <a:pt x="60" y="0"/>
                    </a:cubicBezTo>
                    <a:cubicBezTo>
                      <a:pt x="59" y="0"/>
                      <a:pt x="57" y="0"/>
                      <a:pt x="56" y="0"/>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sp>
            <p:nvSpPr>
              <p:cNvPr id="12" name="Google Shape;743;p3">
                <a:extLst>
                  <a:ext uri="{FF2B5EF4-FFF2-40B4-BE49-F238E27FC236}">
                    <a16:creationId xmlns:a16="http://schemas.microsoft.com/office/drawing/2014/main" id="{829633AC-99B0-3414-F23F-7249350B4240}"/>
                  </a:ext>
                </a:extLst>
              </p:cNvPr>
              <p:cNvSpPr/>
              <p:nvPr/>
            </p:nvSpPr>
            <p:spPr>
              <a:xfrm>
                <a:off x="-1161236" y="1282137"/>
                <a:ext cx="135002" cy="134215"/>
              </a:xfrm>
              <a:custGeom>
                <a:avLst/>
                <a:gdLst/>
                <a:ahLst/>
                <a:cxnLst/>
                <a:rect l="l" t="t" r="r" b="b"/>
                <a:pathLst>
                  <a:path w="18" h="18" extrusionOk="0">
                    <a:moveTo>
                      <a:pt x="9" y="18"/>
                    </a:moveTo>
                    <a:cubicBezTo>
                      <a:pt x="4" y="18"/>
                      <a:pt x="0" y="14"/>
                      <a:pt x="0" y="9"/>
                    </a:cubicBezTo>
                    <a:cubicBezTo>
                      <a:pt x="0" y="4"/>
                      <a:pt x="4" y="0"/>
                      <a:pt x="9" y="0"/>
                    </a:cubicBezTo>
                    <a:cubicBezTo>
                      <a:pt x="14" y="0"/>
                      <a:pt x="18" y="4"/>
                      <a:pt x="18" y="9"/>
                    </a:cubicBezTo>
                    <a:cubicBezTo>
                      <a:pt x="18" y="14"/>
                      <a:pt x="14" y="18"/>
                      <a:pt x="9" y="18"/>
                    </a:cubicBezTo>
                    <a:close/>
                    <a:moveTo>
                      <a:pt x="9" y="3"/>
                    </a:moveTo>
                    <a:cubicBezTo>
                      <a:pt x="5" y="3"/>
                      <a:pt x="2" y="5"/>
                      <a:pt x="2" y="9"/>
                    </a:cubicBezTo>
                    <a:cubicBezTo>
                      <a:pt x="2" y="13"/>
                      <a:pt x="5" y="16"/>
                      <a:pt x="9" y="16"/>
                    </a:cubicBezTo>
                    <a:cubicBezTo>
                      <a:pt x="13" y="16"/>
                      <a:pt x="16" y="13"/>
                      <a:pt x="16" y="9"/>
                    </a:cubicBezTo>
                    <a:cubicBezTo>
                      <a:pt x="16" y="5"/>
                      <a:pt x="13" y="3"/>
                      <a:pt x="9" y="3"/>
                    </a:cubicBezTo>
                    <a:close/>
                  </a:path>
                </a:pathLst>
              </a:custGeom>
              <a:solidFill>
                <a:schemeClr val="accent3"/>
              </a:solidFill>
              <a:ln>
                <a:solidFill>
                  <a:schemeClr val="accent3"/>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sp>
            <p:nvSpPr>
              <p:cNvPr id="13" name="Google Shape;744;p3">
                <a:extLst>
                  <a:ext uri="{FF2B5EF4-FFF2-40B4-BE49-F238E27FC236}">
                    <a16:creationId xmlns:a16="http://schemas.microsoft.com/office/drawing/2014/main" id="{65A0EE87-FD2B-4AB8-049C-BE977459F131}"/>
                  </a:ext>
                </a:extLst>
              </p:cNvPr>
              <p:cNvSpPr/>
              <p:nvPr/>
            </p:nvSpPr>
            <p:spPr>
              <a:xfrm>
                <a:off x="-1087305" y="1282137"/>
                <a:ext cx="138216" cy="134215"/>
              </a:xfrm>
              <a:custGeom>
                <a:avLst/>
                <a:gdLst/>
                <a:ahLst/>
                <a:cxnLst/>
                <a:rect l="l" t="t" r="r" b="b"/>
                <a:pathLst>
                  <a:path w="18" h="18" extrusionOk="0">
                    <a:moveTo>
                      <a:pt x="9" y="18"/>
                    </a:moveTo>
                    <a:cubicBezTo>
                      <a:pt x="4" y="18"/>
                      <a:pt x="0" y="14"/>
                      <a:pt x="0" y="9"/>
                    </a:cubicBezTo>
                    <a:cubicBezTo>
                      <a:pt x="0" y="4"/>
                      <a:pt x="4" y="0"/>
                      <a:pt x="9" y="0"/>
                    </a:cubicBezTo>
                    <a:cubicBezTo>
                      <a:pt x="14" y="0"/>
                      <a:pt x="18" y="4"/>
                      <a:pt x="18" y="9"/>
                    </a:cubicBezTo>
                    <a:cubicBezTo>
                      <a:pt x="18" y="14"/>
                      <a:pt x="14" y="18"/>
                      <a:pt x="9" y="18"/>
                    </a:cubicBezTo>
                    <a:close/>
                    <a:moveTo>
                      <a:pt x="9" y="3"/>
                    </a:moveTo>
                    <a:cubicBezTo>
                      <a:pt x="5" y="3"/>
                      <a:pt x="2" y="5"/>
                      <a:pt x="2" y="9"/>
                    </a:cubicBezTo>
                    <a:cubicBezTo>
                      <a:pt x="2" y="13"/>
                      <a:pt x="5" y="16"/>
                      <a:pt x="9" y="16"/>
                    </a:cubicBezTo>
                    <a:cubicBezTo>
                      <a:pt x="13" y="16"/>
                      <a:pt x="16" y="13"/>
                      <a:pt x="16" y="9"/>
                    </a:cubicBezTo>
                    <a:cubicBezTo>
                      <a:pt x="16" y="5"/>
                      <a:pt x="13" y="3"/>
                      <a:pt x="9" y="3"/>
                    </a:cubicBezTo>
                    <a:close/>
                  </a:path>
                </a:pathLst>
              </a:custGeom>
              <a:solidFill>
                <a:schemeClr val="accent3"/>
              </a:solidFill>
              <a:ln>
                <a:solidFill>
                  <a:schemeClr val="accent3"/>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sp>
            <p:nvSpPr>
              <p:cNvPr id="17" name="Google Shape;745;p3">
                <a:extLst>
                  <a:ext uri="{FF2B5EF4-FFF2-40B4-BE49-F238E27FC236}">
                    <a16:creationId xmlns:a16="http://schemas.microsoft.com/office/drawing/2014/main" id="{54D8B251-D541-28DD-F6AC-7D1B4AB1118E}"/>
                  </a:ext>
                </a:extLst>
              </p:cNvPr>
              <p:cNvSpPr/>
              <p:nvPr/>
            </p:nvSpPr>
            <p:spPr>
              <a:xfrm>
                <a:off x="-1010162" y="1282137"/>
                <a:ext cx="135002" cy="134215"/>
              </a:xfrm>
              <a:custGeom>
                <a:avLst/>
                <a:gdLst/>
                <a:ahLst/>
                <a:cxnLst/>
                <a:rect l="l" t="t" r="r" b="b"/>
                <a:pathLst>
                  <a:path w="18" h="18" extrusionOk="0">
                    <a:moveTo>
                      <a:pt x="9" y="18"/>
                    </a:moveTo>
                    <a:cubicBezTo>
                      <a:pt x="4" y="18"/>
                      <a:pt x="0" y="14"/>
                      <a:pt x="0" y="9"/>
                    </a:cubicBezTo>
                    <a:cubicBezTo>
                      <a:pt x="0" y="4"/>
                      <a:pt x="4" y="0"/>
                      <a:pt x="9" y="0"/>
                    </a:cubicBezTo>
                    <a:cubicBezTo>
                      <a:pt x="14" y="0"/>
                      <a:pt x="18" y="4"/>
                      <a:pt x="18" y="9"/>
                    </a:cubicBezTo>
                    <a:cubicBezTo>
                      <a:pt x="18" y="14"/>
                      <a:pt x="14" y="18"/>
                      <a:pt x="9" y="18"/>
                    </a:cubicBezTo>
                    <a:close/>
                    <a:moveTo>
                      <a:pt x="9" y="3"/>
                    </a:moveTo>
                    <a:cubicBezTo>
                      <a:pt x="5" y="3"/>
                      <a:pt x="3" y="5"/>
                      <a:pt x="3" y="9"/>
                    </a:cubicBezTo>
                    <a:cubicBezTo>
                      <a:pt x="3" y="13"/>
                      <a:pt x="5" y="16"/>
                      <a:pt x="9" y="16"/>
                    </a:cubicBezTo>
                    <a:cubicBezTo>
                      <a:pt x="13" y="16"/>
                      <a:pt x="15" y="13"/>
                      <a:pt x="15" y="9"/>
                    </a:cubicBezTo>
                    <a:cubicBezTo>
                      <a:pt x="15" y="5"/>
                      <a:pt x="13" y="3"/>
                      <a:pt x="9" y="3"/>
                    </a:cubicBezTo>
                    <a:close/>
                  </a:path>
                </a:pathLst>
              </a:custGeom>
              <a:solidFill>
                <a:schemeClr val="accent3"/>
              </a:solidFill>
              <a:ln>
                <a:solidFill>
                  <a:schemeClr val="accent3"/>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sp>
            <p:nvSpPr>
              <p:cNvPr id="19" name="Google Shape;746;p3">
                <a:extLst>
                  <a:ext uri="{FF2B5EF4-FFF2-40B4-BE49-F238E27FC236}">
                    <a16:creationId xmlns:a16="http://schemas.microsoft.com/office/drawing/2014/main" id="{708A3EE3-61CB-F448-0DD9-AE62693E7621}"/>
                  </a:ext>
                </a:extLst>
              </p:cNvPr>
              <p:cNvSpPr/>
              <p:nvPr/>
            </p:nvSpPr>
            <p:spPr>
              <a:xfrm>
                <a:off x="-933018" y="1282135"/>
                <a:ext cx="128573" cy="134215"/>
              </a:xfrm>
              <a:custGeom>
                <a:avLst/>
                <a:gdLst/>
                <a:ahLst/>
                <a:cxnLst/>
                <a:rect l="l" t="t" r="r" b="b"/>
                <a:pathLst>
                  <a:path w="17" h="18" extrusionOk="0">
                    <a:moveTo>
                      <a:pt x="9" y="18"/>
                    </a:moveTo>
                    <a:cubicBezTo>
                      <a:pt x="4" y="18"/>
                      <a:pt x="0" y="14"/>
                      <a:pt x="0" y="9"/>
                    </a:cubicBezTo>
                    <a:cubicBezTo>
                      <a:pt x="0" y="4"/>
                      <a:pt x="4" y="0"/>
                      <a:pt x="9" y="0"/>
                    </a:cubicBezTo>
                    <a:cubicBezTo>
                      <a:pt x="13" y="0"/>
                      <a:pt x="17" y="4"/>
                      <a:pt x="17" y="9"/>
                    </a:cubicBezTo>
                    <a:cubicBezTo>
                      <a:pt x="17" y="14"/>
                      <a:pt x="13" y="18"/>
                      <a:pt x="9" y="18"/>
                    </a:cubicBezTo>
                    <a:close/>
                    <a:moveTo>
                      <a:pt x="9" y="3"/>
                    </a:moveTo>
                    <a:cubicBezTo>
                      <a:pt x="5" y="3"/>
                      <a:pt x="2" y="5"/>
                      <a:pt x="2" y="9"/>
                    </a:cubicBezTo>
                    <a:cubicBezTo>
                      <a:pt x="2" y="13"/>
                      <a:pt x="5" y="16"/>
                      <a:pt x="9" y="16"/>
                    </a:cubicBezTo>
                    <a:cubicBezTo>
                      <a:pt x="12" y="16"/>
                      <a:pt x="15" y="13"/>
                      <a:pt x="15" y="9"/>
                    </a:cubicBezTo>
                    <a:cubicBezTo>
                      <a:pt x="15" y="5"/>
                      <a:pt x="12" y="3"/>
                      <a:pt x="9" y="3"/>
                    </a:cubicBezTo>
                    <a:close/>
                  </a:path>
                </a:pathLst>
              </a:custGeom>
              <a:solidFill>
                <a:schemeClr val="accent3"/>
              </a:solidFill>
              <a:ln>
                <a:solidFill>
                  <a:schemeClr val="accent3"/>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sp>
            <p:nvSpPr>
              <p:cNvPr id="20" name="Google Shape;747;p3">
                <a:extLst>
                  <a:ext uri="{FF2B5EF4-FFF2-40B4-BE49-F238E27FC236}">
                    <a16:creationId xmlns:a16="http://schemas.microsoft.com/office/drawing/2014/main" id="{9301FDA8-8264-8847-38A0-AC731BFEEB79}"/>
                  </a:ext>
                </a:extLst>
              </p:cNvPr>
              <p:cNvSpPr/>
              <p:nvPr/>
            </p:nvSpPr>
            <p:spPr>
              <a:xfrm>
                <a:off x="-1231947" y="1371607"/>
                <a:ext cx="221788" cy="530469"/>
              </a:xfrm>
              <a:custGeom>
                <a:avLst/>
                <a:gdLst/>
                <a:ahLst/>
                <a:cxnLst/>
                <a:rect l="l" t="t" r="r" b="b"/>
                <a:pathLst>
                  <a:path w="29" h="70" extrusionOk="0">
                    <a:moveTo>
                      <a:pt x="14" y="27"/>
                    </a:moveTo>
                    <a:cubicBezTo>
                      <a:pt x="7" y="16"/>
                      <a:pt x="5" y="8"/>
                      <a:pt x="4" y="4"/>
                    </a:cubicBezTo>
                    <a:cubicBezTo>
                      <a:pt x="12" y="4"/>
                      <a:pt x="12" y="4"/>
                      <a:pt x="12" y="4"/>
                    </a:cubicBezTo>
                    <a:cubicBezTo>
                      <a:pt x="13" y="4"/>
                      <a:pt x="14" y="3"/>
                      <a:pt x="14" y="2"/>
                    </a:cubicBezTo>
                    <a:cubicBezTo>
                      <a:pt x="14" y="1"/>
                      <a:pt x="13" y="0"/>
                      <a:pt x="12" y="0"/>
                    </a:cubicBezTo>
                    <a:cubicBezTo>
                      <a:pt x="0" y="0"/>
                      <a:pt x="0" y="0"/>
                      <a:pt x="0" y="0"/>
                    </a:cubicBezTo>
                    <a:cubicBezTo>
                      <a:pt x="0" y="2"/>
                      <a:pt x="0" y="2"/>
                      <a:pt x="0" y="2"/>
                    </a:cubicBezTo>
                    <a:cubicBezTo>
                      <a:pt x="0" y="2"/>
                      <a:pt x="0" y="14"/>
                      <a:pt x="11" y="29"/>
                    </a:cubicBezTo>
                    <a:cubicBezTo>
                      <a:pt x="24" y="47"/>
                      <a:pt x="25" y="66"/>
                      <a:pt x="25" y="70"/>
                    </a:cubicBezTo>
                    <a:cubicBezTo>
                      <a:pt x="25" y="70"/>
                      <a:pt x="25" y="70"/>
                      <a:pt x="25" y="70"/>
                    </a:cubicBezTo>
                    <a:cubicBezTo>
                      <a:pt x="29" y="70"/>
                      <a:pt x="29" y="70"/>
                      <a:pt x="29" y="70"/>
                    </a:cubicBezTo>
                    <a:cubicBezTo>
                      <a:pt x="29" y="66"/>
                      <a:pt x="28" y="45"/>
                      <a:pt x="14" y="27"/>
                    </a:cubicBezTo>
                    <a:close/>
                  </a:path>
                </a:pathLst>
              </a:custGeom>
              <a:solidFill>
                <a:schemeClr val="accent3"/>
              </a:solidFill>
              <a:ln>
                <a:solidFill>
                  <a:schemeClr val="accent3"/>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sp>
            <p:nvSpPr>
              <p:cNvPr id="23" name="Google Shape;748;p3">
                <a:extLst>
                  <a:ext uri="{FF2B5EF4-FFF2-40B4-BE49-F238E27FC236}">
                    <a16:creationId xmlns:a16="http://schemas.microsoft.com/office/drawing/2014/main" id="{E157C94C-6BA1-3408-F2C3-DEC4CC200714}"/>
                  </a:ext>
                </a:extLst>
              </p:cNvPr>
              <p:cNvSpPr/>
              <p:nvPr/>
            </p:nvSpPr>
            <p:spPr>
              <a:xfrm>
                <a:off x="-949089" y="1371610"/>
                <a:ext cx="218575" cy="530469"/>
              </a:xfrm>
              <a:custGeom>
                <a:avLst/>
                <a:gdLst/>
                <a:ahLst/>
                <a:cxnLst/>
                <a:rect l="l" t="t" r="r" b="b"/>
                <a:pathLst>
                  <a:path w="29" h="70" extrusionOk="0">
                    <a:moveTo>
                      <a:pt x="17" y="0"/>
                    </a:moveTo>
                    <a:cubicBezTo>
                      <a:pt x="16" y="0"/>
                      <a:pt x="15" y="1"/>
                      <a:pt x="15" y="2"/>
                    </a:cubicBezTo>
                    <a:cubicBezTo>
                      <a:pt x="15" y="3"/>
                      <a:pt x="16" y="4"/>
                      <a:pt x="17" y="4"/>
                    </a:cubicBezTo>
                    <a:cubicBezTo>
                      <a:pt x="25" y="4"/>
                      <a:pt x="25" y="4"/>
                      <a:pt x="25" y="4"/>
                    </a:cubicBezTo>
                    <a:cubicBezTo>
                      <a:pt x="24" y="8"/>
                      <a:pt x="22" y="16"/>
                      <a:pt x="14" y="27"/>
                    </a:cubicBezTo>
                    <a:cubicBezTo>
                      <a:pt x="0" y="45"/>
                      <a:pt x="0" y="66"/>
                      <a:pt x="0" y="70"/>
                    </a:cubicBezTo>
                    <a:cubicBezTo>
                      <a:pt x="4" y="70"/>
                      <a:pt x="4" y="70"/>
                      <a:pt x="4" y="70"/>
                    </a:cubicBezTo>
                    <a:cubicBezTo>
                      <a:pt x="4" y="70"/>
                      <a:pt x="4" y="70"/>
                      <a:pt x="4" y="70"/>
                    </a:cubicBezTo>
                    <a:cubicBezTo>
                      <a:pt x="4" y="66"/>
                      <a:pt x="4" y="47"/>
                      <a:pt x="17" y="29"/>
                    </a:cubicBezTo>
                    <a:cubicBezTo>
                      <a:pt x="28" y="14"/>
                      <a:pt x="29" y="2"/>
                      <a:pt x="29" y="2"/>
                    </a:cubicBezTo>
                    <a:cubicBezTo>
                      <a:pt x="29" y="0"/>
                      <a:pt x="29" y="0"/>
                      <a:pt x="29" y="0"/>
                    </a:cubicBezTo>
                    <a:lnTo>
                      <a:pt x="17" y="0"/>
                    </a:lnTo>
                    <a:close/>
                  </a:path>
                </a:pathLst>
              </a:custGeom>
              <a:solidFill>
                <a:schemeClr val="accent3"/>
              </a:solidFill>
              <a:ln>
                <a:solidFill>
                  <a:schemeClr val="accent3"/>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a:solidFill>
                    <a:srgbClr val="2D2D2A"/>
                  </a:solidFill>
                  <a:latin typeface="Arial"/>
                  <a:ea typeface="Arial"/>
                  <a:cs typeface="Arial"/>
                  <a:sym typeface="Arial"/>
                </a:endParaRPr>
              </a:p>
            </p:txBody>
          </p:sp>
        </p:grpSp>
      </p:grpSp>
      <p:grpSp>
        <p:nvGrpSpPr>
          <p:cNvPr id="38" name="Group 37">
            <a:extLst>
              <a:ext uri="{FF2B5EF4-FFF2-40B4-BE49-F238E27FC236}">
                <a16:creationId xmlns:a16="http://schemas.microsoft.com/office/drawing/2014/main" id="{363CF559-8175-2C09-EAC2-AABBC793B9BC}"/>
              </a:ext>
            </a:extLst>
          </p:cNvPr>
          <p:cNvGrpSpPr/>
          <p:nvPr/>
        </p:nvGrpSpPr>
        <p:grpSpPr>
          <a:xfrm>
            <a:off x="1149278" y="3099524"/>
            <a:ext cx="2773238" cy="2419037"/>
            <a:chOff x="1149278" y="2117959"/>
            <a:chExt cx="2773238" cy="2419037"/>
          </a:xfrm>
        </p:grpSpPr>
        <p:sp>
          <p:nvSpPr>
            <p:cNvPr id="41" name="TextBox 40">
              <a:extLst>
                <a:ext uri="{FF2B5EF4-FFF2-40B4-BE49-F238E27FC236}">
                  <a16:creationId xmlns:a16="http://schemas.microsoft.com/office/drawing/2014/main" id="{AF6F9972-4E30-2EAD-EC27-5F414B7FA4FE}"/>
                </a:ext>
              </a:extLst>
            </p:cNvPr>
            <p:cNvSpPr txBox="1"/>
            <p:nvPr/>
          </p:nvSpPr>
          <p:spPr>
            <a:xfrm>
              <a:off x="1149278" y="2505671"/>
              <a:ext cx="2773238" cy="2031325"/>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4400" b="1" dirty="0">
                  <a:solidFill>
                    <a:schemeClr val="bg1"/>
                  </a:solidFill>
                  <a:latin typeface="+mn-lt"/>
                </a:rPr>
                <a:t>How to </a:t>
              </a:r>
              <a:br>
                <a:rPr lang="en-US" sz="4400" b="1" dirty="0">
                  <a:solidFill>
                    <a:schemeClr val="bg1"/>
                  </a:solidFill>
                  <a:latin typeface="+mn-lt"/>
                </a:rPr>
              </a:br>
              <a:r>
                <a:rPr lang="en-US" sz="4400" b="1" dirty="0">
                  <a:solidFill>
                    <a:schemeClr val="bg1"/>
                  </a:solidFill>
                  <a:latin typeface="+mn-lt"/>
                </a:rPr>
                <a:t>use this playbook</a:t>
              </a:r>
            </a:p>
          </p:txBody>
        </p:sp>
        <p:sp>
          <p:nvSpPr>
            <p:cNvPr id="42" name="Rectangle 41">
              <a:extLst>
                <a:ext uri="{FF2B5EF4-FFF2-40B4-BE49-F238E27FC236}">
                  <a16:creationId xmlns:a16="http://schemas.microsoft.com/office/drawing/2014/main" id="{68A486D0-59DB-0816-C423-9DA3888BA7BC}"/>
                </a:ext>
              </a:extLst>
            </p:cNvPr>
            <p:cNvSpPr/>
            <p:nvPr/>
          </p:nvSpPr>
          <p:spPr>
            <a:xfrm>
              <a:off x="1149278" y="2117959"/>
              <a:ext cx="457200" cy="585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grpSp>
      <p:grpSp>
        <p:nvGrpSpPr>
          <p:cNvPr id="74" name="Group 73">
            <a:extLst>
              <a:ext uri="{FF2B5EF4-FFF2-40B4-BE49-F238E27FC236}">
                <a16:creationId xmlns:a16="http://schemas.microsoft.com/office/drawing/2014/main" id="{49127A3F-1D96-8C9A-8C5E-D49CAED2E951}"/>
              </a:ext>
            </a:extLst>
          </p:cNvPr>
          <p:cNvGrpSpPr/>
          <p:nvPr/>
        </p:nvGrpSpPr>
        <p:grpSpPr>
          <a:xfrm>
            <a:off x="4890949" y="1142999"/>
            <a:ext cx="6691452" cy="5029200"/>
            <a:chOff x="4890949" y="1142999"/>
            <a:chExt cx="6691452" cy="5029200"/>
          </a:xfrm>
        </p:grpSpPr>
        <p:sp>
          <p:nvSpPr>
            <p:cNvPr id="22" name="TextBox 21">
              <a:extLst>
                <a:ext uri="{FF2B5EF4-FFF2-40B4-BE49-F238E27FC236}">
                  <a16:creationId xmlns:a16="http://schemas.microsoft.com/office/drawing/2014/main" id="{76957A5C-60C7-12E6-A61C-C7189CA0EF36}"/>
                </a:ext>
              </a:extLst>
            </p:cNvPr>
            <p:cNvSpPr txBox="1"/>
            <p:nvPr/>
          </p:nvSpPr>
          <p:spPr>
            <a:xfrm>
              <a:off x="5640636" y="3042046"/>
              <a:ext cx="5941764" cy="984885"/>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This playbook follows the SBI Campaign and Content Planning Framework process and provides insights, instruction, and understanding so that any member of the marketing organization can begin the process of developing a campaign.</a:t>
              </a:r>
            </a:p>
          </p:txBody>
        </p:sp>
        <p:sp>
          <p:nvSpPr>
            <p:cNvPr id="25" name="TextBox 24">
              <a:extLst>
                <a:ext uri="{FF2B5EF4-FFF2-40B4-BE49-F238E27FC236}">
                  <a16:creationId xmlns:a16="http://schemas.microsoft.com/office/drawing/2014/main" id="{E6E2E9E6-9934-8C98-6BDE-2274DA9547CD}"/>
                </a:ext>
              </a:extLst>
            </p:cNvPr>
            <p:cNvSpPr txBox="1"/>
            <p:nvPr/>
          </p:nvSpPr>
          <p:spPr>
            <a:xfrm>
              <a:off x="5640636" y="4694871"/>
              <a:ext cx="5941764" cy="1477328"/>
            </a:xfrm>
            <a:prstGeom prst="rect">
              <a:avLst/>
            </a:prstGeom>
            <a:noFill/>
          </p:spPr>
          <p:txBody>
            <a:bodyPr wrap="square" lIns="0" tIns="0" rIns="0" bIns="0" rtlCol="0">
              <a:spAutoFit/>
            </a:bodyPr>
            <a:lstStyle/>
            <a:p>
              <a:pPr marL="0" lvl="0" indent="0" algn="l" rtl="0">
                <a:lnSpc>
                  <a:spcPct val="100000"/>
                </a:lnSpc>
                <a:spcBef>
                  <a:spcPts val="1000"/>
                </a:spcBef>
                <a:spcAft>
                  <a:spcPts val="0"/>
                </a:spcAft>
                <a:buClr>
                  <a:schemeClr val="dk2"/>
                </a:buClr>
                <a:buSzPts val="1400"/>
                <a:buNone/>
              </a:pPr>
              <a:r>
                <a:rPr lang="en-US" sz="1600" dirty="0"/>
                <a:t>When used effectively the playbook and planning framework will </a:t>
              </a:r>
              <a:r>
                <a:rPr lang="en-US" sz="1600" u="sng" dirty="0"/>
                <a:t>trigger new thinking</a:t>
              </a:r>
              <a:r>
                <a:rPr lang="en-US" sz="1600" dirty="0"/>
                <a:t>. You’ll discover what matters most to your target audience and will be able to </a:t>
              </a:r>
              <a:r>
                <a:rPr lang="en-US" sz="1600" u="sng" dirty="0"/>
                <a:t>align your messaging </a:t>
              </a:r>
              <a:r>
                <a:rPr lang="en-US" sz="1600" dirty="0"/>
                <a:t>to their key concerns. By following this rigorous process, you will arrive at a point of simplicity with a well-refined message targeted to a precise audience and a compelling offer.</a:t>
              </a:r>
            </a:p>
          </p:txBody>
        </p:sp>
        <p:cxnSp>
          <p:nvCxnSpPr>
            <p:cNvPr id="48" name="Straight Connector 47">
              <a:extLst>
                <a:ext uri="{FF2B5EF4-FFF2-40B4-BE49-F238E27FC236}">
                  <a16:creationId xmlns:a16="http://schemas.microsoft.com/office/drawing/2014/main" id="{FDEEB004-C204-5773-60A7-C8B9E012933E}"/>
                </a:ext>
              </a:extLst>
            </p:cNvPr>
            <p:cNvCxnSpPr/>
            <p:nvPr/>
          </p:nvCxnSpPr>
          <p:spPr>
            <a:xfrm flipH="1">
              <a:off x="4890949" y="2708075"/>
              <a:ext cx="669145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CEED350-E498-2CDC-4924-26788221B35D}"/>
                </a:ext>
              </a:extLst>
            </p:cNvPr>
            <p:cNvCxnSpPr/>
            <p:nvPr/>
          </p:nvCxnSpPr>
          <p:spPr>
            <a:xfrm flipH="1">
              <a:off x="4890949" y="4360901"/>
              <a:ext cx="669145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5BA588C5-53E5-78A6-C7FE-EC1C2F6D0D7E}"/>
                </a:ext>
              </a:extLst>
            </p:cNvPr>
            <p:cNvGrpSpPr/>
            <p:nvPr/>
          </p:nvGrpSpPr>
          <p:grpSpPr>
            <a:xfrm>
              <a:off x="4891004" y="1142999"/>
              <a:ext cx="6691396" cy="1231107"/>
              <a:chOff x="4891004" y="1142999"/>
              <a:chExt cx="6691396" cy="1231107"/>
            </a:xfrm>
          </p:grpSpPr>
          <p:sp>
            <p:nvSpPr>
              <p:cNvPr id="18" name="TextBox 17">
                <a:extLst>
                  <a:ext uri="{FF2B5EF4-FFF2-40B4-BE49-F238E27FC236}">
                    <a16:creationId xmlns:a16="http://schemas.microsoft.com/office/drawing/2014/main" id="{F582B721-93FB-CFC2-9562-FE9EA0B6D565}"/>
                  </a:ext>
                </a:extLst>
              </p:cNvPr>
              <p:cNvSpPr txBox="1"/>
              <p:nvPr/>
            </p:nvSpPr>
            <p:spPr>
              <a:xfrm>
                <a:off x="5640636" y="1143000"/>
                <a:ext cx="5941764" cy="1231106"/>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Developing a marketing campaign is a complex task. Doing an effective job requires defining all aspects of the campaign across several dimensions. The goal is to spark a unique point of view that can be quickly and easily expressed to a target audience with a compelling and engaging voice.</a:t>
                </a:r>
              </a:p>
            </p:txBody>
          </p:sp>
          <p:sp>
            <p:nvSpPr>
              <p:cNvPr id="70" name="Freeform 69">
                <a:extLst>
                  <a:ext uri="{FF2B5EF4-FFF2-40B4-BE49-F238E27FC236}">
                    <a16:creationId xmlns:a16="http://schemas.microsoft.com/office/drawing/2014/main" id="{712F049F-46B1-AC9F-48D1-DB34D410195B}"/>
                  </a:ext>
                </a:extLst>
              </p:cNvPr>
              <p:cNvSpPr>
                <a:spLocks noChangeAspect="1" noEditPoints="1"/>
              </p:cNvSpPr>
              <p:nvPr/>
            </p:nvSpPr>
            <p:spPr bwMode="auto">
              <a:xfrm>
                <a:off x="4891004" y="1142999"/>
                <a:ext cx="396000" cy="396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
          <p:nvSpPr>
            <p:cNvPr id="71" name="Freeform 69">
              <a:extLst>
                <a:ext uri="{FF2B5EF4-FFF2-40B4-BE49-F238E27FC236}">
                  <a16:creationId xmlns:a16="http://schemas.microsoft.com/office/drawing/2014/main" id="{4C6B2DA2-F4A4-989F-1CDE-153E94D575EE}"/>
                </a:ext>
              </a:extLst>
            </p:cNvPr>
            <p:cNvSpPr>
              <a:spLocks noChangeAspect="1" noEditPoints="1"/>
            </p:cNvSpPr>
            <p:nvPr/>
          </p:nvSpPr>
          <p:spPr bwMode="auto">
            <a:xfrm>
              <a:off x="4891004" y="3042045"/>
              <a:ext cx="396000" cy="396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sp>
          <p:nvSpPr>
            <p:cNvPr id="72" name="Freeform 69">
              <a:extLst>
                <a:ext uri="{FF2B5EF4-FFF2-40B4-BE49-F238E27FC236}">
                  <a16:creationId xmlns:a16="http://schemas.microsoft.com/office/drawing/2014/main" id="{7B74FC77-8DC5-495A-247D-D1E9345A4889}"/>
                </a:ext>
              </a:extLst>
            </p:cNvPr>
            <p:cNvSpPr>
              <a:spLocks noChangeAspect="1" noEditPoints="1"/>
            </p:cNvSpPr>
            <p:nvPr/>
          </p:nvSpPr>
          <p:spPr bwMode="auto">
            <a:xfrm>
              <a:off x="4891004" y="4694870"/>
              <a:ext cx="396000" cy="396000"/>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p>
          </p:txBody>
        </p:sp>
      </p:grpSp>
    </p:spTree>
    <p:extLst>
      <p:ext uri="{BB962C8B-B14F-4D97-AF65-F5344CB8AC3E}">
        <p14:creationId xmlns:p14="http://schemas.microsoft.com/office/powerpoint/2010/main" val="2719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a:xfrm>
            <a:off x="609599" y="73061"/>
            <a:ext cx="10962290" cy="767853"/>
          </a:xfrm>
        </p:spPr>
        <p:txBody>
          <a:bodyPr/>
          <a:lstStyle/>
          <a:p>
            <a:r>
              <a:rPr lang="en-US" dirty="0"/>
              <a:t>Content RACI Schedule</a:t>
            </a:r>
            <a:endParaRPr lang="en-ID" dirty="0"/>
          </a:p>
        </p:txBody>
      </p:sp>
      <p:graphicFrame>
        <p:nvGraphicFramePr>
          <p:cNvPr id="6" name="Table 5">
            <a:extLst>
              <a:ext uri="{FF2B5EF4-FFF2-40B4-BE49-F238E27FC236}">
                <a16:creationId xmlns:a16="http://schemas.microsoft.com/office/drawing/2014/main" id="{020A8F83-5F92-0E48-7AB8-D5F351ACB881}"/>
              </a:ext>
            </a:extLst>
          </p:cNvPr>
          <p:cNvGraphicFramePr>
            <a:graphicFrameLocks noGrp="1"/>
          </p:cNvGraphicFramePr>
          <p:nvPr>
            <p:extLst>
              <p:ext uri="{D42A27DB-BD31-4B8C-83A1-F6EECF244321}">
                <p14:modId xmlns:p14="http://schemas.microsoft.com/office/powerpoint/2010/main" val="865039030"/>
              </p:ext>
            </p:extLst>
          </p:nvPr>
        </p:nvGraphicFramePr>
        <p:xfrm>
          <a:off x="620709" y="1540776"/>
          <a:ext cx="10961692" cy="3776448"/>
        </p:xfrm>
        <a:graphic>
          <a:graphicData uri="http://schemas.openxmlformats.org/drawingml/2006/table">
            <a:tbl>
              <a:tblPr>
                <a:tableStyleId>{5C22544A-7EE6-4342-B048-85BDC9FD1C3A}</a:tableStyleId>
              </a:tblPr>
              <a:tblGrid>
                <a:gridCol w="1697918">
                  <a:extLst>
                    <a:ext uri="{9D8B030D-6E8A-4147-A177-3AD203B41FA5}">
                      <a16:colId xmlns:a16="http://schemas.microsoft.com/office/drawing/2014/main" val="322479602"/>
                    </a:ext>
                  </a:extLst>
                </a:gridCol>
                <a:gridCol w="712598">
                  <a:extLst>
                    <a:ext uri="{9D8B030D-6E8A-4147-A177-3AD203B41FA5}">
                      <a16:colId xmlns:a16="http://schemas.microsoft.com/office/drawing/2014/main" val="3986305082"/>
                    </a:ext>
                  </a:extLst>
                </a:gridCol>
                <a:gridCol w="712598">
                  <a:extLst>
                    <a:ext uri="{9D8B030D-6E8A-4147-A177-3AD203B41FA5}">
                      <a16:colId xmlns:a16="http://schemas.microsoft.com/office/drawing/2014/main" val="2613256554"/>
                    </a:ext>
                  </a:extLst>
                </a:gridCol>
                <a:gridCol w="712598">
                  <a:extLst>
                    <a:ext uri="{9D8B030D-6E8A-4147-A177-3AD203B41FA5}">
                      <a16:colId xmlns:a16="http://schemas.microsoft.com/office/drawing/2014/main" val="1266289525"/>
                    </a:ext>
                  </a:extLst>
                </a:gridCol>
                <a:gridCol w="712598">
                  <a:extLst>
                    <a:ext uri="{9D8B030D-6E8A-4147-A177-3AD203B41FA5}">
                      <a16:colId xmlns:a16="http://schemas.microsoft.com/office/drawing/2014/main" val="4267819912"/>
                    </a:ext>
                  </a:extLst>
                </a:gridCol>
                <a:gridCol w="712598">
                  <a:extLst>
                    <a:ext uri="{9D8B030D-6E8A-4147-A177-3AD203B41FA5}">
                      <a16:colId xmlns:a16="http://schemas.microsoft.com/office/drawing/2014/main" val="420282994"/>
                    </a:ext>
                  </a:extLst>
                </a:gridCol>
                <a:gridCol w="712598">
                  <a:extLst>
                    <a:ext uri="{9D8B030D-6E8A-4147-A177-3AD203B41FA5}">
                      <a16:colId xmlns:a16="http://schemas.microsoft.com/office/drawing/2014/main" val="2486073023"/>
                    </a:ext>
                  </a:extLst>
                </a:gridCol>
                <a:gridCol w="712598">
                  <a:extLst>
                    <a:ext uri="{9D8B030D-6E8A-4147-A177-3AD203B41FA5}">
                      <a16:colId xmlns:a16="http://schemas.microsoft.com/office/drawing/2014/main" val="262528202"/>
                    </a:ext>
                  </a:extLst>
                </a:gridCol>
                <a:gridCol w="712598">
                  <a:extLst>
                    <a:ext uri="{9D8B030D-6E8A-4147-A177-3AD203B41FA5}">
                      <a16:colId xmlns:a16="http://schemas.microsoft.com/office/drawing/2014/main" val="3556242261"/>
                    </a:ext>
                  </a:extLst>
                </a:gridCol>
                <a:gridCol w="712598">
                  <a:extLst>
                    <a:ext uri="{9D8B030D-6E8A-4147-A177-3AD203B41FA5}">
                      <a16:colId xmlns:a16="http://schemas.microsoft.com/office/drawing/2014/main" val="3158531598"/>
                    </a:ext>
                  </a:extLst>
                </a:gridCol>
                <a:gridCol w="712598">
                  <a:extLst>
                    <a:ext uri="{9D8B030D-6E8A-4147-A177-3AD203B41FA5}">
                      <a16:colId xmlns:a16="http://schemas.microsoft.com/office/drawing/2014/main" val="251921450"/>
                    </a:ext>
                  </a:extLst>
                </a:gridCol>
                <a:gridCol w="712598">
                  <a:extLst>
                    <a:ext uri="{9D8B030D-6E8A-4147-A177-3AD203B41FA5}">
                      <a16:colId xmlns:a16="http://schemas.microsoft.com/office/drawing/2014/main" val="805083888"/>
                    </a:ext>
                  </a:extLst>
                </a:gridCol>
                <a:gridCol w="712598">
                  <a:extLst>
                    <a:ext uri="{9D8B030D-6E8A-4147-A177-3AD203B41FA5}">
                      <a16:colId xmlns:a16="http://schemas.microsoft.com/office/drawing/2014/main" val="3285786671"/>
                    </a:ext>
                  </a:extLst>
                </a:gridCol>
                <a:gridCol w="712598">
                  <a:extLst>
                    <a:ext uri="{9D8B030D-6E8A-4147-A177-3AD203B41FA5}">
                      <a16:colId xmlns:a16="http://schemas.microsoft.com/office/drawing/2014/main" val="403034678"/>
                    </a:ext>
                  </a:extLst>
                </a:gridCol>
              </a:tblGrid>
              <a:tr h="509066">
                <a:tc>
                  <a:txBody>
                    <a:bodyPr/>
                    <a:lstStyle/>
                    <a:p>
                      <a:pPr algn="l" fontAlgn="ctr"/>
                      <a:r>
                        <a:rPr lang="en-ID" sz="800" u="none" strike="noStrike" dirty="0">
                          <a:solidFill>
                            <a:schemeClr val="bg1"/>
                          </a:solidFill>
                          <a:effectLst/>
                        </a:rPr>
                        <a:t> </a:t>
                      </a:r>
                      <a:endParaRPr lang="en-ID" sz="800" b="0" i="0" u="none" strike="noStrike" dirty="0">
                        <a:solidFill>
                          <a:schemeClr val="bg1"/>
                        </a:solidFill>
                        <a:effectLst/>
                        <a:latin typeface="Avenir Light"/>
                      </a:endParaRPr>
                    </a:p>
                  </a:txBody>
                  <a:tcPr marL="36000" marR="36000" marT="36000" marB="36000">
                    <a:lnL w="6350" cap="flat" cmpd="sng" algn="ctr">
                      <a:solidFill>
                        <a:schemeClr val="accent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Creating the Annual Calendar</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US" sz="800" u="none" strike="noStrike">
                          <a:solidFill>
                            <a:schemeClr val="bg1"/>
                          </a:solidFill>
                          <a:effectLst/>
                        </a:rPr>
                        <a:t>Assigning SME's to Content Development</a:t>
                      </a:r>
                      <a:endParaRPr lang="en-US" sz="800" b="0" i="0" u="none" strike="noStrike">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Crafting / Writing the Content</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Editing the Content</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Approving the Content</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Uploading Content to </a:t>
                      </a:r>
                      <a:r>
                        <a:rPr lang="en-ID" sz="800" u="none" strike="noStrike" dirty="0" err="1">
                          <a:solidFill>
                            <a:schemeClr val="bg1"/>
                          </a:solidFill>
                          <a:effectLst/>
                        </a:rPr>
                        <a:t>Marketo</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Identifying Distribution List</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Managing Distribution List</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Testing Content Release</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US" sz="800" u="none" strike="noStrike" dirty="0">
                          <a:solidFill>
                            <a:schemeClr val="bg1"/>
                          </a:solidFill>
                          <a:effectLst/>
                        </a:rPr>
                        <a:t>Creating &amp; Providing Sales Enablement Tools</a:t>
                      </a:r>
                      <a:endParaRPr lang="en-US"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Building Reports and Dashboards</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Assessing Performance against Metrics</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tc>
                  <a:txBody>
                    <a:bodyPr/>
                    <a:lstStyle/>
                    <a:p>
                      <a:pPr algn="l" fontAlgn="ctr"/>
                      <a:r>
                        <a:rPr lang="en-ID" sz="800" u="none" strike="noStrike" dirty="0">
                          <a:solidFill>
                            <a:schemeClr val="bg1"/>
                          </a:solidFill>
                          <a:effectLst/>
                        </a:rPr>
                        <a:t>Managing Personas</a:t>
                      </a:r>
                      <a:endParaRPr lang="en-ID" sz="800" b="0" i="0" u="none" strike="noStrike" dirty="0">
                        <a:solidFill>
                          <a:schemeClr val="bg1"/>
                        </a:solidFill>
                        <a:effectLst/>
                        <a:latin typeface="Avenir Light"/>
                      </a:endParaRPr>
                    </a:p>
                  </a:txBody>
                  <a:tcPr marL="36000" marR="36000" marT="36000" marB="36000">
                    <a:lnL w="6350" cap="flat" cmpd="sng" algn="ctr">
                      <a:solidFill>
                        <a:schemeClr val="bg1">
                          <a:lumMod val="85000"/>
                        </a:schemeClr>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3"/>
                    </a:solidFill>
                  </a:tcPr>
                </a:tc>
                <a:extLst>
                  <a:ext uri="{0D108BD9-81ED-4DB2-BD59-A6C34878D82A}">
                    <a16:rowId xmlns:a16="http://schemas.microsoft.com/office/drawing/2014/main" val="1821109011"/>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55751705"/>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77004311"/>
                  </a:ext>
                </a:extLst>
              </a:tr>
              <a:tr h="173496">
                <a:tc>
                  <a:txBody>
                    <a:bodyPr/>
                    <a:lstStyle/>
                    <a:p>
                      <a:pPr algn="l" fontAlgn="b"/>
                      <a:r>
                        <a:rPr lang="en-ID" sz="800" u="none" strike="noStrike">
                          <a:solidFill>
                            <a:schemeClr val="tx1"/>
                          </a:solidFill>
                          <a:effectLst/>
                        </a:rPr>
                        <a:t>&lt;ENTER NAME&gt;</a:t>
                      </a:r>
                      <a:endParaRPr lang="en-ID" sz="8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1140990"/>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5085984"/>
                  </a:ext>
                </a:extLst>
              </a:tr>
              <a:tr h="173496">
                <a:tc>
                  <a:txBody>
                    <a:bodyPr/>
                    <a:lstStyle/>
                    <a:p>
                      <a:pPr algn="l" fontAlgn="b"/>
                      <a:r>
                        <a:rPr lang="en-ID" sz="800" u="none" strike="noStrike">
                          <a:solidFill>
                            <a:schemeClr val="tx1"/>
                          </a:solidFill>
                          <a:effectLst/>
                        </a:rPr>
                        <a:t>&lt;ENTER NAME&gt;</a:t>
                      </a:r>
                      <a:endParaRPr lang="en-ID" sz="8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90629054"/>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339117"/>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02451337"/>
                  </a:ext>
                </a:extLst>
              </a:tr>
              <a:tr h="173496">
                <a:tc>
                  <a:txBody>
                    <a:bodyPr/>
                    <a:lstStyle/>
                    <a:p>
                      <a:pPr algn="l" fontAlgn="b"/>
                      <a:r>
                        <a:rPr lang="en-ID" sz="800" u="none" strike="noStrike">
                          <a:solidFill>
                            <a:schemeClr val="tx1"/>
                          </a:solidFill>
                          <a:effectLst/>
                        </a:rPr>
                        <a:t>&lt;ENTER NAME&gt;</a:t>
                      </a:r>
                      <a:endParaRPr lang="en-ID" sz="8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extLst>
                  <a:ext uri="{0D108BD9-81ED-4DB2-BD59-A6C34878D82A}">
                    <a16:rowId xmlns:a16="http://schemas.microsoft.com/office/drawing/2014/main" val="3499961878"/>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extLst>
                  <a:ext uri="{0D108BD9-81ED-4DB2-BD59-A6C34878D82A}">
                    <a16:rowId xmlns:a16="http://schemas.microsoft.com/office/drawing/2014/main" val="4120202923"/>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extLst>
                  <a:ext uri="{0D108BD9-81ED-4DB2-BD59-A6C34878D82A}">
                    <a16:rowId xmlns:a16="http://schemas.microsoft.com/office/drawing/2014/main" val="2127057599"/>
                  </a:ext>
                </a:extLst>
              </a:tr>
              <a:tr h="173496">
                <a:tc>
                  <a:txBody>
                    <a:bodyPr/>
                    <a:lstStyle/>
                    <a:p>
                      <a:pPr algn="l" fontAlgn="b"/>
                      <a:r>
                        <a:rPr lang="en-ID" sz="800" u="none" strike="noStrike">
                          <a:solidFill>
                            <a:schemeClr val="tx1"/>
                          </a:solidFill>
                          <a:effectLst/>
                        </a:rPr>
                        <a:t>&lt;ENTER NAME&gt;</a:t>
                      </a:r>
                      <a:endParaRPr lang="en-ID" sz="8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95429310"/>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67656514"/>
                  </a:ext>
                </a:extLst>
              </a:tr>
              <a:tr h="173496">
                <a:tc>
                  <a:txBody>
                    <a:bodyPr/>
                    <a:lstStyle/>
                    <a:p>
                      <a:pPr algn="l" fontAlgn="b"/>
                      <a:r>
                        <a:rPr lang="en-ID" sz="800" u="none" strike="noStrike">
                          <a:solidFill>
                            <a:schemeClr val="tx1"/>
                          </a:solidFill>
                          <a:effectLst/>
                        </a:rPr>
                        <a:t>&lt;ENTER NAME&gt;</a:t>
                      </a:r>
                      <a:endParaRPr lang="en-ID" sz="8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61692629"/>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C - Consulted</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extLst>
                  <a:ext uri="{0D108BD9-81ED-4DB2-BD59-A6C34878D82A}">
                    <a16:rowId xmlns:a16="http://schemas.microsoft.com/office/drawing/2014/main" val="4066650997"/>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0663372"/>
                  </a:ext>
                </a:extLst>
              </a:tr>
              <a:tr h="173496">
                <a:tc>
                  <a:txBody>
                    <a:bodyPr/>
                    <a:lstStyle/>
                    <a:p>
                      <a:pPr algn="l" fontAlgn="b"/>
                      <a:r>
                        <a:rPr lang="en-ID" sz="800" u="none" strike="noStrike" dirty="0">
                          <a:solidFill>
                            <a:schemeClr val="tx1"/>
                          </a:solidFill>
                          <a:effectLst/>
                        </a:rPr>
                        <a:t>&lt;ENTER NAME&gt;</a:t>
                      </a:r>
                      <a:endParaRPr lang="en-ID" sz="8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a:solidFill>
                            <a:schemeClr val="tx1"/>
                          </a:solidFill>
                          <a:effectLst/>
                        </a:rPr>
                        <a:t> </a:t>
                      </a:r>
                      <a:endParaRPr lang="en-ID" sz="700" b="0" i="0" u="none" strike="noStrike">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 </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55359089"/>
                  </a:ext>
                </a:extLst>
              </a:tr>
            </a:tbl>
          </a:graphicData>
        </a:graphic>
      </p:graphicFrame>
      <p:sp>
        <p:nvSpPr>
          <p:cNvPr id="7" name="TextBox 6">
            <a:extLst>
              <a:ext uri="{FF2B5EF4-FFF2-40B4-BE49-F238E27FC236}">
                <a16:creationId xmlns:a16="http://schemas.microsoft.com/office/drawing/2014/main" id="{ECFF4983-3CBA-0EBD-B9F7-25AE40976565}"/>
              </a:ext>
            </a:extLst>
          </p:cNvPr>
          <p:cNvSpPr txBox="1"/>
          <p:nvPr/>
        </p:nvSpPr>
        <p:spPr>
          <a:xfrm>
            <a:off x="609599" y="1094770"/>
            <a:ext cx="10972802" cy="402049"/>
          </a:xfrm>
          <a:prstGeom prst="rect">
            <a:avLst/>
          </a:prstGeom>
          <a:solidFill>
            <a:schemeClr val="accent1"/>
          </a:solidFill>
        </p:spPr>
        <p:txBody>
          <a:bodyPr wrap="square" lIns="108000" tIns="108000" rIns="108000" bIns="108000" anchor="ctr" anchorCtr="0">
            <a:noAutofit/>
          </a:bodyPr>
          <a:lstStyle>
            <a:defPPr>
              <a:defRPr lang="en-US"/>
            </a:defPPr>
            <a:lvl1pPr fontAlgn="ctr">
              <a:spcAft>
                <a:spcPts val="1200"/>
              </a:spcAft>
              <a:tabLst>
                <a:tab pos="457200" algn="l"/>
              </a:tabLst>
              <a:defRPr sz="1400">
                <a:solidFill>
                  <a:schemeClr val="bg1"/>
                </a:solidFill>
              </a:defRPr>
            </a:lvl1pPr>
          </a:lstStyle>
          <a:p>
            <a:r>
              <a:rPr lang="en-US" sz="1050" b="1" dirty="0"/>
              <a:t>Marketing Content Creation</a:t>
            </a:r>
          </a:p>
        </p:txBody>
      </p:sp>
      <p:graphicFrame>
        <p:nvGraphicFramePr>
          <p:cNvPr id="9" name="Table 8">
            <a:extLst>
              <a:ext uri="{FF2B5EF4-FFF2-40B4-BE49-F238E27FC236}">
                <a16:creationId xmlns:a16="http://schemas.microsoft.com/office/drawing/2014/main" id="{A9D0BA49-497A-21C1-9F32-D61962DA1195}"/>
              </a:ext>
            </a:extLst>
          </p:cNvPr>
          <p:cNvGraphicFramePr>
            <a:graphicFrameLocks noGrp="1"/>
          </p:cNvGraphicFramePr>
          <p:nvPr>
            <p:extLst>
              <p:ext uri="{D42A27DB-BD31-4B8C-83A1-F6EECF244321}">
                <p14:modId xmlns:p14="http://schemas.microsoft.com/office/powerpoint/2010/main" val="471386178"/>
              </p:ext>
            </p:extLst>
          </p:nvPr>
        </p:nvGraphicFramePr>
        <p:xfrm>
          <a:off x="3645195" y="5503685"/>
          <a:ext cx="7937206" cy="893400"/>
        </p:xfrm>
        <a:graphic>
          <a:graphicData uri="http://schemas.openxmlformats.org/drawingml/2006/table">
            <a:tbl>
              <a:tblPr>
                <a:tableStyleId>{5C22544A-7EE6-4342-B048-85BDC9FD1C3A}</a:tableStyleId>
              </a:tblPr>
              <a:tblGrid>
                <a:gridCol w="1054871">
                  <a:extLst>
                    <a:ext uri="{9D8B030D-6E8A-4147-A177-3AD203B41FA5}">
                      <a16:colId xmlns:a16="http://schemas.microsoft.com/office/drawing/2014/main" val="3358817835"/>
                    </a:ext>
                  </a:extLst>
                </a:gridCol>
                <a:gridCol w="6882335">
                  <a:extLst>
                    <a:ext uri="{9D8B030D-6E8A-4147-A177-3AD203B41FA5}">
                      <a16:colId xmlns:a16="http://schemas.microsoft.com/office/drawing/2014/main" val="912659529"/>
                    </a:ext>
                  </a:extLst>
                </a:gridCol>
              </a:tblGrid>
              <a:tr h="162798">
                <a:tc gridSpan="2">
                  <a:txBody>
                    <a:bodyPr/>
                    <a:lstStyle/>
                    <a:p>
                      <a:pPr algn="l" fontAlgn="b"/>
                      <a:r>
                        <a:rPr lang="en-ID" sz="700" u="none" strike="noStrike" dirty="0">
                          <a:solidFill>
                            <a:schemeClr val="bg1"/>
                          </a:solidFill>
                          <a:effectLst/>
                        </a:rPr>
                        <a:t>Key</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tx1"/>
                    </a:solidFill>
                  </a:tcPr>
                </a:tc>
                <a:tc hMerge="1">
                  <a:txBody>
                    <a:bodyPr/>
                    <a:lstStyle/>
                    <a:p>
                      <a:pPr algn="l" fontAlgn="b"/>
                      <a:r>
                        <a:rPr lang="en-ID" sz="700" u="none" strike="noStrike" dirty="0">
                          <a:effectLst/>
                        </a:rPr>
                        <a:t> </a:t>
                      </a:r>
                      <a:endParaRPr lang="en-ID" sz="700" b="0" i="0" u="none" strike="noStrike" dirty="0">
                        <a:solidFill>
                          <a:srgbClr val="000000"/>
                        </a:solidFill>
                        <a:effectLst/>
                        <a:latin typeface="Avenir Light"/>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48556168"/>
                  </a:ext>
                </a:extLst>
              </a:tr>
              <a:tr h="162798">
                <a:tc>
                  <a:txBody>
                    <a:bodyPr/>
                    <a:lstStyle/>
                    <a:p>
                      <a:pPr algn="l" fontAlgn="b"/>
                      <a:r>
                        <a:rPr lang="en-ID" sz="700" u="none" strike="noStrike" dirty="0">
                          <a:solidFill>
                            <a:schemeClr val="tx1"/>
                          </a:solidFill>
                          <a:effectLst/>
                        </a:rPr>
                        <a:t>R- Responsible</a:t>
                      </a:r>
                      <a:endParaRPr lang="en-ID" sz="700" b="0" i="0" u="none" strike="noStrike" dirty="0">
                        <a:solidFill>
                          <a:schemeClr val="tx1"/>
                        </a:solidFill>
                        <a:effectLst/>
                        <a:latin typeface="Avenir Light"/>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algn="l" fontAlgn="b"/>
                      <a:r>
                        <a:rPr lang="en-US" sz="700" u="none" strike="noStrike" dirty="0">
                          <a:solidFill>
                            <a:schemeClr val="tx1"/>
                          </a:solidFill>
                          <a:effectLst/>
                        </a:rPr>
                        <a:t>Those responsible for the performance of the task. There should be exactly one person with this assignment for each task.</a:t>
                      </a:r>
                      <a:endParaRPr lang="en-US" sz="700" b="0" i="0" u="none" strike="noStrike" dirty="0">
                        <a:solidFill>
                          <a:schemeClr val="tx1"/>
                        </a:solidFill>
                        <a:effectLst/>
                        <a:latin typeface="Arial" panose="020B0604020202020204" pitchFamily="34" charset="0"/>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2847107"/>
                  </a:ext>
                </a:extLst>
              </a:tr>
              <a:tr h="162798">
                <a:tc>
                  <a:txBody>
                    <a:bodyPr/>
                    <a:lstStyle/>
                    <a:p>
                      <a:pPr algn="l" fontAlgn="b"/>
                      <a:r>
                        <a:rPr lang="en-ID" sz="700" u="none" strike="noStrike" dirty="0">
                          <a:solidFill>
                            <a:schemeClr val="tx1"/>
                          </a:solidFill>
                          <a:effectLst/>
                        </a:rPr>
                        <a:t>A - Accountable</a:t>
                      </a:r>
                      <a:endParaRPr lang="en-ID" sz="700" b="0" i="0" u="none" strike="noStrike" dirty="0">
                        <a:solidFill>
                          <a:schemeClr val="tx1"/>
                        </a:solidFill>
                        <a:effectLst/>
                        <a:latin typeface="Avenir Light"/>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tc>
                  <a:txBody>
                    <a:bodyPr/>
                    <a:lstStyle/>
                    <a:p>
                      <a:pPr algn="l" fontAlgn="b"/>
                      <a:r>
                        <a:rPr lang="en-US" sz="700" u="none" strike="noStrike" dirty="0">
                          <a:solidFill>
                            <a:schemeClr val="tx1"/>
                          </a:solidFill>
                          <a:effectLst/>
                        </a:rPr>
                        <a:t>The one ultimately answerable for the correct and thorough completion of the deliverable or task, and the one who delegates the work to those responsible.</a:t>
                      </a:r>
                      <a:endParaRPr lang="en-US" sz="700" b="0" i="0" u="none" strike="noStrike" dirty="0">
                        <a:solidFill>
                          <a:schemeClr val="tx1"/>
                        </a:solidFill>
                        <a:effectLst/>
                        <a:latin typeface="Arial" panose="020B0604020202020204" pitchFamily="34" charset="0"/>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7357837"/>
                  </a:ext>
                </a:extLst>
              </a:tr>
              <a:tr h="162798">
                <a:tc>
                  <a:txBody>
                    <a:bodyPr/>
                    <a:lstStyle/>
                    <a:p>
                      <a:pPr algn="l" fontAlgn="b"/>
                      <a:r>
                        <a:rPr lang="en-ID" sz="700" u="none" strike="noStrike" dirty="0">
                          <a:solidFill>
                            <a:schemeClr val="tx1"/>
                          </a:solidFill>
                          <a:effectLst/>
                        </a:rPr>
                        <a:t>C - Consulted</a:t>
                      </a:r>
                      <a:endParaRPr lang="en-ID" sz="700" b="0" i="0" u="none" strike="noStrike" dirty="0">
                        <a:solidFill>
                          <a:schemeClr val="tx1"/>
                        </a:solidFill>
                        <a:effectLst/>
                        <a:latin typeface="Avenir Light"/>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B3FFD5"/>
                    </a:solidFill>
                  </a:tcPr>
                </a:tc>
                <a:tc>
                  <a:txBody>
                    <a:bodyPr/>
                    <a:lstStyle/>
                    <a:p>
                      <a:pPr algn="l" fontAlgn="b"/>
                      <a:r>
                        <a:rPr lang="en-US" sz="700" u="none" strike="noStrike" dirty="0">
                          <a:solidFill>
                            <a:schemeClr val="tx1"/>
                          </a:solidFill>
                          <a:effectLst/>
                        </a:rPr>
                        <a:t>Those whose opinions are sought; and with whom there is two-way communication.</a:t>
                      </a:r>
                      <a:endParaRPr lang="en-US" sz="700" b="0" i="0" u="none" strike="noStrike" dirty="0">
                        <a:solidFill>
                          <a:schemeClr val="tx1"/>
                        </a:solidFill>
                        <a:effectLst/>
                        <a:latin typeface="Arial" panose="020B0604020202020204" pitchFamily="34" charset="0"/>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17055486"/>
                  </a:ext>
                </a:extLst>
              </a:tr>
              <a:tr h="162798">
                <a:tc>
                  <a:txBody>
                    <a:bodyPr/>
                    <a:lstStyle/>
                    <a:p>
                      <a:pPr algn="l" fontAlgn="b"/>
                      <a:r>
                        <a:rPr lang="en-ID" sz="700" u="none" strike="noStrike" dirty="0">
                          <a:solidFill>
                            <a:schemeClr val="tx1"/>
                          </a:solidFill>
                          <a:effectLst/>
                        </a:rPr>
                        <a:t>I - Informed</a:t>
                      </a:r>
                      <a:endParaRPr lang="en-ID" sz="700" b="0" i="0" u="none" strike="noStrike" dirty="0">
                        <a:solidFill>
                          <a:schemeClr val="tx1"/>
                        </a:solidFill>
                        <a:effectLst/>
                        <a:latin typeface="Avenir Light"/>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l" fontAlgn="b"/>
                      <a:r>
                        <a:rPr lang="en-US" sz="700" u="none" strike="noStrike" dirty="0">
                          <a:solidFill>
                            <a:schemeClr val="tx1"/>
                          </a:solidFill>
                          <a:effectLst/>
                        </a:rPr>
                        <a:t>Those who are kept up-to-date on progress; and with whom there is one-way communication.</a:t>
                      </a:r>
                      <a:endParaRPr lang="en-US" sz="700" b="0" i="0" u="none" strike="noStrike" dirty="0">
                        <a:solidFill>
                          <a:schemeClr val="tx1"/>
                        </a:solidFill>
                        <a:effectLst/>
                        <a:latin typeface="Arial" panose="020B0604020202020204" pitchFamily="34" charset="0"/>
                      </a:endParaRP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8723513"/>
                  </a:ext>
                </a:extLst>
              </a:tr>
            </a:tbl>
          </a:graphicData>
        </a:graphic>
      </p:graphicFrame>
      <p:sp>
        <p:nvSpPr>
          <p:cNvPr id="4" name="Google Shape;785;p8">
            <a:extLst>
              <a:ext uri="{FF2B5EF4-FFF2-40B4-BE49-F238E27FC236}">
                <a16:creationId xmlns:a16="http://schemas.microsoft.com/office/drawing/2014/main" id="{3DE5BE1D-5798-B502-A6ED-F173D4980DF0}"/>
              </a:ext>
            </a:extLst>
          </p:cNvPr>
          <p:cNvSpPr/>
          <p:nvPr/>
        </p:nvSpPr>
        <p:spPr>
          <a:xfrm>
            <a:off x="10267720" y="0"/>
            <a:ext cx="1924280" cy="587058"/>
          </a:xfrm>
          <a:prstGeom prst="rect">
            <a:avLst/>
          </a:prstGeom>
          <a:solidFill>
            <a:schemeClr val="accent3"/>
          </a:solidFill>
          <a:ln w="571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bg1"/>
                </a:solidFill>
                <a:latin typeface="+mj-lt"/>
                <a:ea typeface="Arial"/>
                <a:cs typeface="Arial"/>
                <a:sym typeface="Arial"/>
              </a:rPr>
              <a:t>SAMPLE</a:t>
            </a:r>
            <a:endParaRPr>
              <a:solidFill>
                <a:schemeClr val="bg1"/>
              </a:solidFill>
              <a:latin typeface="+mj-lt"/>
            </a:endParaRPr>
          </a:p>
        </p:txBody>
      </p:sp>
    </p:spTree>
    <p:extLst>
      <p:ext uri="{BB962C8B-B14F-4D97-AF65-F5344CB8AC3E}">
        <p14:creationId xmlns:p14="http://schemas.microsoft.com/office/powerpoint/2010/main" val="3396699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957A99-30A9-506E-B45F-A19998981249}"/>
              </a:ext>
            </a:extLst>
          </p:cNvPr>
          <p:cNvSpPr>
            <a:spLocks noGrp="1"/>
          </p:cNvSpPr>
          <p:nvPr>
            <p:ph type="title"/>
          </p:nvPr>
        </p:nvSpPr>
        <p:spPr/>
        <p:txBody>
          <a:bodyPr/>
          <a:lstStyle/>
          <a:p>
            <a:r>
              <a:rPr lang="en-US" dirty="0"/>
              <a:t>Activate the Content Through Appropriate Campaign Activities</a:t>
            </a:r>
          </a:p>
        </p:txBody>
      </p:sp>
      <p:sp>
        <p:nvSpPr>
          <p:cNvPr id="7" name="Rectangle 6">
            <a:extLst>
              <a:ext uri="{FF2B5EF4-FFF2-40B4-BE49-F238E27FC236}">
                <a16:creationId xmlns:a16="http://schemas.microsoft.com/office/drawing/2014/main" id="{C462B311-59EE-5E87-841F-D7E1CE52210A}"/>
              </a:ext>
            </a:extLst>
          </p:cNvPr>
          <p:cNvSpPr/>
          <p:nvPr/>
        </p:nvSpPr>
        <p:spPr>
          <a:xfrm>
            <a:off x="609599" y="3772005"/>
            <a:ext cx="3742063" cy="2393624"/>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E7D83F-2C25-1DD9-49F5-08890DEF26E6}"/>
              </a:ext>
            </a:extLst>
          </p:cNvPr>
          <p:cNvSpPr/>
          <p:nvPr/>
        </p:nvSpPr>
        <p:spPr>
          <a:xfrm>
            <a:off x="4836548" y="4095443"/>
            <a:ext cx="3130483" cy="186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Blog Content</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Referral Sites &amp; Back-linking</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Webinars</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Newsletters</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Email</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Teleprospecting</a:t>
            </a:r>
          </a:p>
        </p:txBody>
      </p:sp>
      <p:sp>
        <p:nvSpPr>
          <p:cNvPr id="19" name="Rectangle 18">
            <a:extLst>
              <a:ext uri="{FF2B5EF4-FFF2-40B4-BE49-F238E27FC236}">
                <a16:creationId xmlns:a16="http://schemas.microsoft.com/office/drawing/2014/main" id="{7EB92C1C-0A08-0C5C-CE84-FAFF2EE23202}"/>
              </a:ext>
            </a:extLst>
          </p:cNvPr>
          <p:cNvSpPr/>
          <p:nvPr/>
        </p:nvSpPr>
        <p:spPr>
          <a:xfrm>
            <a:off x="609598" y="1148447"/>
            <a:ext cx="10972802" cy="22805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946059-B8FC-0079-BFF1-9BC8499DDB6B}"/>
              </a:ext>
            </a:extLst>
          </p:cNvPr>
          <p:cNvSpPr/>
          <p:nvPr/>
        </p:nvSpPr>
        <p:spPr>
          <a:xfrm>
            <a:off x="1117554" y="1357700"/>
            <a:ext cx="9956890" cy="186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lvl="0" indent="0" algn="l" rtl="0">
              <a:lnSpc>
                <a:spcPct val="100000"/>
              </a:lnSpc>
              <a:spcBef>
                <a:spcPts val="0"/>
              </a:spcBef>
              <a:spcAft>
                <a:spcPts val="0"/>
              </a:spcAft>
              <a:buClr>
                <a:schemeClr val="dk2"/>
              </a:buClr>
              <a:buSzPts val="1800"/>
              <a:buNone/>
            </a:pPr>
            <a:r>
              <a:rPr lang="en-US" sz="2400" b="1" dirty="0"/>
              <a:t>Activity Design</a:t>
            </a:r>
            <a:endParaRPr lang="en-US" sz="2400" dirty="0"/>
          </a:p>
          <a:p>
            <a:pPr marL="0" lvl="0" indent="0" algn="l" rtl="0">
              <a:lnSpc>
                <a:spcPct val="100000"/>
              </a:lnSpc>
              <a:spcBef>
                <a:spcPts val="1000"/>
              </a:spcBef>
              <a:spcAft>
                <a:spcPts val="0"/>
              </a:spcAft>
              <a:buClr>
                <a:schemeClr val="dk2"/>
              </a:buClr>
              <a:buSzPts val="1800"/>
              <a:buNone/>
            </a:pPr>
            <a:r>
              <a:rPr lang="en-US" sz="1600" dirty="0"/>
              <a:t>Objective: Design tactical marketing activities that capture the attention of the target audience by effectively utilizing the appropriate communication channels</a:t>
            </a:r>
          </a:p>
          <a:p>
            <a:pPr marL="0" lvl="0" indent="0" algn="l" rtl="0">
              <a:lnSpc>
                <a:spcPct val="100000"/>
              </a:lnSpc>
              <a:spcBef>
                <a:spcPts val="1000"/>
              </a:spcBef>
              <a:spcAft>
                <a:spcPts val="0"/>
              </a:spcAft>
              <a:buClr>
                <a:schemeClr val="dk2"/>
              </a:buClr>
              <a:buSzPts val="1800"/>
              <a:buNone/>
            </a:pPr>
            <a:endParaRPr lang="en-US" sz="1600" dirty="0"/>
          </a:p>
          <a:p>
            <a:pPr marL="0" lvl="0" indent="0" algn="l" rtl="0">
              <a:lnSpc>
                <a:spcPct val="100000"/>
              </a:lnSpc>
              <a:spcBef>
                <a:spcPts val="1000"/>
              </a:spcBef>
              <a:spcAft>
                <a:spcPts val="0"/>
              </a:spcAft>
              <a:buClr>
                <a:schemeClr val="dk2"/>
              </a:buClr>
              <a:buSzPts val="1800"/>
              <a:buNone/>
            </a:pPr>
            <a:r>
              <a:rPr lang="en-US" sz="2400" b="1" dirty="0"/>
              <a:t>Deliverables</a:t>
            </a:r>
          </a:p>
        </p:txBody>
      </p:sp>
      <p:sp>
        <p:nvSpPr>
          <p:cNvPr id="2" name="Rectangle 1">
            <a:extLst>
              <a:ext uri="{FF2B5EF4-FFF2-40B4-BE49-F238E27FC236}">
                <a16:creationId xmlns:a16="http://schemas.microsoft.com/office/drawing/2014/main" id="{D7DD8852-52B8-9891-2769-BC3B1CCC3914}"/>
              </a:ext>
            </a:extLst>
          </p:cNvPr>
          <p:cNvSpPr/>
          <p:nvPr/>
        </p:nvSpPr>
        <p:spPr>
          <a:xfrm>
            <a:off x="1161538" y="4784151"/>
            <a:ext cx="2638185"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rtl="0">
              <a:lnSpc>
                <a:spcPct val="100000"/>
              </a:lnSpc>
              <a:spcBef>
                <a:spcPts val="0"/>
              </a:spcBef>
              <a:spcAft>
                <a:spcPts val="0"/>
              </a:spcAft>
              <a:buNone/>
            </a:pPr>
            <a:r>
              <a:rPr lang="en-US" sz="2400" b="1" i="0" u="none" strike="noStrike" cap="none" dirty="0">
                <a:solidFill>
                  <a:schemeClr val="lt1"/>
                </a:solidFill>
                <a:ea typeface="Arial"/>
                <a:cs typeface="Arial"/>
                <a:sym typeface="Arial"/>
              </a:rPr>
              <a:t>Activity Plan</a:t>
            </a:r>
          </a:p>
        </p:txBody>
      </p:sp>
      <p:sp>
        <p:nvSpPr>
          <p:cNvPr id="3" name="Rectangle 2">
            <a:extLst>
              <a:ext uri="{FF2B5EF4-FFF2-40B4-BE49-F238E27FC236}">
                <a16:creationId xmlns:a16="http://schemas.microsoft.com/office/drawing/2014/main" id="{059587A7-C073-A624-DECB-EE277FBC1A4D}"/>
              </a:ext>
            </a:extLst>
          </p:cNvPr>
          <p:cNvSpPr/>
          <p:nvPr/>
        </p:nvSpPr>
        <p:spPr>
          <a:xfrm>
            <a:off x="8441407" y="4116339"/>
            <a:ext cx="3130483" cy="1538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Face to Face Selling</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PPC Advertising</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Social Media</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Tradeshows/Conferences</a:t>
            </a:r>
          </a:p>
          <a:p>
            <a:pPr marL="285750" indent="-285750">
              <a:spcAft>
                <a:spcPts val="600"/>
              </a:spcAft>
              <a:buClr>
                <a:srgbClr val="000000"/>
              </a:buClr>
              <a:buSzPts val="1100"/>
              <a:buFont typeface="Arial" panose="020B0604020202020204" pitchFamily="34" charset="0"/>
              <a:buChar char="•"/>
            </a:pPr>
            <a:r>
              <a:rPr lang="en-US" sz="1600" dirty="0">
                <a:solidFill>
                  <a:schemeClr val="tx1"/>
                </a:solidFill>
                <a:cs typeface="Arial"/>
                <a:sym typeface="Calibri"/>
              </a:rPr>
              <a:t>Sponsorships</a:t>
            </a:r>
          </a:p>
        </p:txBody>
      </p:sp>
      <p:cxnSp>
        <p:nvCxnSpPr>
          <p:cNvPr id="12" name="Straight Connector 11">
            <a:extLst>
              <a:ext uri="{FF2B5EF4-FFF2-40B4-BE49-F238E27FC236}">
                <a16:creationId xmlns:a16="http://schemas.microsoft.com/office/drawing/2014/main" id="{C5443FFB-0EF1-0507-E55D-B6DFBCD4ECFD}"/>
              </a:ext>
            </a:extLst>
          </p:cNvPr>
          <p:cNvCxnSpPr>
            <a:cxnSpLocks/>
          </p:cNvCxnSpPr>
          <p:nvPr/>
        </p:nvCxnSpPr>
        <p:spPr>
          <a:xfrm>
            <a:off x="7967031" y="3772005"/>
            <a:ext cx="0" cy="23940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hevron 3">
            <a:extLst>
              <a:ext uri="{FF2B5EF4-FFF2-40B4-BE49-F238E27FC236}">
                <a16:creationId xmlns:a16="http://schemas.microsoft.com/office/drawing/2014/main" id="{85B3626C-9C6A-E5FB-11EC-0270FCD4069F}"/>
              </a:ext>
            </a:extLst>
          </p:cNvPr>
          <p:cNvSpPr/>
          <p:nvPr/>
        </p:nvSpPr>
        <p:spPr>
          <a:xfrm>
            <a:off x="3090688" y="4784151"/>
            <a:ext cx="484632" cy="484632"/>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hevron 4">
            <a:extLst>
              <a:ext uri="{FF2B5EF4-FFF2-40B4-BE49-F238E27FC236}">
                <a16:creationId xmlns:a16="http://schemas.microsoft.com/office/drawing/2014/main" id="{37271E1F-B93D-E027-37AA-5D350453D91E}"/>
              </a:ext>
            </a:extLst>
          </p:cNvPr>
          <p:cNvSpPr/>
          <p:nvPr/>
        </p:nvSpPr>
        <p:spPr>
          <a:xfrm rot="5400000">
            <a:off x="3090688" y="2806678"/>
            <a:ext cx="484632" cy="484632"/>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1569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D897E-33D5-8E66-D8A9-C1EF0D7A29A2}"/>
              </a:ext>
            </a:extLst>
          </p:cNvPr>
          <p:cNvSpPr>
            <a:spLocks noGrp="1"/>
          </p:cNvSpPr>
          <p:nvPr>
            <p:ph type="body" sz="quarter" idx="10"/>
          </p:nvPr>
        </p:nvSpPr>
        <p:spPr>
          <a:xfrm>
            <a:off x="1318352" y="2553789"/>
            <a:ext cx="9555296" cy="875211"/>
          </a:xfrm>
        </p:spPr>
        <p:txBody>
          <a:bodyPr>
            <a:noAutofit/>
          </a:bodyPr>
          <a:lstStyle/>
          <a:p>
            <a:r>
              <a:rPr lang="en-US" dirty="0"/>
              <a:t>Additional Resources</a:t>
            </a:r>
            <a:endParaRPr lang="en-ID" dirty="0"/>
          </a:p>
        </p:txBody>
      </p:sp>
      <p:sp>
        <p:nvSpPr>
          <p:cNvPr id="3" name="Text Placeholder 2" hidden="1">
            <a:extLst>
              <a:ext uri="{FF2B5EF4-FFF2-40B4-BE49-F238E27FC236}">
                <a16:creationId xmlns:a16="http://schemas.microsoft.com/office/drawing/2014/main" id="{DB632BE7-D36A-1A9B-F564-1F54B069F76A}"/>
              </a:ext>
            </a:extLst>
          </p:cNvPr>
          <p:cNvSpPr>
            <a:spLocks noGrp="1"/>
          </p:cNvSpPr>
          <p:nvPr>
            <p:ph type="body" sz="quarter" idx="11"/>
          </p:nvPr>
        </p:nvSpPr>
        <p:spPr/>
        <p:txBody>
          <a:bodyPr/>
          <a:lstStyle/>
          <a:p>
            <a:endParaRPr lang="en-ID" dirty="0"/>
          </a:p>
        </p:txBody>
      </p:sp>
    </p:spTree>
    <p:extLst>
      <p:ext uri="{BB962C8B-B14F-4D97-AF65-F5344CB8AC3E}">
        <p14:creationId xmlns:p14="http://schemas.microsoft.com/office/powerpoint/2010/main" val="512579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089;p33">
            <a:extLst>
              <a:ext uri="{FF2B5EF4-FFF2-40B4-BE49-F238E27FC236}">
                <a16:creationId xmlns:a16="http://schemas.microsoft.com/office/drawing/2014/main" id="{FC6DE137-AFE4-1B94-5046-4324EFC7A187}"/>
              </a:ext>
            </a:extLst>
          </p:cNvPr>
          <p:cNvPicPr preferRelativeResize="0"/>
          <p:nvPr/>
        </p:nvPicPr>
        <p:blipFill rotWithShape="1">
          <a:blip r:embed="rId3">
            <a:alphaModFix/>
          </a:blip>
          <a:srcRect/>
          <a:stretch/>
        </p:blipFill>
        <p:spPr>
          <a:xfrm>
            <a:off x="6085488" y="1125538"/>
            <a:ext cx="5486402" cy="5046661"/>
          </a:xfrm>
          <a:prstGeom prst="rect">
            <a:avLst/>
          </a:prstGeom>
          <a:noFill/>
          <a:ln>
            <a:noFill/>
          </a:ln>
        </p:spPr>
      </p:pic>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Using A/B Testing to Improve Results</a:t>
            </a:r>
          </a:p>
        </p:txBody>
      </p:sp>
      <p:sp>
        <p:nvSpPr>
          <p:cNvPr id="3" name="TextBox 2">
            <a:extLst>
              <a:ext uri="{FF2B5EF4-FFF2-40B4-BE49-F238E27FC236}">
                <a16:creationId xmlns:a16="http://schemas.microsoft.com/office/drawing/2014/main" id="{ECF9F057-3A4A-230A-9111-31B540AF8CEE}"/>
              </a:ext>
            </a:extLst>
          </p:cNvPr>
          <p:cNvSpPr txBox="1"/>
          <p:nvPr/>
        </p:nvSpPr>
        <p:spPr>
          <a:xfrm>
            <a:off x="609597" y="1125538"/>
            <a:ext cx="5256000" cy="1044000"/>
          </a:xfrm>
          <a:prstGeom prst="rect">
            <a:avLst/>
          </a:prstGeom>
          <a:solidFill>
            <a:schemeClr val="accent1"/>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300" dirty="0"/>
              <a:t>In order to refine the campaign and increase its effectiveness, always be testing elements of the outbound messaging. Using an A/B method focuses the experiment into two variants.</a:t>
            </a:r>
          </a:p>
        </p:txBody>
      </p:sp>
      <p:sp>
        <p:nvSpPr>
          <p:cNvPr id="6" name="TextBox 5">
            <a:extLst>
              <a:ext uri="{FF2B5EF4-FFF2-40B4-BE49-F238E27FC236}">
                <a16:creationId xmlns:a16="http://schemas.microsoft.com/office/drawing/2014/main" id="{5F1822F2-950E-64A8-3AFF-0F6D89B65375}"/>
              </a:ext>
            </a:extLst>
          </p:cNvPr>
          <p:cNvSpPr txBox="1"/>
          <p:nvPr/>
        </p:nvSpPr>
        <p:spPr>
          <a:xfrm>
            <a:off x="609598" y="5182944"/>
            <a:ext cx="5256000" cy="989255"/>
          </a:xfrm>
          <a:prstGeom prst="rect">
            <a:avLst/>
          </a:prstGeom>
          <a:solidFill>
            <a:schemeClr val="bg1">
              <a:lumMod val="95000"/>
            </a:schemeClr>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200" dirty="0">
                <a:solidFill>
                  <a:schemeClr val="tx1"/>
                </a:solidFill>
              </a:rPr>
              <a:t>A/B testing is only effective when a single variable is tested each time. This will allow you to isolate the impact and understand how changing one element of the message affects conversion rates.</a:t>
            </a:r>
          </a:p>
        </p:txBody>
      </p:sp>
      <p:sp>
        <p:nvSpPr>
          <p:cNvPr id="9" name="TextBox 8">
            <a:extLst>
              <a:ext uri="{FF2B5EF4-FFF2-40B4-BE49-F238E27FC236}">
                <a16:creationId xmlns:a16="http://schemas.microsoft.com/office/drawing/2014/main" id="{14B203A3-7B97-4D00-2684-4460EBA2EC84}"/>
              </a:ext>
            </a:extLst>
          </p:cNvPr>
          <p:cNvSpPr txBox="1"/>
          <p:nvPr/>
        </p:nvSpPr>
        <p:spPr>
          <a:xfrm>
            <a:off x="609597" y="2341010"/>
            <a:ext cx="5256000" cy="654851"/>
          </a:xfrm>
          <a:prstGeom prst="rect">
            <a:avLst/>
          </a:prstGeom>
          <a:solidFill>
            <a:schemeClr val="accent3"/>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600" dirty="0"/>
              <a:t>Edit and Prepare the Content: </a:t>
            </a:r>
          </a:p>
        </p:txBody>
      </p:sp>
      <p:grpSp>
        <p:nvGrpSpPr>
          <p:cNvPr id="45" name="Group 44">
            <a:extLst>
              <a:ext uri="{FF2B5EF4-FFF2-40B4-BE49-F238E27FC236}">
                <a16:creationId xmlns:a16="http://schemas.microsoft.com/office/drawing/2014/main" id="{4FEB9423-7015-4288-6F4E-4370A41CB2A1}"/>
              </a:ext>
            </a:extLst>
          </p:cNvPr>
          <p:cNvGrpSpPr/>
          <p:nvPr/>
        </p:nvGrpSpPr>
        <p:grpSpPr>
          <a:xfrm>
            <a:off x="3515421" y="3174323"/>
            <a:ext cx="2350176" cy="1779636"/>
            <a:chOff x="609592" y="3260973"/>
            <a:chExt cx="2350176" cy="1779636"/>
          </a:xfrm>
        </p:grpSpPr>
        <p:grpSp>
          <p:nvGrpSpPr>
            <p:cNvPr id="10" name="Group 9">
              <a:extLst>
                <a:ext uri="{FF2B5EF4-FFF2-40B4-BE49-F238E27FC236}">
                  <a16:creationId xmlns:a16="http://schemas.microsoft.com/office/drawing/2014/main" id="{09C05DB0-58FD-2A91-2754-902D41080AAD}"/>
                </a:ext>
              </a:extLst>
            </p:cNvPr>
            <p:cNvGrpSpPr>
              <a:grpSpLocks noChangeAspect="1"/>
            </p:cNvGrpSpPr>
            <p:nvPr/>
          </p:nvGrpSpPr>
          <p:grpSpPr>
            <a:xfrm>
              <a:off x="609602" y="3260973"/>
              <a:ext cx="2350166" cy="184667"/>
              <a:chOff x="609601" y="1991331"/>
              <a:chExt cx="3163620" cy="248585"/>
            </a:xfrm>
          </p:grpSpPr>
          <p:sp>
            <p:nvSpPr>
              <p:cNvPr id="15" name="TextBox 14">
                <a:extLst>
                  <a:ext uri="{FF2B5EF4-FFF2-40B4-BE49-F238E27FC236}">
                    <a16:creationId xmlns:a16="http://schemas.microsoft.com/office/drawing/2014/main" id="{C6FBD0E5-0074-E900-3039-854286799674}"/>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CTA button styles</a:t>
                </a:r>
              </a:p>
            </p:txBody>
          </p:sp>
          <p:sp>
            <p:nvSpPr>
              <p:cNvPr id="16" name="Freeform 69">
                <a:extLst>
                  <a:ext uri="{FF2B5EF4-FFF2-40B4-BE49-F238E27FC236}">
                    <a16:creationId xmlns:a16="http://schemas.microsoft.com/office/drawing/2014/main" id="{EA96E3CE-BB64-45DC-D6D7-4341263E2D13}"/>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17" name="Group 16">
              <a:extLst>
                <a:ext uri="{FF2B5EF4-FFF2-40B4-BE49-F238E27FC236}">
                  <a16:creationId xmlns:a16="http://schemas.microsoft.com/office/drawing/2014/main" id="{A034EFB2-B2BF-C63F-311F-BAC4DBACF53E}"/>
                </a:ext>
              </a:extLst>
            </p:cNvPr>
            <p:cNvGrpSpPr>
              <a:grpSpLocks noChangeAspect="1"/>
            </p:cNvGrpSpPr>
            <p:nvPr/>
          </p:nvGrpSpPr>
          <p:grpSpPr>
            <a:xfrm>
              <a:off x="609597" y="3792630"/>
              <a:ext cx="2350166" cy="184667"/>
              <a:chOff x="609601" y="1991331"/>
              <a:chExt cx="3163620" cy="248585"/>
            </a:xfrm>
          </p:grpSpPr>
          <p:sp>
            <p:nvSpPr>
              <p:cNvPr id="18" name="TextBox 17">
                <a:extLst>
                  <a:ext uri="{FF2B5EF4-FFF2-40B4-BE49-F238E27FC236}">
                    <a16:creationId xmlns:a16="http://schemas.microsoft.com/office/drawing/2014/main" id="{8DBDC0F1-78BA-38AF-5EE3-02F1D17714C3}"/>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Primary color</a:t>
                </a:r>
              </a:p>
            </p:txBody>
          </p:sp>
          <p:sp>
            <p:nvSpPr>
              <p:cNvPr id="19" name="Freeform 69">
                <a:extLst>
                  <a:ext uri="{FF2B5EF4-FFF2-40B4-BE49-F238E27FC236}">
                    <a16:creationId xmlns:a16="http://schemas.microsoft.com/office/drawing/2014/main" id="{0436219A-C342-3187-2F72-A2987C191656}"/>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20" name="Group 19">
              <a:extLst>
                <a:ext uri="{FF2B5EF4-FFF2-40B4-BE49-F238E27FC236}">
                  <a16:creationId xmlns:a16="http://schemas.microsoft.com/office/drawing/2014/main" id="{B5A99B36-1739-2FC4-D942-EA0A420CE771}"/>
                </a:ext>
              </a:extLst>
            </p:cNvPr>
            <p:cNvGrpSpPr>
              <a:grpSpLocks noChangeAspect="1"/>
            </p:cNvGrpSpPr>
            <p:nvPr/>
          </p:nvGrpSpPr>
          <p:grpSpPr>
            <a:xfrm>
              <a:off x="609592" y="4324287"/>
              <a:ext cx="2350166" cy="184667"/>
              <a:chOff x="609601" y="1991331"/>
              <a:chExt cx="3163620" cy="248585"/>
            </a:xfrm>
          </p:grpSpPr>
          <p:sp>
            <p:nvSpPr>
              <p:cNvPr id="21" name="TextBox 20">
                <a:extLst>
                  <a:ext uri="{FF2B5EF4-FFF2-40B4-BE49-F238E27FC236}">
                    <a16:creationId xmlns:a16="http://schemas.microsoft.com/office/drawing/2014/main" id="{08DF0F6D-97F3-7E16-5567-BE49BA99F68C}"/>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Response form length</a:t>
                </a:r>
              </a:p>
            </p:txBody>
          </p:sp>
          <p:sp>
            <p:nvSpPr>
              <p:cNvPr id="22" name="Freeform 69">
                <a:extLst>
                  <a:ext uri="{FF2B5EF4-FFF2-40B4-BE49-F238E27FC236}">
                    <a16:creationId xmlns:a16="http://schemas.microsoft.com/office/drawing/2014/main" id="{9C5F1A9B-9FD2-2F8E-AFDC-D5B3C7ED92D1}"/>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23" name="Group 22">
              <a:extLst>
                <a:ext uri="{FF2B5EF4-FFF2-40B4-BE49-F238E27FC236}">
                  <a16:creationId xmlns:a16="http://schemas.microsoft.com/office/drawing/2014/main" id="{7BF8A8E9-DE69-C629-A581-55A478DCC892}"/>
                </a:ext>
              </a:extLst>
            </p:cNvPr>
            <p:cNvGrpSpPr>
              <a:grpSpLocks noChangeAspect="1"/>
            </p:cNvGrpSpPr>
            <p:nvPr/>
          </p:nvGrpSpPr>
          <p:grpSpPr>
            <a:xfrm>
              <a:off x="609592" y="4855942"/>
              <a:ext cx="2350166" cy="184667"/>
              <a:chOff x="609601" y="1991331"/>
              <a:chExt cx="3163620" cy="248585"/>
            </a:xfrm>
          </p:grpSpPr>
          <p:sp>
            <p:nvSpPr>
              <p:cNvPr id="24" name="TextBox 23">
                <a:extLst>
                  <a:ext uri="{FF2B5EF4-FFF2-40B4-BE49-F238E27FC236}">
                    <a16:creationId xmlns:a16="http://schemas.microsoft.com/office/drawing/2014/main" id="{9686E5CC-55DD-0F75-B7E5-3D5DA22E44D8}"/>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Voice/tone</a:t>
                </a:r>
              </a:p>
            </p:txBody>
          </p:sp>
          <p:sp>
            <p:nvSpPr>
              <p:cNvPr id="25" name="Freeform 69">
                <a:extLst>
                  <a:ext uri="{FF2B5EF4-FFF2-40B4-BE49-F238E27FC236}">
                    <a16:creationId xmlns:a16="http://schemas.microsoft.com/office/drawing/2014/main" id="{B75D08C4-2B0C-C8CD-14D2-45D33C4E01F8}"/>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28" name="Group 27">
              <a:extLst>
                <a:ext uri="{FF2B5EF4-FFF2-40B4-BE49-F238E27FC236}">
                  <a16:creationId xmlns:a16="http://schemas.microsoft.com/office/drawing/2014/main" id="{B516B471-8A44-673F-B7F9-FFF43D5BB156}"/>
                </a:ext>
              </a:extLst>
            </p:cNvPr>
            <p:cNvGrpSpPr/>
            <p:nvPr/>
          </p:nvGrpSpPr>
          <p:grpSpPr>
            <a:xfrm>
              <a:off x="609592" y="3619135"/>
              <a:ext cx="2350166" cy="1063314"/>
              <a:chOff x="609592" y="3619135"/>
              <a:chExt cx="4695984" cy="1063314"/>
            </a:xfrm>
          </p:grpSpPr>
          <p:cxnSp>
            <p:nvCxnSpPr>
              <p:cNvPr id="11" name="Straight Connector 10">
                <a:extLst>
                  <a:ext uri="{FF2B5EF4-FFF2-40B4-BE49-F238E27FC236}">
                    <a16:creationId xmlns:a16="http://schemas.microsoft.com/office/drawing/2014/main" id="{A2D348E6-62CF-DB00-6AFE-6C3C92BEB406}"/>
                  </a:ext>
                </a:extLst>
              </p:cNvPr>
              <p:cNvCxnSpPr>
                <a:cxnSpLocks/>
              </p:cNvCxnSpPr>
              <p:nvPr/>
            </p:nvCxnSpPr>
            <p:spPr>
              <a:xfrm flipH="1">
                <a:off x="609592" y="4682449"/>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D8519F-9BCC-D48D-5B76-4CF92D241055}"/>
                  </a:ext>
                </a:extLst>
              </p:cNvPr>
              <p:cNvCxnSpPr>
                <a:cxnSpLocks/>
              </p:cNvCxnSpPr>
              <p:nvPr/>
            </p:nvCxnSpPr>
            <p:spPr>
              <a:xfrm flipH="1">
                <a:off x="609592" y="4150792"/>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C4A854-4BF7-1C37-34B5-49A08B0D7335}"/>
                  </a:ext>
                </a:extLst>
              </p:cNvPr>
              <p:cNvCxnSpPr>
                <a:cxnSpLocks/>
              </p:cNvCxnSpPr>
              <p:nvPr/>
            </p:nvCxnSpPr>
            <p:spPr>
              <a:xfrm flipH="1">
                <a:off x="609592" y="3619135"/>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a:extLst>
              <a:ext uri="{FF2B5EF4-FFF2-40B4-BE49-F238E27FC236}">
                <a16:creationId xmlns:a16="http://schemas.microsoft.com/office/drawing/2014/main" id="{35850093-B0A6-26B7-1820-4D2E0B485DE5}"/>
              </a:ext>
            </a:extLst>
          </p:cNvPr>
          <p:cNvGrpSpPr/>
          <p:nvPr/>
        </p:nvGrpSpPr>
        <p:grpSpPr>
          <a:xfrm>
            <a:off x="609597" y="3174323"/>
            <a:ext cx="2350176" cy="1779636"/>
            <a:chOff x="609592" y="3260973"/>
            <a:chExt cx="2350176" cy="1779636"/>
          </a:xfrm>
        </p:grpSpPr>
        <p:grpSp>
          <p:nvGrpSpPr>
            <p:cNvPr id="47" name="Group 46">
              <a:extLst>
                <a:ext uri="{FF2B5EF4-FFF2-40B4-BE49-F238E27FC236}">
                  <a16:creationId xmlns:a16="http://schemas.microsoft.com/office/drawing/2014/main" id="{0A15E2F0-5D03-0F3B-66A0-2998F6AD9C7E}"/>
                </a:ext>
              </a:extLst>
            </p:cNvPr>
            <p:cNvGrpSpPr>
              <a:grpSpLocks noChangeAspect="1"/>
            </p:cNvGrpSpPr>
            <p:nvPr/>
          </p:nvGrpSpPr>
          <p:grpSpPr>
            <a:xfrm>
              <a:off x="609602" y="3260973"/>
              <a:ext cx="2350166" cy="184667"/>
              <a:chOff x="609601" y="1991331"/>
              <a:chExt cx="3163620" cy="248585"/>
            </a:xfrm>
          </p:grpSpPr>
          <p:sp>
            <p:nvSpPr>
              <p:cNvPr id="61" name="TextBox 60">
                <a:extLst>
                  <a:ext uri="{FF2B5EF4-FFF2-40B4-BE49-F238E27FC236}">
                    <a16:creationId xmlns:a16="http://schemas.microsoft.com/office/drawing/2014/main" id="{80DDADD9-C294-66D4-513F-4EFB23DA3D5A}"/>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Subject line</a:t>
                </a:r>
              </a:p>
            </p:txBody>
          </p:sp>
          <p:sp>
            <p:nvSpPr>
              <p:cNvPr id="62" name="Freeform 69">
                <a:extLst>
                  <a:ext uri="{FF2B5EF4-FFF2-40B4-BE49-F238E27FC236}">
                    <a16:creationId xmlns:a16="http://schemas.microsoft.com/office/drawing/2014/main" id="{BF7EF081-4FA2-0B4A-CB3E-12FEA3EABD67}"/>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48" name="Group 47">
              <a:extLst>
                <a:ext uri="{FF2B5EF4-FFF2-40B4-BE49-F238E27FC236}">
                  <a16:creationId xmlns:a16="http://schemas.microsoft.com/office/drawing/2014/main" id="{D5044AAE-04B9-6227-C2B2-3793A64A1646}"/>
                </a:ext>
              </a:extLst>
            </p:cNvPr>
            <p:cNvGrpSpPr>
              <a:grpSpLocks noChangeAspect="1"/>
            </p:cNvGrpSpPr>
            <p:nvPr/>
          </p:nvGrpSpPr>
          <p:grpSpPr>
            <a:xfrm>
              <a:off x="609597" y="3792630"/>
              <a:ext cx="2350166" cy="184667"/>
              <a:chOff x="609601" y="1991331"/>
              <a:chExt cx="3163620" cy="248585"/>
            </a:xfrm>
          </p:grpSpPr>
          <p:sp>
            <p:nvSpPr>
              <p:cNvPr id="59" name="TextBox 58">
                <a:extLst>
                  <a:ext uri="{FF2B5EF4-FFF2-40B4-BE49-F238E27FC236}">
                    <a16:creationId xmlns:a16="http://schemas.microsoft.com/office/drawing/2014/main" id="{FC17C964-0818-972B-C4D5-BDDBFDFD3902}"/>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Image size</a:t>
                </a:r>
              </a:p>
            </p:txBody>
          </p:sp>
          <p:sp>
            <p:nvSpPr>
              <p:cNvPr id="60" name="Freeform 69">
                <a:extLst>
                  <a:ext uri="{FF2B5EF4-FFF2-40B4-BE49-F238E27FC236}">
                    <a16:creationId xmlns:a16="http://schemas.microsoft.com/office/drawing/2014/main" id="{EA273DDD-4D43-C4BF-D454-8247175BA85C}"/>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49" name="Group 48">
              <a:extLst>
                <a:ext uri="{FF2B5EF4-FFF2-40B4-BE49-F238E27FC236}">
                  <a16:creationId xmlns:a16="http://schemas.microsoft.com/office/drawing/2014/main" id="{747F51B8-45AA-4598-A9C6-686E00C67DDB}"/>
                </a:ext>
              </a:extLst>
            </p:cNvPr>
            <p:cNvGrpSpPr>
              <a:grpSpLocks noChangeAspect="1"/>
            </p:cNvGrpSpPr>
            <p:nvPr/>
          </p:nvGrpSpPr>
          <p:grpSpPr>
            <a:xfrm>
              <a:off x="609592" y="4324287"/>
              <a:ext cx="2350166" cy="184667"/>
              <a:chOff x="609601" y="1991331"/>
              <a:chExt cx="3163620" cy="248585"/>
            </a:xfrm>
          </p:grpSpPr>
          <p:sp>
            <p:nvSpPr>
              <p:cNvPr id="57" name="TextBox 56">
                <a:extLst>
                  <a:ext uri="{FF2B5EF4-FFF2-40B4-BE49-F238E27FC236}">
                    <a16:creationId xmlns:a16="http://schemas.microsoft.com/office/drawing/2014/main" id="{EED4E00D-867E-4B91-827C-975A80FD321A}"/>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Use of video</a:t>
                </a:r>
              </a:p>
            </p:txBody>
          </p:sp>
          <p:sp>
            <p:nvSpPr>
              <p:cNvPr id="58" name="Freeform 69">
                <a:extLst>
                  <a:ext uri="{FF2B5EF4-FFF2-40B4-BE49-F238E27FC236}">
                    <a16:creationId xmlns:a16="http://schemas.microsoft.com/office/drawing/2014/main" id="{99C328DE-28E5-FBA3-A901-F41896DDDAE4}"/>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50" name="Group 49">
              <a:extLst>
                <a:ext uri="{FF2B5EF4-FFF2-40B4-BE49-F238E27FC236}">
                  <a16:creationId xmlns:a16="http://schemas.microsoft.com/office/drawing/2014/main" id="{E2BFD6F1-87A0-1E7A-E2A1-31E54741A89D}"/>
                </a:ext>
              </a:extLst>
            </p:cNvPr>
            <p:cNvGrpSpPr>
              <a:grpSpLocks noChangeAspect="1"/>
            </p:cNvGrpSpPr>
            <p:nvPr/>
          </p:nvGrpSpPr>
          <p:grpSpPr>
            <a:xfrm>
              <a:off x="609592" y="4855942"/>
              <a:ext cx="2350166" cy="184667"/>
              <a:chOff x="609601" y="1991331"/>
              <a:chExt cx="3163620" cy="248585"/>
            </a:xfrm>
          </p:grpSpPr>
          <p:sp>
            <p:nvSpPr>
              <p:cNvPr id="55" name="TextBox 54">
                <a:extLst>
                  <a:ext uri="{FF2B5EF4-FFF2-40B4-BE49-F238E27FC236}">
                    <a16:creationId xmlns:a16="http://schemas.microsoft.com/office/drawing/2014/main" id="{8A600D7B-CAD6-A541-6957-85E068F6518E}"/>
                  </a:ext>
                </a:extLst>
              </p:cNvPr>
              <p:cNvSpPr txBox="1"/>
              <p:nvPr/>
            </p:nvSpPr>
            <p:spPr>
              <a:xfrm>
                <a:off x="1115880" y="1991332"/>
                <a:ext cx="2657341" cy="248584"/>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Headline</a:t>
                </a:r>
              </a:p>
            </p:txBody>
          </p:sp>
          <p:sp>
            <p:nvSpPr>
              <p:cNvPr id="56" name="Freeform 69">
                <a:extLst>
                  <a:ext uri="{FF2B5EF4-FFF2-40B4-BE49-F238E27FC236}">
                    <a16:creationId xmlns:a16="http://schemas.microsoft.com/office/drawing/2014/main" id="{23A27A88-7230-FA90-57B7-D18E41C5C0BC}"/>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51" name="Group 50">
              <a:extLst>
                <a:ext uri="{FF2B5EF4-FFF2-40B4-BE49-F238E27FC236}">
                  <a16:creationId xmlns:a16="http://schemas.microsoft.com/office/drawing/2014/main" id="{5BB0BCC4-AC7C-FC9F-5EA8-F8FD44D80EC7}"/>
                </a:ext>
              </a:extLst>
            </p:cNvPr>
            <p:cNvGrpSpPr/>
            <p:nvPr/>
          </p:nvGrpSpPr>
          <p:grpSpPr>
            <a:xfrm>
              <a:off x="609592" y="3619135"/>
              <a:ext cx="2350166" cy="1063314"/>
              <a:chOff x="609592" y="3619135"/>
              <a:chExt cx="4695984" cy="1063314"/>
            </a:xfrm>
          </p:grpSpPr>
          <p:cxnSp>
            <p:nvCxnSpPr>
              <p:cNvPr id="52" name="Straight Connector 51">
                <a:extLst>
                  <a:ext uri="{FF2B5EF4-FFF2-40B4-BE49-F238E27FC236}">
                    <a16:creationId xmlns:a16="http://schemas.microsoft.com/office/drawing/2014/main" id="{3F521FCD-6C32-157D-075D-979AEA1DEA01}"/>
                  </a:ext>
                </a:extLst>
              </p:cNvPr>
              <p:cNvCxnSpPr>
                <a:cxnSpLocks/>
              </p:cNvCxnSpPr>
              <p:nvPr/>
            </p:nvCxnSpPr>
            <p:spPr>
              <a:xfrm flipH="1">
                <a:off x="609592" y="4682449"/>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04EF4A5-4905-2EE8-B2E4-0CDBEAD21E85}"/>
                  </a:ext>
                </a:extLst>
              </p:cNvPr>
              <p:cNvCxnSpPr>
                <a:cxnSpLocks/>
              </p:cNvCxnSpPr>
              <p:nvPr/>
            </p:nvCxnSpPr>
            <p:spPr>
              <a:xfrm flipH="1">
                <a:off x="609592" y="4150792"/>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E6C97D-24C6-AEDF-14A7-01E8A4C91E35}"/>
                  </a:ext>
                </a:extLst>
              </p:cNvPr>
              <p:cNvCxnSpPr>
                <a:cxnSpLocks/>
              </p:cNvCxnSpPr>
              <p:nvPr/>
            </p:nvCxnSpPr>
            <p:spPr>
              <a:xfrm flipH="1">
                <a:off x="609592" y="3619135"/>
                <a:ext cx="469598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56656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Using the A/B Testing Worksheet</a:t>
            </a:r>
          </a:p>
        </p:txBody>
      </p:sp>
      <p:sp>
        <p:nvSpPr>
          <p:cNvPr id="3" name="TextBox 2">
            <a:extLst>
              <a:ext uri="{FF2B5EF4-FFF2-40B4-BE49-F238E27FC236}">
                <a16:creationId xmlns:a16="http://schemas.microsoft.com/office/drawing/2014/main" id="{ECF9F057-3A4A-230A-9111-31B540AF8CEE}"/>
              </a:ext>
            </a:extLst>
          </p:cNvPr>
          <p:cNvSpPr txBox="1"/>
          <p:nvPr/>
        </p:nvSpPr>
        <p:spPr>
          <a:xfrm>
            <a:off x="609597" y="1125538"/>
            <a:ext cx="10972804" cy="860934"/>
          </a:xfrm>
          <a:prstGeom prst="rect">
            <a:avLst/>
          </a:prstGeom>
          <a:solidFill>
            <a:schemeClr val="accent1"/>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600" dirty="0"/>
              <a:t>The purpose of the A/B Testing Worksheet is to identify the areas of the campaign that can be tested in order to maximize audience response and engagement.</a:t>
            </a:r>
          </a:p>
        </p:txBody>
      </p:sp>
      <p:sp>
        <p:nvSpPr>
          <p:cNvPr id="9" name="TextBox 8">
            <a:extLst>
              <a:ext uri="{FF2B5EF4-FFF2-40B4-BE49-F238E27FC236}">
                <a16:creationId xmlns:a16="http://schemas.microsoft.com/office/drawing/2014/main" id="{14B203A3-7B97-4D00-2684-4460EBA2EC84}"/>
              </a:ext>
            </a:extLst>
          </p:cNvPr>
          <p:cNvSpPr txBox="1"/>
          <p:nvPr/>
        </p:nvSpPr>
        <p:spPr>
          <a:xfrm>
            <a:off x="609597" y="2184598"/>
            <a:ext cx="5256000" cy="654851"/>
          </a:xfrm>
          <a:prstGeom prst="rect">
            <a:avLst/>
          </a:prstGeom>
          <a:solidFill>
            <a:schemeClr val="accent3"/>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600" dirty="0"/>
              <a:t>What will you test?</a:t>
            </a:r>
          </a:p>
        </p:txBody>
      </p:sp>
      <p:grpSp>
        <p:nvGrpSpPr>
          <p:cNvPr id="47" name="Group 46">
            <a:extLst>
              <a:ext uri="{FF2B5EF4-FFF2-40B4-BE49-F238E27FC236}">
                <a16:creationId xmlns:a16="http://schemas.microsoft.com/office/drawing/2014/main" id="{0A15E2F0-5D03-0F3B-66A0-2998F6AD9C7E}"/>
              </a:ext>
            </a:extLst>
          </p:cNvPr>
          <p:cNvGrpSpPr>
            <a:grpSpLocks noChangeAspect="1"/>
          </p:cNvGrpSpPr>
          <p:nvPr/>
        </p:nvGrpSpPr>
        <p:grpSpPr>
          <a:xfrm>
            <a:off x="609607" y="3017912"/>
            <a:ext cx="5255989" cy="923331"/>
            <a:chOff x="609601" y="1991331"/>
            <a:chExt cx="7075225" cy="1242919"/>
          </a:xfrm>
        </p:grpSpPr>
        <p:sp>
          <p:nvSpPr>
            <p:cNvPr id="61" name="TextBox 60">
              <a:extLst>
                <a:ext uri="{FF2B5EF4-FFF2-40B4-BE49-F238E27FC236}">
                  <a16:creationId xmlns:a16="http://schemas.microsoft.com/office/drawing/2014/main" id="{80DDADD9-C294-66D4-513F-4EFB23DA3D5A}"/>
                </a:ext>
              </a:extLst>
            </p:cNvPr>
            <p:cNvSpPr txBox="1"/>
            <p:nvPr/>
          </p:nvSpPr>
          <p:spPr>
            <a:xfrm>
              <a:off x="1115880" y="1991332"/>
              <a:ext cx="6568946" cy="1242918"/>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Start with large items, like the use of images. In a recent A/B test, Dell determined that the size of images in the outbound communication greatly impacted the response rate. The larger the image, the more engaged the audience was in the message. When the image was smaller, so was the response rate.</a:t>
              </a:r>
            </a:p>
          </p:txBody>
        </p:sp>
        <p:sp>
          <p:nvSpPr>
            <p:cNvPr id="62" name="Freeform 69">
              <a:extLst>
                <a:ext uri="{FF2B5EF4-FFF2-40B4-BE49-F238E27FC236}">
                  <a16:creationId xmlns:a16="http://schemas.microsoft.com/office/drawing/2014/main" id="{BF7EF081-4FA2-0B4A-CB3E-12FEA3EABD67}"/>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48" name="Group 47">
            <a:extLst>
              <a:ext uri="{FF2B5EF4-FFF2-40B4-BE49-F238E27FC236}">
                <a16:creationId xmlns:a16="http://schemas.microsoft.com/office/drawing/2014/main" id="{D5044AAE-04B9-6227-C2B2-3793A64A1646}"/>
              </a:ext>
            </a:extLst>
          </p:cNvPr>
          <p:cNvGrpSpPr>
            <a:grpSpLocks noChangeAspect="1"/>
          </p:cNvGrpSpPr>
          <p:nvPr/>
        </p:nvGrpSpPr>
        <p:grpSpPr>
          <a:xfrm>
            <a:off x="609602" y="4363797"/>
            <a:ext cx="5255995" cy="738665"/>
            <a:chOff x="609601" y="1991331"/>
            <a:chExt cx="7075232" cy="994336"/>
          </a:xfrm>
        </p:grpSpPr>
        <p:sp>
          <p:nvSpPr>
            <p:cNvPr id="59" name="TextBox 58">
              <a:extLst>
                <a:ext uri="{FF2B5EF4-FFF2-40B4-BE49-F238E27FC236}">
                  <a16:creationId xmlns:a16="http://schemas.microsoft.com/office/drawing/2014/main" id="{FC17C964-0818-972B-C4D5-BDDBFDFD3902}"/>
                </a:ext>
              </a:extLst>
            </p:cNvPr>
            <p:cNvSpPr txBox="1"/>
            <p:nvPr/>
          </p:nvSpPr>
          <p:spPr>
            <a:xfrm>
              <a:off x="1115880" y="1991332"/>
              <a:ext cx="6568953" cy="994335"/>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These kind of “structural” elements can be tested very easily. Once your audience provides you with their preference by virtue of the response rate or click-thru, you can begin testing other elements like voice/tone, color, and specific offer types.</a:t>
              </a:r>
            </a:p>
          </p:txBody>
        </p:sp>
        <p:sp>
          <p:nvSpPr>
            <p:cNvPr id="60" name="Freeform 69">
              <a:extLst>
                <a:ext uri="{FF2B5EF4-FFF2-40B4-BE49-F238E27FC236}">
                  <a16:creationId xmlns:a16="http://schemas.microsoft.com/office/drawing/2014/main" id="{EA273DDD-4D43-C4BF-D454-8247175BA85C}"/>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grpSp>
        <p:nvGrpSpPr>
          <p:cNvPr id="49" name="Group 48">
            <a:extLst>
              <a:ext uri="{FF2B5EF4-FFF2-40B4-BE49-F238E27FC236}">
                <a16:creationId xmlns:a16="http://schemas.microsoft.com/office/drawing/2014/main" id="{747F51B8-45AA-4598-A9C6-686E00C67DDB}"/>
              </a:ext>
            </a:extLst>
          </p:cNvPr>
          <p:cNvGrpSpPr>
            <a:grpSpLocks noChangeAspect="1"/>
          </p:cNvGrpSpPr>
          <p:nvPr/>
        </p:nvGrpSpPr>
        <p:grpSpPr>
          <a:xfrm>
            <a:off x="609597" y="5525015"/>
            <a:ext cx="5256000" cy="553999"/>
            <a:chOff x="609601" y="1991331"/>
            <a:chExt cx="7075239" cy="745752"/>
          </a:xfrm>
        </p:grpSpPr>
        <p:sp>
          <p:nvSpPr>
            <p:cNvPr id="57" name="TextBox 56">
              <a:extLst>
                <a:ext uri="{FF2B5EF4-FFF2-40B4-BE49-F238E27FC236}">
                  <a16:creationId xmlns:a16="http://schemas.microsoft.com/office/drawing/2014/main" id="{EED4E00D-867E-4B91-827C-975A80FD321A}"/>
                </a:ext>
              </a:extLst>
            </p:cNvPr>
            <p:cNvSpPr txBox="1"/>
            <p:nvPr/>
          </p:nvSpPr>
          <p:spPr>
            <a:xfrm>
              <a:off x="1115880" y="1991332"/>
              <a:ext cx="6568960" cy="745751"/>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200" dirty="0">
                  <a:latin typeface="+mn-lt"/>
                </a:rPr>
                <a:t>The bottom line: have a plan. Conduct tests to determine preferences and carry the findings forward to make the campaign as successful as possible.</a:t>
              </a:r>
            </a:p>
          </p:txBody>
        </p:sp>
        <p:sp>
          <p:nvSpPr>
            <p:cNvPr id="58" name="Freeform 69">
              <a:extLst>
                <a:ext uri="{FF2B5EF4-FFF2-40B4-BE49-F238E27FC236}">
                  <a16:creationId xmlns:a16="http://schemas.microsoft.com/office/drawing/2014/main" id="{99C328DE-28E5-FBA3-A901-F41896DDDAE4}"/>
                </a:ext>
              </a:extLst>
            </p:cNvPr>
            <p:cNvSpPr>
              <a:spLocks noChangeAspect="1" noEditPoints="1"/>
            </p:cNvSpPr>
            <p:nvPr/>
          </p:nvSpPr>
          <p:spPr bwMode="auto">
            <a:xfrm>
              <a:off x="609601" y="1991331"/>
              <a:ext cx="242303" cy="242303"/>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69 w 96"/>
                <a:gd name="T19" fmla="*/ 50 h 96"/>
                <a:gd name="T20" fmla="*/ 45 w 96"/>
                <a:gd name="T21" fmla="*/ 72 h 96"/>
                <a:gd name="T22" fmla="*/ 44 w 96"/>
                <a:gd name="T23" fmla="*/ 72 h 96"/>
                <a:gd name="T24" fmla="*/ 28 w 96"/>
                <a:gd name="T25" fmla="*/ 72 h 96"/>
                <a:gd name="T26" fmla="*/ 26 w 96"/>
                <a:gd name="T27" fmla="*/ 71 h 96"/>
                <a:gd name="T28" fmla="*/ 27 w 96"/>
                <a:gd name="T29" fmla="*/ 68 h 96"/>
                <a:gd name="T30" fmla="*/ 51 w 96"/>
                <a:gd name="T31" fmla="*/ 48 h 96"/>
                <a:gd name="T32" fmla="*/ 27 w 96"/>
                <a:gd name="T33" fmla="*/ 28 h 96"/>
                <a:gd name="T34" fmla="*/ 26 w 96"/>
                <a:gd name="T35" fmla="*/ 25 h 96"/>
                <a:gd name="T36" fmla="*/ 28 w 96"/>
                <a:gd name="T37" fmla="*/ 24 h 96"/>
                <a:gd name="T38" fmla="*/ 44 w 96"/>
                <a:gd name="T39" fmla="*/ 24 h 96"/>
                <a:gd name="T40" fmla="*/ 45 w 96"/>
                <a:gd name="T41" fmla="*/ 25 h 96"/>
                <a:gd name="T42" fmla="*/ 69 w 96"/>
                <a:gd name="T43" fmla="*/ 47 h 96"/>
                <a:gd name="T44" fmla="*/ 70 w 96"/>
                <a:gd name="T45" fmla="*/ 48 h 96"/>
                <a:gd name="T46" fmla="*/ 69 w 96"/>
                <a:gd name="T47"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69" y="50"/>
                  </a:moveTo>
                  <a:cubicBezTo>
                    <a:pt x="45" y="72"/>
                    <a:pt x="45" y="72"/>
                    <a:pt x="45" y="72"/>
                  </a:cubicBezTo>
                  <a:cubicBezTo>
                    <a:pt x="45" y="72"/>
                    <a:pt x="44" y="72"/>
                    <a:pt x="44" y="72"/>
                  </a:cubicBezTo>
                  <a:cubicBezTo>
                    <a:pt x="28" y="72"/>
                    <a:pt x="28" y="72"/>
                    <a:pt x="28" y="72"/>
                  </a:cubicBezTo>
                  <a:cubicBezTo>
                    <a:pt x="27" y="72"/>
                    <a:pt x="26" y="71"/>
                    <a:pt x="26" y="71"/>
                  </a:cubicBezTo>
                  <a:cubicBezTo>
                    <a:pt x="26" y="70"/>
                    <a:pt x="26" y="69"/>
                    <a:pt x="27" y="68"/>
                  </a:cubicBezTo>
                  <a:cubicBezTo>
                    <a:pt x="51" y="48"/>
                    <a:pt x="51" y="48"/>
                    <a:pt x="51" y="48"/>
                  </a:cubicBezTo>
                  <a:cubicBezTo>
                    <a:pt x="27" y="28"/>
                    <a:pt x="27" y="28"/>
                    <a:pt x="27" y="28"/>
                  </a:cubicBezTo>
                  <a:cubicBezTo>
                    <a:pt x="26" y="27"/>
                    <a:pt x="26" y="26"/>
                    <a:pt x="26" y="25"/>
                  </a:cubicBezTo>
                  <a:cubicBezTo>
                    <a:pt x="26" y="25"/>
                    <a:pt x="27" y="24"/>
                    <a:pt x="28" y="24"/>
                  </a:cubicBezTo>
                  <a:cubicBezTo>
                    <a:pt x="44" y="24"/>
                    <a:pt x="44" y="24"/>
                    <a:pt x="44" y="24"/>
                  </a:cubicBezTo>
                  <a:cubicBezTo>
                    <a:pt x="44" y="24"/>
                    <a:pt x="45" y="24"/>
                    <a:pt x="45" y="25"/>
                  </a:cubicBezTo>
                  <a:cubicBezTo>
                    <a:pt x="69" y="47"/>
                    <a:pt x="69" y="47"/>
                    <a:pt x="69" y="47"/>
                  </a:cubicBezTo>
                  <a:cubicBezTo>
                    <a:pt x="70" y="47"/>
                    <a:pt x="70" y="47"/>
                    <a:pt x="70" y="48"/>
                  </a:cubicBezTo>
                  <a:cubicBezTo>
                    <a:pt x="70" y="49"/>
                    <a:pt x="70" y="49"/>
                    <a:pt x="69" y="5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600" dirty="0"/>
            </a:p>
          </p:txBody>
        </p:sp>
      </p:grpSp>
      <p:cxnSp>
        <p:nvCxnSpPr>
          <p:cNvPr id="53" name="Straight Connector 52">
            <a:extLst>
              <a:ext uri="{FF2B5EF4-FFF2-40B4-BE49-F238E27FC236}">
                <a16:creationId xmlns:a16="http://schemas.microsoft.com/office/drawing/2014/main" id="{904EF4A5-4905-2EE8-B2E4-0CDBEAD21E85}"/>
              </a:ext>
            </a:extLst>
          </p:cNvPr>
          <p:cNvCxnSpPr>
            <a:cxnSpLocks/>
          </p:cNvCxnSpPr>
          <p:nvPr/>
        </p:nvCxnSpPr>
        <p:spPr>
          <a:xfrm flipH="1">
            <a:off x="609597" y="5313739"/>
            <a:ext cx="52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E6C97D-24C6-AEDF-14A7-01E8A4C91E35}"/>
              </a:ext>
            </a:extLst>
          </p:cNvPr>
          <p:cNvCxnSpPr>
            <a:cxnSpLocks/>
          </p:cNvCxnSpPr>
          <p:nvPr/>
        </p:nvCxnSpPr>
        <p:spPr>
          <a:xfrm flipH="1">
            <a:off x="609597" y="4152520"/>
            <a:ext cx="52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07239FE-7892-F8A2-7863-654B22F560F1}"/>
              </a:ext>
            </a:extLst>
          </p:cNvPr>
          <p:cNvSpPr/>
          <p:nvPr/>
        </p:nvSpPr>
        <p:spPr>
          <a:xfrm>
            <a:off x="6096000" y="2184598"/>
            <a:ext cx="5486401" cy="3991846"/>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2" name="Picture 11" descr="A screenshot of a computer&#10;&#10;Description automatically generated">
            <a:extLst>
              <a:ext uri="{FF2B5EF4-FFF2-40B4-BE49-F238E27FC236}">
                <a16:creationId xmlns:a16="http://schemas.microsoft.com/office/drawing/2014/main" id="{721CBB33-E705-B116-2C18-9BD63B80DA87}"/>
              </a:ext>
            </a:extLst>
          </p:cNvPr>
          <p:cNvPicPr>
            <a:picLocks noChangeAspect="1"/>
          </p:cNvPicPr>
          <p:nvPr/>
        </p:nvPicPr>
        <p:blipFill>
          <a:blip r:embed="rId3"/>
          <a:stretch>
            <a:fillRect/>
          </a:stretch>
        </p:blipFill>
        <p:spPr>
          <a:xfrm>
            <a:off x="6211199" y="2693808"/>
            <a:ext cx="5256001" cy="2973426"/>
          </a:xfrm>
          <a:prstGeom prst="rect">
            <a:avLst/>
          </a:prstGeom>
        </p:spPr>
      </p:pic>
    </p:spTree>
    <p:extLst>
      <p:ext uri="{BB962C8B-B14F-4D97-AF65-F5344CB8AC3E}">
        <p14:creationId xmlns:p14="http://schemas.microsoft.com/office/powerpoint/2010/main" val="1280990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7A8E-20C0-54C0-E932-ED38F01B809E}"/>
              </a:ext>
            </a:extLst>
          </p:cNvPr>
          <p:cNvSpPr>
            <a:spLocks noGrp="1"/>
          </p:cNvSpPr>
          <p:nvPr>
            <p:ph type="title"/>
          </p:nvPr>
        </p:nvSpPr>
        <p:spPr/>
        <p:txBody>
          <a:bodyPr/>
          <a:lstStyle/>
          <a:p>
            <a:r>
              <a:rPr lang="en-US" dirty="0"/>
              <a:t>Offer Design: A/B Testing</a:t>
            </a:r>
          </a:p>
        </p:txBody>
      </p:sp>
      <p:sp>
        <p:nvSpPr>
          <p:cNvPr id="3" name="TextBox 2">
            <a:extLst>
              <a:ext uri="{FF2B5EF4-FFF2-40B4-BE49-F238E27FC236}">
                <a16:creationId xmlns:a16="http://schemas.microsoft.com/office/drawing/2014/main" id="{ECF9F057-3A4A-230A-9111-31B540AF8CEE}"/>
              </a:ext>
            </a:extLst>
          </p:cNvPr>
          <p:cNvSpPr txBox="1"/>
          <p:nvPr/>
        </p:nvSpPr>
        <p:spPr>
          <a:xfrm>
            <a:off x="609597" y="1125538"/>
            <a:ext cx="10972804" cy="731156"/>
          </a:xfrm>
          <a:prstGeom prst="rect">
            <a:avLst/>
          </a:prstGeom>
          <a:solidFill>
            <a:schemeClr val="accent1"/>
          </a:solidFill>
        </p:spPr>
        <p:txBody>
          <a:bodyPr wrap="square" lIns="216000" tIns="216000" rIns="216000" bIns="216000">
            <a:noAutofit/>
          </a:bodyPr>
          <a:lstStyle>
            <a:defPPr>
              <a:defRPr lang="en-US"/>
            </a:defPPr>
            <a:lvl1pPr fontAlgn="ctr">
              <a:spcAft>
                <a:spcPts val="1200"/>
              </a:spcAft>
              <a:tabLst>
                <a:tab pos="457200" algn="l"/>
              </a:tabLst>
              <a:defRPr sz="1400">
                <a:solidFill>
                  <a:schemeClr val="bg1"/>
                </a:solidFill>
              </a:defRPr>
            </a:lvl1pPr>
          </a:lstStyle>
          <a:p>
            <a:r>
              <a:rPr lang="en-US" sz="1600" dirty="0">
                <a:latin typeface="+mj-lt"/>
              </a:rPr>
              <a:t>ACTION: Using a bulleted format below, describe the testing plan for offers:</a:t>
            </a:r>
          </a:p>
        </p:txBody>
      </p:sp>
      <p:sp>
        <p:nvSpPr>
          <p:cNvPr id="4" name="Rectangle 3">
            <a:extLst>
              <a:ext uri="{FF2B5EF4-FFF2-40B4-BE49-F238E27FC236}">
                <a16:creationId xmlns:a16="http://schemas.microsoft.com/office/drawing/2014/main" id="{807239FE-7892-F8A2-7863-654B22F560F1}"/>
              </a:ext>
            </a:extLst>
          </p:cNvPr>
          <p:cNvSpPr/>
          <p:nvPr/>
        </p:nvSpPr>
        <p:spPr>
          <a:xfrm>
            <a:off x="6248400" y="2184598"/>
            <a:ext cx="5334000" cy="3991846"/>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Google Shape;1104;p35">
            <a:extLst>
              <a:ext uri="{FF2B5EF4-FFF2-40B4-BE49-F238E27FC236}">
                <a16:creationId xmlns:a16="http://schemas.microsoft.com/office/drawing/2014/main" id="{4A4A730C-C5FF-3D15-91AB-E6A9A0D652A2}"/>
              </a:ext>
            </a:extLst>
          </p:cNvPr>
          <p:cNvPicPr preferRelativeResize="0">
            <a:picLocks noChangeAspect="1"/>
          </p:cNvPicPr>
          <p:nvPr/>
        </p:nvPicPr>
        <p:blipFill rotWithShape="1">
          <a:blip r:embed="rId3">
            <a:alphaModFix/>
          </a:blip>
          <a:srcRect/>
          <a:stretch/>
        </p:blipFill>
        <p:spPr>
          <a:xfrm>
            <a:off x="6556108" y="2387141"/>
            <a:ext cx="4718583" cy="3586760"/>
          </a:xfrm>
          <a:prstGeom prst="rect">
            <a:avLst/>
          </a:prstGeom>
          <a:noFill/>
          <a:ln>
            <a:noFill/>
          </a:ln>
        </p:spPr>
      </p:pic>
      <p:sp>
        <p:nvSpPr>
          <p:cNvPr id="6" name="Rectangle 5">
            <a:extLst>
              <a:ext uri="{FF2B5EF4-FFF2-40B4-BE49-F238E27FC236}">
                <a16:creationId xmlns:a16="http://schemas.microsoft.com/office/drawing/2014/main" id="{E65EF0F2-5CC8-3C05-1F90-7690B79ECEE4}"/>
              </a:ext>
            </a:extLst>
          </p:cNvPr>
          <p:cNvSpPr/>
          <p:nvPr/>
        </p:nvSpPr>
        <p:spPr>
          <a:xfrm>
            <a:off x="609598" y="2176790"/>
            <a:ext cx="5334000" cy="3991846"/>
          </a:xfrm>
          <a:prstGeom prst="rect">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dirty="0">
                <a:solidFill>
                  <a:schemeClr val="tx1"/>
                </a:solidFill>
                <a:latin typeface="+mj-lt"/>
              </a:rPr>
              <a:t>Phase 1 A/B testing protocol:</a:t>
            </a:r>
          </a:p>
          <a:p>
            <a:pPr algn="ctr"/>
            <a:endParaRPr lang="en-ID" dirty="0">
              <a:solidFill>
                <a:schemeClr val="tx1"/>
              </a:solidFill>
              <a:latin typeface="+mj-lt"/>
            </a:endParaRPr>
          </a:p>
        </p:txBody>
      </p:sp>
      <p:sp>
        <p:nvSpPr>
          <p:cNvPr id="10" name="Google Shape;1107;p35">
            <a:extLst>
              <a:ext uri="{FF2B5EF4-FFF2-40B4-BE49-F238E27FC236}">
                <a16:creationId xmlns:a16="http://schemas.microsoft.com/office/drawing/2014/main" id="{8FDDF02F-421D-3B00-71B2-9C30E2C6D994}"/>
              </a:ext>
            </a:extLst>
          </p:cNvPr>
          <p:cNvSpPr/>
          <p:nvPr/>
        </p:nvSpPr>
        <p:spPr>
          <a:xfrm>
            <a:off x="9396666" y="155459"/>
            <a:ext cx="2175225" cy="18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dirty="0">
                <a:solidFill>
                  <a:schemeClr val="bg1"/>
                </a:solidFill>
                <a:latin typeface="+mj-lt"/>
                <a:ea typeface="Century Gothic"/>
                <a:cs typeface="Century Gothic"/>
                <a:sym typeface="Century Gothic"/>
              </a:rPr>
              <a:t>Campaign Design</a:t>
            </a:r>
            <a:endParaRPr dirty="0">
              <a:solidFill>
                <a:schemeClr val="bg1"/>
              </a:solidFill>
              <a:latin typeface="+mj-lt"/>
            </a:endParaRPr>
          </a:p>
        </p:txBody>
      </p:sp>
      <p:sp>
        <p:nvSpPr>
          <p:cNvPr id="11" name="Google Shape;1108;p35">
            <a:extLst>
              <a:ext uri="{FF2B5EF4-FFF2-40B4-BE49-F238E27FC236}">
                <a16:creationId xmlns:a16="http://schemas.microsoft.com/office/drawing/2014/main" id="{B7385715-844A-2DF4-C204-7AFB160AD329}"/>
              </a:ext>
            </a:extLst>
          </p:cNvPr>
          <p:cNvSpPr/>
          <p:nvPr/>
        </p:nvSpPr>
        <p:spPr>
          <a:xfrm>
            <a:off x="9396666" y="382939"/>
            <a:ext cx="2175225" cy="18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dirty="0">
                <a:solidFill>
                  <a:schemeClr val="bg1"/>
                </a:solidFill>
                <a:latin typeface="+mj-lt"/>
                <a:ea typeface="Century Gothic"/>
                <a:cs typeface="Century Gothic"/>
                <a:sym typeface="Century Gothic"/>
              </a:rPr>
              <a:t>Program Design</a:t>
            </a:r>
            <a:endParaRPr dirty="0">
              <a:solidFill>
                <a:schemeClr val="bg1"/>
              </a:solidFill>
              <a:latin typeface="+mj-lt"/>
            </a:endParaRPr>
          </a:p>
        </p:txBody>
      </p:sp>
      <p:sp>
        <p:nvSpPr>
          <p:cNvPr id="12" name="Google Shape;1109;p35">
            <a:extLst>
              <a:ext uri="{FF2B5EF4-FFF2-40B4-BE49-F238E27FC236}">
                <a16:creationId xmlns:a16="http://schemas.microsoft.com/office/drawing/2014/main" id="{A40C64C1-8125-A709-39EE-25A4D47ACD26}"/>
              </a:ext>
            </a:extLst>
          </p:cNvPr>
          <p:cNvSpPr/>
          <p:nvPr/>
        </p:nvSpPr>
        <p:spPr>
          <a:xfrm>
            <a:off x="9396665" y="610419"/>
            <a:ext cx="2175225" cy="18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bg1"/>
                </a:solidFill>
                <a:latin typeface="+mj-lt"/>
                <a:ea typeface="Century Gothic"/>
                <a:cs typeface="Century Gothic"/>
                <a:sym typeface="Century Gothic"/>
              </a:rPr>
              <a:t>Activity Design</a:t>
            </a:r>
            <a:endParaRPr>
              <a:solidFill>
                <a:schemeClr val="bg1"/>
              </a:solidFill>
              <a:latin typeface="+mj-lt"/>
            </a:endParaRPr>
          </a:p>
        </p:txBody>
      </p:sp>
      <p:sp>
        <p:nvSpPr>
          <p:cNvPr id="13" name="Google Shape;1110;p35">
            <a:extLst>
              <a:ext uri="{FF2B5EF4-FFF2-40B4-BE49-F238E27FC236}">
                <a16:creationId xmlns:a16="http://schemas.microsoft.com/office/drawing/2014/main" id="{ED99BAE6-EB25-3BAC-1250-E8C06C633885}"/>
              </a:ext>
            </a:extLst>
          </p:cNvPr>
          <p:cNvSpPr/>
          <p:nvPr/>
        </p:nvSpPr>
        <p:spPr>
          <a:xfrm>
            <a:off x="9396663" y="837899"/>
            <a:ext cx="2175225" cy="1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bg1"/>
                </a:solidFill>
                <a:latin typeface="+mj-lt"/>
                <a:ea typeface="Century Gothic"/>
                <a:cs typeface="Century Gothic"/>
                <a:sym typeface="Century Gothic"/>
              </a:rPr>
              <a:t>Offer Design</a:t>
            </a:r>
            <a:endParaRPr>
              <a:solidFill>
                <a:schemeClr val="bg1"/>
              </a:solidFill>
              <a:latin typeface="+mj-lt"/>
            </a:endParaRPr>
          </a:p>
        </p:txBody>
      </p:sp>
      <p:sp>
        <p:nvSpPr>
          <p:cNvPr id="7" name="Rectangle 6">
            <a:extLst>
              <a:ext uri="{FF2B5EF4-FFF2-40B4-BE49-F238E27FC236}">
                <a16:creationId xmlns:a16="http://schemas.microsoft.com/office/drawing/2014/main" id="{63D5966A-761C-C3B8-B826-FBCFFCCE48C7}"/>
              </a:ext>
            </a:extLst>
          </p:cNvPr>
          <p:cNvSpPr/>
          <p:nvPr/>
        </p:nvSpPr>
        <p:spPr>
          <a:xfrm>
            <a:off x="6556108" y="2387141"/>
            <a:ext cx="1980673" cy="391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29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029C4-AA7E-9DBF-B56F-DDF0F04ECF50}"/>
              </a:ext>
            </a:extLst>
          </p:cNvPr>
          <p:cNvSpPr>
            <a:spLocks noGrp="1"/>
          </p:cNvSpPr>
          <p:nvPr>
            <p:ph type="body" sz="quarter" idx="10"/>
          </p:nvPr>
        </p:nvSpPr>
        <p:spPr/>
        <p:txBody>
          <a:bodyPr/>
          <a:lstStyle/>
          <a:p>
            <a:r>
              <a:rPr lang="en-US" b="1" dirty="0"/>
              <a:t>Schedule a session with your advisor</a:t>
            </a:r>
          </a:p>
          <a:p>
            <a:r>
              <a:rPr lang="en-US" dirty="0"/>
              <a:t>SBI Advisors help clients with practical advice, whether strategic or surgically tactical, to drive revenue and growth. </a:t>
            </a:r>
          </a:p>
          <a:p>
            <a:r>
              <a:rPr lang="en-US" dirty="0"/>
              <a:t>Contact your advisor to schedule a work session and tune this guidance to your situation.</a:t>
            </a:r>
          </a:p>
          <a:p>
            <a:endParaRPr lang="en-US" dirty="0"/>
          </a:p>
          <a:p>
            <a:r>
              <a:rPr lang="en-US" b="1" dirty="0"/>
              <a:t>Login to SBI Pro:</a:t>
            </a:r>
          </a:p>
          <a:p>
            <a:r>
              <a:rPr lang="en-US" dirty="0">
                <a:hlinkClick r:id="rId2"/>
              </a:rPr>
              <a:t>https://pro.sbigrowth.com/</a:t>
            </a:r>
            <a:r>
              <a:rPr lang="en-US" dirty="0"/>
              <a:t> </a:t>
            </a:r>
          </a:p>
        </p:txBody>
      </p:sp>
      <p:sp>
        <p:nvSpPr>
          <p:cNvPr id="4" name="Text Placeholder 3">
            <a:extLst>
              <a:ext uri="{FF2B5EF4-FFF2-40B4-BE49-F238E27FC236}">
                <a16:creationId xmlns:a16="http://schemas.microsoft.com/office/drawing/2014/main" id="{4C1879E6-97EC-6252-1E1E-52ED968CC86E}"/>
              </a:ext>
            </a:extLst>
          </p:cNvPr>
          <p:cNvSpPr>
            <a:spLocks noGrp="1"/>
          </p:cNvSpPr>
          <p:nvPr>
            <p:ph type="body" sz="quarter" idx="11"/>
          </p:nvPr>
        </p:nvSpPr>
        <p:spPr/>
        <p:txBody>
          <a:bodyPr vert="horz" lIns="91440" tIns="45720" rIns="91440" bIns="45720" rtlCol="0" anchor="t">
            <a:normAutofit/>
          </a:bodyPr>
          <a:lstStyle/>
          <a:p>
            <a:r>
              <a:rPr lang="en-US" dirty="0"/>
              <a:t>For more resources like this, contact your advisor or visit SBI Pro.</a:t>
            </a:r>
          </a:p>
        </p:txBody>
      </p:sp>
    </p:spTree>
    <p:extLst>
      <p:ext uri="{BB962C8B-B14F-4D97-AF65-F5344CB8AC3E}">
        <p14:creationId xmlns:p14="http://schemas.microsoft.com/office/powerpoint/2010/main" val="121095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D897E-33D5-8E66-D8A9-C1EF0D7A29A2}"/>
              </a:ext>
            </a:extLst>
          </p:cNvPr>
          <p:cNvSpPr>
            <a:spLocks noGrp="1"/>
          </p:cNvSpPr>
          <p:nvPr>
            <p:ph type="body" sz="quarter" idx="10"/>
          </p:nvPr>
        </p:nvSpPr>
        <p:spPr>
          <a:xfrm>
            <a:off x="1318352" y="2538945"/>
            <a:ext cx="9555296" cy="875211"/>
          </a:xfrm>
        </p:spPr>
        <p:txBody>
          <a:bodyPr>
            <a:noAutofit/>
          </a:bodyPr>
          <a:lstStyle/>
          <a:p>
            <a:r>
              <a:rPr lang="en-US" dirty="0"/>
              <a:t>Step One: Design the Campaign</a:t>
            </a:r>
            <a:endParaRPr lang="en-ID" dirty="0"/>
          </a:p>
        </p:txBody>
      </p:sp>
      <p:sp>
        <p:nvSpPr>
          <p:cNvPr id="3" name="Text Placeholder 2" hidden="1">
            <a:extLst>
              <a:ext uri="{FF2B5EF4-FFF2-40B4-BE49-F238E27FC236}">
                <a16:creationId xmlns:a16="http://schemas.microsoft.com/office/drawing/2014/main" id="{DB632BE7-D36A-1A9B-F564-1F54B069F76A}"/>
              </a:ext>
            </a:extLst>
          </p:cNvPr>
          <p:cNvSpPr>
            <a:spLocks noGrp="1"/>
          </p:cNvSpPr>
          <p:nvPr>
            <p:ph type="body" sz="quarter" idx="11"/>
          </p:nvPr>
        </p:nvSpPr>
        <p:spPr/>
        <p:txBody>
          <a:bodyPr/>
          <a:lstStyle/>
          <a:p>
            <a:endParaRPr lang="en-ID" dirty="0"/>
          </a:p>
        </p:txBody>
      </p:sp>
    </p:spTree>
    <p:extLst>
      <p:ext uri="{BB962C8B-B14F-4D97-AF65-F5344CB8AC3E}">
        <p14:creationId xmlns:p14="http://schemas.microsoft.com/office/powerpoint/2010/main" val="407936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9E6499-EF75-7A22-04F7-1E2D307A60FB}"/>
              </a:ext>
            </a:extLst>
          </p:cNvPr>
          <p:cNvSpPr/>
          <p:nvPr/>
        </p:nvSpPr>
        <p:spPr>
          <a:xfrm>
            <a:off x="0" y="1143000"/>
            <a:ext cx="12192001"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1" name="Group 10">
            <a:extLst>
              <a:ext uri="{FF2B5EF4-FFF2-40B4-BE49-F238E27FC236}">
                <a16:creationId xmlns:a16="http://schemas.microsoft.com/office/drawing/2014/main" id="{F142DFA5-BD12-AC47-A956-2B47F5DB256E}"/>
              </a:ext>
            </a:extLst>
          </p:cNvPr>
          <p:cNvGrpSpPr/>
          <p:nvPr/>
        </p:nvGrpSpPr>
        <p:grpSpPr>
          <a:xfrm>
            <a:off x="619124" y="2217925"/>
            <a:ext cx="10963276" cy="3447098"/>
            <a:chOff x="5286373" y="2046475"/>
            <a:chExt cx="10963276" cy="3447098"/>
          </a:xfrm>
        </p:grpSpPr>
        <p:sp>
          <p:nvSpPr>
            <p:cNvPr id="6" name="Google Shape;726;p2">
              <a:extLst>
                <a:ext uri="{FF2B5EF4-FFF2-40B4-BE49-F238E27FC236}">
                  <a16:creationId xmlns:a16="http://schemas.microsoft.com/office/drawing/2014/main" id="{48598551-024F-BCBA-DF41-0F8BBA938E4D}"/>
                </a:ext>
              </a:extLst>
            </p:cNvPr>
            <p:cNvSpPr txBox="1"/>
            <p:nvPr/>
          </p:nvSpPr>
          <p:spPr>
            <a:xfrm>
              <a:off x="5286373" y="2046475"/>
              <a:ext cx="7669766" cy="34470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1" dirty="0">
                  <a:solidFill>
                    <a:schemeClr val="bg1"/>
                  </a:solidFill>
                  <a:ea typeface="Arial"/>
                  <a:cs typeface="Arial"/>
                  <a:sym typeface="Arial"/>
                </a:rPr>
                <a:t>“Simple can be harder than complex. You have to work hard to get your thinking clean to make it simple. But it’s worth it in the end because once you get there, you can move mountains.”</a:t>
              </a:r>
            </a:p>
            <a:p>
              <a:pPr marL="0" marR="0" lvl="0" indent="0" algn="l" rtl="0">
                <a:spcBef>
                  <a:spcPts val="0"/>
                </a:spcBef>
                <a:spcAft>
                  <a:spcPts val="0"/>
                </a:spcAft>
                <a:buNone/>
              </a:pPr>
              <a:endParaRPr lang="en-US" sz="2400" b="1" i="1" dirty="0">
                <a:solidFill>
                  <a:schemeClr val="bg1"/>
                </a:solidFill>
                <a:ea typeface="Arial"/>
                <a:cs typeface="Arial"/>
                <a:sym typeface="Arial"/>
              </a:endParaRP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endParaRPr lang="en-ID" sz="2400" b="1" i="1" dirty="0">
                <a:solidFill>
                  <a:schemeClr val="bg1"/>
                </a:solidFill>
                <a:ea typeface="Arial"/>
                <a:cs typeface="Arial"/>
                <a:sym typeface="Arial"/>
              </a:endParaRPr>
            </a:p>
            <a:p>
              <a:pPr marL="0" marR="0" lvl="0" indent="0" algn="l" rtl="0">
                <a:spcBef>
                  <a:spcPts val="0"/>
                </a:spcBef>
                <a:spcAft>
                  <a:spcPts val="0"/>
                </a:spcAft>
                <a:buNone/>
              </a:pPr>
              <a:r>
                <a:rPr lang="en-US" sz="3200" b="1" i="1" dirty="0">
                  <a:solidFill>
                    <a:schemeClr val="bg1"/>
                  </a:solidFill>
                  <a:ea typeface="Arial"/>
                  <a:cs typeface="Arial"/>
                  <a:sym typeface="Arial"/>
                </a:rPr>
                <a:t>Steve Jobs</a:t>
              </a:r>
            </a:p>
            <a:p>
              <a:r>
                <a:rPr lang="en-US" b="1" dirty="0">
                  <a:solidFill>
                    <a:schemeClr val="accent4"/>
                  </a:solidFill>
                  <a:cs typeface="Arial"/>
                  <a:sym typeface="Arial"/>
                </a:rPr>
                <a:t>CEO, Apple</a:t>
              </a:r>
            </a:p>
          </p:txBody>
        </p:sp>
        <p:cxnSp>
          <p:nvCxnSpPr>
            <p:cNvPr id="8" name="Straight Connector 7">
              <a:extLst>
                <a:ext uri="{FF2B5EF4-FFF2-40B4-BE49-F238E27FC236}">
                  <a16:creationId xmlns:a16="http://schemas.microsoft.com/office/drawing/2014/main" id="{C03185C5-5C56-AA23-2A0A-C6F7D300A695}"/>
                </a:ext>
              </a:extLst>
            </p:cNvPr>
            <p:cNvCxnSpPr>
              <a:cxnSpLocks/>
            </p:cNvCxnSpPr>
            <p:nvPr/>
          </p:nvCxnSpPr>
          <p:spPr>
            <a:xfrm flipH="1">
              <a:off x="5286375" y="4109978"/>
              <a:ext cx="10963274" cy="0"/>
            </a:xfrm>
            <a:prstGeom prst="line">
              <a:avLst/>
            </a:prstGeom>
            <a:ln>
              <a:gradFill>
                <a:gsLst>
                  <a:gs pos="35000">
                    <a:srgbClr val="FFFFFF">
                      <a:alpha val="0"/>
                    </a:srgbClr>
                  </a:gs>
                  <a:gs pos="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15EBB5A-7D65-E9AB-270C-C323746B6358}"/>
              </a:ext>
            </a:extLst>
          </p:cNvPr>
          <p:cNvSpPr/>
          <p:nvPr/>
        </p:nvSpPr>
        <p:spPr>
          <a:xfrm>
            <a:off x="609600" y="1143000"/>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p>
        </p:txBody>
      </p:sp>
      <p:pic>
        <p:nvPicPr>
          <p:cNvPr id="17" name="Graphic 16" descr="Open quotation mark with solid fill">
            <a:extLst>
              <a:ext uri="{FF2B5EF4-FFF2-40B4-BE49-F238E27FC236}">
                <a16:creationId xmlns:a16="http://schemas.microsoft.com/office/drawing/2014/main" id="{89947F8B-9C2B-8AF9-8E8A-F09DEF3878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000" y="1094400"/>
            <a:ext cx="817200" cy="817200"/>
          </a:xfrm>
          <a:prstGeom prst="rect">
            <a:avLst/>
          </a:prstGeom>
        </p:spPr>
      </p:pic>
      <p:pic>
        <p:nvPicPr>
          <p:cNvPr id="2" name="Google Shape;764;p5">
            <a:extLst>
              <a:ext uri="{FF2B5EF4-FFF2-40B4-BE49-F238E27FC236}">
                <a16:creationId xmlns:a16="http://schemas.microsoft.com/office/drawing/2014/main" id="{3158DEEF-06C0-9392-878A-0CA068F21B95}"/>
              </a:ext>
            </a:extLst>
          </p:cNvPr>
          <p:cNvPicPr preferRelativeResize="0">
            <a:picLocks noChangeAspect="1"/>
          </p:cNvPicPr>
          <p:nvPr/>
        </p:nvPicPr>
        <p:blipFill rotWithShape="1">
          <a:blip r:embed="rId4">
            <a:alphaModFix/>
          </a:blip>
          <a:srcRect l="40997" b="30462"/>
          <a:stretch/>
        </p:blipFill>
        <p:spPr>
          <a:xfrm>
            <a:off x="7571880" y="492759"/>
            <a:ext cx="4618053" cy="5679442"/>
          </a:xfrm>
          <a:prstGeom prst="rect">
            <a:avLst/>
          </a:prstGeom>
          <a:noFill/>
          <a:ln>
            <a:noFill/>
          </a:ln>
        </p:spPr>
      </p:pic>
    </p:spTree>
    <p:extLst>
      <p:ext uri="{BB962C8B-B14F-4D97-AF65-F5344CB8AC3E}">
        <p14:creationId xmlns:p14="http://schemas.microsoft.com/office/powerpoint/2010/main" val="190320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5CC45E8-C584-9C52-0CBF-101CD6AC8478}"/>
              </a:ext>
            </a:extLst>
          </p:cNvPr>
          <p:cNvSpPr/>
          <p:nvPr/>
        </p:nvSpPr>
        <p:spPr>
          <a:xfrm>
            <a:off x="4605051" y="2069297"/>
            <a:ext cx="6977349" cy="1830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itle 5">
            <a:extLst>
              <a:ext uri="{FF2B5EF4-FFF2-40B4-BE49-F238E27FC236}">
                <a16:creationId xmlns:a16="http://schemas.microsoft.com/office/drawing/2014/main" id="{B1957A99-30A9-506E-B45F-A19998981249}"/>
              </a:ext>
            </a:extLst>
          </p:cNvPr>
          <p:cNvSpPr>
            <a:spLocks noGrp="1"/>
          </p:cNvSpPr>
          <p:nvPr>
            <p:ph type="title"/>
          </p:nvPr>
        </p:nvSpPr>
        <p:spPr/>
        <p:txBody>
          <a:bodyPr/>
          <a:lstStyle/>
          <a:p>
            <a:r>
              <a:rPr lang="en-US" dirty="0"/>
              <a:t>Campaign Planning Process, Step 1</a:t>
            </a:r>
          </a:p>
        </p:txBody>
      </p:sp>
      <p:sp>
        <p:nvSpPr>
          <p:cNvPr id="7" name="Rectangle 6">
            <a:extLst>
              <a:ext uri="{FF2B5EF4-FFF2-40B4-BE49-F238E27FC236}">
                <a16:creationId xmlns:a16="http://schemas.microsoft.com/office/drawing/2014/main" id="{C462B311-59EE-5E87-841F-D7E1CE52210A}"/>
              </a:ext>
            </a:extLst>
          </p:cNvPr>
          <p:cNvSpPr/>
          <p:nvPr/>
        </p:nvSpPr>
        <p:spPr>
          <a:xfrm>
            <a:off x="609599" y="4329629"/>
            <a:ext cx="3742063" cy="18360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E7D83F-2C25-1DD9-49F5-08890DEF26E6}"/>
              </a:ext>
            </a:extLst>
          </p:cNvPr>
          <p:cNvSpPr/>
          <p:nvPr/>
        </p:nvSpPr>
        <p:spPr>
          <a:xfrm>
            <a:off x="4605051" y="4557664"/>
            <a:ext cx="3415229" cy="144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Campaign Overview</a:t>
            </a:r>
          </a:p>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Campaign Goals</a:t>
            </a:r>
          </a:p>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Market/Audience Profile</a:t>
            </a:r>
          </a:p>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Campaign Calendar</a:t>
            </a:r>
          </a:p>
        </p:txBody>
      </p:sp>
      <p:sp>
        <p:nvSpPr>
          <p:cNvPr id="18" name="Rectangle 17">
            <a:extLst>
              <a:ext uri="{FF2B5EF4-FFF2-40B4-BE49-F238E27FC236}">
                <a16:creationId xmlns:a16="http://schemas.microsoft.com/office/drawing/2014/main" id="{CA591058-3CE4-8D44-90A3-4F8D6EDAEC10}"/>
              </a:ext>
            </a:extLst>
          </p:cNvPr>
          <p:cNvSpPr/>
          <p:nvPr/>
        </p:nvSpPr>
        <p:spPr>
          <a:xfrm>
            <a:off x="609601" y="1137951"/>
            <a:ext cx="10972799" cy="711009"/>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rtl="0">
              <a:lnSpc>
                <a:spcPct val="100000"/>
              </a:lnSpc>
              <a:spcBef>
                <a:spcPts val="0"/>
              </a:spcBef>
              <a:spcAft>
                <a:spcPts val="0"/>
              </a:spcAft>
              <a:buClr>
                <a:schemeClr val="lt1"/>
              </a:buClr>
              <a:buSzPts val="1600"/>
              <a:buFont typeface="Arial"/>
              <a:buNone/>
            </a:pPr>
            <a:r>
              <a:rPr lang="en-US" sz="2000" b="1" i="0" u="none" strike="noStrike" cap="none" dirty="0">
                <a:solidFill>
                  <a:schemeClr val="bg1"/>
                </a:solidFill>
                <a:ea typeface="Calibri"/>
                <a:cs typeface="Calibri"/>
                <a:sym typeface="Calibri"/>
              </a:rPr>
              <a:t>Campaign Design</a:t>
            </a:r>
          </a:p>
        </p:txBody>
      </p:sp>
      <p:sp>
        <p:nvSpPr>
          <p:cNvPr id="19" name="Rectangle 18">
            <a:extLst>
              <a:ext uri="{FF2B5EF4-FFF2-40B4-BE49-F238E27FC236}">
                <a16:creationId xmlns:a16="http://schemas.microsoft.com/office/drawing/2014/main" id="{7EB92C1C-0A08-0C5C-CE84-FAFF2EE23202}"/>
              </a:ext>
            </a:extLst>
          </p:cNvPr>
          <p:cNvSpPr/>
          <p:nvPr/>
        </p:nvSpPr>
        <p:spPr>
          <a:xfrm>
            <a:off x="609598" y="2063850"/>
            <a:ext cx="3742063" cy="18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946059-B8FC-0079-BFF1-9BC8499DDB6B}"/>
              </a:ext>
            </a:extLst>
          </p:cNvPr>
          <p:cNvSpPr/>
          <p:nvPr/>
        </p:nvSpPr>
        <p:spPr>
          <a:xfrm>
            <a:off x="1161538" y="2827961"/>
            <a:ext cx="232971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rtl="0">
              <a:lnSpc>
                <a:spcPct val="100000"/>
              </a:lnSpc>
              <a:spcBef>
                <a:spcPts val="0"/>
              </a:spcBef>
              <a:spcAft>
                <a:spcPts val="0"/>
              </a:spcAft>
              <a:buNone/>
            </a:pPr>
            <a:r>
              <a:rPr lang="en-US" sz="2000" b="1" i="0" u="none" strike="noStrike" cap="none" dirty="0">
                <a:solidFill>
                  <a:schemeClr val="lt1"/>
                </a:solidFill>
                <a:ea typeface="Arial"/>
                <a:cs typeface="Arial"/>
                <a:sym typeface="Arial"/>
              </a:rPr>
              <a:t>Objective</a:t>
            </a:r>
            <a:endParaRPr lang="en-US" sz="2000" b="1" dirty="0"/>
          </a:p>
        </p:txBody>
      </p:sp>
      <p:sp>
        <p:nvSpPr>
          <p:cNvPr id="2" name="Rectangle 1">
            <a:extLst>
              <a:ext uri="{FF2B5EF4-FFF2-40B4-BE49-F238E27FC236}">
                <a16:creationId xmlns:a16="http://schemas.microsoft.com/office/drawing/2014/main" id="{D7DD8852-52B8-9891-2769-BC3B1CCC3914}"/>
              </a:ext>
            </a:extLst>
          </p:cNvPr>
          <p:cNvSpPr/>
          <p:nvPr/>
        </p:nvSpPr>
        <p:spPr>
          <a:xfrm>
            <a:off x="1161538" y="4785964"/>
            <a:ext cx="2638185"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rtl="0">
              <a:lnSpc>
                <a:spcPct val="100000"/>
              </a:lnSpc>
              <a:spcBef>
                <a:spcPts val="0"/>
              </a:spcBef>
              <a:spcAft>
                <a:spcPts val="0"/>
              </a:spcAft>
              <a:buNone/>
            </a:pPr>
            <a:r>
              <a:rPr lang="en-US" sz="2000" b="1" i="0" u="none" strike="noStrike" cap="none" dirty="0">
                <a:solidFill>
                  <a:schemeClr val="lt1"/>
                </a:solidFill>
                <a:ea typeface="Arial"/>
                <a:cs typeface="Arial"/>
                <a:sym typeface="Arial"/>
              </a:rPr>
              <a:t>Step 1 </a:t>
            </a:r>
          </a:p>
          <a:p>
            <a:pPr marL="0" marR="0" lvl="0" indent="0" rtl="0">
              <a:lnSpc>
                <a:spcPct val="100000"/>
              </a:lnSpc>
              <a:spcBef>
                <a:spcPts val="0"/>
              </a:spcBef>
              <a:spcAft>
                <a:spcPts val="0"/>
              </a:spcAft>
              <a:buNone/>
            </a:pPr>
            <a:r>
              <a:rPr lang="en-US" sz="2000" b="1" i="0" u="none" strike="noStrike" cap="none" dirty="0">
                <a:solidFill>
                  <a:schemeClr val="lt1"/>
                </a:solidFill>
                <a:ea typeface="Arial"/>
                <a:cs typeface="Arial"/>
                <a:sym typeface="Arial"/>
              </a:rPr>
              <a:t>Campaign Design Deliverables</a:t>
            </a:r>
          </a:p>
        </p:txBody>
      </p:sp>
      <p:sp>
        <p:nvSpPr>
          <p:cNvPr id="3" name="Rectangle 2">
            <a:extLst>
              <a:ext uri="{FF2B5EF4-FFF2-40B4-BE49-F238E27FC236}">
                <a16:creationId xmlns:a16="http://schemas.microsoft.com/office/drawing/2014/main" id="{059587A7-C073-A624-DECB-EE277FBC1A4D}"/>
              </a:ext>
            </a:extLst>
          </p:cNvPr>
          <p:cNvSpPr/>
          <p:nvPr/>
        </p:nvSpPr>
        <p:spPr>
          <a:xfrm>
            <a:off x="8156661" y="4557664"/>
            <a:ext cx="3415229" cy="144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Competitive Assessment</a:t>
            </a:r>
          </a:p>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Competitive Positioning</a:t>
            </a:r>
          </a:p>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Market Message</a:t>
            </a:r>
          </a:p>
          <a:p>
            <a:pPr marL="285750" indent="-285750">
              <a:spcAft>
                <a:spcPts val="1200"/>
              </a:spcAft>
              <a:buClr>
                <a:srgbClr val="000000"/>
              </a:buClr>
              <a:buSzPts val="1100"/>
              <a:buFont typeface="Arial" panose="020B0604020202020204" pitchFamily="34" charset="0"/>
              <a:buChar char="•"/>
            </a:pPr>
            <a:r>
              <a:rPr lang="en-US" sz="1600" dirty="0">
                <a:solidFill>
                  <a:schemeClr val="tx1"/>
                </a:solidFill>
                <a:cs typeface="Arial"/>
                <a:sym typeface="Calibri"/>
              </a:rPr>
              <a:t>Measurement Plan</a:t>
            </a:r>
          </a:p>
        </p:txBody>
      </p:sp>
      <p:sp>
        <p:nvSpPr>
          <p:cNvPr id="5" name="TextBox 4">
            <a:extLst>
              <a:ext uri="{FF2B5EF4-FFF2-40B4-BE49-F238E27FC236}">
                <a16:creationId xmlns:a16="http://schemas.microsoft.com/office/drawing/2014/main" id="{32FDF17A-4337-DF69-A4EC-BBFFF0135443}"/>
              </a:ext>
            </a:extLst>
          </p:cNvPr>
          <p:cNvSpPr txBox="1"/>
          <p:nvPr/>
        </p:nvSpPr>
        <p:spPr>
          <a:xfrm>
            <a:off x="5117432" y="2707574"/>
            <a:ext cx="5952586" cy="492443"/>
          </a:xfrm>
          <a:prstGeom prst="rect">
            <a:avLst/>
          </a:prstGeom>
          <a:noFill/>
        </p:spPr>
        <p:txBody>
          <a:bodyPr wrap="square" lIns="0" tIns="0" rIns="0" bIns="0" rtlCol="0">
            <a:spAutoFit/>
          </a:bodyPr>
          <a:lstStyle/>
          <a:p>
            <a:pPr marR="0" lvl="0" algn="l" defTabSz="385767" rtl="0" eaLnBrk="1" fontAlgn="auto" latinLnBrk="0" hangingPunct="1">
              <a:lnSpc>
                <a:spcPct val="100000"/>
              </a:lnSpc>
              <a:spcBef>
                <a:spcPts val="0"/>
              </a:spcBef>
              <a:spcAft>
                <a:spcPts val="0"/>
              </a:spcAft>
              <a:buClrTx/>
              <a:buSzTx/>
              <a:tabLst/>
              <a:defRPr/>
            </a:pPr>
            <a:r>
              <a:rPr lang="en-US" sz="1600" dirty="0">
                <a:latin typeface="+mn-lt"/>
              </a:rPr>
              <a:t>Design marketing campaigns that attract buyers to your products/solutions</a:t>
            </a:r>
          </a:p>
        </p:txBody>
      </p:sp>
      <p:cxnSp>
        <p:nvCxnSpPr>
          <p:cNvPr id="15" name="Straight Connector 14">
            <a:extLst>
              <a:ext uri="{FF2B5EF4-FFF2-40B4-BE49-F238E27FC236}">
                <a16:creationId xmlns:a16="http://schemas.microsoft.com/office/drawing/2014/main" id="{A1D75DA2-DA98-A617-7E30-0C9297121008}"/>
              </a:ext>
            </a:extLst>
          </p:cNvPr>
          <p:cNvCxnSpPr>
            <a:cxnSpLocks/>
          </p:cNvCxnSpPr>
          <p:nvPr/>
        </p:nvCxnSpPr>
        <p:spPr>
          <a:xfrm flipH="1">
            <a:off x="619126" y="4114740"/>
            <a:ext cx="109632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Chevron 11">
            <a:extLst>
              <a:ext uri="{FF2B5EF4-FFF2-40B4-BE49-F238E27FC236}">
                <a16:creationId xmlns:a16="http://schemas.microsoft.com/office/drawing/2014/main" id="{19DB73BA-DA22-171C-B9F2-79D5E767EDFD}"/>
              </a:ext>
            </a:extLst>
          </p:cNvPr>
          <p:cNvSpPr/>
          <p:nvPr/>
        </p:nvSpPr>
        <p:spPr>
          <a:xfrm>
            <a:off x="3388537" y="2776940"/>
            <a:ext cx="484632" cy="484632"/>
          </a:xfrm>
          <a:prstGeom prst="chevron">
            <a:avLst/>
          </a:prstGeom>
          <a:solidFill>
            <a:schemeClr val="bg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a:extLst>
              <a:ext uri="{FF2B5EF4-FFF2-40B4-BE49-F238E27FC236}">
                <a16:creationId xmlns:a16="http://schemas.microsoft.com/office/drawing/2014/main" id="{86FCD263-7E3D-4909-DE51-8086534294E6}"/>
              </a:ext>
            </a:extLst>
          </p:cNvPr>
          <p:cNvSpPr/>
          <p:nvPr/>
        </p:nvSpPr>
        <p:spPr>
          <a:xfrm>
            <a:off x="3388537" y="5005313"/>
            <a:ext cx="484632" cy="484632"/>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426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Overview</a:t>
            </a:r>
            <a:endParaRPr lang="en-ID" dirty="0"/>
          </a:p>
        </p:txBody>
      </p:sp>
      <p:graphicFrame>
        <p:nvGraphicFramePr>
          <p:cNvPr id="4" name="Google Shape;778;p7">
            <a:extLst>
              <a:ext uri="{FF2B5EF4-FFF2-40B4-BE49-F238E27FC236}">
                <a16:creationId xmlns:a16="http://schemas.microsoft.com/office/drawing/2014/main" id="{BF4C3F19-AC2A-F072-206E-A38ADAE47E06}"/>
              </a:ext>
            </a:extLst>
          </p:cNvPr>
          <p:cNvGraphicFramePr/>
          <p:nvPr>
            <p:extLst>
              <p:ext uri="{D42A27DB-BD31-4B8C-83A1-F6EECF244321}">
                <p14:modId xmlns:p14="http://schemas.microsoft.com/office/powerpoint/2010/main" val="483728281"/>
              </p:ext>
            </p:extLst>
          </p:nvPr>
        </p:nvGraphicFramePr>
        <p:xfrm>
          <a:off x="609601" y="1125538"/>
          <a:ext cx="10972802" cy="5046660"/>
        </p:xfrm>
        <a:graphic>
          <a:graphicData uri="http://schemas.openxmlformats.org/drawingml/2006/table">
            <a:tbl>
              <a:tblPr firstRow="1" bandRow="1">
                <a:noFill/>
              </a:tblPr>
              <a:tblGrid>
                <a:gridCol w="1461723">
                  <a:extLst>
                    <a:ext uri="{9D8B030D-6E8A-4147-A177-3AD203B41FA5}">
                      <a16:colId xmlns:a16="http://schemas.microsoft.com/office/drawing/2014/main" val="20000"/>
                    </a:ext>
                  </a:extLst>
                </a:gridCol>
                <a:gridCol w="1461723">
                  <a:extLst>
                    <a:ext uri="{9D8B030D-6E8A-4147-A177-3AD203B41FA5}">
                      <a16:colId xmlns:a16="http://schemas.microsoft.com/office/drawing/2014/main" val="20001"/>
                    </a:ext>
                  </a:extLst>
                </a:gridCol>
                <a:gridCol w="2012339">
                  <a:extLst>
                    <a:ext uri="{9D8B030D-6E8A-4147-A177-3AD203B41FA5}">
                      <a16:colId xmlns:a16="http://schemas.microsoft.com/office/drawing/2014/main" val="20002"/>
                    </a:ext>
                  </a:extLst>
                </a:gridCol>
                <a:gridCol w="2012339">
                  <a:extLst>
                    <a:ext uri="{9D8B030D-6E8A-4147-A177-3AD203B41FA5}">
                      <a16:colId xmlns:a16="http://schemas.microsoft.com/office/drawing/2014/main" val="20003"/>
                    </a:ext>
                  </a:extLst>
                </a:gridCol>
                <a:gridCol w="2012339">
                  <a:extLst>
                    <a:ext uri="{9D8B030D-6E8A-4147-A177-3AD203B41FA5}">
                      <a16:colId xmlns:a16="http://schemas.microsoft.com/office/drawing/2014/main" val="20004"/>
                    </a:ext>
                  </a:extLst>
                </a:gridCol>
                <a:gridCol w="2012339">
                  <a:extLst>
                    <a:ext uri="{9D8B030D-6E8A-4147-A177-3AD203B41FA5}">
                      <a16:colId xmlns:a16="http://schemas.microsoft.com/office/drawing/2014/main" val="20005"/>
                    </a:ext>
                  </a:extLst>
                </a:gridCol>
              </a:tblGrid>
              <a:tr h="504666">
                <a:tc gridSpan="2">
                  <a:txBody>
                    <a:bodyPr/>
                    <a:lstStyle/>
                    <a:p>
                      <a:pPr marL="0" marR="0" lvl="0" indent="0" algn="l" rtl="0">
                        <a:spcBef>
                          <a:spcPts val="0"/>
                        </a:spcBef>
                        <a:spcAft>
                          <a:spcPts val="0"/>
                        </a:spcAft>
                        <a:buNone/>
                      </a:pPr>
                      <a:r>
                        <a:rPr lang="en-US" sz="1000" b="1" u="none" strike="noStrike" cap="none" dirty="0">
                          <a:solidFill>
                            <a:schemeClr val="bg1"/>
                          </a:solidFill>
                        </a:rPr>
                        <a:t>CAMPAIGN NAME (WORKING TITLE)</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dirty="0"/>
                        <a:t>&lt;ENTER&gt;</a:t>
                      </a:r>
                      <a:endParaRPr sz="1000" b="0"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4666">
                <a:tc gridSpan="2">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CAMPAIGN OWNER / SPONSOR</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lnSpc>
                          <a:spcPct val="100000"/>
                        </a:lnSpc>
                        <a:spcBef>
                          <a:spcPts val="0"/>
                        </a:spcBef>
                        <a:spcAft>
                          <a:spcPts val="0"/>
                        </a:spcAft>
                        <a:buClr>
                          <a:schemeClr val="dk1"/>
                        </a:buClr>
                        <a:buSzPts val="1000"/>
                        <a:buFont typeface="Arial"/>
                        <a:buNone/>
                      </a:pPr>
                      <a:r>
                        <a:rPr lang="en-US" sz="1000" dirty="0"/>
                        <a:t>&lt;ENTER&gt;</a:t>
                      </a:r>
                      <a:endParaRPr sz="1000" b="0"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666">
                <a:tc gridSpan="2">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PRODUCT/SOLUTION</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dirty="0"/>
                        <a:t>&lt;LIST THE PRODUCT(S) / SERVICE(S) THAT WILL BE INCLUDED IN THIS CAMPAIGN&gt;</a:t>
                      </a:r>
                      <a:endParaRPr sz="1000" b="0"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4666">
                <a:tc>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EXTENSION/NEW?</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&lt;ENTER&gt;</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spcBef>
                          <a:spcPts val="0"/>
                        </a:spcBef>
                        <a:spcAft>
                          <a:spcPts val="0"/>
                        </a:spcAft>
                        <a:buNone/>
                      </a:pPr>
                      <a:r>
                        <a:rPr lang="en-US" sz="1000" dirty="0"/>
                        <a:t>CREATIVE NEEDED (Y/N)</a:t>
                      </a:r>
                      <a:endParaRPr sz="1000" b="1"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000" dirty="0"/>
                        <a:t>&lt;YES OR NO&gt;</a:t>
                      </a:r>
                      <a:endParaRPr sz="1000" b="0"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t>LEVEL OF EFFORT</a:t>
                      </a:r>
                      <a:endParaRPr sz="1000" b="1"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t>&lt;LOW, MEDIUM, HIGH&gt;</a:t>
                      </a:r>
                      <a:endParaRPr sz="1000" b="0" dirty="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504666">
                <a:tc gridSpan="2">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TO/FROM RUN DATES</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a:t>&lt;DATE START&gt; - &lt;DATE END&gt;</a:t>
                      </a:r>
                      <a:endParaRPr sz="1000" b="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4666">
                <a:tc gridSpan="2">
                  <a:txBody>
                    <a:bodyPr/>
                    <a:lstStyle/>
                    <a:p>
                      <a:pPr marL="0" marR="0" lvl="0" indent="0" algn="l" rtl="0">
                        <a:spcBef>
                          <a:spcPts val="0"/>
                        </a:spcBef>
                        <a:spcAft>
                          <a:spcPts val="0"/>
                        </a:spcAft>
                        <a:buNone/>
                      </a:pPr>
                      <a:r>
                        <a:rPr lang="en-US" sz="1000" b="1" dirty="0">
                          <a:solidFill>
                            <a:schemeClr val="bg1"/>
                          </a:solidFill>
                        </a:rPr>
                        <a:t>BUDGET</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a:t>&lt;$&gt;</a:t>
                      </a:r>
                      <a:endParaRPr sz="1000" b="0">
                        <a:solidFill>
                          <a:schemeClr val="dk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4666">
                <a:tc gridSpan="2">
                  <a:txBody>
                    <a:bodyPr/>
                    <a:lstStyle/>
                    <a:p>
                      <a:pPr marL="0" marR="0" lvl="0" indent="0" algn="l" rtl="0">
                        <a:spcBef>
                          <a:spcPts val="0"/>
                        </a:spcBef>
                        <a:spcAft>
                          <a:spcPts val="0"/>
                        </a:spcAft>
                        <a:buNone/>
                      </a:pPr>
                      <a:r>
                        <a:rPr lang="en-US" sz="1000" b="1" dirty="0">
                          <a:solidFill>
                            <a:schemeClr val="bg1"/>
                          </a:solidFill>
                        </a:rPr>
                        <a:t>OPPORTUNITY STATEMENT</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Clr>
                          <a:schemeClr val="dk1"/>
                        </a:buClr>
                        <a:buSzPts val="1000"/>
                        <a:buFont typeface="Arial"/>
                        <a:buNone/>
                      </a:pPr>
                      <a:r>
                        <a:rPr lang="en-US" sz="1000"/>
                        <a:t>&lt;WHAT IS THE OPPORTUNITY / PURPOSE OF THIS CAMPAIGN? WHAT PROBLEM IS IT ADDRESSING OR TRYING TO SOLVE IN THE MARKET?&gt;</a:t>
                      </a:r>
                      <a:endParaRPr sz="1000">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4666">
                <a:tc gridSpan="2">
                  <a:txBody>
                    <a:bodyPr/>
                    <a:lstStyle/>
                    <a:p>
                      <a:pPr marL="0" marR="0" lvl="0" indent="0" algn="l" rtl="0">
                        <a:spcBef>
                          <a:spcPts val="0"/>
                        </a:spcBef>
                        <a:spcAft>
                          <a:spcPts val="0"/>
                        </a:spcAft>
                        <a:buNone/>
                      </a:pPr>
                      <a:r>
                        <a:rPr lang="en-US" sz="1000" b="1" dirty="0">
                          <a:solidFill>
                            <a:schemeClr val="bg1"/>
                          </a:solidFill>
                        </a:rPr>
                        <a:t>PRIMARY OBJECTIVE</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cap="none"/>
                        <a:t>&lt;BRIEFLY DESCRIBE THE DESIRED OUTCOME OF THIS CAMPAIGN AND IF IT ALIGNS WITH STRATEGIC GOALS OF THE COMPANY. FOR EXAMPLE, “PRODUCE 10 NEW-LOGO ACCOUNTS OVER THE NEXT 2 QUARTERS TO MEET CAGR GROWTH GOALS.”&gt;</a:t>
                      </a:r>
                      <a:endParaRPr sz="1000" cap="none">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4666">
                <a:tc gridSpan="2">
                  <a:txBody>
                    <a:bodyPr/>
                    <a:lstStyle/>
                    <a:p>
                      <a:pPr marL="0" marR="0" lvl="0" indent="0" algn="l" rtl="0">
                        <a:spcBef>
                          <a:spcPts val="0"/>
                        </a:spcBef>
                        <a:spcAft>
                          <a:spcPts val="0"/>
                        </a:spcAft>
                        <a:buNone/>
                      </a:pPr>
                      <a:r>
                        <a:rPr lang="en-US" sz="1000" b="1" dirty="0">
                          <a:solidFill>
                            <a:schemeClr val="bg1"/>
                          </a:solidFill>
                        </a:rPr>
                        <a:t>SECONDARY OBJECTIVE</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lnSpc>
                          <a:spcPct val="100000"/>
                        </a:lnSpc>
                        <a:spcBef>
                          <a:spcPts val="0"/>
                        </a:spcBef>
                        <a:spcAft>
                          <a:spcPts val="0"/>
                        </a:spcAft>
                        <a:buClr>
                          <a:schemeClr val="dk1"/>
                        </a:buClr>
                        <a:buSzPts val="1000"/>
                        <a:buFont typeface="Arial"/>
                        <a:buNone/>
                      </a:pPr>
                      <a:r>
                        <a:rPr lang="en-US" sz="1000" cap="none" dirty="0"/>
                        <a:t>&lt;BRIEFLY DESCRIBE THE SECONDARY OBJECTIVE(S) OF THIS CAMPAIGN. FOR EXAMPLE, “GENERATE DEMAND THROUGH THOUGHT LEADERSHIP ASSOCIATION.”&gt;</a:t>
                      </a:r>
                      <a:endParaRPr sz="1000" cap="none" dirty="0">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04666">
                <a:tc gridSpan="2">
                  <a:txBody>
                    <a:bodyPr/>
                    <a:lstStyle/>
                    <a:p>
                      <a:pPr marL="0" marR="0" lvl="0" indent="0" algn="l" rtl="0">
                        <a:spcBef>
                          <a:spcPts val="0"/>
                        </a:spcBef>
                        <a:spcAft>
                          <a:spcPts val="0"/>
                        </a:spcAft>
                        <a:buNone/>
                      </a:pPr>
                      <a:r>
                        <a:rPr lang="en-US" sz="1000" b="1" dirty="0">
                          <a:solidFill>
                            <a:schemeClr val="bg1"/>
                          </a:solidFill>
                        </a:rPr>
                        <a:t>EXPECTED RESULTS</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dirty="0"/>
                        <a:t>&lt;WHAT ARE THE ANTICIPATED/EXPECTED RESULTS? QUANTIFY WITH OBJECTIVE TARGETS&gt;</a:t>
                      </a:r>
                      <a:endParaRPr sz="1000" dirty="0">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14858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Overview</a:t>
            </a:r>
            <a:endParaRPr lang="en-ID" dirty="0"/>
          </a:p>
        </p:txBody>
      </p:sp>
      <p:graphicFrame>
        <p:nvGraphicFramePr>
          <p:cNvPr id="4" name="Google Shape;778;p7">
            <a:extLst>
              <a:ext uri="{FF2B5EF4-FFF2-40B4-BE49-F238E27FC236}">
                <a16:creationId xmlns:a16="http://schemas.microsoft.com/office/drawing/2014/main" id="{BF4C3F19-AC2A-F072-206E-A38ADAE47E06}"/>
              </a:ext>
            </a:extLst>
          </p:cNvPr>
          <p:cNvGraphicFramePr/>
          <p:nvPr>
            <p:extLst>
              <p:ext uri="{D42A27DB-BD31-4B8C-83A1-F6EECF244321}">
                <p14:modId xmlns:p14="http://schemas.microsoft.com/office/powerpoint/2010/main" val="2030937414"/>
              </p:ext>
            </p:extLst>
          </p:nvPr>
        </p:nvGraphicFramePr>
        <p:xfrm>
          <a:off x="609601" y="1125538"/>
          <a:ext cx="10972802" cy="5046660"/>
        </p:xfrm>
        <a:graphic>
          <a:graphicData uri="http://schemas.openxmlformats.org/drawingml/2006/table">
            <a:tbl>
              <a:tblPr firstRow="1" bandRow="1">
                <a:noFill/>
              </a:tblPr>
              <a:tblGrid>
                <a:gridCol w="1461723">
                  <a:extLst>
                    <a:ext uri="{9D8B030D-6E8A-4147-A177-3AD203B41FA5}">
                      <a16:colId xmlns:a16="http://schemas.microsoft.com/office/drawing/2014/main" val="20000"/>
                    </a:ext>
                  </a:extLst>
                </a:gridCol>
                <a:gridCol w="1461723">
                  <a:extLst>
                    <a:ext uri="{9D8B030D-6E8A-4147-A177-3AD203B41FA5}">
                      <a16:colId xmlns:a16="http://schemas.microsoft.com/office/drawing/2014/main" val="20001"/>
                    </a:ext>
                  </a:extLst>
                </a:gridCol>
                <a:gridCol w="2012339">
                  <a:extLst>
                    <a:ext uri="{9D8B030D-6E8A-4147-A177-3AD203B41FA5}">
                      <a16:colId xmlns:a16="http://schemas.microsoft.com/office/drawing/2014/main" val="20002"/>
                    </a:ext>
                  </a:extLst>
                </a:gridCol>
                <a:gridCol w="2012339">
                  <a:extLst>
                    <a:ext uri="{9D8B030D-6E8A-4147-A177-3AD203B41FA5}">
                      <a16:colId xmlns:a16="http://schemas.microsoft.com/office/drawing/2014/main" val="20003"/>
                    </a:ext>
                  </a:extLst>
                </a:gridCol>
                <a:gridCol w="2012339">
                  <a:extLst>
                    <a:ext uri="{9D8B030D-6E8A-4147-A177-3AD203B41FA5}">
                      <a16:colId xmlns:a16="http://schemas.microsoft.com/office/drawing/2014/main" val="20004"/>
                    </a:ext>
                  </a:extLst>
                </a:gridCol>
                <a:gridCol w="2012339">
                  <a:extLst>
                    <a:ext uri="{9D8B030D-6E8A-4147-A177-3AD203B41FA5}">
                      <a16:colId xmlns:a16="http://schemas.microsoft.com/office/drawing/2014/main" val="20005"/>
                    </a:ext>
                  </a:extLst>
                </a:gridCol>
              </a:tblGrid>
              <a:tr h="504666">
                <a:tc gridSpan="2">
                  <a:txBody>
                    <a:bodyPr/>
                    <a:lstStyle/>
                    <a:p>
                      <a:pPr marL="0" marR="0" lvl="0" indent="0" algn="l" rtl="0">
                        <a:spcBef>
                          <a:spcPts val="0"/>
                        </a:spcBef>
                        <a:spcAft>
                          <a:spcPts val="0"/>
                        </a:spcAft>
                        <a:buNone/>
                      </a:pPr>
                      <a:r>
                        <a:rPr lang="en-US" sz="1000" b="1" u="none" strike="noStrike" cap="none" dirty="0">
                          <a:solidFill>
                            <a:schemeClr val="bg1"/>
                          </a:solidFill>
                        </a:rPr>
                        <a:t>CAMPAIGN NAME (WORKING TITLE)</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b="1" dirty="0">
                          <a:solidFill>
                            <a:schemeClr val="dk1"/>
                          </a:solidFill>
                          <a:latin typeface="+mn-lt"/>
                          <a:ea typeface="Arial"/>
                          <a:cs typeface="Arial"/>
                          <a:sym typeface="Arial"/>
                        </a:rPr>
                        <a:t>Let ACME Help Increase Sales</a:t>
                      </a:r>
                      <a:endParaRPr sz="1000" b="0" dirty="0">
                        <a:solidFill>
                          <a:schemeClr val="dk1"/>
                        </a:solidFill>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4666">
                <a:tc gridSpan="2">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CAMPAIGN OWNER / SPONSOR</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lnSpc>
                          <a:spcPct val="100000"/>
                        </a:lnSpc>
                        <a:spcBef>
                          <a:spcPts val="0"/>
                        </a:spcBef>
                        <a:spcAft>
                          <a:spcPts val="0"/>
                        </a:spcAft>
                        <a:buClr>
                          <a:schemeClr val="dk1"/>
                        </a:buClr>
                        <a:buSzPts val="1000"/>
                        <a:buFont typeface="Arial"/>
                        <a:buNone/>
                      </a:pPr>
                      <a:r>
                        <a:rPr lang="en-US" sz="1000" b="0" dirty="0">
                          <a:solidFill>
                            <a:schemeClr val="dk1"/>
                          </a:solidFill>
                          <a:latin typeface="+mn-lt"/>
                          <a:ea typeface="Arial"/>
                          <a:cs typeface="Arial"/>
                          <a:sym typeface="Arial"/>
                        </a:rPr>
                        <a:t>Melissa Lopez</a:t>
                      </a:r>
                      <a:endParaRPr sz="1000" b="0" dirty="0">
                        <a:solidFill>
                          <a:schemeClr val="dk1"/>
                        </a:solidFill>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666">
                <a:tc gridSpan="2">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PRODUCT/SOLUTION</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b="0" dirty="0">
                          <a:solidFill>
                            <a:schemeClr val="dk1"/>
                          </a:solidFill>
                          <a:latin typeface="+mn-lt"/>
                          <a:ea typeface="Arial"/>
                          <a:cs typeface="Arial"/>
                          <a:sym typeface="Arial"/>
                        </a:rPr>
                        <a:t>Solution: Gain new customers   Product(s): Field Sales, Inside Sales, Lead Generation</a:t>
                      </a:r>
                      <a:endParaRPr sz="1000" b="0" dirty="0">
                        <a:solidFill>
                          <a:schemeClr val="dk1"/>
                        </a:solidFill>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4666">
                <a:tc>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EXTENSION/NEW?</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&lt;ENTER&gt;</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spcBef>
                          <a:spcPts val="0"/>
                        </a:spcBef>
                        <a:spcAft>
                          <a:spcPts val="0"/>
                        </a:spcAft>
                        <a:buNone/>
                      </a:pPr>
                      <a:r>
                        <a:rPr lang="en-US" sz="1000" dirty="0">
                          <a:latin typeface="+mn-lt"/>
                          <a:ea typeface="Arial"/>
                          <a:cs typeface="Arial"/>
                          <a:sym typeface="Arial"/>
                        </a:rPr>
                        <a:t>CREATIVE NEEDED (Y/N)</a:t>
                      </a:r>
                      <a:endParaRPr sz="1000" b="1" dirty="0">
                        <a:solidFill>
                          <a:schemeClr val="dk1"/>
                        </a:solidFill>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en-US" sz="1000" dirty="0">
                          <a:latin typeface="+mn-lt"/>
                        </a:rPr>
                        <a:t>YES</a:t>
                      </a:r>
                      <a:endParaRPr sz="1000" b="0" dirty="0">
                        <a:solidFill>
                          <a:schemeClr val="dk1"/>
                        </a:solidFill>
                        <a:latin typeface="+mn-lt"/>
                        <a:ea typeface="Century Gothic"/>
                        <a:cs typeface="Century Gothic"/>
                        <a:sym typeface="Century Gothic"/>
                      </a:endParaRPr>
                    </a:p>
                  </a:txBody>
                  <a:tcPr marL="108000" marR="108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latin typeface="+mn-lt"/>
                        </a:rPr>
                        <a:t>LEVEL OF EFFORT</a:t>
                      </a:r>
                      <a:endParaRPr sz="1000" b="1" dirty="0">
                        <a:solidFill>
                          <a:schemeClr val="dk1"/>
                        </a:solidFill>
                        <a:latin typeface="+mn-lt"/>
                        <a:ea typeface="Century Gothic"/>
                        <a:cs typeface="Century Gothic"/>
                        <a:sym typeface="Century Gothic"/>
                      </a:endParaRPr>
                    </a:p>
                  </a:txBody>
                  <a:tcPr marL="108000" marR="108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latin typeface="+mn-lt"/>
                        </a:rPr>
                        <a:t>HIGH</a:t>
                      </a:r>
                      <a:endParaRPr sz="1000" b="0" dirty="0">
                        <a:solidFill>
                          <a:schemeClr val="dk1"/>
                        </a:solidFill>
                        <a:latin typeface="+mn-lt"/>
                        <a:ea typeface="Century Gothic"/>
                        <a:cs typeface="Century Gothic"/>
                        <a:sym typeface="Century Gothic"/>
                      </a:endParaRPr>
                    </a:p>
                  </a:txBody>
                  <a:tcPr marL="108000" marR="108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504666">
                <a:tc gridSpan="2">
                  <a:txBody>
                    <a:bodyPr/>
                    <a:lstStyle/>
                    <a:p>
                      <a:pPr marL="0" marR="0" lvl="0" indent="0" algn="l" rtl="0">
                        <a:lnSpc>
                          <a:spcPct val="100000"/>
                        </a:lnSpc>
                        <a:spcBef>
                          <a:spcPts val="0"/>
                        </a:spcBef>
                        <a:spcAft>
                          <a:spcPts val="0"/>
                        </a:spcAft>
                        <a:buClr>
                          <a:schemeClr val="dk1"/>
                        </a:buClr>
                        <a:buSzPts val="1000"/>
                        <a:buFont typeface="Arial"/>
                        <a:buNone/>
                      </a:pPr>
                      <a:r>
                        <a:rPr lang="en-US" sz="1000" b="1" dirty="0">
                          <a:solidFill>
                            <a:schemeClr val="bg1"/>
                          </a:solidFill>
                        </a:rPr>
                        <a:t>TO/FROM RUN DATES</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dirty="0">
                          <a:latin typeface="+mn-lt"/>
                          <a:ea typeface="Arial"/>
                          <a:cs typeface="Arial"/>
                          <a:sym typeface="Arial"/>
                        </a:rPr>
                        <a:t>3/21 – 4/4</a:t>
                      </a:r>
                      <a:endParaRPr sz="1000" b="0" dirty="0">
                        <a:solidFill>
                          <a:schemeClr val="dk1"/>
                        </a:solidFill>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4666">
                <a:tc gridSpan="2">
                  <a:txBody>
                    <a:bodyPr/>
                    <a:lstStyle/>
                    <a:p>
                      <a:pPr marL="0" marR="0" lvl="0" indent="0" algn="l" rtl="0">
                        <a:spcBef>
                          <a:spcPts val="0"/>
                        </a:spcBef>
                        <a:spcAft>
                          <a:spcPts val="0"/>
                        </a:spcAft>
                        <a:buNone/>
                      </a:pPr>
                      <a:r>
                        <a:rPr lang="en-US" sz="1000" b="1" dirty="0">
                          <a:solidFill>
                            <a:schemeClr val="bg1"/>
                          </a:solidFill>
                        </a:rPr>
                        <a:t>BUDGET</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dirty="0">
                          <a:latin typeface="+mn-lt"/>
                          <a:ea typeface="Arial"/>
                          <a:cs typeface="Arial"/>
                          <a:sym typeface="Arial"/>
                        </a:rPr>
                        <a:t>&lt;$&gt;</a:t>
                      </a:r>
                      <a:endParaRPr sz="1000" b="0" dirty="0">
                        <a:solidFill>
                          <a:schemeClr val="dk1"/>
                        </a:solidFill>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4666">
                <a:tc gridSpan="2">
                  <a:txBody>
                    <a:bodyPr/>
                    <a:lstStyle/>
                    <a:p>
                      <a:pPr marL="0" marR="0" lvl="0" indent="0" algn="l" rtl="0">
                        <a:spcBef>
                          <a:spcPts val="0"/>
                        </a:spcBef>
                        <a:spcAft>
                          <a:spcPts val="0"/>
                        </a:spcAft>
                        <a:buNone/>
                      </a:pPr>
                      <a:r>
                        <a:rPr lang="en-US" sz="1000" b="1" dirty="0">
                          <a:solidFill>
                            <a:schemeClr val="bg1"/>
                          </a:solidFill>
                        </a:rPr>
                        <a:t>OPPORTUNITY STATEMENT</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Clr>
                          <a:schemeClr val="dk1"/>
                        </a:buClr>
                        <a:buSzPts val="1000"/>
                        <a:buFont typeface="Arial"/>
                        <a:buNone/>
                      </a:pPr>
                      <a:r>
                        <a:rPr lang="en-US" sz="1000" dirty="0">
                          <a:latin typeface="+mn-lt"/>
                          <a:ea typeface="Arial"/>
                          <a:cs typeface="Arial"/>
                          <a:sym typeface="Arial"/>
                        </a:rPr>
                        <a:t>Opportunity / Purpose: Increase Marketing Qualified Leads (MQL) to setup for Sales Qualified Leads (SQL)</a:t>
                      </a:r>
                      <a:endParaRPr sz="1000" dirty="0">
                        <a:latin typeface="+mn-lt"/>
                        <a:ea typeface="Arial"/>
                        <a:cs typeface="Arial"/>
                        <a:sym typeface="Arial"/>
                      </a:endParaRPr>
                    </a:p>
                    <a:p>
                      <a:pPr marL="0" marR="0" lvl="0" indent="0" algn="l" rtl="0">
                        <a:spcBef>
                          <a:spcPts val="0"/>
                        </a:spcBef>
                        <a:spcAft>
                          <a:spcPts val="0"/>
                        </a:spcAft>
                        <a:buClr>
                          <a:schemeClr val="dk1"/>
                        </a:buClr>
                        <a:buSzPts val="1000"/>
                        <a:buFont typeface="Arial"/>
                        <a:buNone/>
                      </a:pPr>
                      <a:r>
                        <a:rPr lang="en-US" sz="1000" dirty="0">
                          <a:latin typeface="+mn-lt"/>
                          <a:ea typeface="Arial"/>
                          <a:cs typeface="Arial"/>
                          <a:sym typeface="Arial"/>
                        </a:rPr>
                        <a:t>Problem Addressed:  Lack of production from companies' sales orgs. Talent gap in sales orgs. </a:t>
                      </a:r>
                      <a:endParaRPr sz="1000" dirty="0">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4666">
                <a:tc gridSpan="2">
                  <a:txBody>
                    <a:bodyPr/>
                    <a:lstStyle/>
                    <a:p>
                      <a:pPr marL="0" marR="0" lvl="0" indent="0" algn="l" rtl="0">
                        <a:spcBef>
                          <a:spcPts val="0"/>
                        </a:spcBef>
                        <a:spcAft>
                          <a:spcPts val="0"/>
                        </a:spcAft>
                        <a:buNone/>
                      </a:pPr>
                      <a:r>
                        <a:rPr lang="en-US" sz="1000" b="1" dirty="0">
                          <a:solidFill>
                            <a:schemeClr val="bg1"/>
                          </a:solidFill>
                        </a:rPr>
                        <a:t>PRIMARY OBJECTIVE</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r>
                        <a:rPr lang="en-US" sz="1000" cap="none" dirty="0">
                          <a:latin typeface="+mn-lt"/>
                          <a:ea typeface="Arial"/>
                          <a:cs typeface="Arial"/>
                          <a:sym typeface="Arial"/>
                        </a:rPr>
                        <a:t>PRODUCE XX NEW MQL’S OVER THE NEXT 2 QUARTERS</a:t>
                      </a:r>
                      <a:endParaRPr dirty="0">
                        <a:latin typeface="+mn-lt"/>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4666">
                <a:tc gridSpan="2">
                  <a:txBody>
                    <a:bodyPr/>
                    <a:lstStyle/>
                    <a:p>
                      <a:pPr marL="0" marR="0" lvl="0" indent="0" algn="l" rtl="0">
                        <a:spcBef>
                          <a:spcPts val="0"/>
                        </a:spcBef>
                        <a:spcAft>
                          <a:spcPts val="0"/>
                        </a:spcAft>
                        <a:buNone/>
                      </a:pPr>
                      <a:r>
                        <a:rPr lang="en-US" sz="1000" b="1" dirty="0">
                          <a:solidFill>
                            <a:schemeClr val="bg1"/>
                          </a:solidFill>
                        </a:rPr>
                        <a:t>SECONDARY OBJECTIVE</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lnSpc>
                          <a:spcPct val="100000"/>
                        </a:lnSpc>
                        <a:spcBef>
                          <a:spcPts val="0"/>
                        </a:spcBef>
                        <a:spcAft>
                          <a:spcPts val="0"/>
                        </a:spcAft>
                        <a:buClr>
                          <a:schemeClr val="dk1"/>
                        </a:buClr>
                        <a:buSzPts val="1000"/>
                        <a:buFont typeface="Arial"/>
                        <a:buNone/>
                      </a:pPr>
                      <a:r>
                        <a:rPr lang="en-US" sz="1000" cap="none" dirty="0">
                          <a:latin typeface="+mn-lt"/>
                          <a:ea typeface="Arial"/>
                          <a:cs typeface="Arial"/>
                          <a:sym typeface="Arial"/>
                        </a:rPr>
                        <a:t>IMPLEMENT A REPEATABLE PROCESS OF DESIGNING, PLANNING AND EXECUTING MARKETING CAMPAIGNS</a:t>
                      </a:r>
                      <a:endParaRPr dirty="0">
                        <a:latin typeface="+mn-lt"/>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04666">
                <a:tc gridSpan="2">
                  <a:txBody>
                    <a:bodyPr/>
                    <a:lstStyle/>
                    <a:p>
                      <a:pPr marL="0" marR="0" lvl="0" indent="0" algn="l" rtl="0">
                        <a:spcBef>
                          <a:spcPts val="0"/>
                        </a:spcBef>
                        <a:spcAft>
                          <a:spcPts val="0"/>
                        </a:spcAft>
                        <a:buNone/>
                      </a:pPr>
                      <a:r>
                        <a:rPr lang="en-US" sz="1000" b="1" dirty="0">
                          <a:solidFill>
                            <a:schemeClr val="bg1"/>
                          </a:solidFill>
                        </a:rPr>
                        <a:t>EXPECTED RESULTS</a:t>
                      </a:r>
                      <a:endParaRPr sz="1000" b="1" dirty="0">
                        <a:solidFill>
                          <a:schemeClr val="bg1"/>
                        </a:solidFill>
                        <a:latin typeface="Century Gothic"/>
                        <a:ea typeface="Century Gothic"/>
                        <a:cs typeface="Century Gothic"/>
                        <a:sym typeface="Century Gothic"/>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1"/>
                    </a:solidFill>
                  </a:tcPr>
                </a:tc>
                <a:tc hMerge="1">
                  <a:txBody>
                    <a:bodyPr/>
                    <a:lstStyle/>
                    <a:p>
                      <a:endParaRPr lang="en-US"/>
                    </a:p>
                  </a:txBody>
                  <a:tcPr/>
                </a:tc>
                <a:tc gridSpan="4">
                  <a:txBody>
                    <a:bodyPr/>
                    <a:lstStyle/>
                    <a:p>
                      <a:pPr marL="0" marR="0" lvl="0" indent="0" algn="l" rtl="0">
                        <a:spcBef>
                          <a:spcPts val="0"/>
                        </a:spcBef>
                        <a:spcAft>
                          <a:spcPts val="0"/>
                        </a:spcAft>
                        <a:buNone/>
                      </a:pPr>
                      <a:endParaRPr sz="1000" dirty="0">
                        <a:latin typeface="+mn-lt"/>
                        <a:ea typeface="Arial"/>
                        <a:cs typeface="Arial"/>
                        <a:sym typeface="Arial"/>
                      </a:endParaRPr>
                    </a:p>
                  </a:txBody>
                  <a:tcPr marL="108000" marR="108000" marT="72000" marB="72000" anchor="ctr">
                    <a:lnL w="6350" cap="flat" cmpd="sng" algn="ctr">
                      <a:solidFill>
                        <a:schemeClr val="tx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 name="Google Shape;785;p8">
            <a:extLst>
              <a:ext uri="{FF2B5EF4-FFF2-40B4-BE49-F238E27FC236}">
                <a16:creationId xmlns:a16="http://schemas.microsoft.com/office/drawing/2014/main" id="{C24CB4AD-B601-E921-3FA7-3BBDDE2E77E5}"/>
              </a:ext>
            </a:extLst>
          </p:cNvPr>
          <p:cNvSpPr/>
          <p:nvPr/>
        </p:nvSpPr>
        <p:spPr>
          <a:xfrm>
            <a:off x="10267720" y="0"/>
            <a:ext cx="1924280" cy="587058"/>
          </a:xfrm>
          <a:prstGeom prst="rect">
            <a:avLst/>
          </a:prstGeom>
          <a:solidFill>
            <a:schemeClr val="accent3"/>
          </a:solidFill>
          <a:ln w="571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bg1"/>
                </a:solidFill>
                <a:latin typeface="+mj-lt"/>
                <a:ea typeface="Arial"/>
                <a:cs typeface="Arial"/>
                <a:sym typeface="Arial"/>
              </a:rPr>
              <a:t>SAMPLE</a:t>
            </a:r>
            <a:endParaRPr dirty="0">
              <a:solidFill>
                <a:schemeClr val="bg1"/>
              </a:solidFill>
              <a:latin typeface="+mj-lt"/>
            </a:endParaRPr>
          </a:p>
        </p:txBody>
      </p:sp>
    </p:spTree>
    <p:extLst>
      <p:ext uri="{BB962C8B-B14F-4D97-AF65-F5344CB8AC3E}">
        <p14:creationId xmlns:p14="http://schemas.microsoft.com/office/powerpoint/2010/main" val="3344361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84D-EABF-9B6B-931B-5FBDC7CBF64E}"/>
              </a:ext>
            </a:extLst>
          </p:cNvPr>
          <p:cNvSpPr>
            <a:spLocks noGrp="1"/>
          </p:cNvSpPr>
          <p:nvPr>
            <p:ph type="title"/>
          </p:nvPr>
        </p:nvSpPr>
        <p:spPr/>
        <p:txBody>
          <a:bodyPr/>
          <a:lstStyle/>
          <a:p>
            <a:r>
              <a:rPr lang="en-US" dirty="0"/>
              <a:t>Campaign Design: Market / Audience Profile</a:t>
            </a:r>
            <a:endParaRPr lang="en-ID" dirty="0"/>
          </a:p>
        </p:txBody>
      </p:sp>
      <p:graphicFrame>
        <p:nvGraphicFramePr>
          <p:cNvPr id="3" name="Google Shape;791;p9">
            <a:extLst>
              <a:ext uri="{FF2B5EF4-FFF2-40B4-BE49-F238E27FC236}">
                <a16:creationId xmlns:a16="http://schemas.microsoft.com/office/drawing/2014/main" id="{7EFDC6C3-9F7D-645C-DDF2-B2EAA8AE2FE2}"/>
              </a:ext>
            </a:extLst>
          </p:cNvPr>
          <p:cNvGraphicFramePr/>
          <p:nvPr>
            <p:extLst>
              <p:ext uri="{D42A27DB-BD31-4B8C-83A1-F6EECF244321}">
                <p14:modId xmlns:p14="http://schemas.microsoft.com/office/powerpoint/2010/main" val="2682610433"/>
              </p:ext>
            </p:extLst>
          </p:nvPr>
        </p:nvGraphicFramePr>
        <p:xfrm>
          <a:off x="609601" y="1125538"/>
          <a:ext cx="10972799" cy="5046664"/>
        </p:xfrm>
        <a:graphic>
          <a:graphicData uri="http://schemas.openxmlformats.org/drawingml/2006/table">
            <a:tbl>
              <a:tblPr firstRow="1" bandRow="1">
                <a:noFill/>
              </a:tblPr>
              <a:tblGrid>
                <a:gridCol w="3367488">
                  <a:extLst>
                    <a:ext uri="{9D8B030D-6E8A-4147-A177-3AD203B41FA5}">
                      <a16:colId xmlns:a16="http://schemas.microsoft.com/office/drawing/2014/main" val="20000"/>
                    </a:ext>
                  </a:extLst>
                </a:gridCol>
                <a:gridCol w="7605311">
                  <a:extLst>
                    <a:ext uri="{9D8B030D-6E8A-4147-A177-3AD203B41FA5}">
                      <a16:colId xmlns:a16="http://schemas.microsoft.com/office/drawing/2014/main" val="20001"/>
                    </a:ext>
                  </a:extLst>
                </a:gridCol>
              </a:tblGrid>
              <a:tr h="1261666">
                <a:tc>
                  <a:txBody>
                    <a:bodyPr/>
                    <a:lstStyle/>
                    <a:p>
                      <a:pPr marL="0" marR="0" lvl="0" indent="0" algn="l" rtl="0">
                        <a:spcBef>
                          <a:spcPts val="0"/>
                        </a:spcBef>
                        <a:spcAft>
                          <a:spcPts val="0"/>
                        </a:spcAft>
                        <a:buNone/>
                      </a:pPr>
                      <a:r>
                        <a:rPr lang="en-US" sz="1000" b="1" dirty="0">
                          <a:solidFill>
                            <a:schemeClr val="bg1"/>
                          </a:solidFill>
                        </a:rPr>
                        <a:t>TARGET MARKET SPECIFICATIONS</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dirty="0"/>
                        <a:t>&lt;LIST THE VERTICAL MARKET, IF APPLICABLE&gt;</a:t>
                      </a:r>
                      <a:endParaRPr dirty="0"/>
                    </a:p>
                    <a:p>
                      <a:pPr marL="0" marR="0" lvl="0" indent="0" algn="l" rtl="0">
                        <a:lnSpc>
                          <a:spcPct val="100000"/>
                        </a:lnSpc>
                        <a:spcBef>
                          <a:spcPts val="0"/>
                        </a:spcBef>
                        <a:spcAft>
                          <a:spcPts val="0"/>
                        </a:spcAft>
                        <a:buClr>
                          <a:schemeClr val="dk1"/>
                        </a:buClr>
                        <a:buSzPts val="1000"/>
                        <a:buFont typeface="Arial"/>
                        <a:buNone/>
                      </a:pPr>
                      <a:r>
                        <a:rPr lang="en-US" sz="1000" b="0" dirty="0"/>
                        <a:t>&lt;LIST THE MARKET SEGMENT (LE, ME, SE)&gt;</a:t>
                      </a:r>
                      <a:endParaRPr dirty="0"/>
                    </a:p>
                    <a:p>
                      <a:pPr marL="0" marR="0" lvl="0" indent="0" algn="l" rtl="0">
                        <a:lnSpc>
                          <a:spcPct val="100000"/>
                        </a:lnSpc>
                        <a:spcBef>
                          <a:spcPts val="0"/>
                        </a:spcBef>
                        <a:spcAft>
                          <a:spcPts val="0"/>
                        </a:spcAft>
                        <a:buClr>
                          <a:schemeClr val="dk1"/>
                        </a:buClr>
                        <a:buSzPts val="1000"/>
                        <a:buFont typeface="Arial"/>
                        <a:buNone/>
                      </a:pPr>
                      <a:r>
                        <a:rPr lang="en-US" sz="1000" b="0" dirty="0"/>
                        <a:t>&lt;LIST THE GEO AND/OR REGION FOR THIS CAMPAIGN&gt;</a:t>
                      </a:r>
                      <a:endParaRPr sz="1000" b="0" dirty="0"/>
                    </a:p>
                    <a:p>
                      <a:pPr marL="0" marR="0" lvl="0" indent="0" algn="l" rtl="0">
                        <a:lnSpc>
                          <a:spcPct val="100000"/>
                        </a:lnSpc>
                        <a:spcBef>
                          <a:spcPts val="0"/>
                        </a:spcBef>
                        <a:spcAft>
                          <a:spcPts val="0"/>
                        </a:spcAft>
                        <a:buClr>
                          <a:schemeClr val="dk1"/>
                        </a:buClr>
                        <a:buSzPts val="1000"/>
                        <a:buFont typeface="Arial"/>
                        <a:buNone/>
                      </a:pPr>
                      <a:r>
                        <a:rPr lang="en-US" sz="1000" b="0" dirty="0"/>
                        <a:t>&lt;WILL THIS CAMPAIGN TARGET EXISTING CUSTOMERS, PROSPECTS, OR BOTH?&gt;</a:t>
                      </a:r>
                      <a:endParaRPr dirty="0"/>
                    </a:p>
                    <a:p>
                      <a:pPr marL="0" marR="0" lvl="0" indent="0" algn="l" rtl="0">
                        <a:lnSpc>
                          <a:spcPct val="100000"/>
                        </a:lnSpc>
                        <a:spcBef>
                          <a:spcPts val="0"/>
                        </a:spcBef>
                        <a:spcAft>
                          <a:spcPts val="0"/>
                        </a:spcAft>
                        <a:buClr>
                          <a:schemeClr val="dk1"/>
                        </a:buClr>
                        <a:buSzPts val="1000"/>
                        <a:buFont typeface="Arial"/>
                        <a:buNone/>
                      </a:pPr>
                      <a:r>
                        <a:rPr lang="en-US" sz="1000" b="0" dirty="0"/>
                        <a:t>&lt;WILL THIS CAMPAIGN BE ROUTED THRU CHANNEL PARTNERS OR BE DIRECTLY COMMUNICATED TO THE TARGET?&gt;</a:t>
                      </a:r>
                      <a:endParaRPr sz="1000" b="0" dirty="0"/>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261666">
                <a:tc>
                  <a:txBody>
                    <a:bodyPr/>
                    <a:lstStyle/>
                    <a:p>
                      <a:pPr marL="0" marR="0" lvl="0" indent="0" algn="l" rtl="0">
                        <a:spcBef>
                          <a:spcPts val="0"/>
                        </a:spcBef>
                        <a:spcAft>
                          <a:spcPts val="0"/>
                        </a:spcAft>
                        <a:buNone/>
                      </a:pPr>
                      <a:r>
                        <a:rPr lang="en-US" sz="1000" b="1" dirty="0">
                          <a:solidFill>
                            <a:schemeClr val="bg1"/>
                          </a:solidFill>
                        </a:rPr>
                        <a:t>TARGET AUDIENCE/PERSONA PROFILE</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t>&lt;LIST THE PRIMARY BUYER / DECISION MAKER PERSONA&gt;</a:t>
                      </a:r>
                      <a:endParaRPr dirty="0"/>
                    </a:p>
                    <a:p>
                      <a:pPr marL="0" marR="0" lvl="0" indent="0" algn="l" rtl="0">
                        <a:lnSpc>
                          <a:spcPct val="100000"/>
                        </a:lnSpc>
                        <a:spcBef>
                          <a:spcPts val="0"/>
                        </a:spcBef>
                        <a:spcAft>
                          <a:spcPts val="0"/>
                        </a:spcAft>
                        <a:buClr>
                          <a:schemeClr val="dk1"/>
                        </a:buClr>
                        <a:buSzPts val="1000"/>
                        <a:buFont typeface="Arial"/>
                        <a:buNone/>
                      </a:pPr>
                      <a:r>
                        <a:rPr lang="en-US" sz="1000" dirty="0"/>
                        <a:t>&lt;LIST ANY SECONDARY BUYER / DECISION MAKER PERSONA, IF APPLICABLE&gt;</a:t>
                      </a:r>
                      <a:endParaRPr dirty="0"/>
                    </a:p>
                    <a:p>
                      <a:pPr marL="0" marR="0" lvl="0" indent="0" algn="l" rtl="0">
                        <a:lnSpc>
                          <a:spcPct val="100000"/>
                        </a:lnSpc>
                        <a:spcBef>
                          <a:spcPts val="0"/>
                        </a:spcBef>
                        <a:spcAft>
                          <a:spcPts val="0"/>
                        </a:spcAft>
                        <a:buClr>
                          <a:schemeClr val="dk1"/>
                        </a:buClr>
                        <a:buSzPts val="1000"/>
                        <a:buFont typeface="Arial"/>
                        <a:buNone/>
                      </a:pPr>
                      <a:r>
                        <a:rPr lang="en-US" sz="1000" dirty="0"/>
                        <a:t>&lt;WHO ARE THE INFLUENCERS&gt;</a:t>
                      </a:r>
                      <a:endParaRPr dirty="0"/>
                    </a:p>
                    <a:p>
                      <a:pPr marL="0" marR="0" lvl="0" indent="0" algn="l" rtl="0">
                        <a:lnSpc>
                          <a:spcPct val="100000"/>
                        </a:lnSpc>
                        <a:spcBef>
                          <a:spcPts val="0"/>
                        </a:spcBef>
                        <a:spcAft>
                          <a:spcPts val="0"/>
                        </a:spcAft>
                        <a:buClr>
                          <a:schemeClr val="dk1"/>
                        </a:buClr>
                        <a:buSzPts val="1000"/>
                        <a:buFont typeface="Arial"/>
                        <a:buNone/>
                      </a:pPr>
                      <a:r>
                        <a:rPr lang="en-US" sz="1000" dirty="0"/>
                        <a:t>&lt;WHO ARE THE USERS&gt;</a:t>
                      </a:r>
                      <a:endParaRPr dirty="0"/>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261666">
                <a:tc>
                  <a:txBody>
                    <a:bodyPr/>
                    <a:lstStyle/>
                    <a:p>
                      <a:pPr marL="0" marR="0" lvl="0" indent="0" algn="l" rtl="0">
                        <a:spcBef>
                          <a:spcPts val="0"/>
                        </a:spcBef>
                        <a:spcAft>
                          <a:spcPts val="0"/>
                        </a:spcAft>
                        <a:buNone/>
                      </a:pPr>
                      <a:r>
                        <a:rPr lang="en-US" sz="1000" b="1" dirty="0">
                          <a:solidFill>
                            <a:schemeClr val="bg1"/>
                          </a:solidFill>
                        </a:rPr>
                        <a:t>TARGET AUDIENCE/PERSONA CHARACTERISTICS</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000"/>
                        <a:t>&lt;WHAT DO WE KNOW ABOUT THE TARGET PROSPECT?&gt;</a:t>
                      </a:r>
                      <a:endParaRPr/>
                    </a:p>
                    <a:p>
                      <a:pPr marL="0" marR="0" lvl="0" indent="0" algn="l" rtl="0">
                        <a:spcBef>
                          <a:spcPts val="0"/>
                        </a:spcBef>
                        <a:spcAft>
                          <a:spcPts val="0"/>
                        </a:spcAft>
                        <a:buNone/>
                      </a:pPr>
                      <a:r>
                        <a:rPr lang="en-US" sz="1000"/>
                        <a:t>&lt;WHAT IS THE MOST URGENT PROBLEM THAT WE CAN FOCUS ON FOR THIS CAMPAIGN?&gt;</a:t>
                      </a:r>
                      <a:endParaRPr/>
                    </a:p>
                    <a:p>
                      <a:pPr marL="0" marR="0" lvl="0" indent="0" algn="l" rtl="0">
                        <a:spcBef>
                          <a:spcPts val="0"/>
                        </a:spcBef>
                        <a:spcAft>
                          <a:spcPts val="0"/>
                        </a:spcAft>
                        <a:buNone/>
                      </a:pPr>
                      <a:r>
                        <a:rPr lang="en-US" sz="1000"/>
                        <a:t>&lt;WHAT IS IT ABOUT THEIR ATTITUDES AND WORKING ENVIRONMENT THAT WOULD HAVE AN EFFECT ON THIS CAMPAIGN?&gt;</a:t>
                      </a:r>
                      <a:endParaRPr/>
                    </a:p>
                    <a:p>
                      <a:pPr marL="0" marR="0" lvl="0" indent="0" algn="l" rtl="0">
                        <a:spcBef>
                          <a:spcPts val="0"/>
                        </a:spcBef>
                        <a:spcAft>
                          <a:spcPts val="0"/>
                        </a:spcAft>
                        <a:buNone/>
                      </a:pPr>
                      <a:r>
                        <a:rPr lang="en-US" sz="1000"/>
                        <a:t>&lt;WHAT DO WE KNOW ABOUT THEIR EMOTIONAL DRIVERS/TRIGGERS?&gt;</a:t>
                      </a:r>
                      <a:endParaRPr sz="1000"/>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261666">
                <a:tc>
                  <a:txBody>
                    <a:bodyPr/>
                    <a:lstStyle/>
                    <a:p>
                      <a:pPr marL="0" marR="0" lvl="0" indent="0" algn="l" rtl="0">
                        <a:spcBef>
                          <a:spcPts val="0"/>
                        </a:spcBef>
                        <a:spcAft>
                          <a:spcPts val="0"/>
                        </a:spcAft>
                        <a:buNone/>
                      </a:pPr>
                      <a:r>
                        <a:rPr lang="en-US" sz="1000" b="1" dirty="0">
                          <a:solidFill>
                            <a:schemeClr val="bg1"/>
                          </a:solidFill>
                        </a:rPr>
                        <a:t>TARGET MARKET/AUDIENCE DATA</a:t>
                      </a:r>
                      <a:endParaRPr sz="1000" b="1" dirty="0">
                        <a:solidFill>
                          <a:schemeClr val="bg1"/>
                        </a:solidFill>
                        <a:latin typeface="Arial"/>
                        <a:ea typeface="Arial"/>
                        <a:cs typeface="Arial"/>
                        <a:sym typeface="Arial"/>
                      </a:endParaRPr>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l" rtl="0">
                        <a:spcBef>
                          <a:spcPts val="0"/>
                        </a:spcBef>
                        <a:spcAft>
                          <a:spcPts val="0"/>
                        </a:spcAft>
                        <a:buNone/>
                      </a:pPr>
                      <a:r>
                        <a:rPr lang="en-US" sz="1000" dirty="0"/>
                        <a:t>&lt;EXISTING CUSTOMER QTY&gt;</a:t>
                      </a:r>
                      <a:endParaRPr dirty="0"/>
                    </a:p>
                    <a:p>
                      <a:pPr marL="0" marR="0" lvl="0" indent="0" algn="l" rtl="0">
                        <a:spcBef>
                          <a:spcPts val="0"/>
                        </a:spcBef>
                        <a:spcAft>
                          <a:spcPts val="0"/>
                        </a:spcAft>
                        <a:buNone/>
                      </a:pPr>
                      <a:r>
                        <a:rPr lang="en-US" sz="1000" dirty="0"/>
                        <a:t>&lt;TARGET PROSPECT QTY&gt;</a:t>
                      </a:r>
                      <a:endParaRPr dirty="0"/>
                    </a:p>
                    <a:p>
                      <a:pPr marL="0" marR="0" lvl="0" indent="0" algn="l" rtl="0">
                        <a:spcBef>
                          <a:spcPts val="0"/>
                        </a:spcBef>
                        <a:spcAft>
                          <a:spcPts val="0"/>
                        </a:spcAft>
                        <a:buNone/>
                      </a:pPr>
                      <a:r>
                        <a:rPr lang="en-US" sz="1000" dirty="0"/>
                        <a:t>&lt;MARKET SEGMENTATION / INDUSTRY CODES&gt;</a:t>
                      </a:r>
                      <a:endParaRPr dirty="0"/>
                    </a:p>
                  </a:txBody>
                  <a:tcPr marL="108000" marR="108000" marT="72000" marB="72000" anchor="ctr">
                    <a:lnL w="635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91762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I PPT">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id="{8519F7B8-F9D6-413C-90EE-17578C13959F}" vid="{8D5C7C41-2EB4-4D67-A566-A6192B30E978}"/>
    </a:ext>
  </a:extLst>
</a:theme>
</file>

<file path=ppt/theme/theme2.xml><?xml version="1.0" encoding="utf-8"?>
<a:theme xmlns:a="http://schemas.openxmlformats.org/drawingml/2006/main" name="SBI PPT 2023">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2023" id="{2973FF59-2CA7-4BE5-8527-C7BA434A8EE2}" vid="{7467B64E-5265-4E6E-9CAD-23A1F4D69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1188</TotalTime>
  <Words>6204</Words>
  <Application>Microsoft Macintosh PowerPoint</Application>
  <PresentationFormat>Widescreen</PresentationFormat>
  <Paragraphs>1847</Paragraphs>
  <Slides>36</Slides>
  <Notes>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6" baseType="lpstr">
      <vt:lpstr>Arial</vt:lpstr>
      <vt:lpstr>Avenir Light</vt:lpstr>
      <vt:lpstr>Avenir Next LT Pro</vt:lpstr>
      <vt:lpstr>Calibri</vt:lpstr>
      <vt:lpstr>Century Gothic</vt:lpstr>
      <vt:lpstr>Courier New</vt:lpstr>
      <vt:lpstr>Times New Roman</vt:lpstr>
      <vt:lpstr>SBI PPT</vt:lpstr>
      <vt:lpstr>SBI PPT 2023</vt:lpstr>
      <vt:lpstr>think-cell Slide</vt:lpstr>
      <vt:lpstr>Marketing Campaign and  Content Planning Playbook</vt:lpstr>
      <vt:lpstr>PowerPoint Presentation</vt:lpstr>
      <vt:lpstr>PowerPoint Presentation</vt:lpstr>
      <vt:lpstr>PowerPoint Presentation</vt:lpstr>
      <vt:lpstr>PowerPoint Presentation</vt:lpstr>
      <vt:lpstr>Campaign Planning Process, Step 1</vt:lpstr>
      <vt:lpstr>Campaign Design: Overview</vt:lpstr>
      <vt:lpstr>Campaign Design: Overview</vt:lpstr>
      <vt:lpstr>Campaign Design: Market / Audience Profile</vt:lpstr>
      <vt:lpstr>Campaign Design: Market / Audience Profile</vt:lpstr>
      <vt:lpstr>Campaign Design: Calendar and Funnel Estimates (Utilize SBI Campaign Calendar Template)</vt:lpstr>
      <vt:lpstr>PowerPoint Presentation</vt:lpstr>
      <vt:lpstr>Differentiate Your Message</vt:lpstr>
      <vt:lpstr>Using the Competitive Assessment Worksheet</vt:lpstr>
      <vt:lpstr>Offer Design: Competitive Assessment</vt:lpstr>
      <vt:lpstr>Using the Competitive Positioning Worksheet</vt:lpstr>
      <vt:lpstr>Campaign Design: Competitive Positioning</vt:lpstr>
      <vt:lpstr>Campaign Design: Competitive Positioning</vt:lpstr>
      <vt:lpstr>PowerPoint Presentation</vt:lpstr>
      <vt:lpstr>Clarify Your Unique Message </vt:lpstr>
      <vt:lpstr>Using the Market Message Worksheet</vt:lpstr>
      <vt:lpstr>Campaign Design: Market Message</vt:lpstr>
      <vt:lpstr>Campaign Design: Market Message</vt:lpstr>
      <vt:lpstr>PowerPoint Presentation</vt:lpstr>
      <vt:lpstr>Use Content to Nurture Contacts Effectively</vt:lpstr>
      <vt:lpstr>Campaign Content Cadence</vt:lpstr>
      <vt:lpstr>Step 1: Build the Content Calendar</vt:lpstr>
      <vt:lpstr>Step 2: Identify and Assign Content to an SME (Subject Matter Expert)</vt:lpstr>
      <vt:lpstr>Step 3: Edit and Finalize Content for Distribution to the Market</vt:lpstr>
      <vt:lpstr>Content RACI Schedule</vt:lpstr>
      <vt:lpstr>Activate the Content Through Appropriate Campaign Activities</vt:lpstr>
      <vt:lpstr>PowerPoint Presentation</vt:lpstr>
      <vt:lpstr>Using A/B Testing to Improve Results</vt:lpstr>
      <vt:lpstr>Using the A/B Testing Worksheet</vt:lpstr>
      <vt:lpstr>Offer Design: A/B Testing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SBI PPT Template</dc:title>
  <dc:creator>Aaron Bean</dc:creator>
  <cp:lastModifiedBy>Ivana Drazic</cp:lastModifiedBy>
  <cp:revision>51</cp:revision>
  <dcterms:created xsi:type="dcterms:W3CDTF">2022-12-02T21:37:18Z</dcterms:created>
  <dcterms:modified xsi:type="dcterms:W3CDTF">2024-04-20T23:53:35Z</dcterms:modified>
</cp:coreProperties>
</file>