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0" r:id="rId3"/>
    <p:sldId id="260" r:id="rId4"/>
    <p:sldId id="258" r:id="rId5"/>
    <p:sldId id="257" r:id="rId6"/>
    <p:sldId id="2113417999" r:id="rId7"/>
    <p:sldId id="262" r:id="rId8"/>
    <p:sldId id="330" r:id="rId9"/>
    <p:sldId id="331" r:id="rId10"/>
    <p:sldId id="340" r:id="rId11"/>
    <p:sldId id="333" r:id="rId12"/>
    <p:sldId id="334" r:id="rId13"/>
    <p:sldId id="273" r:id="rId14"/>
    <p:sldId id="335" r:id="rId15"/>
    <p:sldId id="336" r:id="rId16"/>
    <p:sldId id="275" r:id="rId17"/>
    <p:sldId id="276" r:id="rId18"/>
    <p:sldId id="277" r:id="rId19"/>
    <p:sldId id="279" r:id="rId20"/>
    <p:sldId id="288" r:id="rId21"/>
    <p:sldId id="337" r:id="rId22"/>
    <p:sldId id="2113418000" r:id="rId23"/>
    <p:sldId id="281" r:id="rId24"/>
    <p:sldId id="338" r:id="rId25"/>
    <p:sldId id="211341799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AC3F8"/>
    <a:srgbClr val="03327C"/>
    <a:srgbClr val="D7EAF9"/>
    <a:srgbClr val="071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7" autoAdjust="0"/>
    <p:restoredTop sz="94660"/>
  </p:normalViewPr>
  <p:slideViewPr>
    <p:cSldViewPr snapToGrid="0">
      <p:cViewPr varScale="1">
        <p:scale>
          <a:sx n="114" d="100"/>
          <a:sy n="114" d="100"/>
        </p:scale>
        <p:origin x="184" y="4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496B3-0EB1-4C04-9EE8-3227831000CB}" type="doc">
      <dgm:prSet loTypeId="urn:microsoft.com/office/officeart/2005/8/layout/pyramid3" loCatId="pyramid" qsTypeId="urn:microsoft.com/office/officeart/2005/8/quickstyle/simple1" qsCatId="simple" csTypeId="urn:microsoft.com/office/officeart/2005/8/colors/colorful1" csCatId="colorful" phldr="1"/>
      <dgm:spPr/>
    </dgm:pt>
    <dgm:pt modelId="{8F4567B1-708E-483B-92D6-A7BF97497799}">
      <dgm:prSet phldrT="[Text]" custT="1"/>
      <dgm:spPr>
        <a:solidFill>
          <a:schemeClr val="tx2"/>
        </a:solidFill>
        <a:ln w="15875">
          <a:noFill/>
        </a:ln>
      </dgm:spPr>
      <dgm:t>
        <a:bodyPr/>
        <a:lstStyle/>
        <a:p>
          <a:r>
            <a:rPr lang="en-US" sz="1000" b="1" dirty="0">
              <a:solidFill>
                <a:schemeClr val="bg1"/>
              </a:solidFill>
              <a:latin typeface="+mj-lt"/>
              <a:cs typeface="Arial" panose="020B0604020202020204" pitchFamily="34" charset="0"/>
            </a:rPr>
            <a:t>INDUSTRY</a:t>
          </a:r>
        </a:p>
      </dgm:t>
    </dgm:pt>
    <dgm:pt modelId="{A8978593-1312-4CA7-A399-676DEA8E2C6E}" type="parTrans" cxnId="{3305C28E-1759-4652-BF89-361D8DDDE803}">
      <dgm:prSet/>
      <dgm:spPr/>
      <dgm:t>
        <a:bodyPr/>
        <a:lstStyle/>
        <a:p>
          <a:endParaRPr lang="en-US" sz="2000">
            <a:latin typeface="+mj-lt"/>
            <a:cs typeface="Arial" panose="020B0604020202020204" pitchFamily="34" charset="0"/>
          </a:endParaRPr>
        </a:p>
      </dgm:t>
    </dgm:pt>
    <dgm:pt modelId="{78F2434E-9273-4BE3-BCBE-BC20C5136974}" type="sibTrans" cxnId="{3305C28E-1759-4652-BF89-361D8DDDE803}">
      <dgm:prSet/>
      <dgm:spPr/>
      <dgm:t>
        <a:bodyPr/>
        <a:lstStyle/>
        <a:p>
          <a:endParaRPr lang="en-US" sz="2000">
            <a:latin typeface="+mj-lt"/>
            <a:cs typeface="Arial" panose="020B0604020202020204" pitchFamily="34" charset="0"/>
          </a:endParaRPr>
        </a:p>
      </dgm:t>
    </dgm:pt>
    <dgm:pt modelId="{1FDD93A1-6C61-4584-BC07-BAE0E147B16A}">
      <dgm:prSet phldrT="[Text]" custT="1"/>
      <dgm:spPr>
        <a:solidFill>
          <a:schemeClr val="tx2">
            <a:lumMod val="75000"/>
            <a:lumOff val="25000"/>
          </a:schemeClr>
        </a:solidFill>
        <a:ln w="15875">
          <a:noFill/>
        </a:ln>
      </dgm:spPr>
      <dgm:t>
        <a:bodyPr/>
        <a:lstStyle/>
        <a:p>
          <a:r>
            <a:rPr lang="en-US" sz="1000" b="1" dirty="0">
              <a:solidFill>
                <a:schemeClr val="bg1"/>
              </a:solidFill>
              <a:latin typeface="+mj-lt"/>
              <a:cs typeface="Arial" panose="020B0604020202020204" pitchFamily="34" charset="0"/>
            </a:rPr>
            <a:t>COMPANY</a:t>
          </a:r>
        </a:p>
      </dgm:t>
    </dgm:pt>
    <dgm:pt modelId="{DB1918E2-309E-408C-A21A-487067C52767}" type="parTrans" cxnId="{443121EC-9333-4DBB-969B-1CF8B2B0D407}">
      <dgm:prSet/>
      <dgm:spPr/>
      <dgm:t>
        <a:bodyPr/>
        <a:lstStyle/>
        <a:p>
          <a:endParaRPr lang="en-US" sz="2000">
            <a:latin typeface="+mj-lt"/>
            <a:cs typeface="Arial" panose="020B0604020202020204" pitchFamily="34" charset="0"/>
          </a:endParaRPr>
        </a:p>
      </dgm:t>
    </dgm:pt>
    <dgm:pt modelId="{C8D2D7F9-7A06-4DC2-9B58-42118E445A1F}" type="sibTrans" cxnId="{443121EC-9333-4DBB-969B-1CF8B2B0D407}">
      <dgm:prSet/>
      <dgm:spPr/>
      <dgm:t>
        <a:bodyPr/>
        <a:lstStyle/>
        <a:p>
          <a:endParaRPr lang="en-US" sz="2000">
            <a:latin typeface="+mj-lt"/>
            <a:cs typeface="Arial" panose="020B0604020202020204" pitchFamily="34" charset="0"/>
          </a:endParaRPr>
        </a:p>
      </dgm:t>
    </dgm:pt>
    <dgm:pt modelId="{8F4DA49E-812C-4538-BBA8-B06608462F15}">
      <dgm:prSet phldrT="[Text]" custT="1"/>
      <dgm:spPr>
        <a:solidFill>
          <a:schemeClr val="accent3"/>
        </a:solidFill>
        <a:ln w="15875">
          <a:noFill/>
        </a:ln>
      </dgm:spPr>
      <dgm:t>
        <a:bodyPr/>
        <a:lstStyle/>
        <a:p>
          <a:r>
            <a:rPr lang="en-US" sz="1000" b="1" dirty="0">
              <a:solidFill>
                <a:schemeClr val="bg1"/>
              </a:solidFill>
              <a:latin typeface="+mj-lt"/>
              <a:cs typeface="Arial" panose="020B0604020202020204" pitchFamily="34" charset="0"/>
            </a:rPr>
            <a:t>PERSONA</a:t>
          </a:r>
        </a:p>
      </dgm:t>
    </dgm:pt>
    <dgm:pt modelId="{20781372-CF74-4303-9183-EDE7FB1FFE27}" type="parTrans" cxnId="{7C3588F3-52D1-4B42-9BB1-A03DED67DCCE}">
      <dgm:prSet/>
      <dgm:spPr/>
      <dgm:t>
        <a:bodyPr/>
        <a:lstStyle/>
        <a:p>
          <a:endParaRPr lang="en-US" sz="2000">
            <a:latin typeface="+mj-lt"/>
            <a:cs typeface="Arial" panose="020B0604020202020204" pitchFamily="34" charset="0"/>
          </a:endParaRPr>
        </a:p>
      </dgm:t>
    </dgm:pt>
    <dgm:pt modelId="{E3CC2096-2632-4B21-818C-4C0E986E9B41}" type="sibTrans" cxnId="{7C3588F3-52D1-4B42-9BB1-A03DED67DCCE}">
      <dgm:prSet/>
      <dgm:spPr/>
      <dgm:t>
        <a:bodyPr/>
        <a:lstStyle/>
        <a:p>
          <a:endParaRPr lang="en-US" sz="2000">
            <a:latin typeface="+mj-lt"/>
            <a:cs typeface="Arial" panose="020B0604020202020204" pitchFamily="34" charset="0"/>
          </a:endParaRPr>
        </a:p>
      </dgm:t>
    </dgm:pt>
    <dgm:pt modelId="{0CCFEC5D-51E3-4918-9A58-AA776A3E3053}">
      <dgm:prSet phldrT="[Text]" custT="1"/>
      <dgm:spPr>
        <a:solidFill>
          <a:schemeClr val="accent4"/>
        </a:solidFill>
        <a:ln w="15875">
          <a:noFill/>
        </a:ln>
      </dgm:spPr>
      <dgm:t>
        <a:bodyPr/>
        <a:lstStyle/>
        <a:p>
          <a:endParaRPr lang="en-US" sz="1000" b="1" dirty="0">
            <a:latin typeface="+mj-lt"/>
            <a:cs typeface="Arial" panose="020B0604020202020204" pitchFamily="34" charset="0"/>
          </a:endParaRPr>
        </a:p>
      </dgm:t>
    </dgm:pt>
    <dgm:pt modelId="{6CF2CA10-9CFC-4A3C-9533-05E8F01341D7}" type="parTrans" cxnId="{BD5AF4D8-840B-47E2-A670-A31A62FC5361}">
      <dgm:prSet/>
      <dgm:spPr/>
      <dgm:t>
        <a:bodyPr/>
        <a:lstStyle/>
        <a:p>
          <a:endParaRPr lang="en-US" sz="2000">
            <a:latin typeface="+mj-lt"/>
            <a:cs typeface="Arial" panose="020B0604020202020204" pitchFamily="34" charset="0"/>
          </a:endParaRPr>
        </a:p>
      </dgm:t>
    </dgm:pt>
    <dgm:pt modelId="{A2C80DDE-7C98-425B-9AB2-D9437E49E61A}" type="sibTrans" cxnId="{BD5AF4D8-840B-47E2-A670-A31A62FC5361}">
      <dgm:prSet/>
      <dgm:spPr/>
      <dgm:t>
        <a:bodyPr/>
        <a:lstStyle/>
        <a:p>
          <a:endParaRPr lang="en-US" sz="2000">
            <a:latin typeface="+mj-lt"/>
            <a:cs typeface="Arial" panose="020B0604020202020204" pitchFamily="34" charset="0"/>
          </a:endParaRPr>
        </a:p>
      </dgm:t>
    </dgm:pt>
    <dgm:pt modelId="{3469EE1C-1919-41C9-B66F-AA7590CB1778}" type="pres">
      <dgm:prSet presAssocID="{895496B3-0EB1-4C04-9EE8-3227831000CB}" presName="Name0" presStyleCnt="0">
        <dgm:presLayoutVars>
          <dgm:dir/>
          <dgm:animLvl val="lvl"/>
          <dgm:resizeHandles val="exact"/>
        </dgm:presLayoutVars>
      </dgm:prSet>
      <dgm:spPr/>
    </dgm:pt>
    <dgm:pt modelId="{EFDBA733-2420-43E8-B8BA-DB1BF91046EB}" type="pres">
      <dgm:prSet presAssocID="{8F4567B1-708E-483B-92D6-A7BF97497799}" presName="Name8" presStyleCnt="0"/>
      <dgm:spPr/>
    </dgm:pt>
    <dgm:pt modelId="{02524477-8E0E-4BFA-99C5-84CE4366AFDA}" type="pres">
      <dgm:prSet presAssocID="{8F4567B1-708E-483B-92D6-A7BF97497799}" presName="level" presStyleLbl="node1" presStyleIdx="0" presStyleCnt="4">
        <dgm:presLayoutVars>
          <dgm:chMax val="1"/>
          <dgm:bulletEnabled val="1"/>
        </dgm:presLayoutVars>
      </dgm:prSet>
      <dgm:spPr/>
    </dgm:pt>
    <dgm:pt modelId="{692FCB81-7208-4B7F-A058-294E034D7D18}" type="pres">
      <dgm:prSet presAssocID="{8F4567B1-708E-483B-92D6-A7BF97497799}" presName="levelTx" presStyleLbl="revTx" presStyleIdx="0" presStyleCnt="0">
        <dgm:presLayoutVars>
          <dgm:chMax val="1"/>
          <dgm:bulletEnabled val="1"/>
        </dgm:presLayoutVars>
      </dgm:prSet>
      <dgm:spPr/>
    </dgm:pt>
    <dgm:pt modelId="{EB0B5179-A925-407B-8348-404A975F418E}" type="pres">
      <dgm:prSet presAssocID="{1FDD93A1-6C61-4584-BC07-BAE0E147B16A}" presName="Name8" presStyleCnt="0"/>
      <dgm:spPr/>
    </dgm:pt>
    <dgm:pt modelId="{03C2E03F-5829-4722-921D-79D1929E3B52}" type="pres">
      <dgm:prSet presAssocID="{1FDD93A1-6C61-4584-BC07-BAE0E147B16A}" presName="level" presStyleLbl="node1" presStyleIdx="1" presStyleCnt="4">
        <dgm:presLayoutVars>
          <dgm:chMax val="1"/>
          <dgm:bulletEnabled val="1"/>
        </dgm:presLayoutVars>
      </dgm:prSet>
      <dgm:spPr/>
    </dgm:pt>
    <dgm:pt modelId="{61B97DF9-D905-41EA-9227-A8819C6A6211}" type="pres">
      <dgm:prSet presAssocID="{1FDD93A1-6C61-4584-BC07-BAE0E147B16A}" presName="levelTx" presStyleLbl="revTx" presStyleIdx="0" presStyleCnt="0">
        <dgm:presLayoutVars>
          <dgm:chMax val="1"/>
          <dgm:bulletEnabled val="1"/>
        </dgm:presLayoutVars>
      </dgm:prSet>
      <dgm:spPr/>
    </dgm:pt>
    <dgm:pt modelId="{34CD7CD0-CEE9-4E1E-A6BE-607996113A30}" type="pres">
      <dgm:prSet presAssocID="{8F4DA49E-812C-4538-BBA8-B06608462F15}" presName="Name8" presStyleCnt="0"/>
      <dgm:spPr/>
    </dgm:pt>
    <dgm:pt modelId="{47528989-7CD8-4509-AF81-3C676DD4374A}" type="pres">
      <dgm:prSet presAssocID="{8F4DA49E-812C-4538-BBA8-B06608462F15}" presName="level" presStyleLbl="node1" presStyleIdx="2" presStyleCnt="4">
        <dgm:presLayoutVars>
          <dgm:chMax val="1"/>
          <dgm:bulletEnabled val="1"/>
        </dgm:presLayoutVars>
      </dgm:prSet>
      <dgm:spPr/>
    </dgm:pt>
    <dgm:pt modelId="{8499E74B-7334-4AB6-B93F-41F9D0DD9D3A}" type="pres">
      <dgm:prSet presAssocID="{8F4DA49E-812C-4538-BBA8-B06608462F15}" presName="levelTx" presStyleLbl="revTx" presStyleIdx="0" presStyleCnt="0">
        <dgm:presLayoutVars>
          <dgm:chMax val="1"/>
          <dgm:bulletEnabled val="1"/>
        </dgm:presLayoutVars>
      </dgm:prSet>
      <dgm:spPr/>
    </dgm:pt>
    <dgm:pt modelId="{8C94DD10-3263-470A-AD88-B97B02A617E9}" type="pres">
      <dgm:prSet presAssocID="{0CCFEC5D-51E3-4918-9A58-AA776A3E3053}" presName="Name8" presStyleCnt="0"/>
      <dgm:spPr/>
    </dgm:pt>
    <dgm:pt modelId="{6F12CE8D-EF4C-46D0-B7DC-450C3060CEEA}" type="pres">
      <dgm:prSet presAssocID="{0CCFEC5D-51E3-4918-9A58-AA776A3E3053}" presName="level" presStyleLbl="node1" presStyleIdx="3" presStyleCnt="4">
        <dgm:presLayoutVars>
          <dgm:chMax val="1"/>
          <dgm:bulletEnabled val="1"/>
        </dgm:presLayoutVars>
      </dgm:prSet>
      <dgm:spPr/>
    </dgm:pt>
    <dgm:pt modelId="{0AB5F9A0-E67F-4EF4-8C0D-5D3F91BAD9B2}" type="pres">
      <dgm:prSet presAssocID="{0CCFEC5D-51E3-4918-9A58-AA776A3E3053}" presName="levelTx" presStyleLbl="revTx" presStyleIdx="0" presStyleCnt="0">
        <dgm:presLayoutVars>
          <dgm:chMax val="1"/>
          <dgm:bulletEnabled val="1"/>
        </dgm:presLayoutVars>
      </dgm:prSet>
      <dgm:spPr/>
    </dgm:pt>
  </dgm:ptLst>
  <dgm:cxnLst>
    <dgm:cxn modelId="{5600B342-073F-4658-8E1E-487A63DF5A93}" type="presOf" srcId="{1FDD93A1-6C61-4584-BC07-BAE0E147B16A}" destId="{03C2E03F-5829-4722-921D-79D1929E3B52}" srcOrd="0" destOrd="0" presId="urn:microsoft.com/office/officeart/2005/8/layout/pyramid3"/>
    <dgm:cxn modelId="{9BED508B-031F-47AC-92DF-58875DA1E62C}" type="presOf" srcId="{0CCFEC5D-51E3-4918-9A58-AA776A3E3053}" destId="{0AB5F9A0-E67F-4EF4-8C0D-5D3F91BAD9B2}" srcOrd="1" destOrd="0" presId="urn:microsoft.com/office/officeart/2005/8/layout/pyramid3"/>
    <dgm:cxn modelId="{D88ABB8D-31A5-43F1-8C1C-80BD17010D98}" type="presOf" srcId="{1FDD93A1-6C61-4584-BC07-BAE0E147B16A}" destId="{61B97DF9-D905-41EA-9227-A8819C6A6211}" srcOrd="1" destOrd="0" presId="urn:microsoft.com/office/officeart/2005/8/layout/pyramid3"/>
    <dgm:cxn modelId="{566C368E-1471-41A8-BB0E-2039316A66EE}" type="presOf" srcId="{895496B3-0EB1-4C04-9EE8-3227831000CB}" destId="{3469EE1C-1919-41C9-B66F-AA7590CB1778}" srcOrd="0" destOrd="0" presId="urn:microsoft.com/office/officeart/2005/8/layout/pyramid3"/>
    <dgm:cxn modelId="{3305C28E-1759-4652-BF89-361D8DDDE803}" srcId="{895496B3-0EB1-4C04-9EE8-3227831000CB}" destId="{8F4567B1-708E-483B-92D6-A7BF97497799}" srcOrd="0" destOrd="0" parTransId="{A8978593-1312-4CA7-A399-676DEA8E2C6E}" sibTransId="{78F2434E-9273-4BE3-BCBE-BC20C5136974}"/>
    <dgm:cxn modelId="{7ED1C790-A8F6-4D0B-B260-784F4DD23696}" type="presOf" srcId="{8F4567B1-708E-483B-92D6-A7BF97497799}" destId="{692FCB81-7208-4B7F-A058-294E034D7D18}" srcOrd="1" destOrd="0" presId="urn:microsoft.com/office/officeart/2005/8/layout/pyramid3"/>
    <dgm:cxn modelId="{EC875BA9-F43C-4C3E-9B04-027969A46CAD}" type="presOf" srcId="{0CCFEC5D-51E3-4918-9A58-AA776A3E3053}" destId="{6F12CE8D-EF4C-46D0-B7DC-450C3060CEEA}" srcOrd="0" destOrd="0" presId="urn:microsoft.com/office/officeart/2005/8/layout/pyramid3"/>
    <dgm:cxn modelId="{684C63AE-F7BA-428A-9FB0-0C6F9D426B38}" type="presOf" srcId="{8F4DA49E-812C-4538-BBA8-B06608462F15}" destId="{8499E74B-7334-4AB6-B93F-41F9D0DD9D3A}" srcOrd="1" destOrd="0" presId="urn:microsoft.com/office/officeart/2005/8/layout/pyramid3"/>
    <dgm:cxn modelId="{03DAD6CF-341B-4EEC-96A1-B706239529C7}" type="presOf" srcId="{8F4567B1-708E-483B-92D6-A7BF97497799}" destId="{02524477-8E0E-4BFA-99C5-84CE4366AFDA}" srcOrd="0" destOrd="0" presId="urn:microsoft.com/office/officeart/2005/8/layout/pyramid3"/>
    <dgm:cxn modelId="{BD5AF4D8-840B-47E2-A670-A31A62FC5361}" srcId="{895496B3-0EB1-4C04-9EE8-3227831000CB}" destId="{0CCFEC5D-51E3-4918-9A58-AA776A3E3053}" srcOrd="3" destOrd="0" parTransId="{6CF2CA10-9CFC-4A3C-9533-05E8F01341D7}" sibTransId="{A2C80DDE-7C98-425B-9AB2-D9437E49E61A}"/>
    <dgm:cxn modelId="{443121EC-9333-4DBB-969B-1CF8B2B0D407}" srcId="{895496B3-0EB1-4C04-9EE8-3227831000CB}" destId="{1FDD93A1-6C61-4584-BC07-BAE0E147B16A}" srcOrd="1" destOrd="0" parTransId="{DB1918E2-309E-408C-A21A-487067C52767}" sibTransId="{C8D2D7F9-7A06-4DC2-9B58-42118E445A1F}"/>
    <dgm:cxn modelId="{47A274F2-7013-428C-910E-C4356466E5AE}" type="presOf" srcId="{8F4DA49E-812C-4538-BBA8-B06608462F15}" destId="{47528989-7CD8-4509-AF81-3C676DD4374A}" srcOrd="0" destOrd="0" presId="urn:microsoft.com/office/officeart/2005/8/layout/pyramid3"/>
    <dgm:cxn modelId="{7C3588F3-52D1-4B42-9BB1-A03DED67DCCE}" srcId="{895496B3-0EB1-4C04-9EE8-3227831000CB}" destId="{8F4DA49E-812C-4538-BBA8-B06608462F15}" srcOrd="2" destOrd="0" parTransId="{20781372-CF74-4303-9183-EDE7FB1FFE27}" sibTransId="{E3CC2096-2632-4B21-818C-4C0E986E9B41}"/>
    <dgm:cxn modelId="{4F63225F-335B-4927-9CCF-5DE6CA25B122}" type="presParOf" srcId="{3469EE1C-1919-41C9-B66F-AA7590CB1778}" destId="{EFDBA733-2420-43E8-B8BA-DB1BF91046EB}" srcOrd="0" destOrd="0" presId="urn:microsoft.com/office/officeart/2005/8/layout/pyramid3"/>
    <dgm:cxn modelId="{6BFAEFCD-D596-4AAF-B6A5-7C1C79D7CE51}" type="presParOf" srcId="{EFDBA733-2420-43E8-B8BA-DB1BF91046EB}" destId="{02524477-8E0E-4BFA-99C5-84CE4366AFDA}" srcOrd="0" destOrd="0" presId="urn:microsoft.com/office/officeart/2005/8/layout/pyramid3"/>
    <dgm:cxn modelId="{89A83103-89DE-41A1-8D7D-4A547E2D458E}" type="presParOf" srcId="{EFDBA733-2420-43E8-B8BA-DB1BF91046EB}" destId="{692FCB81-7208-4B7F-A058-294E034D7D18}" srcOrd="1" destOrd="0" presId="urn:microsoft.com/office/officeart/2005/8/layout/pyramid3"/>
    <dgm:cxn modelId="{034FEAE0-122A-4C9B-A76C-1416A759D87E}" type="presParOf" srcId="{3469EE1C-1919-41C9-B66F-AA7590CB1778}" destId="{EB0B5179-A925-407B-8348-404A975F418E}" srcOrd="1" destOrd="0" presId="urn:microsoft.com/office/officeart/2005/8/layout/pyramid3"/>
    <dgm:cxn modelId="{0EAB7004-3B4F-41F3-92F3-FDCCEC3ADEA5}" type="presParOf" srcId="{EB0B5179-A925-407B-8348-404A975F418E}" destId="{03C2E03F-5829-4722-921D-79D1929E3B52}" srcOrd="0" destOrd="0" presId="urn:microsoft.com/office/officeart/2005/8/layout/pyramid3"/>
    <dgm:cxn modelId="{5259E617-7134-426E-8D3C-D09F02A37124}" type="presParOf" srcId="{EB0B5179-A925-407B-8348-404A975F418E}" destId="{61B97DF9-D905-41EA-9227-A8819C6A6211}" srcOrd="1" destOrd="0" presId="urn:microsoft.com/office/officeart/2005/8/layout/pyramid3"/>
    <dgm:cxn modelId="{CDFA7056-02B6-43FE-91A8-710ED75A8E67}" type="presParOf" srcId="{3469EE1C-1919-41C9-B66F-AA7590CB1778}" destId="{34CD7CD0-CEE9-4E1E-A6BE-607996113A30}" srcOrd="2" destOrd="0" presId="urn:microsoft.com/office/officeart/2005/8/layout/pyramid3"/>
    <dgm:cxn modelId="{D76275A4-4997-4D8C-8431-F83E38E84C71}" type="presParOf" srcId="{34CD7CD0-CEE9-4E1E-A6BE-607996113A30}" destId="{47528989-7CD8-4509-AF81-3C676DD4374A}" srcOrd="0" destOrd="0" presId="urn:microsoft.com/office/officeart/2005/8/layout/pyramid3"/>
    <dgm:cxn modelId="{BACCD73C-9AA8-4E6D-A261-F48F07799ADB}" type="presParOf" srcId="{34CD7CD0-CEE9-4E1E-A6BE-607996113A30}" destId="{8499E74B-7334-4AB6-B93F-41F9D0DD9D3A}" srcOrd="1" destOrd="0" presId="urn:microsoft.com/office/officeart/2005/8/layout/pyramid3"/>
    <dgm:cxn modelId="{044F508E-AB42-4555-AB1B-4A2348D876FC}" type="presParOf" srcId="{3469EE1C-1919-41C9-B66F-AA7590CB1778}" destId="{8C94DD10-3263-470A-AD88-B97B02A617E9}" srcOrd="3" destOrd="0" presId="urn:microsoft.com/office/officeart/2005/8/layout/pyramid3"/>
    <dgm:cxn modelId="{42F4629C-D359-4392-BD7F-DCD9093462D9}" type="presParOf" srcId="{8C94DD10-3263-470A-AD88-B97B02A617E9}" destId="{6F12CE8D-EF4C-46D0-B7DC-450C3060CEEA}" srcOrd="0" destOrd="0" presId="urn:microsoft.com/office/officeart/2005/8/layout/pyramid3"/>
    <dgm:cxn modelId="{08124E72-6DA7-4A27-BF2A-6431CDD49AA7}" type="presParOf" srcId="{8C94DD10-3263-470A-AD88-B97B02A617E9}" destId="{0AB5F9A0-E67F-4EF4-8C0D-5D3F91BAD9B2}"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4477-8E0E-4BFA-99C5-84CE4366AFDA}">
      <dsp:nvSpPr>
        <dsp:cNvPr id="0" name=""/>
        <dsp:cNvSpPr/>
      </dsp:nvSpPr>
      <dsp:spPr>
        <a:xfrm rot="10800000">
          <a:off x="0" y="0"/>
          <a:ext cx="2950590" cy="715539"/>
        </a:xfrm>
        <a:prstGeom prst="trapezoid">
          <a:avLst>
            <a:gd name="adj" fmla="val 51545"/>
          </a:avLst>
        </a:prstGeom>
        <a:solidFill>
          <a:schemeClr val="tx2"/>
        </a:solid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mj-lt"/>
              <a:cs typeface="Arial" panose="020B0604020202020204" pitchFamily="34" charset="0"/>
            </a:rPr>
            <a:t>INDUSTRY</a:t>
          </a:r>
        </a:p>
      </dsp:txBody>
      <dsp:txXfrm rot="-10800000">
        <a:off x="516353" y="0"/>
        <a:ext cx="1917883" cy="715539"/>
      </dsp:txXfrm>
    </dsp:sp>
    <dsp:sp modelId="{03C2E03F-5829-4722-921D-79D1929E3B52}">
      <dsp:nvSpPr>
        <dsp:cNvPr id="0" name=""/>
        <dsp:cNvSpPr/>
      </dsp:nvSpPr>
      <dsp:spPr>
        <a:xfrm rot="10800000">
          <a:off x="368823" y="715539"/>
          <a:ext cx="2212942" cy="715539"/>
        </a:xfrm>
        <a:prstGeom prst="trapezoid">
          <a:avLst>
            <a:gd name="adj" fmla="val 51545"/>
          </a:avLst>
        </a:prstGeom>
        <a:solidFill>
          <a:schemeClr val="tx2">
            <a:lumMod val="75000"/>
            <a:lumOff val="25000"/>
          </a:schemeClr>
        </a:solid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mj-lt"/>
              <a:cs typeface="Arial" panose="020B0604020202020204" pitchFamily="34" charset="0"/>
            </a:rPr>
            <a:t>COMPANY</a:t>
          </a:r>
        </a:p>
      </dsp:txBody>
      <dsp:txXfrm rot="-10800000">
        <a:off x="756088" y="715539"/>
        <a:ext cx="1438412" cy="715539"/>
      </dsp:txXfrm>
    </dsp:sp>
    <dsp:sp modelId="{47528989-7CD8-4509-AF81-3C676DD4374A}">
      <dsp:nvSpPr>
        <dsp:cNvPr id="0" name=""/>
        <dsp:cNvSpPr/>
      </dsp:nvSpPr>
      <dsp:spPr>
        <a:xfrm rot="10800000">
          <a:off x="737647" y="1431079"/>
          <a:ext cx="1475295" cy="715539"/>
        </a:xfrm>
        <a:prstGeom prst="trapezoid">
          <a:avLst>
            <a:gd name="adj" fmla="val 51545"/>
          </a:avLst>
        </a:prstGeom>
        <a:solidFill>
          <a:schemeClr val="accent3"/>
        </a:solid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mj-lt"/>
              <a:cs typeface="Arial" panose="020B0604020202020204" pitchFamily="34" charset="0"/>
            </a:rPr>
            <a:t>PERSONA</a:t>
          </a:r>
        </a:p>
      </dsp:txBody>
      <dsp:txXfrm rot="-10800000">
        <a:off x="995824" y="1431079"/>
        <a:ext cx="958941" cy="715539"/>
      </dsp:txXfrm>
    </dsp:sp>
    <dsp:sp modelId="{6F12CE8D-EF4C-46D0-B7DC-450C3060CEEA}">
      <dsp:nvSpPr>
        <dsp:cNvPr id="0" name=""/>
        <dsp:cNvSpPr/>
      </dsp:nvSpPr>
      <dsp:spPr>
        <a:xfrm rot="10800000">
          <a:off x="1106471" y="2146619"/>
          <a:ext cx="737647" cy="715539"/>
        </a:xfrm>
        <a:prstGeom prst="trapezoid">
          <a:avLst>
            <a:gd name="adj" fmla="val 51545"/>
          </a:avLst>
        </a:prstGeom>
        <a:solidFill>
          <a:schemeClr val="accent4"/>
        </a:solid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mj-lt"/>
            <a:cs typeface="Arial" panose="020B0604020202020204" pitchFamily="34" charset="0"/>
          </a:endParaRPr>
        </a:p>
      </dsp:txBody>
      <dsp:txXfrm rot="-10800000">
        <a:off x="1106471" y="2146619"/>
        <a:ext cx="737647" cy="7155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E59F-A4D4-471E-938B-F11293895D65}"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6302B-DB1F-4686-A3E6-D08AA0FDA7B5}" type="slidenum">
              <a:rPr lang="en-US" smtClean="0"/>
              <a:t>‹#›</a:t>
            </a:fld>
            <a:endParaRPr lang="en-US"/>
          </a:p>
        </p:txBody>
      </p:sp>
    </p:spTree>
    <p:extLst>
      <p:ext uri="{BB962C8B-B14F-4D97-AF65-F5344CB8AC3E}">
        <p14:creationId xmlns:p14="http://schemas.microsoft.com/office/powerpoint/2010/main" val="390762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584200"/>
            <a:ext cx="5208587" cy="2930525"/>
          </a:xfrm>
        </p:spPr>
      </p:sp>
      <p:sp>
        <p:nvSpPr>
          <p:cNvPr id="3" name="Notes Placeholder 2"/>
          <p:cNvSpPr>
            <a:spLocks noGrp="1"/>
          </p:cNvSpPr>
          <p:nvPr>
            <p:ph type="body" idx="1"/>
          </p:nvPr>
        </p:nvSpPr>
        <p:spPr/>
        <p:txBody>
          <a:bodyPr>
            <a:normAutofit fontScale="70000" lnSpcReduction="20000"/>
          </a:bodyPr>
          <a:lstStyle/>
          <a:p>
            <a:r>
              <a:rPr lang="en-US" dirty="0"/>
              <a:t>Highlights:</a:t>
            </a:r>
          </a:p>
          <a:p>
            <a:r>
              <a:rPr lang="en-US" b="1" dirty="0"/>
              <a:t>5 touch main flow,</a:t>
            </a:r>
            <a:r>
              <a:rPr lang="en-US" b="1" baseline="0" dirty="0"/>
              <a:t> 1-2 week intervals, always </a:t>
            </a:r>
            <a:r>
              <a:rPr lang="en-US" b="1" baseline="0" dirty="0" err="1"/>
              <a:t>phone+email</a:t>
            </a:r>
            <a:r>
              <a:rPr lang="en-US" b="1" baseline="0" dirty="0"/>
              <a:t>, always leave vmail if phone unanswered.</a:t>
            </a:r>
          </a:p>
          <a:p>
            <a:pPr marL="184684" indent="-184684">
              <a:buFont typeface="Arial" panose="020B0604020202020204" pitchFamily="34" charset="0"/>
              <a:buChar char="•"/>
            </a:pPr>
            <a:r>
              <a:rPr lang="en-US" baseline="0" dirty="0"/>
              <a:t>Why 5 touches?  Miss high to start, look for </a:t>
            </a:r>
            <a:r>
              <a:rPr lang="en-US" baseline="0" dirty="0" err="1"/>
              <a:t>dropoff</a:t>
            </a:r>
            <a:r>
              <a:rPr lang="en-US" baseline="0" dirty="0"/>
              <a:t> of first contact (see definition below) rate and tune # of touches accordingly</a:t>
            </a:r>
          </a:p>
          <a:p>
            <a:pPr marL="184684" indent="-184684">
              <a:buFont typeface="Arial" panose="020B0604020202020204" pitchFamily="34" charset="0"/>
              <a:buChar char="•"/>
            </a:pPr>
            <a:r>
              <a:rPr lang="en-US" baseline="0" dirty="0"/>
              <a:t>Why N-Day intervals?   Same idea, after establishing a baseline, begin to experiment with different intervals.   Like touches, find the </a:t>
            </a:r>
            <a:r>
              <a:rPr lang="en-US" baseline="0" dirty="0" err="1"/>
              <a:t>dropoff</a:t>
            </a:r>
            <a:r>
              <a:rPr lang="en-US" baseline="0" dirty="0"/>
              <a:t> point.</a:t>
            </a:r>
          </a:p>
          <a:p>
            <a:pPr marL="184684" indent="-184684" defTabSz="984978">
              <a:buFont typeface="Arial" panose="020B0604020202020204" pitchFamily="34" charset="0"/>
              <a:buChar char="•"/>
              <a:defRPr/>
            </a:pPr>
            <a:r>
              <a:rPr lang="en-US" baseline="0" dirty="0"/>
              <a:t>Why always leave vmail?  Isn’t that irritating?  </a:t>
            </a:r>
          </a:p>
          <a:p>
            <a:pPr marL="677172" lvl="1" indent="-184684" defTabSz="984978">
              <a:defRPr/>
            </a:pPr>
            <a:r>
              <a:rPr lang="en-US" baseline="0" dirty="0"/>
              <a:t>Yes, when it’s done wrong.  </a:t>
            </a:r>
          </a:p>
          <a:p>
            <a:pPr marL="677172" lvl="1" indent="-184684" defTabSz="984978">
              <a:defRPr/>
            </a:pPr>
            <a:r>
              <a:rPr lang="en-US" baseline="0" dirty="0"/>
              <a:t>When done right, it builds relationship equity; it’s the warm authentic you that email can’t convey. </a:t>
            </a:r>
          </a:p>
          <a:p>
            <a:pPr marL="1169661" lvl="2" indent="-184684" defTabSz="984978">
              <a:buFont typeface="Arial" panose="020B0604020202020204" pitchFamily="34" charset="0"/>
              <a:buChar char="•"/>
              <a:defRPr/>
            </a:pPr>
            <a:r>
              <a:rPr lang="en-US" baseline="0" dirty="0"/>
              <a:t>Right VM is &lt;30 seconds, 100% about problem/opportunity, about helpful information (service not sales), refers to email and its high-value offer</a:t>
            </a:r>
          </a:p>
          <a:p>
            <a:r>
              <a:rPr lang="en-US" b="1" baseline="0" dirty="0"/>
              <a:t>Goal:  First Contact = legitimate interaction, open to ongoing dialogue.  </a:t>
            </a:r>
            <a:r>
              <a:rPr lang="en-US" b="0" baseline="0" dirty="0"/>
              <a:t>It is </a:t>
            </a:r>
            <a:r>
              <a:rPr lang="en-US" baseline="0" dirty="0"/>
              <a:t>not getting someone on the phone who’s breathing.</a:t>
            </a:r>
          </a:p>
          <a:p>
            <a:pPr marL="184684" indent="-184684">
              <a:buFont typeface="Arial" panose="020B0604020202020204" pitchFamily="34" charset="0"/>
              <a:buChar char="•"/>
            </a:pPr>
            <a:r>
              <a:rPr lang="en-US" baseline="0" dirty="0"/>
              <a:t>Legit FC can be phone or email.   Point of phone/vmail is as much to prompt email response as vmail.  </a:t>
            </a:r>
            <a:r>
              <a:rPr lang="en-US" b="1" baseline="0" dirty="0"/>
              <a:t>We don’t care; we’re building a relationship and giving the buyer a sense of control.</a:t>
            </a:r>
          </a:p>
          <a:p>
            <a:r>
              <a:rPr lang="en-US" b="1" baseline="0" dirty="0"/>
              <a:t>Email:  </a:t>
            </a:r>
            <a:r>
              <a:rPr lang="en-US" baseline="0" dirty="0"/>
              <a:t>Outward-in grabber subject line, emphasis on first 45 characters (mobile devices), short scannable “snackable” body text.  Clear CTA.</a:t>
            </a:r>
          </a:p>
          <a:p>
            <a:pPr marL="184684" indent="-184684">
              <a:buFont typeface="Arial" panose="020B0604020202020204" pitchFamily="34" charset="0"/>
              <a:buChar char="•"/>
            </a:pPr>
            <a:r>
              <a:rPr lang="en-US" baseline="0" dirty="0"/>
              <a:t>Email always has an “offer”, typically high-value </a:t>
            </a:r>
            <a:r>
              <a:rPr lang="en-US" b="1" baseline="0" dirty="0"/>
              <a:t>unbranded or lightly-branded ungated content</a:t>
            </a:r>
            <a:r>
              <a:rPr lang="en-US" baseline="0" dirty="0"/>
              <a:t>.  Also could be relevant event invite, blog etc.</a:t>
            </a:r>
          </a:p>
          <a:p>
            <a:r>
              <a:rPr lang="en-US" b="1" baseline="0" dirty="0"/>
              <a:t>If no First Contact</a:t>
            </a:r>
            <a:r>
              <a:rPr lang="en-US" baseline="0" dirty="0"/>
              <a:t> at end of 5 touches, “step down.” </a:t>
            </a:r>
          </a:p>
          <a:p>
            <a:r>
              <a:rPr lang="en-US" b="1" baseline="0" dirty="0"/>
              <a:t>Step Down </a:t>
            </a:r>
            <a:r>
              <a:rPr lang="en-US" baseline="0" dirty="0"/>
              <a:t>= Signal to buyer a change in cadence (“appears you don’t have a particular problem you need help with, so we’ll keep in touch.  Please at any time guide us to your interests.”</a:t>
            </a:r>
          </a:p>
          <a:p>
            <a:pPr marL="184684" indent="-184684">
              <a:buFont typeface="Arial" panose="020B0604020202020204" pitchFamily="34" charset="0"/>
              <a:buChar char="•"/>
            </a:pPr>
            <a:r>
              <a:rPr lang="en-US" baseline="0" dirty="0"/>
              <a:t>Wash out poor persona matches.</a:t>
            </a:r>
          </a:p>
          <a:p>
            <a:pPr marL="184684" indent="-184684">
              <a:buFont typeface="Arial" panose="020B0604020202020204" pitchFamily="34" charset="0"/>
              <a:buChar char="•"/>
            </a:pPr>
            <a:r>
              <a:rPr lang="en-US" baseline="0" dirty="0"/>
              <a:t>For persona matches, transition to long-term nurture flow with ~8-week interval beyond which relationship thread is lost.</a:t>
            </a:r>
          </a:p>
          <a:p>
            <a:pPr marL="677172" lvl="1" indent="-184684"/>
            <a:r>
              <a:rPr lang="en-US" baseline="0" dirty="0"/>
              <a:t>Ideally auto-nurture w/ occasional short BDR-driven sequence interleaved</a:t>
            </a:r>
          </a:p>
          <a:p>
            <a:pPr marL="193877" indent="-184684">
              <a:buFont typeface="Arial" panose="020B0604020202020204" pitchFamily="34" charset="0"/>
              <a:buChar char="•"/>
            </a:pPr>
            <a:r>
              <a:rPr lang="en-US" b="1" baseline="0" dirty="0"/>
              <a:t>Upon successful FC</a:t>
            </a:r>
            <a:r>
              <a:rPr lang="en-US" baseline="0" dirty="0"/>
              <a:t>, put into </a:t>
            </a:r>
            <a:r>
              <a:rPr lang="en-US" baseline="0" dirty="0" err="1"/>
              <a:t>opp</a:t>
            </a:r>
            <a:r>
              <a:rPr lang="en-US" baseline="0" dirty="0"/>
              <a:t> development sequence.  </a:t>
            </a:r>
          </a:p>
          <a:p>
            <a:r>
              <a:rPr lang="en-US" b="1" baseline="0" dirty="0"/>
              <a:t>FC Nurture Options:</a:t>
            </a:r>
          </a:p>
          <a:p>
            <a:pPr marL="184684" indent="-184684">
              <a:buFont typeface="Arial" panose="020B0604020202020204" pitchFamily="34" charset="0"/>
              <a:buChar char="•"/>
            </a:pPr>
            <a:r>
              <a:rPr lang="en-US" baseline="0" dirty="0"/>
              <a:t>&gt;1/week high-interest and late stage leads.  </a:t>
            </a:r>
          </a:p>
          <a:p>
            <a:pPr marL="184684" indent="-184684">
              <a:buFont typeface="Arial" panose="020B0604020202020204" pitchFamily="34" charset="0"/>
              <a:buChar char="•"/>
            </a:pPr>
            <a:r>
              <a:rPr lang="en-US" baseline="0" dirty="0"/>
              <a:t>Medium interest short duration - weekly for 8 weeks.  </a:t>
            </a:r>
          </a:p>
          <a:p>
            <a:pPr marL="184684" indent="-184684">
              <a:buFont typeface="Arial" panose="020B0604020202020204" pitchFamily="34" charset="0"/>
              <a:buChar char="•"/>
            </a:pPr>
            <a:r>
              <a:rPr lang="en-US" baseline="0" dirty="0"/>
              <a:t>Medium long or unknown monthly for 12 months.  </a:t>
            </a:r>
          </a:p>
          <a:p>
            <a:pPr marL="184684" indent="-184684">
              <a:buFont typeface="Arial" panose="020B0604020202020204" pitchFamily="34" charset="0"/>
              <a:buChar char="•"/>
            </a:pPr>
            <a:r>
              <a:rPr lang="en-US" baseline="0" dirty="0"/>
              <a:t>Low interest to 6-week interval for 12 months</a:t>
            </a:r>
          </a:p>
          <a:p>
            <a:r>
              <a:rPr lang="en-US" dirty="0"/>
              <a:t>Upgrade according</a:t>
            </a:r>
            <a:r>
              <a:rPr lang="en-US" baseline="0" dirty="0"/>
              <a:t> to buyer actions.   Or reassess w/ manager at conclusion of term (stay the course or downshift).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E4258-3BA8-4A69-8819-CC38C9C2DF7E}" type="slidenum">
              <a:rPr kumimoji="0" lang="en-US" sz="800" b="0" i="0" u="none" strike="noStrike" kern="1200" cap="none" spc="0" normalizeH="0" baseline="0" noProof="0" smtClean="0">
                <a:ln>
                  <a:noFill/>
                </a:ln>
                <a:solidFill>
                  <a:srgbClr val="000000">
                    <a:lumMod val="50000"/>
                    <a:lumOff val="50000"/>
                  </a:srgbClr>
                </a:solidFill>
                <a:effectLst/>
                <a:uLnTx/>
                <a:uFillTx/>
                <a:latin typeface="Microsoft Sans Serif" panose="020B0604020202020204" pitchFamily="34" charset="0"/>
                <a:ea typeface="+mn-ea"/>
                <a:cs typeface="Microsoft Sans Serif"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000000">
                  <a:lumMod val="50000"/>
                  <a:lumOff val="50000"/>
                </a:srgbClr>
              </a:solidFill>
              <a:effectLst/>
              <a:uLnTx/>
              <a:uFillTx/>
              <a:latin typeface="Microsoft Sans Serif" panose="020B0604020202020204" pitchFamily="34" charset="0"/>
              <a:ea typeface="+mn-ea"/>
              <a:cs typeface="Microsoft Sans Serif" panose="020B0604020202020204" pitchFamily="34" charset="0"/>
            </a:endParaRPr>
          </a:p>
        </p:txBody>
      </p:sp>
    </p:spTree>
    <p:extLst>
      <p:ext uri="{BB962C8B-B14F-4D97-AF65-F5344CB8AC3E}">
        <p14:creationId xmlns:p14="http://schemas.microsoft.com/office/powerpoint/2010/main" val="329704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31340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oleObject" Target="../embeddings/oleObject27.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dirty="0"/>
              <a:t>Prospecting Playbook</a:t>
            </a:r>
          </a:p>
        </p:txBody>
      </p:sp>
      <p:sp>
        <p:nvSpPr>
          <p:cNvPr id="5" name="Subtitle 4">
            <a:extLst>
              <a:ext uri="{FF2B5EF4-FFF2-40B4-BE49-F238E27FC236}">
                <a16:creationId xmlns:a16="http://schemas.microsoft.com/office/drawing/2014/main" id="{8C869C99-D541-70FF-4C6F-A9B90F065031}"/>
              </a:ext>
            </a:extLst>
          </p:cNvPr>
          <p:cNvSpPr>
            <a:spLocks noGrp="1"/>
          </p:cNvSpPr>
          <p:nvPr>
            <p:ph type="subTitle" idx="1"/>
          </p:nvPr>
        </p:nvSpPr>
        <p:spPr/>
        <p:txBody>
          <a:bodyPr/>
          <a:lstStyle/>
          <a:p>
            <a:r>
              <a:rPr lang="en-US" dirty="0"/>
              <a:t>Cadence development &amp; prospecting methodology</a:t>
            </a:r>
          </a:p>
        </p:txBody>
      </p:sp>
    </p:spTree>
    <p:extLst>
      <p:ext uri="{BB962C8B-B14F-4D97-AF65-F5344CB8AC3E}">
        <p14:creationId xmlns:p14="http://schemas.microsoft.com/office/powerpoint/2010/main" val="248692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A38E74-42A2-3AED-D5FD-BB4D8C1812A0}"/>
              </a:ext>
            </a:extLst>
          </p:cNvPr>
          <p:cNvSpPr/>
          <p:nvPr/>
        </p:nvSpPr>
        <p:spPr>
          <a:xfrm>
            <a:off x="609600" y="2369976"/>
            <a:ext cx="7078824" cy="3802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Prospecting Begins with Education</a:t>
            </a:r>
          </a:p>
        </p:txBody>
      </p:sp>
      <p:sp>
        <p:nvSpPr>
          <p:cNvPr id="6" name="Rectangle 5">
            <a:extLst>
              <a:ext uri="{FF2B5EF4-FFF2-40B4-BE49-F238E27FC236}">
                <a16:creationId xmlns:a16="http://schemas.microsoft.com/office/drawing/2014/main" id="{205E0414-4AE2-9D1F-D38B-23B9A92B1F43}"/>
              </a:ext>
            </a:extLst>
          </p:cNvPr>
          <p:cNvSpPr/>
          <p:nvPr/>
        </p:nvSpPr>
        <p:spPr>
          <a:xfrm>
            <a:off x="0" y="1244191"/>
            <a:ext cx="12192000" cy="1125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838A1-017D-B283-DC15-6C0EBE9BFE8B}"/>
              </a:ext>
            </a:extLst>
          </p:cNvPr>
          <p:cNvSpPr txBox="1"/>
          <p:nvPr/>
        </p:nvSpPr>
        <p:spPr>
          <a:xfrm>
            <a:off x="609601" y="1474431"/>
            <a:ext cx="10972799" cy="249299"/>
          </a:xfrm>
          <a:prstGeom prst="rect">
            <a:avLst/>
          </a:prstGeom>
          <a:noFill/>
        </p:spPr>
        <p:txBody>
          <a:bodyPr wrap="square" lIns="0" tIns="0" rIns="0" bIns="0" rtlCol="0" anchor="ctr">
            <a:spAutoFit/>
          </a:bodyPr>
          <a:lstStyle/>
          <a:p>
            <a:pPr>
              <a:lnSpc>
                <a:spcPct val="90000"/>
              </a:lnSpc>
            </a:pPr>
            <a:r>
              <a:rPr lang="en-US" b="1" dirty="0">
                <a:solidFill>
                  <a:schemeClr val="accent4"/>
                </a:solidFill>
              </a:rPr>
              <a:t>STEP 1 – EDUCATE</a:t>
            </a:r>
          </a:p>
        </p:txBody>
      </p:sp>
      <p:sp>
        <p:nvSpPr>
          <p:cNvPr id="12" name="TextBox 11">
            <a:extLst>
              <a:ext uri="{FF2B5EF4-FFF2-40B4-BE49-F238E27FC236}">
                <a16:creationId xmlns:a16="http://schemas.microsoft.com/office/drawing/2014/main" id="{4599B8C7-F9FA-1658-D22A-EB75E0EAE2D4}"/>
              </a:ext>
            </a:extLst>
          </p:cNvPr>
          <p:cNvSpPr txBox="1"/>
          <p:nvPr/>
        </p:nvSpPr>
        <p:spPr>
          <a:xfrm>
            <a:off x="609601" y="1719354"/>
            <a:ext cx="10972799" cy="581698"/>
          </a:xfrm>
          <a:prstGeom prst="rect">
            <a:avLst/>
          </a:prstGeom>
          <a:noFill/>
        </p:spPr>
        <p:txBody>
          <a:bodyPr wrap="square" lIns="0" tIns="0" rIns="0" bIns="0" rtlCol="0" anchor="ctr">
            <a:spAutoFit/>
          </a:bodyPr>
          <a:lstStyle/>
          <a:p>
            <a:pPr>
              <a:lnSpc>
                <a:spcPct val="90000"/>
              </a:lnSpc>
              <a:spcBef>
                <a:spcPts val="1000"/>
              </a:spcBef>
            </a:pPr>
            <a:r>
              <a:rPr lang="en-US" sz="1400" dirty="0">
                <a:solidFill>
                  <a:schemeClr val="bg1"/>
                </a:solidFill>
              </a:rPr>
              <a:t>The key to a great first interaction is to educate yourself on the prospect and use that information to position yourself and your company as someone that can solve the challenges they face. The #1 common theme from interviews conducted with buyers is that they will always take a call with someone that they believe possess unique market or industry insights.</a:t>
            </a:r>
          </a:p>
        </p:txBody>
      </p:sp>
      <p:sp>
        <p:nvSpPr>
          <p:cNvPr id="15" name="Rectangle 14">
            <a:extLst>
              <a:ext uri="{FF2B5EF4-FFF2-40B4-BE49-F238E27FC236}">
                <a16:creationId xmlns:a16="http://schemas.microsoft.com/office/drawing/2014/main" id="{A0F56C54-B445-C218-546F-6C87C7726E60}"/>
              </a:ext>
            </a:extLst>
          </p:cNvPr>
          <p:cNvSpPr/>
          <p:nvPr/>
        </p:nvSpPr>
        <p:spPr>
          <a:xfrm>
            <a:off x="609601" y="124419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A93A357-F505-D461-E468-5BD494A9BED2}"/>
              </a:ext>
            </a:extLst>
          </p:cNvPr>
          <p:cNvSpPr txBox="1"/>
          <p:nvPr/>
        </p:nvSpPr>
        <p:spPr>
          <a:xfrm>
            <a:off x="835413" y="2572716"/>
            <a:ext cx="6123345" cy="249299"/>
          </a:xfrm>
          <a:prstGeom prst="rect">
            <a:avLst/>
          </a:prstGeom>
          <a:noFill/>
        </p:spPr>
        <p:txBody>
          <a:bodyPr wrap="square" lIns="0" tIns="0" rIns="0" bIns="0" rtlCol="0" anchor="ctr">
            <a:spAutoFit/>
          </a:bodyPr>
          <a:lstStyle/>
          <a:p>
            <a:pPr>
              <a:lnSpc>
                <a:spcPct val="90000"/>
              </a:lnSpc>
            </a:pPr>
            <a:r>
              <a:rPr lang="en-US" b="1" dirty="0"/>
              <a:t>USE YOUR TOOLS</a:t>
            </a:r>
          </a:p>
        </p:txBody>
      </p:sp>
      <p:sp>
        <p:nvSpPr>
          <p:cNvPr id="2" name="TextBox 1">
            <a:extLst>
              <a:ext uri="{FF2B5EF4-FFF2-40B4-BE49-F238E27FC236}">
                <a16:creationId xmlns:a16="http://schemas.microsoft.com/office/drawing/2014/main" id="{4E37C113-1360-8FE4-B318-B04CB9166491}"/>
              </a:ext>
            </a:extLst>
          </p:cNvPr>
          <p:cNvSpPr txBox="1"/>
          <p:nvPr/>
        </p:nvSpPr>
        <p:spPr>
          <a:xfrm>
            <a:off x="835413" y="2886848"/>
            <a:ext cx="6123345" cy="387798"/>
          </a:xfrm>
          <a:prstGeom prst="rect">
            <a:avLst/>
          </a:prstGeom>
          <a:noFill/>
        </p:spPr>
        <p:txBody>
          <a:bodyPr wrap="square" lIns="0" tIns="0" rIns="0" bIns="0" rtlCol="0" anchor="t">
            <a:spAutoFit/>
          </a:bodyPr>
          <a:lstStyle/>
          <a:p>
            <a:pPr>
              <a:lnSpc>
                <a:spcPct val="90000"/>
              </a:lnSpc>
            </a:pPr>
            <a:r>
              <a:rPr lang="en-US" sz="1400" b="1" dirty="0">
                <a:solidFill>
                  <a:schemeClr val="accent3"/>
                </a:solidFill>
              </a:rPr>
              <a:t>Arm yourself with as much knowledge as possible. Don’t waste time asking questions about things you can uncover using other sources.</a:t>
            </a:r>
          </a:p>
        </p:txBody>
      </p:sp>
      <p:sp>
        <p:nvSpPr>
          <p:cNvPr id="3" name="Rectangle 2">
            <a:extLst>
              <a:ext uri="{FF2B5EF4-FFF2-40B4-BE49-F238E27FC236}">
                <a16:creationId xmlns:a16="http://schemas.microsoft.com/office/drawing/2014/main" id="{6B7B1167-B364-18A4-03A3-47F85925246F}"/>
              </a:ext>
            </a:extLst>
          </p:cNvPr>
          <p:cNvSpPr/>
          <p:nvPr/>
        </p:nvSpPr>
        <p:spPr>
          <a:xfrm>
            <a:off x="835413" y="3445546"/>
            <a:ext cx="6558774" cy="2492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Use Google to research press releases &amp; financial reports. Tip: Sign up for Google Alerts for your top targets so that you are notified of any relevant news</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A newly announced executive transition can be a positive trigger event. Monitor the organizations ‘News’ section on their website to look for key hires</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Use Salesforce to understand what type of interactions your company may have already had with the prospect (e.g., marketing activity)</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Ensure you transfer knowledge with anyone else that may have spoken with this prospect </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Use LinkedIn to understand the prospect’s place within their organization and monitor when your contacts change organizations or roles</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Job title is an indicator of authority; most purchases require multiple levels of approval and involve a buying decision team</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Research industry trends and market news to better understand the prospect’s industry</a:t>
            </a:r>
          </a:p>
        </p:txBody>
      </p:sp>
      <p:sp>
        <p:nvSpPr>
          <p:cNvPr id="5" name="TextBox 4">
            <a:extLst>
              <a:ext uri="{FF2B5EF4-FFF2-40B4-BE49-F238E27FC236}">
                <a16:creationId xmlns:a16="http://schemas.microsoft.com/office/drawing/2014/main" id="{25AF6CB3-ED5B-3D76-64DF-F3A02F1ABAF8}"/>
              </a:ext>
            </a:extLst>
          </p:cNvPr>
          <p:cNvSpPr txBox="1"/>
          <p:nvPr/>
        </p:nvSpPr>
        <p:spPr>
          <a:xfrm>
            <a:off x="7819035" y="2612377"/>
            <a:ext cx="3790196" cy="221599"/>
          </a:xfrm>
          <a:prstGeom prst="rect">
            <a:avLst/>
          </a:prstGeom>
          <a:noFill/>
        </p:spPr>
        <p:txBody>
          <a:bodyPr wrap="square" lIns="0" tIns="0" rIns="0" bIns="0" rtlCol="0" anchor="ctr">
            <a:spAutoFit/>
          </a:bodyPr>
          <a:lstStyle/>
          <a:p>
            <a:pPr algn="ctr">
              <a:lnSpc>
                <a:spcPct val="90000"/>
              </a:lnSpc>
            </a:pPr>
            <a:r>
              <a:rPr lang="en-US" sz="1600" b="1" dirty="0"/>
              <a:t>4 DIMENSIONS OF EDUCATION:</a:t>
            </a:r>
          </a:p>
        </p:txBody>
      </p:sp>
      <p:graphicFrame>
        <p:nvGraphicFramePr>
          <p:cNvPr id="7" name="Diagram 6">
            <a:extLst>
              <a:ext uri="{FF2B5EF4-FFF2-40B4-BE49-F238E27FC236}">
                <a16:creationId xmlns:a16="http://schemas.microsoft.com/office/drawing/2014/main" id="{582F0FED-36D5-9F58-0B8E-B330B2534F6A}"/>
              </a:ext>
            </a:extLst>
          </p:cNvPr>
          <p:cNvGraphicFramePr/>
          <p:nvPr/>
        </p:nvGraphicFramePr>
        <p:xfrm>
          <a:off x="8238838" y="3076377"/>
          <a:ext cx="2950590" cy="286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97D617EC-CFD7-FDCD-66B9-4374857B9991}"/>
              </a:ext>
            </a:extLst>
          </p:cNvPr>
          <p:cNvSpPr txBox="1"/>
          <p:nvPr/>
        </p:nvSpPr>
        <p:spPr>
          <a:xfrm>
            <a:off x="8791957" y="5414049"/>
            <a:ext cx="1844351" cy="230832"/>
          </a:xfrm>
          <a:prstGeom prst="rect">
            <a:avLst/>
          </a:prstGeom>
          <a:noFill/>
        </p:spPr>
        <p:txBody>
          <a:bodyPr wrap="square">
            <a:spAutoFit/>
          </a:bodyPr>
          <a:lstStyle/>
          <a:p>
            <a:pPr algn="ctr">
              <a:lnSpc>
                <a:spcPct val="90000"/>
              </a:lnSpc>
              <a:spcBef>
                <a:spcPts val="1000"/>
              </a:spcBef>
            </a:pPr>
            <a:r>
              <a:rPr lang="en-US" sz="1000" b="1" dirty="0"/>
              <a:t>INDIVIDUAL</a:t>
            </a:r>
          </a:p>
        </p:txBody>
      </p:sp>
    </p:spTree>
    <p:extLst>
      <p:ext uri="{BB962C8B-B14F-4D97-AF65-F5344CB8AC3E}">
        <p14:creationId xmlns:p14="http://schemas.microsoft.com/office/powerpoint/2010/main" val="39157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Example of a Checklist for Step 1</a:t>
            </a:r>
          </a:p>
        </p:txBody>
      </p:sp>
      <p:sp>
        <p:nvSpPr>
          <p:cNvPr id="10" name="Rectangle 9">
            <a:extLst>
              <a:ext uri="{FF2B5EF4-FFF2-40B4-BE49-F238E27FC236}">
                <a16:creationId xmlns:a16="http://schemas.microsoft.com/office/drawing/2014/main" id="{530D9C99-35FE-DF33-061A-0090BA862FAA}"/>
              </a:ext>
            </a:extLst>
          </p:cNvPr>
          <p:cNvSpPr/>
          <p:nvPr/>
        </p:nvSpPr>
        <p:spPr>
          <a:xfrm>
            <a:off x="609600" y="1076961"/>
            <a:ext cx="10962290" cy="5095238"/>
          </a:xfrm>
          <a:prstGeom prst="rect">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79E10D-7A19-62F3-FF0D-D6FAF7713446}"/>
              </a:ext>
            </a:extLst>
          </p:cNvPr>
          <p:cNvSpPr/>
          <p:nvPr/>
        </p:nvSpPr>
        <p:spPr>
          <a:xfrm>
            <a:off x="609600" y="1076961"/>
            <a:ext cx="10962290" cy="538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spc="120" dirty="0">
                <a:solidFill>
                  <a:schemeClr val="bg1"/>
                </a:solidFill>
                <a:latin typeface="+mj-lt"/>
              </a:rPr>
              <a:t>STEP 1 – EDUCATE – CHECKLIST</a:t>
            </a:r>
            <a:endParaRPr lang="en-US" sz="1600" b="1" dirty="0">
              <a:solidFill>
                <a:schemeClr val="bg1"/>
              </a:solidFill>
              <a:latin typeface="+mj-lt"/>
            </a:endParaRPr>
          </a:p>
        </p:txBody>
      </p:sp>
      <p:sp>
        <p:nvSpPr>
          <p:cNvPr id="18" name="TextBox 17">
            <a:extLst>
              <a:ext uri="{FF2B5EF4-FFF2-40B4-BE49-F238E27FC236}">
                <a16:creationId xmlns:a16="http://schemas.microsoft.com/office/drawing/2014/main" id="{CABE85A8-4269-F9AA-ED25-F871BEA962D8}"/>
              </a:ext>
            </a:extLst>
          </p:cNvPr>
          <p:cNvSpPr txBox="1"/>
          <p:nvPr/>
        </p:nvSpPr>
        <p:spPr>
          <a:xfrm>
            <a:off x="802433" y="2016383"/>
            <a:ext cx="10576624" cy="3754874"/>
          </a:xfrm>
          <a:prstGeom prst="rect">
            <a:avLst/>
          </a:prstGeom>
          <a:noFill/>
        </p:spPr>
        <p:txBody>
          <a:bodyPr wrap="square" lIns="0" tIns="0" rIns="0" bIns="0">
            <a:spAutoFit/>
          </a:bodyPr>
          <a:lstStyle/>
          <a:p>
            <a:pPr marL="274320" indent="-274320">
              <a:spcBef>
                <a:spcPts val="1200"/>
              </a:spcBef>
              <a:buFont typeface="Wingdings" panose="05000000000000000000" pitchFamily="2" charset="2"/>
              <a:buChar char="q"/>
            </a:pPr>
            <a:r>
              <a:rPr lang="en-US" sz="1400" dirty="0"/>
              <a:t>I understand the unique talent acquisition challenges that impact the industry of my prospect</a:t>
            </a:r>
          </a:p>
          <a:p>
            <a:pPr marL="274320" indent="-274320">
              <a:spcBef>
                <a:spcPts val="1200"/>
              </a:spcBef>
              <a:buFont typeface="Wingdings" panose="05000000000000000000" pitchFamily="2" charset="2"/>
              <a:buChar char="q"/>
            </a:pPr>
            <a:r>
              <a:rPr lang="en-US" sz="1400" dirty="0"/>
              <a:t>I have researched the latest trends in my prospect’s industry</a:t>
            </a:r>
          </a:p>
          <a:p>
            <a:pPr marL="274320" indent="-274320">
              <a:spcBef>
                <a:spcPts val="1200"/>
              </a:spcBef>
              <a:buFont typeface="Wingdings" panose="05000000000000000000" pitchFamily="2" charset="2"/>
              <a:buChar char="q"/>
            </a:pPr>
            <a:r>
              <a:rPr lang="en-US" sz="1400" dirty="0"/>
              <a:t>I understand, at a high level, how my prospect’s organization conducts their business</a:t>
            </a:r>
          </a:p>
          <a:p>
            <a:pPr marL="274320" indent="-274320">
              <a:spcBef>
                <a:spcPts val="1200"/>
              </a:spcBef>
              <a:buFont typeface="Wingdings" panose="05000000000000000000" pitchFamily="2" charset="2"/>
              <a:buChar char="q"/>
            </a:pPr>
            <a:r>
              <a:rPr lang="en-US" sz="1400" dirty="0"/>
              <a:t>I have read all key press releases, listened to earnings calls, and reviewed other corporate filings from the last 6+ months</a:t>
            </a:r>
          </a:p>
          <a:p>
            <a:pPr marL="274320" indent="-274320">
              <a:spcBef>
                <a:spcPts val="1200"/>
              </a:spcBef>
              <a:buFont typeface="Wingdings" panose="05000000000000000000" pitchFamily="2" charset="2"/>
              <a:buChar char="q"/>
            </a:pPr>
            <a:r>
              <a:rPr lang="en-US" sz="1400" dirty="0"/>
              <a:t>I have a basic understanding of the growth strategy of the organization (e.g., organic or inorganic?)</a:t>
            </a:r>
          </a:p>
          <a:p>
            <a:pPr marL="274320" indent="-274320">
              <a:spcBef>
                <a:spcPts val="1200"/>
              </a:spcBef>
              <a:buFont typeface="Wingdings" panose="05000000000000000000" pitchFamily="2" charset="2"/>
              <a:buChar char="q"/>
            </a:pPr>
            <a:r>
              <a:rPr lang="en-US" sz="1400" dirty="0"/>
              <a:t>I have researched LinkedIn to determine if I have any mutual connections with the prospect or any potential decision makers or influencers within the organization </a:t>
            </a:r>
          </a:p>
          <a:p>
            <a:pPr marL="274320" indent="-274320">
              <a:spcBef>
                <a:spcPts val="1200"/>
              </a:spcBef>
              <a:buFont typeface="Wingdings" panose="05000000000000000000" pitchFamily="2" charset="2"/>
              <a:buChar char="q"/>
            </a:pPr>
            <a:r>
              <a:rPr lang="en-US" sz="1400" dirty="0"/>
              <a:t>I have researched the background of the individual(s) I am going to interact with (e.g., are they a builder or a buyer?)</a:t>
            </a:r>
          </a:p>
          <a:p>
            <a:pPr marL="274320" indent="-274320">
              <a:spcBef>
                <a:spcPts val="1200"/>
              </a:spcBef>
              <a:buFont typeface="Wingdings" panose="05000000000000000000" pitchFamily="2" charset="2"/>
              <a:buChar char="q"/>
            </a:pPr>
            <a:r>
              <a:rPr lang="en-US" sz="1400" dirty="0"/>
              <a:t>I have a basic understanding of the level of authority this individual has</a:t>
            </a:r>
          </a:p>
          <a:p>
            <a:pPr marL="274320" indent="-274320">
              <a:spcBef>
                <a:spcPts val="1200"/>
              </a:spcBef>
              <a:buFont typeface="Wingdings" panose="05000000000000000000" pitchFamily="2" charset="2"/>
              <a:buChar char="q"/>
            </a:pPr>
            <a:r>
              <a:rPr lang="en-US" sz="1400" dirty="0"/>
              <a:t>I have researched Salesforce to see if our company has had previous contact with the individual or organization</a:t>
            </a:r>
          </a:p>
          <a:p>
            <a:pPr marL="274320" indent="-274320">
              <a:spcBef>
                <a:spcPts val="1200"/>
              </a:spcBef>
              <a:buFont typeface="Wingdings" panose="05000000000000000000" pitchFamily="2" charset="2"/>
              <a:buChar char="q"/>
            </a:pPr>
            <a:r>
              <a:rPr lang="en-US" sz="1400" dirty="0"/>
              <a:t>I have researched Salesforce to see if our company has done, or is doing business with, a similar organization</a:t>
            </a:r>
          </a:p>
        </p:txBody>
      </p:sp>
    </p:spTree>
    <p:extLst>
      <p:ext uri="{BB962C8B-B14F-4D97-AF65-F5344CB8AC3E}">
        <p14:creationId xmlns:p14="http://schemas.microsoft.com/office/powerpoint/2010/main" val="22558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Preparation for Every Interaction is Imperative</a:t>
            </a:r>
          </a:p>
        </p:txBody>
      </p:sp>
      <p:sp>
        <p:nvSpPr>
          <p:cNvPr id="6" name="Rectangle 5">
            <a:extLst>
              <a:ext uri="{FF2B5EF4-FFF2-40B4-BE49-F238E27FC236}">
                <a16:creationId xmlns:a16="http://schemas.microsoft.com/office/drawing/2014/main" id="{205E0414-4AE2-9D1F-D38B-23B9A92B1F43}"/>
              </a:ext>
            </a:extLst>
          </p:cNvPr>
          <p:cNvSpPr/>
          <p:nvPr/>
        </p:nvSpPr>
        <p:spPr>
          <a:xfrm>
            <a:off x="0" y="1244191"/>
            <a:ext cx="12192000" cy="1125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838A1-017D-B283-DC15-6C0EBE9BFE8B}"/>
              </a:ext>
            </a:extLst>
          </p:cNvPr>
          <p:cNvSpPr txBox="1"/>
          <p:nvPr/>
        </p:nvSpPr>
        <p:spPr>
          <a:xfrm>
            <a:off x="609601" y="1474431"/>
            <a:ext cx="10972799" cy="249299"/>
          </a:xfrm>
          <a:prstGeom prst="rect">
            <a:avLst/>
          </a:prstGeom>
          <a:noFill/>
        </p:spPr>
        <p:txBody>
          <a:bodyPr wrap="square" lIns="0" tIns="0" rIns="0" bIns="0" rtlCol="0" anchor="ctr">
            <a:spAutoFit/>
          </a:bodyPr>
          <a:lstStyle/>
          <a:p>
            <a:pPr>
              <a:lnSpc>
                <a:spcPct val="90000"/>
              </a:lnSpc>
            </a:pPr>
            <a:r>
              <a:rPr lang="en-US" b="1" dirty="0">
                <a:solidFill>
                  <a:schemeClr val="accent4"/>
                </a:solidFill>
              </a:rPr>
              <a:t>STEP 2 – PREPARE</a:t>
            </a:r>
          </a:p>
        </p:txBody>
      </p:sp>
      <p:sp>
        <p:nvSpPr>
          <p:cNvPr id="12" name="TextBox 11">
            <a:extLst>
              <a:ext uri="{FF2B5EF4-FFF2-40B4-BE49-F238E27FC236}">
                <a16:creationId xmlns:a16="http://schemas.microsoft.com/office/drawing/2014/main" id="{4599B8C7-F9FA-1658-D22A-EB75E0EAE2D4}"/>
              </a:ext>
            </a:extLst>
          </p:cNvPr>
          <p:cNvSpPr txBox="1"/>
          <p:nvPr/>
        </p:nvSpPr>
        <p:spPr>
          <a:xfrm>
            <a:off x="609601" y="1816304"/>
            <a:ext cx="10972799" cy="193899"/>
          </a:xfrm>
          <a:prstGeom prst="rect">
            <a:avLst/>
          </a:prstGeom>
          <a:noFill/>
        </p:spPr>
        <p:txBody>
          <a:bodyPr wrap="square" lIns="0" tIns="0" rIns="0" bIns="0" rtlCol="0" anchor="t">
            <a:spAutoFit/>
          </a:bodyPr>
          <a:lstStyle/>
          <a:p>
            <a:pPr>
              <a:lnSpc>
                <a:spcPct val="90000"/>
              </a:lnSpc>
              <a:spcBef>
                <a:spcPts val="1000"/>
              </a:spcBef>
            </a:pPr>
            <a:r>
              <a:rPr lang="en-US" sz="1400" dirty="0">
                <a:solidFill>
                  <a:schemeClr val="bg1"/>
                </a:solidFill>
              </a:rPr>
              <a:t>Use all the information you have gathered in Step 1 to create your plan and objectives for the interaction.</a:t>
            </a:r>
          </a:p>
        </p:txBody>
      </p:sp>
      <p:sp>
        <p:nvSpPr>
          <p:cNvPr id="15" name="Rectangle 14">
            <a:extLst>
              <a:ext uri="{FF2B5EF4-FFF2-40B4-BE49-F238E27FC236}">
                <a16:creationId xmlns:a16="http://schemas.microsoft.com/office/drawing/2014/main" id="{A0F56C54-B445-C218-546F-6C87C7726E60}"/>
              </a:ext>
            </a:extLst>
          </p:cNvPr>
          <p:cNvSpPr/>
          <p:nvPr/>
        </p:nvSpPr>
        <p:spPr>
          <a:xfrm>
            <a:off x="609601" y="124419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A93A357-F505-D461-E468-5BD494A9BED2}"/>
              </a:ext>
            </a:extLst>
          </p:cNvPr>
          <p:cNvSpPr txBox="1"/>
          <p:nvPr/>
        </p:nvSpPr>
        <p:spPr>
          <a:xfrm>
            <a:off x="609601" y="2539913"/>
            <a:ext cx="10962289" cy="221599"/>
          </a:xfrm>
          <a:prstGeom prst="rect">
            <a:avLst/>
          </a:prstGeom>
          <a:noFill/>
        </p:spPr>
        <p:txBody>
          <a:bodyPr wrap="square" lIns="0" tIns="0" rIns="0" bIns="0" rtlCol="0" anchor="ctr">
            <a:spAutoFit/>
          </a:bodyPr>
          <a:lstStyle/>
          <a:p>
            <a:pPr>
              <a:lnSpc>
                <a:spcPct val="90000"/>
              </a:lnSpc>
            </a:pPr>
            <a:r>
              <a:rPr lang="en-US" sz="1600" b="1" dirty="0"/>
              <a:t>SET A PLAN FOR EVERY INTERACTION</a:t>
            </a:r>
          </a:p>
        </p:txBody>
      </p:sp>
      <p:sp>
        <p:nvSpPr>
          <p:cNvPr id="2" name="TextBox 1">
            <a:extLst>
              <a:ext uri="{FF2B5EF4-FFF2-40B4-BE49-F238E27FC236}">
                <a16:creationId xmlns:a16="http://schemas.microsoft.com/office/drawing/2014/main" id="{4E37C113-1360-8FE4-B318-B04CB9166491}"/>
              </a:ext>
            </a:extLst>
          </p:cNvPr>
          <p:cNvSpPr txBox="1"/>
          <p:nvPr/>
        </p:nvSpPr>
        <p:spPr>
          <a:xfrm>
            <a:off x="609601" y="2840195"/>
            <a:ext cx="10962289" cy="498598"/>
          </a:xfrm>
          <a:prstGeom prst="rect">
            <a:avLst/>
          </a:prstGeom>
          <a:noFill/>
        </p:spPr>
        <p:txBody>
          <a:bodyPr wrap="square" lIns="0" tIns="0" rIns="0" bIns="0" rtlCol="0" anchor="t">
            <a:spAutoFit/>
          </a:bodyPr>
          <a:lstStyle/>
          <a:p>
            <a:pPr>
              <a:lnSpc>
                <a:spcPct val="90000"/>
              </a:lnSpc>
            </a:pPr>
            <a:r>
              <a:rPr lang="en-US" sz="1200" b="1" dirty="0">
                <a:solidFill>
                  <a:schemeClr val="accent3"/>
                </a:solidFill>
              </a:rPr>
              <a:t>Sophisticated buyers operate in an environment where they are continuously being asked to do more with less. Every minute of their time that they agree to spend with you is valuable. Make the most of their time by setting a plan of action for each interaction. Your plan (whether on the phone or over email) should always take into the following considerations:</a:t>
            </a:r>
          </a:p>
        </p:txBody>
      </p:sp>
      <p:sp>
        <p:nvSpPr>
          <p:cNvPr id="3" name="Rectangle 2">
            <a:extLst>
              <a:ext uri="{FF2B5EF4-FFF2-40B4-BE49-F238E27FC236}">
                <a16:creationId xmlns:a16="http://schemas.microsoft.com/office/drawing/2014/main" id="{6B7B1167-B364-18A4-03A3-47F85925246F}"/>
              </a:ext>
            </a:extLst>
          </p:cNvPr>
          <p:cNvSpPr/>
          <p:nvPr/>
        </p:nvSpPr>
        <p:spPr>
          <a:xfrm>
            <a:off x="609600" y="3453891"/>
            <a:ext cx="10962289"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L="228600" marR="0" lvl="0" indent="-2286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a:ln>
                  <a:noFill/>
                </a:ln>
                <a:solidFill>
                  <a:schemeClr val="tx1"/>
                </a:solidFill>
                <a:effectLst/>
                <a:uLnTx/>
                <a:uFillTx/>
                <a:cs typeface="Calibri" panose="020F0502020204030204" pitchFamily="34" charset="0"/>
              </a:rPr>
              <a:t>Your Objective </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 what you hope to get out of the interaction (e.g., a better understanding of their strategy for how they are going to get their organization from current state to future state)</a:t>
            </a:r>
          </a:p>
          <a:p>
            <a:pPr marL="228600" marR="0" lvl="0" indent="-2286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a:ln>
                  <a:noFill/>
                </a:ln>
                <a:solidFill>
                  <a:schemeClr val="tx1"/>
                </a:solidFill>
                <a:effectLst/>
                <a:uLnTx/>
                <a:uFillTx/>
                <a:cs typeface="Calibri" panose="020F0502020204030204" pitchFamily="34" charset="0"/>
              </a:rPr>
              <a:t>Their (likely) objective </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 put yourself in their shoes and identify why they are giving you time during their busy day; “What’s in it for me?”.  Planning for the interaction requires clear expectations from you regarding a value you are going to bring to them. Best practice is to send an agenda 24 hours ahead of time to confirm: 1) the meeting and 2) the objectives for the meeting.</a:t>
            </a:r>
          </a:p>
          <a:p>
            <a:pPr marL="228600" marR="0" lvl="0" indent="-2286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a:ln>
                  <a:noFill/>
                </a:ln>
                <a:solidFill>
                  <a:schemeClr val="tx1"/>
                </a:solidFill>
                <a:effectLst/>
                <a:uLnTx/>
                <a:uFillTx/>
                <a:cs typeface="Calibri" panose="020F0502020204030204" pitchFamily="34" charset="0"/>
              </a:rPr>
              <a:t>Five questions you are most interested in finding out the answer to</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 – make the most of your time and stay focused on the objectives of the call by writing them out ahead of time and confirming you had all your questions answered after the interaction. If you missed one, think of a way to weave it into your follow up note.</a:t>
            </a:r>
          </a:p>
          <a:p>
            <a:pPr marL="228600" marR="0" lvl="0" indent="-2286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a:ln>
                  <a:noFill/>
                </a:ln>
                <a:solidFill>
                  <a:schemeClr val="tx1"/>
                </a:solidFill>
                <a:effectLst/>
                <a:uLnTx/>
                <a:uFillTx/>
                <a:cs typeface="Calibri" panose="020F0502020204030204" pitchFamily="34" charset="0"/>
              </a:rPr>
              <a:t>Five questions you want to avoid being asked at this time </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 This exercise helps you prepare for common objections and how to overcome them. You should familiarize yourself with any sales enablement content that helps articulate the best way to respond to common objections.</a:t>
            </a:r>
          </a:p>
          <a:p>
            <a:pPr marL="228600" marR="0" lvl="0" indent="-2286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a:ln>
                  <a:noFill/>
                </a:ln>
                <a:solidFill>
                  <a:schemeClr val="tx1"/>
                </a:solidFill>
                <a:effectLst/>
                <a:uLnTx/>
                <a:uFillTx/>
                <a:cs typeface="Calibri" panose="020F0502020204030204" pitchFamily="34" charset="0"/>
              </a:rPr>
              <a:t>A unique insight about their industry, organization, or role </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 the ease of doing this can vary by industry and organization but is the single most effective way for you to build trust and credibility with the prospect. Use your personas and tools to understand the likely pain point your prospect is experiencing and then think about how your company could solve their problem. Ask the prospect, “Have you ever thought about &lt;solution&gt;?” If they have, ask 2nd and 3rd level questions to understand more detail. If they haven’t, great, you have now proven your value to them in a short phone call. Sharing success stories of similar clients lends credibility to your experience solving similar problems.</a:t>
            </a:r>
          </a:p>
        </p:txBody>
      </p:sp>
    </p:spTree>
    <p:extLst>
      <p:ext uri="{BB962C8B-B14F-4D97-AF65-F5344CB8AC3E}">
        <p14:creationId xmlns:p14="http://schemas.microsoft.com/office/powerpoint/2010/main" val="157986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AA2B4C-3AE7-E4A6-AA90-6262FD2719AB}"/>
              </a:ext>
            </a:extLst>
          </p:cNvPr>
          <p:cNvSpPr/>
          <p:nvPr/>
        </p:nvSpPr>
        <p:spPr>
          <a:xfrm>
            <a:off x="609675" y="5150858"/>
            <a:ext cx="10962138" cy="1021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11B5CE1-8BBA-BD18-C191-1D038CFB7C03}"/>
              </a:ext>
            </a:extLst>
          </p:cNvPr>
          <p:cNvGrpSpPr/>
          <p:nvPr/>
        </p:nvGrpSpPr>
        <p:grpSpPr>
          <a:xfrm>
            <a:off x="767481" y="5411108"/>
            <a:ext cx="571312" cy="500843"/>
            <a:chOff x="4113213" y="11113"/>
            <a:chExt cx="360362" cy="315913"/>
          </a:xfrm>
          <a:solidFill>
            <a:schemeClr val="accent1"/>
          </a:solidFill>
        </p:grpSpPr>
        <p:sp>
          <p:nvSpPr>
            <p:cNvPr id="29" name="Freeform 63">
              <a:extLst>
                <a:ext uri="{FF2B5EF4-FFF2-40B4-BE49-F238E27FC236}">
                  <a16:creationId xmlns:a16="http://schemas.microsoft.com/office/drawing/2014/main" id="{110312E0-C1FE-D6D1-7D01-11FD8CCD9DD4}"/>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64">
              <a:extLst>
                <a:ext uri="{FF2B5EF4-FFF2-40B4-BE49-F238E27FC236}">
                  <a16:creationId xmlns:a16="http://schemas.microsoft.com/office/drawing/2014/main" id="{4EDA6669-9CD6-0382-61E8-D37280F12386}"/>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 name="Title 1">
            <a:extLst>
              <a:ext uri="{FF2B5EF4-FFF2-40B4-BE49-F238E27FC236}">
                <a16:creationId xmlns:a16="http://schemas.microsoft.com/office/drawing/2014/main" id="{D9EDF7AF-EB68-FB5F-BE3C-DF1BC468E144}"/>
              </a:ext>
            </a:extLst>
          </p:cNvPr>
          <p:cNvSpPr>
            <a:spLocks noGrp="1"/>
          </p:cNvSpPr>
          <p:nvPr>
            <p:ph type="title"/>
          </p:nvPr>
        </p:nvSpPr>
        <p:spPr/>
        <p:txBody>
          <a:bodyPr/>
          <a:lstStyle/>
          <a:p>
            <a:r>
              <a:rPr lang="en-US" sz="2400" dirty="0"/>
              <a:t>Call Plan Template and Best Practices</a:t>
            </a:r>
            <a:endParaRPr lang="en-US" dirty="0"/>
          </a:p>
        </p:txBody>
      </p:sp>
      <p:cxnSp>
        <p:nvCxnSpPr>
          <p:cNvPr id="14" name="Straight Connector 13">
            <a:extLst>
              <a:ext uri="{FF2B5EF4-FFF2-40B4-BE49-F238E27FC236}">
                <a16:creationId xmlns:a16="http://schemas.microsoft.com/office/drawing/2014/main" id="{3AADB0AA-AEFA-C772-A1A4-A2CDFAA857BE}"/>
              </a:ext>
            </a:extLst>
          </p:cNvPr>
          <p:cNvCxnSpPr>
            <a:cxnSpLocks/>
          </p:cNvCxnSpPr>
          <p:nvPr/>
        </p:nvCxnSpPr>
        <p:spPr>
          <a:xfrm>
            <a:off x="1442301" y="5268503"/>
            <a:ext cx="0" cy="7860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028C9E6-93C5-91EB-C503-8F312374829F}"/>
              </a:ext>
            </a:extLst>
          </p:cNvPr>
          <p:cNvSpPr/>
          <p:nvPr/>
        </p:nvSpPr>
        <p:spPr>
          <a:xfrm>
            <a:off x="0" y="1066801"/>
            <a:ext cx="12192000" cy="9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5C23DE-51D6-DCBD-6B1B-A30E05D98A14}"/>
              </a:ext>
            </a:extLst>
          </p:cNvPr>
          <p:cNvSpPr txBox="1"/>
          <p:nvPr/>
        </p:nvSpPr>
        <p:spPr>
          <a:xfrm>
            <a:off x="609601" y="1316311"/>
            <a:ext cx="10972799" cy="430887"/>
          </a:xfrm>
          <a:prstGeom prst="rect">
            <a:avLst/>
          </a:prstGeom>
          <a:noFill/>
        </p:spPr>
        <p:txBody>
          <a:bodyPr wrap="square" lIns="0" tIns="0" rIns="0" bIns="0" rtlCol="0" anchor="ctr">
            <a:spAutoFit/>
          </a:bodyPr>
          <a:lstStyle/>
          <a:p>
            <a:r>
              <a:rPr lang="en-US" sz="1400" dirty="0">
                <a:solidFill>
                  <a:schemeClr val="bg1"/>
                </a:solidFill>
              </a:rPr>
              <a:t>A call plan will assist you in preparing for any interaction you have with a prospect or customer. Call plan templates help ensure you get everything you need from a discovery call but should never be used as a script that you read word for word from.</a:t>
            </a:r>
          </a:p>
        </p:txBody>
      </p:sp>
      <p:sp>
        <p:nvSpPr>
          <p:cNvPr id="18" name="Rectangle 17">
            <a:extLst>
              <a:ext uri="{FF2B5EF4-FFF2-40B4-BE49-F238E27FC236}">
                <a16:creationId xmlns:a16="http://schemas.microsoft.com/office/drawing/2014/main" id="{D9B9AF75-1F5D-0641-EF92-BA922A283974}"/>
              </a:ext>
            </a:extLst>
          </p:cNvPr>
          <p:cNvSpPr/>
          <p:nvPr/>
        </p:nvSpPr>
        <p:spPr>
          <a:xfrm>
            <a:off x="609601" y="106680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A5524EC-C60C-4FEA-1AB0-9BA90F9C9BA4}"/>
              </a:ext>
            </a:extLst>
          </p:cNvPr>
          <p:cNvPicPr>
            <a:picLocks noChangeAspect="1"/>
          </p:cNvPicPr>
          <p:nvPr/>
        </p:nvPicPr>
        <p:blipFill>
          <a:blip r:embed="rId2"/>
          <a:stretch>
            <a:fillRect/>
          </a:stretch>
        </p:blipFill>
        <p:spPr>
          <a:xfrm>
            <a:off x="609600" y="2174477"/>
            <a:ext cx="2289772" cy="2798611"/>
          </a:xfrm>
          <a:prstGeom prst="rect">
            <a:avLst/>
          </a:prstGeom>
        </p:spPr>
      </p:pic>
      <p:pic>
        <p:nvPicPr>
          <p:cNvPr id="20" name="Picture 19">
            <a:extLst>
              <a:ext uri="{FF2B5EF4-FFF2-40B4-BE49-F238E27FC236}">
                <a16:creationId xmlns:a16="http://schemas.microsoft.com/office/drawing/2014/main" id="{8CE56B0E-AA72-FEB0-0E85-A8E5CADFF889}"/>
              </a:ext>
            </a:extLst>
          </p:cNvPr>
          <p:cNvPicPr>
            <a:picLocks noChangeAspect="1"/>
          </p:cNvPicPr>
          <p:nvPr/>
        </p:nvPicPr>
        <p:blipFill>
          <a:blip r:embed="rId3"/>
          <a:stretch>
            <a:fillRect/>
          </a:stretch>
        </p:blipFill>
        <p:spPr>
          <a:xfrm>
            <a:off x="3138121" y="2174477"/>
            <a:ext cx="2289772" cy="2798611"/>
          </a:xfrm>
          <a:prstGeom prst="rect">
            <a:avLst/>
          </a:prstGeom>
        </p:spPr>
      </p:pic>
      <p:sp>
        <p:nvSpPr>
          <p:cNvPr id="22" name="Rectangle 21">
            <a:extLst>
              <a:ext uri="{FF2B5EF4-FFF2-40B4-BE49-F238E27FC236}">
                <a16:creationId xmlns:a16="http://schemas.microsoft.com/office/drawing/2014/main" id="{40DFDB06-FCCA-C43D-484F-AB40A5601D05}"/>
              </a:ext>
            </a:extLst>
          </p:cNvPr>
          <p:cNvSpPr/>
          <p:nvPr/>
        </p:nvSpPr>
        <p:spPr>
          <a:xfrm>
            <a:off x="5905392" y="2174478"/>
            <a:ext cx="5666421" cy="32616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3291A7C-E8C5-8B26-418B-818EBEDB7096}"/>
              </a:ext>
            </a:extLst>
          </p:cNvPr>
          <p:cNvSpPr/>
          <p:nvPr/>
        </p:nvSpPr>
        <p:spPr>
          <a:xfrm>
            <a:off x="6096000" y="2225392"/>
            <a:ext cx="4850530"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chemeClr val="bg1"/>
                </a:solidFill>
              </a:rPr>
              <a:t>Guiding Principles</a:t>
            </a:r>
          </a:p>
        </p:txBody>
      </p:sp>
      <p:sp>
        <p:nvSpPr>
          <p:cNvPr id="24" name="Rectangle 23">
            <a:extLst>
              <a:ext uri="{FF2B5EF4-FFF2-40B4-BE49-F238E27FC236}">
                <a16:creationId xmlns:a16="http://schemas.microsoft.com/office/drawing/2014/main" id="{7DC07E45-D9B0-F10C-4BFE-309E9917A2D3}"/>
              </a:ext>
            </a:extLst>
          </p:cNvPr>
          <p:cNvSpPr/>
          <p:nvPr/>
        </p:nvSpPr>
        <p:spPr>
          <a:xfrm>
            <a:off x="5901178" y="2551552"/>
            <a:ext cx="5666421" cy="24215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solidFill>
                  <a:schemeClr val="tx1"/>
                </a:solidFill>
              </a:rPr>
              <a:t>Everyone recognizes that preparation takes time. Over time, this process will speed up.  Great sales reps always show up prepared and have expected key outcomes and goals for each call.  </a:t>
            </a:r>
          </a:p>
          <a:p>
            <a:endParaRPr lang="en-US" sz="1100" dirty="0">
              <a:solidFill>
                <a:schemeClr val="tx1"/>
              </a:solidFill>
            </a:endParaRPr>
          </a:p>
          <a:p>
            <a:r>
              <a:rPr lang="en-US" sz="1100" b="1" dirty="0">
                <a:solidFill>
                  <a:schemeClr val="tx1"/>
                </a:solidFill>
              </a:rPr>
              <a:t>Follow these guidelines for when to use the call plan template:</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as the base prep tool – this is the way we need to think</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during any discovery call </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during any call if you have your manager, a SE, or some other resource joining the call</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to outline the goals of the call to the prospect</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not only for discovery, but for any call to help you better prepare for your interaction</a:t>
            </a:r>
            <a:endParaRPr lang="en-US" sz="1100" i="1" dirty="0">
              <a:solidFill>
                <a:schemeClr val="tx1"/>
              </a:solidFill>
            </a:endParaRPr>
          </a:p>
          <a:p>
            <a:pPr marL="182880" indent="-182880">
              <a:buClr>
                <a:schemeClr val="tx1"/>
              </a:buClr>
              <a:buFont typeface="Arial" panose="020B0604020202020204" pitchFamily="34" charset="0"/>
              <a:buChar char="•"/>
            </a:pPr>
            <a:r>
              <a:rPr lang="en-US" sz="1100" b="1" dirty="0">
                <a:solidFill>
                  <a:schemeClr val="accent5"/>
                </a:solidFill>
              </a:rPr>
              <a:t>DO NOT USE </a:t>
            </a:r>
            <a:r>
              <a:rPr lang="en-US" sz="1100" dirty="0">
                <a:solidFill>
                  <a:schemeClr val="tx1"/>
                </a:solidFill>
              </a:rPr>
              <a:t>as a script that you read from verbatim</a:t>
            </a:r>
          </a:p>
          <a:p>
            <a:pPr marL="171450" indent="-171450">
              <a:buFont typeface="Arial" panose="020B0604020202020204" pitchFamily="34" charset="0"/>
              <a:buChar char="•"/>
            </a:pPr>
            <a:endParaRPr lang="en-US" sz="1100" dirty="0">
              <a:solidFill>
                <a:schemeClr val="tx1"/>
              </a:solidFill>
            </a:endParaRPr>
          </a:p>
          <a:p>
            <a:endParaRPr lang="en-US" sz="1100" dirty="0">
              <a:solidFill>
                <a:schemeClr val="tx1"/>
              </a:solidFill>
            </a:endParaRPr>
          </a:p>
          <a:p>
            <a:endParaRPr lang="en-US" sz="1100" i="1" dirty="0">
              <a:solidFill>
                <a:schemeClr val="tx1"/>
              </a:solidFill>
            </a:endParaRPr>
          </a:p>
          <a:p>
            <a:endParaRPr lang="en-US" sz="1400" dirty="0">
              <a:solidFill>
                <a:schemeClr val="tx1"/>
              </a:solidFill>
            </a:endParaRPr>
          </a:p>
        </p:txBody>
      </p:sp>
      <p:cxnSp>
        <p:nvCxnSpPr>
          <p:cNvPr id="27" name="Straight Connector 26">
            <a:extLst>
              <a:ext uri="{FF2B5EF4-FFF2-40B4-BE49-F238E27FC236}">
                <a16:creationId xmlns:a16="http://schemas.microsoft.com/office/drawing/2014/main" id="{0AB21105-9581-24D4-0688-61F14A5A03D2}"/>
              </a:ext>
            </a:extLst>
          </p:cNvPr>
          <p:cNvCxnSpPr>
            <a:cxnSpLocks/>
          </p:cNvCxnSpPr>
          <p:nvPr/>
        </p:nvCxnSpPr>
        <p:spPr>
          <a:xfrm>
            <a:off x="5666642" y="2174477"/>
            <a:ext cx="0" cy="279861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50C93D20-119D-F107-5CA0-0D0BDD277970}"/>
              </a:ext>
            </a:extLst>
          </p:cNvPr>
          <p:cNvSpPr/>
          <p:nvPr/>
        </p:nvSpPr>
        <p:spPr>
          <a:xfrm flipV="1">
            <a:off x="11328926" y="6172200"/>
            <a:ext cx="242887" cy="184788"/>
          </a:xfrm>
          <a:prstGeom prst="triangl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2A61C9-C321-0282-A474-A6D758C66E81}"/>
              </a:ext>
            </a:extLst>
          </p:cNvPr>
          <p:cNvSpPr/>
          <p:nvPr/>
        </p:nvSpPr>
        <p:spPr>
          <a:xfrm>
            <a:off x="1744142" y="5553227"/>
            <a:ext cx="9584784" cy="21660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400" b="1" dirty="0">
                <a:solidFill>
                  <a:schemeClr val="tx1"/>
                </a:solidFill>
              </a:rPr>
              <a:t>Tip: </a:t>
            </a:r>
            <a:r>
              <a:rPr lang="en-US" sz="1400" dirty="0">
                <a:solidFill>
                  <a:schemeClr val="tx1"/>
                </a:solidFill>
              </a:rPr>
              <a:t>Plan out the first 2-3 questions you want to ask to get the conversation started. </a:t>
            </a:r>
          </a:p>
        </p:txBody>
      </p:sp>
    </p:spTree>
    <p:extLst>
      <p:ext uri="{BB962C8B-B14F-4D97-AF65-F5344CB8AC3E}">
        <p14:creationId xmlns:p14="http://schemas.microsoft.com/office/powerpoint/2010/main" val="244027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Example of a Checklist for Step 2</a:t>
            </a:r>
          </a:p>
        </p:txBody>
      </p:sp>
      <p:sp>
        <p:nvSpPr>
          <p:cNvPr id="10" name="Rectangle 9">
            <a:extLst>
              <a:ext uri="{FF2B5EF4-FFF2-40B4-BE49-F238E27FC236}">
                <a16:creationId xmlns:a16="http://schemas.microsoft.com/office/drawing/2014/main" id="{530D9C99-35FE-DF33-061A-0090BA862FAA}"/>
              </a:ext>
            </a:extLst>
          </p:cNvPr>
          <p:cNvSpPr/>
          <p:nvPr/>
        </p:nvSpPr>
        <p:spPr>
          <a:xfrm>
            <a:off x="609600" y="1076961"/>
            <a:ext cx="10962290" cy="5095238"/>
          </a:xfrm>
          <a:prstGeom prst="rect">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79E10D-7A19-62F3-FF0D-D6FAF7713446}"/>
              </a:ext>
            </a:extLst>
          </p:cNvPr>
          <p:cNvSpPr/>
          <p:nvPr/>
        </p:nvSpPr>
        <p:spPr>
          <a:xfrm>
            <a:off x="609600" y="1076961"/>
            <a:ext cx="10962290" cy="538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spc="120" dirty="0">
                <a:solidFill>
                  <a:schemeClr val="bg1"/>
                </a:solidFill>
                <a:latin typeface="+mj-lt"/>
              </a:rPr>
              <a:t>STEP 2 – PREPARE - CHECKLIST</a:t>
            </a:r>
            <a:endParaRPr lang="en-US" sz="1600" b="1" dirty="0">
              <a:solidFill>
                <a:schemeClr val="bg1"/>
              </a:solidFill>
              <a:latin typeface="+mj-lt"/>
            </a:endParaRPr>
          </a:p>
        </p:txBody>
      </p:sp>
      <p:sp>
        <p:nvSpPr>
          <p:cNvPr id="18" name="TextBox 17">
            <a:extLst>
              <a:ext uri="{FF2B5EF4-FFF2-40B4-BE49-F238E27FC236}">
                <a16:creationId xmlns:a16="http://schemas.microsoft.com/office/drawing/2014/main" id="{CABE85A8-4269-F9AA-ED25-F871BEA962D8}"/>
              </a:ext>
            </a:extLst>
          </p:cNvPr>
          <p:cNvSpPr txBox="1"/>
          <p:nvPr/>
        </p:nvSpPr>
        <p:spPr>
          <a:xfrm>
            <a:off x="802433" y="1831717"/>
            <a:ext cx="10576624" cy="4124206"/>
          </a:xfrm>
          <a:prstGeom prst="rect">
            <a:avLst/>
          </a:prstGeom>
          <a:noFill/>
        </p:spPr>
        <p:txBody>
          <a:bodyPr wrap="square" lIns="0" tIns="0" rIns="0" bIns="0">
            <a:spAutoFit/>
          </a:bodyPr>
          <a:lstStyle/>
          <a:p>
            <a:pPr marL="274320" indent="-274320">
              <a:spcBef>
                <a:spcPts val="1200"/>
              </a:spcBef>
              <a:buFont typeface="Wingdings" panose="05000000000000000000" pitchFamily="2" charset="2"/>
              <a:buChar char="q"/>
            </a:pPr>
            <a:r>
              <a:rPr lang="en-US" sz="1400" dirty="0"/>
              <a:t>I have all the background research I need to understand the prospect, their organization, and their industry</a:t>
            </a:r>
          </a:p>
          <a:p>
            <a:pPr marL="274320" indent="-274320">
              <a:spcBef>
                <a:spcPts val="1200"/>
              </a:spcBef>
              <a:buFont typeface="Wingdings" panose="05000000000000000000" pitchFamily="2" charset="2"/>
              <a:buChar char="q"/>
            </a:pPr>
            <a:r>
              <a:rPr lang="en-US" sz="1400" dirty="0"/>
              <a:t>I understand the pain points they are likely facing</a:t>
            </a:r>
          </a:p>
          <a:p>
            <a:pPr marL="274320" indent="-274320">
              <a:spcBef>
                <a:spcPts val="1200"/>
              </a:spcBef>
              <a:buFont typeface="Wingdings" panose="05000000000000000000" pitchFamily="2" charset="2"/>
              <a:buChar char="q"/>
            </a:pPr>
            <a:r>
              <a:rPr lang="en-US" sz="1400" dirty="0"/>
              <a:t>I have developed my objective for the initial interaction</a:t>
            </a:r>
          </a:p>
          <a:p>
            <a:pPr marL="274320" indent="-274320">
              <a:spcBef>
                <a:spcPts val="1200"/>
              </a:spcBef>
              <a:buFont typeface="Wingdings" panose="05000000000000000000" pitchFamily="2" charset="2"/>
              <a:buChar char="q"/>
            </a:pPr>
            <a:r>
              <a:rPr lang="en-US" sz="1400" dirty="0"/>
              <a:t>I have developed the prospect’s likely objective for the interaction</a:t>
            </a:r>
          </a:p>
          <a:p>
            <a:pPr marL="274320" indent="-274320">
              <a:spcBef>
                <a:spcPts val="1200"/>
              </a:spcBef>
              <a:buFont typeface="Wingdings" panose="05000000000000000000" pitchFamily="2" charset="2"/>
              <a:buChar char="q"/>
            </a:pPr>
            <a:r>
              <a:rPr lang="en-US" sz="1400" dirty="0"/>
              <a:t>I have provided a basic agenda and confirmed the interaction</a:t>
            </a:r>
          </a:p>
          <a:p>
            <a:pPr marL="274320" indent="-274320">
              <a:spcBef>
                <a:spcPts val="1200"/>
              </a:spcBef>
              <a:buFont typeface="Wingdings" panose="05000000000000000000" pitchFamily="2" charset="2"/>
              <a:buChar char="q"/>
            </a:pPr>
            <a:r>
              <a:rPr lang="en-US" sz="1400" dirty="0"/>
              <a:t>I have prepared 5 questions that I am most interested in finding out the answer to</a:t>
            </a:r>
          </a:p>
          <a:p>
            <a:pPr marL="274320" indent="-274320">
              <a:spcBef>
                <a:spcPts val="1200"/>
              </a:spcBef>
              <a:buFont typeface="Wingdings" panose="05000000000000000000" pitchFamily="2" charset="2"/>
              <a:buChar char="q"/>
            </a:pPr>
            <a:r>
              <a:rPr lang="en-US" sz="1400" dirty="0"/>
              <a:t>I have prepared 5 questions I don’t want to be asked and I have prepared responses to those questions</a:t>
            </a:r>
          </a:p>
          <a:p>
            <a:pPr marL="274320" indent="-274320">
              <a:spcBef>
                <a:spcPts val="1200"/>
              </a:spcBef>
              <a:buFont typeface="Wingdings" panose="05000000000000000000" pitchFamily="2" charset="2"/>
              <a:buChar char="q"/>
            </a:pPr>
            <a:r>
              <a:rPr lang="en-US" sz="1400" dirty="0"/>
              <a:t>I have rehearsed my responses to likely rebuttals with a peer or manager (for large opportunities)</a:t>
            </a:r>
          </a:p>
          <a:p>
            <a:pPr marL="274320" indent="-274320">
              <a:spcBef>
                <a:spcPts val="1200"/>
              </a:spcBef>
              <a:buFont typeface="Wingdings" panose="05000000000000000000" pitchFamily="2" charset="2"/>
              <a:buChar char="q"/>
            </a:pPr>
            <a:r>
              <a:rPr lang="en-US" sz="1400" dirty="0"/>
              <a:t>I have set the right expectations for the interaction</a:t>
            </a:r>
          </a:p>
          <a:p>
            <a:pPr marL="274320" indent="-274320">
              <a:spcBef>
                <a:spcPts val="1200"/>
              </a:spcBef>
              <a:buFont typeface="Wingdings" panose="05000000000000000000" pitchFamily="2" charset="2"/>
              <a:buChar char="q"/>
            </a:pPr>
            <a:r>
              <a:rPr lang="en-US" sz="1400" dirty="0"/>
              <a:t>I have prepared a unique insight about the prospect’s industry/market and/or have a prepared client success story from a similar size/industry/situation</a:t>
            </a:r>
          </a:p>
          <a:p>
            <a:pPr marL="274320" indent="-274320">
              <a:spcBef>
                <a:spcPts val="1200"/>
              </a:spcBef>
              <a:buFont typeface="Wingdings" panose="05000000000000000000" pitchFamily="2" charset="2"/>
              <a:buChar char="q"/>
            </a:pPr>
            <a:r>
              <a:rPr lang="en-US" sz="1400" dirty="0"/>
              <a:t>I have researched the library of case studies and prepared them to be provided to the prospect after the interaction</a:t>
            </a:r>
          </a:p>
        </p:txBody>
      </p:sp>
    </p:spTree>
    <p:extLst>
      <p:ext uri="{BB962C8B-B14F-4D97-AF65-F5344CB8AC3E}">
        <p14:creationId xmlns:p14="http://schemas.microsoft.com/office/powerpoint/2010/main" val="394561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Actively Engage the Prospect in a Conversation</a:t>
            </a:r>
          </a:p>
        </p:txBody>
      </p:sp>
      <p:sp>
        <p:nvSpPr>
          <p:cNvPr id="6" name="Rectangle 5">
            <a:extLst>
              <a:ext uri="{FF2B5EF4-FFF2-40B4-BE49-F238E27FC236}">
                <a16:creationId xmlns:a16="http://schemas.microsoft.com/office/drawing/2014/main" id="{205E0414-4AE2-9D1F-D38B-23B9A92B1F43}"/>
              </a:ext>
            </a:extLst>
          </p:cNvPr>
          <p:cNvSpPr/>
          <p:nvPr/>
        </p:nvSpPr>
        <p:spPr>
          <a:xfrm>
            <a:off x="0" y="1244191"/>
            <a:ext cx="12192000" cy="1582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838A1-017D-B283-DC15-6C0EBE9BFE8B}"/>
              </a:ext>
            </a:extLst>
          </p:cNvPr>
          <p:cNvSpPr txBox="1"/>
          <p:nvPr/>
        </p:nvSpPr>
        <p:spPr>
          <a:xfrm>
            <a:off x="609601" y="1474431"/>
            <a:ext cx="10972799" cy="249299"/>
          </a:xfrm>
          <a:prstGeom prst="rect">
            <a:avLst/>
          </a:prstGeom>
          <a:noFill/>
        </p:spPr>
        <p:txBody>
          <a:bodyPr wrap="square" lIns="0" tIns="0" rIns="0" bIns="0" rtlCol="0" anchor="ctr">
            <a:spAutoFit/>
          </a:bodyPr>
          <a:lstStyle/>
          <a:p>
            <a:pPr>
              <a:lnSpc>
                <a:spcPct val="90000"/>
              </a:lnSpc>
            </a:pPr>
            <a:r>
              <a:rPr lang="en-US" b="1" dirty="0">
                <a:solidFill>
                  <a:schemeClr val="accent4"/>
                </a:solidFill>
              </a:rPr>
              <a:t>STEP 3 – ENGAGE</a:t>
            </a:r>
          </a:p>
        </p:txBody>
      </p:sp>
      <p:sp>
        <p:nvSpPr>
          <p:cNvPr id="12" name="TextBox 11">
            <a:extLst>
              <a:ext uri="{FF2B5EF4-FFF2-40B4-BE49-F238E27FC236}">
                <a16:creationId xmlns:a16="http://schemas.microsoft.com/office/drawing/2014/main" id="{4599B8C7-F9FA-1658-D22A-EB75E0EAE2D4}"/>
              </a:ext>
            </a:extLst>
          </p:cNvPr>
          <p:cNvSpPr txBox="1"/>
          <p:nvPr/>
        </p:nvSpPr>
        <p:spPr>
          <a:xfrm>
            <a:off x="609601" y="1816304"/>
            <a:ext cx="10972799" cy="775597"/>
          </a:xfrm>
          <a:prstGeom prst="rect">
            <a:avLst/>
          </a:prstGeom>
          <a:noFill/>
        </p:spPr>
        <p:txBody>
          <a:bodyPr wrap="square" lIns="0" tIns="0" rIns="0" bIns="0" rtlCol="0" anchor="t">
            <a:spAutoFit/>
          </a:bodyPr>
          <a:lstStyle/>
          <a:p>
            <a:pPr>
              <a:lnSpc>
                <a:spcPct val="90000"/>
              </a:lnSpc>
              <a:spcBef>
                <a:spcPts val="1000"/>
              </a:spcBef>
            </a:pPr>
            <a:r>
              <a:rPr lang="en-US" sz="1400" dirty="0">
                <a:solidFill>
                  <a:schemeClr val="bg1"/>
                </a:solidFill>
              </a:rPr>
              <a:t>Prospecting in today’s sales environment requires a multi-faceted engagement approach. High ranking executives continue to see phone conversations as the most effective use of their time. However, phone calls are just the beginning of the engagement process. Engagement often is a nurturing effort that requires multiple touch points to illustrate your value to solve their problem over a course of time. You must be prepared with content, industry stats, case studies, etc. during this nurturing process to stay top of mind.</a:t>
            </a:r>
          </a:p>
        </p:txBody>
      </p:sp>
      <p:sp>
        <p:nvSpPr>
          <p:cNvPr id="15" name="Rectangle 14">
            <a:extLst>
              <a:ext uri="{FF2B5EF4-FFF2-40B4-BE49-F238E27FC236}">
                <a16:creationId xmlns:a16="http://schemas.microsoft.com/office/drawing/2014/main" id="{A0F56C54-B445-C218-546F-6C87C7726E60}"/>
              </a:ext>
            </a:extLst>
          </p:cNvPr>
          <p:cNvSpPr/>
          <p:nvPr/>
        </p:nvSpPr>
        <p:spPr>
          <a:xfrm>
            <a:off x="609601" y="124419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D6B9BD-03DF-7650-C258-21604A19EC99}"/>
              </a:ext>
            </a:extLst>
          </p:cNvPr>
          <p:cNvSpPr txBox="1"/>
          <p:nvPr/>
        </p:nvSpPr>
        <p:spPr>
          <a:xfrm>
            <a:off x="609600" y="3014660"/>
            <a:ext cx="5242625" cy="249299"/>
          </a:xfrm>
          <a:prstGeom prst="rect">
            <a:avLst/>
          </a:prstGeom>
          <a:noFill/>
        </p:spPr>
        <p:txBody>
          <a:bodyPr wrap="square" lIns="0" tIns="0" rIns="0" bIns="0" rtlCol="0" anchor="ctr">
            <a:spAutoFit/>
          </a:bodyPr>
          <a:lstStyle/>
          <a:p>
            <a:pPr>
              <a:lnSpc>
                <a:spcPct val="90000"/>
              </a:lnSpc>
            </a:pPr>
            <a:r>
              <a:rPr lang="en-US" b="1" dirty="0"/>
              <a:t>DID YOU KNOW – PHONE STATS</a:t>
            </a:r>
          </a:p>
        </p:txBody>
      </p:sp>
      <p:sp>
        <p:nvSpPr>
          <p:cNvPr id="7" name="Rectangle 6">
            <a:extLst>
              <a:ext uri="{FF2B5EF4-FFF2-40B4-BE49-F238E27FC236}">
                <a16:creationId xmlns:a16="http://schemas.microsoft.com/office/drawing/2014/main" id="{42CC0B37-8767-DB3C-F00C-B0C328FDC8C3}"/>
              </a:ext>
            </a:extLst>
          </p:cNvPr>
          <p:cNvSpPr/>
          <p:nvPr/>
        </p:nvSpPr>
        <p:spPr>
          <a:xfrm>
            <a:off x="609600" y="3451442"/>
            <a:ext cx="524262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70% of prospects have accepted cold calls in the last 12 months</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The majority (57%) of C-Suite &amp; VP level prospects prefer to be contacted via the phone</a:t>
            </a:r>
          </a:p>
        </p:txBody>
      </p:sp>
      <p:sp>
        <p:nvSpPr>
          <p:cNvPr id="9" name="TextBox 8">
            <a:extLst>
              <a:ext uri="{FF2B5EF4-FFF2-40B4-BE49-F238E27FC236}">
                <a16:creationId xmlns:a16="http://schemas.microsoft.com/office/drawing/2014/main" id="{2F8414C5-7E6F-FE63-24CA-ADEB8E2073A7}"/>
              </a:ext>
            </a:extLst>
          </p:cNvPr>
          <p:cNvSpPr txBox="1"/>
          <p:nvPr/>
        </p:nvSpPr>
        <p:spPr>
          <a:xfrm>
            <a:off x="6329264" y="3014660"/>
            <a:ext cx="5242625" cy="249299"/>
          </a:xfrm>
          <a:prstGeom prst="rect">
            <a:avLst/>
          </a:prstGeom>
          <a:noFill/>
        </p:spPr>
        <p:txBody>
          <a:bodyPr wrap="square" lIns="0" tIns="0" rIns="0" bIns="0" rtlCol="0" anchor="ctr">
            <a:spAutoFit/>
          </a:bodyPr>
          <a:lstStyle/>
          <a:p>
            <a:pPr>
              <a:lnSpc>
                <a:spcPct val="90000"/>
              </a:lnSpc>
            </a:pPr>
            <a:r>
              <a:rPr lang="en-US" b="1" dirty="0"/>
              <a:t>DID YOU KNOW – EMAIL/LINKEDIN STATS</a:t>
            </a:r>
          </a:p>
        </p:txBody>
      </p:sp>
      <p:sp>
        <p:nvSpPr>
          <p:cNvPr id="10" name="Rectangle 9">
            <a:extLst>
              <a:ext uri="{FF2B5EF4-FFF2-40B4-BE49-F238E27FC236}">
                <a16:creationId xmlns:a16="http://schemas.microsoft.com/office/drawing/2014/main" id="{85797EDF-C452-074A-E3EB-FDC15CB647B1}"/>
              </a:ext>
            </a:extLst>
          </p:cNvPr>
          <p:cNvSpPr/>
          <p:nvPr/>
        </p:nvSpPr>
        <p:spPr>
          <a:xfrm>
            <a:off x="6329264" y="3451442"/>
            <a:ext cx="5242625"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8 of 10 prospects prefer to be engaged via email, yet only 25% of sales emails are ever opened</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5:00 AM to 6:00 AM is the time period that prospects prefer to read sales emails (not answer calls!)</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55% of revenue is influenced by social selling </a:t>
            </a:r>
            <a:r>
              <a:rPr lang="en-US" sz="1100" dirty="0">
                <a:solidFill>
                  <a:schemeClr val="tx1"/>
                </a:solidFill>
                <a:cs typeface="Calibri" panose="020F0502020204030204" pitchFamily="34" charset="0"/>
              </a:rPr>
              <a:t>(</a:t>
            </a: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HR industry)</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82% of prospects view your LinkedIn profile before responding</a:t>
            </a:r>
          </a:p>
          <a:p>
            <a:pPr marL="182880" marR="0" lvl="0" indent="-18288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chemeClr val="tx1"/>
                </a:solidFill>
                <a:effectLst/>
                <a:uLnTx/>
                <a:uFillTx/>
                <a:cs typeface="Calibri" panose="020F0502020204030204" pitchFamily="34" charset="0"/>
              </a:rPr>
              <a:t>Emails between 50 and 125 words are found to be read most frequently and be the most effective</a:t>
            </a:r>
          </a:p>
        </p:txBody>
      </p:sp>
      <p:sp>
        <p:nvSpPr>
          <p:cNvPr id="11" name="Rectangle 10">
            <a:extLst>
              <a:ext uri="{FF2B5EF4-FFF2-40B4-BE49-F238E27FC236}">
                <a16:creationId xmlns:a16="http://schemas.microsoft.com/office/drawing/2014/main" id="{B5561F57-A44B-6312-CD45-714EAC5A95DE}"/>
              </a:ext>
            </a:extLst>
          </p:cNvPr>
          <p:cNvSpPr/>
          <p:nvPr/>
        </p:nvSpPr>
        <p:spPr>
          <a:xfrm>
            <a:off x="609600" y="4278211"/>
            <a:ext cx="524262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kumimoji="0" lang="en-US" sz="1000" b="1" i="0" u="none" strike="noStrike" kern="1200" cap="none" spc="0" normalizeH="0" baseline="0" noProof="0" dirty="0">
                <a:ln>
                  <a:noFill/>
                </a:ln>
                <a:solidFill>
                  <a:schemeClr val="accent3"/>
                </a:solidFill>
                <a:effectLst/>
                <a:uLnTx/>
                <a:uFillTx/>
                <a:cs typeface="Calibri" panose="020F0502020204030204" pitchFamily="34" charset="0"/>
              </a:rPr>
              <a:t>The bottom line </a:t>
            </a:r>
            <a:r>
              <a:rPr kumimoji="0" lang="en-US" sz="1000" i="0" u="none" strike="noStrike" kern="1200" cap="none" spc="0" normalizeH="0" baseline="0" noProof="0" dirty="0">
                <a:ln>
                  <a:noFill/>
                </a:ln>
                <a:solidFill>
                  <a:schemeClr val="tx1"/>
                </a:solidFill>
                <a:effectLst/>
                <a:uLnTx/>
                <a:uFillTx/>
                <a:cs typeface="Calibri" panose="020F0502020204030204" pitchFamily="34" charset="0"/>
              </a:rPr>
              <a:t>– The prospects that are key decision makers prefer to be contacted over the phone. You need to be prepared to position your company verbally and not just rely on sharing online digital content.</a:t>
            </a:r>
          </a:p>
        </p:txBody>
      </p:sp>
      <p:cxnSp>
        <p:nvCxnSpPr>
          <p:cNvPr id="16" name="Straight Connector 15">
            <a:extLst>
              <a:ext uri="{FF2B5EF4-FFF2-40B4-BE49-F238E27FC236}">
                <a16:creationId xmlns:a16="http://schemas.microsoft.com/office/drawing/2014/main" id="{7A72CE42-704D-23D4-B840-3A9E270193D1}"/>
              </a:ext>
            </a:extLst>
          </p:cNvPr>
          <p:cNvCxnSpPr>
            <a:cxnSpLocks/>
          </p:cNvCxnSpPr>
          <p:nvPr/>
        </p:nvCxnSpPr>
        <p:spPr>
          <a:xfrm>
            <a:off x="609601" y="4157214"/>
            <a:ext cx="52426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B75AC91-E980-DBA9-F41F-7063AC44C4B4}"/>
              </a:ext>
            </a:extLst>
          </p:cNvPr>
          <p:cNvSpPr/>
          <p:nvPr/>
        </p:nvSpPr>
        <p:spPr>
          <a:xfrm>
            <a:off x="6329264" y="5360394"/>
            <a:ext cx="524262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lang="en-US" sz="1000" b="1" dirty="0">
                <a:solidFill>
                  <a:schemeClr val="accent3"/>
                </a:solidFill>
                <a:cs typeface="Calibri" panose="020F0502020204030204" pitchFamily="34" charset="0"/>
              </a:rPr>
              <a:t>The bottom line </a:t>
            </a:r>
            <a:r>
              <a:rPr kumimoji="0" lang="en-US" sz="1000" i="0" u="none" strike="noStrike" kern="1200" cap="none" spc="0" normalizeH="0" baseline="0" noProof="0" dirty="0">
                <a:ln>
                  <a:noFill/>
                </a:ln>
                <a:solidFill>
                  <a:schemeClr val="tx1"/>
                </a:solidFill>
                <a:effectLst/>
                <a:uLnTx/>
                <a:uFillTx/>
                <a:cs typeface="Calibri" panose="020F0502020204030204" pitchFamily="34" charset="0"/>
              </a:rPr>
              <a:t>– social selling is as important as ever, as people’s inboxes are flooded with sales and marketing messages. You need to build a social presence and be adept at grabbing your prospect’s interest and sharing concise, meaningful insights. This includes increasing your LinkedIn activities through posts, sharing articles, industry insights to advertise yourself as a known expert in your company’s product/service/solution domain.</a:t>
            </a:r>
          </a:p>
        </p:txBody>
      </p:sp>
      <p:cxnSp>
        <p:nvCxnSpPr>
          <p:cNvPr id="20" name="Straight Connector 19">
            <a:extLst>
              <a:ext uri="{FF2B5EF4-FFF2-40B4-BE49-F238E27FC236}">
                <a16:creationId xmlns:a16="http://schemas.microsoft.com/office/drawing/2014/main" id="{FC6B27C2-BE99-BDA0-D7C4-A4A37FB81F10}"/>
              </a:ext>
            </a:extLst>
          </p:cNvPr>
          <p:cNvCxnSpPr>
            <a:cxnSpLocks/>
          </p:cNvCxnSpPr>
          <p:nvPr/>
        </p:nvCxnSpPr>
        <p:spPr>
          <a:xfrm>
            <a:off x="6329265" y="5236914"/>
            <a:ext cx="52426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06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BF552824-581F-D63D-013F-28574C95F71A}"/>
              </a:ext>
            </a:extLst>
          </p:cNvPr>
          <p:cNvGraphicFramePr>
            <a:graphicFrameLocks noChangeAspect="1"/>
          </p:cNvGraphicFramePr>
          <p:nvPr>
            <p:custDataLst>
              <p:tags r:id="rId1"/>
            </p:custDataLst>
            <p:extLst>
              <p:ext uri="{D42A27DB-BD31-4B8C-83A1-F6EECF244321}">
                <p14:modId xmlns:p14="http://schemas.microsoft.com/office/powerpoint/2010/main" val="90295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Object 15" hidden="1">
                        <a:extLst>
                          <a:ext uri="{FF2B5EF4-FFF2-40B4-BE49-F238E27FC236}">
                            <a16:creationId xmlns:a16="http://schemas.microsoft.com/office/drawing/2014/main" id="{BF552824-581F-D63D-013F-28574C95F7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62256A-46FB-870C-8027-FBD28750065D}"/>
              </a:ext>
            </a:extLst>
          </p:cNvPr>
          <p:cNvSpPr>
            <a:spLocks noGrp="1"/>
          </p:cNvSpPr>
          <p:nvPr>
            <p:ph type="title"/>
          </p:nvPr>
        </p:nvSpPr>
        <p:spPr/>
        <p:txBody>
          <a:bodyPr vert="horz"/>
          <a:lstStyle/>
          <a:p>
            <a:r>
              <a:rPr lang="en-US" sz="2400" dirty="0"/>
              <a:t>Bring Commercial Insight to Establish Credibility</a:t>
            </a:r>
            <a:endParaRPr lang="en-US" dirty="0"/>
          </a:p>
        </p:txBody>
      </p:sp>
      <p:sp>
        <p:nvSpPr>
          <p:cNvPr id="3" name="Rectangle 2">
            <a:extLst>
              <a:ext uri="{FF2B5EF4-FFF2-40B4-BE49-F238E27FC236}">
                <a16:creationId xmlns:a16="http://schemas.microsoft.com/office/drawing/2014/main" id="{17DF64E5-6E14-74D9-4C1C-83C3EF5DECA7}"/>
              </a:ext>
            </a:extLst>
          </p:cNvPr>
          <p:cNvSpPr/>
          <p:nvPr/>
        </p:nvSpPr>
        <p:spPr>
          <a:xfrm>
            <a:off x="599090" y="2080936"/>
            <a:ext cx="3708400" cy="389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65E621-20CF-C474-24A9-20BF02169F2A}"/>
              </a:ext>
            </a:extLst>
          </p:cNvPr>
          <p:cNvSpPr txBox="1"/>
          <p:nvPr/>
        </p:nvSpPr>
        <p:spPr>
          <a:xfrm>
            <a:off x="781436" y="2267404"/>
            <a:ext cx="3343709" cy="3323987"/>
          </a:xfrm>
          <a:prstGeom prst="rect">
            <a:avLst/>
          </a:prstGeom>
          <a:noFill/>
        </p:spPr>
        <p:txBody>
          <a:bodyPr wrap="square" lIns="0" tIns="0" rIns="0" bIns="0" rtlCol="0" anchor="t" anchorCtr="0">
            <a:spAutoFit/>
          </a:bodyPr>
          <a:lstStyle/>
          <a:p>
            <a:r>
              <a:rPr lang="en-US" sz="1200" dirty="0">
                <a:solidFill>
                  <a:schemeClr val="bg1"/>
                </a:solidFill>
              </a:rPr>
              <a:t>You’ve researched the prospect and have prepared for the call, now its time to pick up the phone. Your number one objective heading into any first interaction with a prospect is to:</a:t>
            </a:r>
          </a:p>
          <a:p>
            <a:endParaRPr lang="en-US" sz="1200" dirty="0">
              <a:solidFill>
                <a:schemeClr val="bg1"/>
              </a:solidFill>
            </a:endParaRPr>
          </a:p>
          <a:p>
            <a:r>
              <a:rPr lang="en-US" sz="1200" b="1" dirty="0">
                <a:solidFill>
                  <a:schemeClr val="accent4"/>
                </a:solidFill>
              </a:rPr>
              <a:t>ESTABLISH CREDIBILITY</a:t>
            </a:r>
          </a:p>
          <a:p>
            <a:endParaRPr lang="en-US" sz="1200" b="1" dirty="0">
              <a:solidFill>
                <a:schemeClr val="accent4"/>
              </a:solidFill>
            </a:endParaRPr>
          </a:p>
          <a:p>
            <a:pPr marL="182880" indent="-182880">
              <a:buFont typeface="Arial" panose="020B0604020202020204" pitchFamily="34" charset="0"/>
              <a:buChar char="•"/>
            </a:pPr>
            <a:r>
              <a:rPr lang="en-US" sz="1100" dirty="0">
                <a:solidFill>
                  <a:schemeClr val="bg1"/>
                </a:solidFill>
              </a:rPr>
              <a:t>Understand that it is not about how much you talk, you need to make efficient use of their time</a:t>
            </a:r>
          </a:p>
          <a:p>
            <a:pPr marL="182880" indent="-182880">
              <a:buFont typeface="Arial" panose="020B0604020202020204" pitchFamily="34" charset="0"/>
              <a:buChar char="•"/>
            </a:pPr>
            <a:r>
              <a:rPr lang="en-US" sz="1100" dirty="0">
                <a:solidFill>
                  <a:schemeClr val="bg1"/>
                </a:solidFill>
              </a:rPr>
              <a:t>Most personas are protective or their time; if they don’t believe you can solve their problems quickly and effectively, they will never give you the opportunity to sell to them</a:t>
            </a:r>
          </a:p>
          <a:p>
            <a:pPr marL="182880" indent="-182880">
              <a:buFont typeface="Arial" panose="020B0604020202020204" pitchFamily="34" charset="0"/>
              <a:buChar char="•"/>
            </a:pPr>
            <a:r>
              <a:rPr lang="en-US" sz="1100" dirty="0">
                <a:solidFill>
                  <a:schemeClr val="bg1"/>
                </a:solidFill>
              </a:rPr>
              <a:t>You must demonstrate fluency immediately; they only want to work with people that are knowledgeable about their world</a:t>
            </a:r>
          </a:p>
          <a:p>
            <a:pPr marL="182880" indent="-182880">
              <a:buFont typeface="Arial" panose="020B0604020202020204" pitchFamily="34" charset="0"/>
              <a:buChar char="•"/>
            </a:pPr>
            <a:r>
              <a:rPr lang="en-US" sz="1100" dirty="0">
                <a:solidFill>
                  <a:schemeClr val="bg1"/>
                </a:solidFill>
              </a:rPr>
              <a:t>Be prepared with 2</a:t>
            </a:r>
            <a:r>
              <a:rPr lang="en-US" sz="1100" baseline="30000" dirty="0">
                <a:solidFill>
                  <a:schemeClr val="bg1"/>
                </a:solidFill>
              </a:rPr>
              <a:t>nd</a:t>
            </a:r>
            <a:r>
              <a:rPr lang="en-US" sz="1100" dirty="0">
                <a:solidFill>
                  <a:schemeClr val="bg1"/>
                </a:solidFill>
              </a:rPr>
              <a:t> and 3</a:t>
            </a:r>
            <a:r>
              <a:rPr lang="en-US" sz="1100" baseline="30000" dirty="0">
                <a:solidFill>
                  <a:schemeClr val="bg1"/>
                </a:solidFill>
              </a:rPr>
              <a:t>rd</a:t>
            </a:r>
            <a:r>
              <a:rPr lang="en-US" sz="1100" dirty="0">
                <a:solidFill>
                  <a:schemeClr val="bg1"/>
                </a:solidFill>
              </a:rPr>
              <a:t> level questions for each topic to demonstrate your depth of knowledge</a:t>
            </a:r>
          </a:p>
        </p:txBody>
      </p:sp>
      <p:sp>
        <p:nvSpPr>
          <p:cNvPr id="5" name="Rectangle 4">
            <a:extLst>
              <a:ext uri="{FF2B5EF4-FFF2-40B4-BE49-F238E27FC236}">
                <a16:creationId xmlns:a16="http://schemas.microsoft.com/office/drawing/2014/main" id="{CE6C721A-627C-B384-4D43-926055169A78}"/>
              </a:ext>
            </a:extLst>
          </p:cNvPr>
          <p:cNvSpPr/>
          <p:nvPr/>
        </p:nvSpPr>
        <p:spPr>
          <a:xfrm>
            <a:off x="781436" y="2080936"/>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92E077F4-3A34-48CF-F6A5-545B91E489B7}"/>
              </a:ext>
            </a:extLst>
          </p:cNvPr>
          <p:cNvGraphicFramePr>
            <a:graphicFrameLocks noGrp="1"/>
          </p:cNvGraphicFramePr>
          <p:nvPr>
            <p:extLst>
              <p:ext uri="{D42A27DB-BD31-4B8C-83A1-F6EECF244321}">
                <p14:modId xmlns:p14="http://schemas.microsoft.com/office/powerpoint/2010/main" val="239877015"/>
              </p:ext>
            </p:extLst>
          </p:nvPr>
        </p:nvGraphicFramePr>
        <p:xfrm>
          <a:off x="4489836" y="2080932"/>
          <a:ext cx="7082054" cy="3899269"/>
        </p:xfrm>
        <a:graphic>
          <a:graphicData uri="http://schemas.openxmlformats.org/drawingml/2006/table">
            <a:tbl>
              <a:tblPr firstRow="1" bandRow="1">
                <a:tableStyleId>{2D5ABB26-0587-4C30-8999-92F81FD0307C}</a:tableStyleId>
              </a:tblPr>
              <a:tblGrid>
                <a:gridCol w="3541027">
                  <a:extLst>
                    <a:ext uri="{9D8B030D-6E8A-4147-A177-3AD203B41FA5}">
                      <a16:colId xmlns:a16="http://schemas.microsoft.com/office/drawing/2014/main" val="1299499290"/>
                    </a:ext>
                  </a:extLst>
                </a:gridCol>
                <a:gridCol w="3541027">
                  <a:extLst>
                    <a:ext uri="{9D8B030D-6E8A-4147-A177-3AD203B41FA5}">
                      <a16:colId xmlns:a16="http://schemas.microsoft.com/office/drawing/2014/main" val="3412357826"/>
                    </a:ext>
                  </a:extLst>
                </a:gridCol>
              </a:tblGrid>
              <a:tr h="511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DO</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DON’T</a:t>
                      </a:r>
                    </a:p>
                  </a:txBody>
                  <a:tcPr anchor="ctr">
                    <a:solidFill>
                      <a:schemeClr val="accent3"/>
                    </a:solidFill>
                  </a:tcPr>
                </a:tc>
                <a:extLst>
                  <a:ext uri="{0D108BD9-81ED-4DB2-BD59-A6C34878D82A}">
                    <a16:rowId xmlns:a16="http://schemas.microsoft.com/office/drawing/2014/main" val="1633818356"/>
                  </a:ext>
                </a:extLst>
              </a:tr>
              <a:tr h="3388061">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dirty="0"/>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Demonstrate knowledge of their likely pain points</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Use their time efficiently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Demonstrate you understand what a day in their life looks like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Offer perspectives &amp; insights on their industry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Use their lingo </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Press the pain points, we need them to commit to solving it in their minds</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Tell success stories</a:t>
                      </a:r>
                    </a:p>
                  </a:txBody>
                  <a:tcPr>
                    <a:lnR w="6350" cap="flat" cmpd="sng" algn="ctr">
                      <a:solidFill>
                        <a:schemeClr val="bg2"/>
                      </a:solidFill>
                      <a:prstDash val="solid"/>
                      <a:round/>
                      <a:headEnd type="none" w="med" len="med"/>
                      <a:tailEnd type="none" w="med" len="med"/>
                    </a:lnR>
                    <a:lnB w="6350" cap="flat" cmpd="sng" algn="ctr">
                      <a:solidFill>
                        <a:schemeClr val="bg2"/>
                      </a:solidFill>
                      <a:prstDash val="solid"/>
                      <a:round/>
                      <a:headEnd type="none" w="med" len="med"/>
                      <a:tailEnd type="none" w="med" len="med"/>
                    </a:lnB>
                  </a:tcP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dirty="0"/>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Ask basic questions you should know the answer to</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Talk like a sales rep</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Excitedly list off ACME product names</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Read from a script or sound methodical</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Be casual in an attempt to establish rapport; your prospects aren’t looking for friends/buddies</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 through a list of questions, keep it conversational</a:t>
                      </a:r>
                    </a:p>
                  </a:txBody>
                  <a:tcPr>
                    <a:lnL w="6350" cap="flat" cmpd="sng" algn="ctr">
                      <a:solidFill>
                        <a:schemeClr val="bg2"/>
                      </a:solidFill>
                      <a:prstDash val="solid"/>
                      <a:round/>
                      <a:headEnd type="none" w="med" len="med"/>
                      <a:tailEnd type="none" w="med" len="med"/>
                    </a:lnL>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69142416"/>
                  </a:ext>
                </a:extLst>
              </a:tr>
            </a:tbl>
          </a:graphicData>
        </a:graphic>
      </p:graphicFrame>
      <p:sp>
        <p:nvSpPr>
          <p:cNvPr id="8" name="Rectangle 7">
            <a:extLst>
              <a:ext uri="{FF2B5EF4-FFF2-40B4-BE49-F238E27FC236}">
                <a16:creationId xmlns:a16="http://schemas.microsoft.com/office/drawing/2014/main" id="{5278B975-0AE7-71C5-D0FF-752F0163EC75}"/>
              </a:ext>
            </a:extLst>
          </p:cNvPr>
          <p:cNvSpPr/>
          <p:nvPr/>
        </p:nvSpPr>
        <p:spPr>
          <a:xfrm>
            <a:off x="599090" y="1451275"/>
            <a:ext cx="10972799" cy="44973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Use these best practices to have an effective and productive discovery call.</a:t>
            </a:r>
          </a:p>
        </p:txBody>
      </p:sp>
    </p:spTree>
    <p:extLst>
      <p:ext uri="{BB962C8B-B14F-4D97-AF65-F5344CB8AC3E}">
        <p14:creationId xmlns:p14="http://schemas.microsoft.com/office/powerpoint/2010/main" val="353464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E750-5E98-5CE9-3439-E808C45A36EC}"/>
              </a:ext>
            </a:extLst>
          </p:cNvPr>
          <p:cNvSpPr>
            <a:spLocks noGrp="1"/>
          </p:cNvSpPr>
          <p:nvPr>
            <p:ph type="title"/>
          </p:nvPr>
        </p:nvSpPr>
        <p:spPr>
          <a:xfrm>
            <a:off x="609600" y="37589"/>
            <a:ext cx="10962290" cy="767853"/>
          </a:xfrm>
        </p:spPr>
        <p:txBody>
          <a:bodyPr/>
          <a:lstStyle/>
          <a:p>
            <a:r>
              <a:rPr lang="en-US" sz="2400" dirty="0"/>
              <a:t>Conducting the Discovery Call</a:t>
            </a:r>
          </a:p>
        </p:txBody>
      </p:sp>
      <p:sp>
        <p:nvSpPr>
          <p:cNvPr id="3" name="Rectangle 2">
            <a:extLst>
              <a:ext uri="{FF2B5EF4-FFF2-40B4-BE49-F238E27FC236}">
                <a16:creationId xmlns:a16="http://schemas.microsoft.com/office/drawing/2014/main" id="{90D87E6A-7412-DC05-859E-9454E807704F}"/>
              </a:ext>
            </a:extLst>
          </p:cNvPr>
          <p:cNvSpPr/>
          <p:nvPr/>
        </p:nvSpPr>
        <p:spPr>
          <a:xfrm>
            <a:off x="632700" y="1066800"/>
            <a:ext cx="7070920" cy="51054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F36E086-00D8-6D27-ABC7-F0CA496986D4}"/>
              </a:ext>
            </a:extLst>
          </p:cNvPr>
          <p:cNvSpPr/>
          <p:nvPr/>
        </p:nvSpPr>
        <p:spPr>
          <a:xfrm>
            <a:off x="632700" y="1066800"/>
            <a:ext cx="7070920"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6601694-67D6-103E-67A7-8697EBFA065F}"/>
              </a:ext>
            </a:extLst>
          </p:cNvPr>
          <p:cNvSpPr/>
          <p:nvPr/>
        </p:nvSpPr>
        <p:spPr>
          <a:xfrm>
            <a:off x="795762" y="1168627"/>
            <a:ext cx="4624651"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bg1"/>
                </a:solidFill>
              </a:rPr>
              <a:t>Call Framing &amp; Setup</a:t>
            </a:r>
          </a:p>
        </p:txBody>
      </p:sp>
      <p:grpSp>
        <p:nvGrpSpPr>
          <p:cNvPr id="51" name="Group 50">
            <a:extLst>
              <a:ext uri="{FF2B5EF4-FFF2-40B4-BE49-F238E27FC236}">
                <a16:creationId xmlns:a16="http://schemas.microsoft.com/office/drawing/2014/main" id="{0F5F091E-A8C7-98C3-DA64-8AD3A536A192}"/>
              </a:ext>
            </a:extLst>
          </p:cNvPr>
          <p:cNvGrpSpPr/>
          <p:nvPr/>
        </p:nvGrpSpPr>
        <p:grpSpPr>
          <a:xfrm>
            <a:off x="795762" y="1654318"/>
            <a:ext cx="6757563" cy="507831"/>
            <a:chOff x="795762" y="1654318"/>
            <a:chExt cx="6757563" cy="507831"/>
          </a:xfrm>
        </p:grpSpPr>
        <p:sp>
          <p:nvSpPr>
            <p:cNvPr id="13" name="Rectangle 12">
              <a:extLst>
                <a:ext uri="{FF2B5EF4-FFF2-40B4-BE49-F238E27FC236}">
                  <a16:creationId xmlns:a16="http://schemas.microsoft.com/office/drawing/2014/main" id="{22C7DC21-DF78-308F-090E-06013EA5F0A7}"/>
                </a:ext>
              </a:extLst>
            </p:cNvPr>
            <p:cNvSpPr/>
            <p:nvPr/>
          </p:nvSpPr>
          <p:spPr>
            <a:xfrm>
              <a:off x="1054998" y="1654318"/>
              <a:ext cx="649832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b="1" dirty="0">
                  <a:solidFill>
                    <a:schemeClr val="accent3"/>
                  </a:solidFill>
                </a:rPr>
                <a:t>Tone &amp; Attitude: </a:t>
              </a:r>
              <a:r>
                <a:rPr lang="en-US" sz="1100" dirty="0">
                  <a:solidFill>
                    <a:schemeClr val="tx1"/>
                  </a:solidFill>
                </a:rPr>
                <a:t>We live and die by the first impressions that we make with our buyers. And we don't have long to make them, so it’s critical that we set the right tone. Do not be casual. You need to position yourself, and sound like, a trusted expert that they can rely on to solve their problems.</a:t>
              </a:r>
            </a:p>
          </p:txBody>
        </p:sp>
        <p:grpSp>
          <p:nvGrpSpPr>
            <p:cNvPr id="14" name="Group 13">
              <a:extLst>
                <a:ext uri="{FF2B5EF4-FFF2-40B4-BE49-F238E27FC236}">
                  <a16:creationId xmlns:a16="http://schemas.microsoft.com/office/drawing/2014/main" id="{C55ED5E3-5601-7B59-F07A-3C62061E541B}"/>
                </a:ext>
              </a:extLst>
            </p:cNvPr>
            <p:cNvGrpSpPr/>
            <p:nvPr/>
          </p:nvGrpSpPr>
          <p:grpSpPr>
            <a:xfrm>
              <a:off x="795762" y="1654318"/>
              <a:ext cx="172269" cy="173028"/>
              <a:chOff x="6924675" y="2884488"/>
              <a:chExt cx="360363" cy="361950"/>
            </a:xfrm>
          </p:grpSpPr>
          <p:sp>
            <p:nvSpPr>
              <p:cNvPr id="15" name="Rectangle 14">
                <a:extLst>
                  <a:ext uri="{FF2B5EF4-FFF2-40B4-BE49-F238E27FC236}">
                    <a16:creationId xmlns:a16="http://schemas.microsoft.com/office/drawing/2014/main" id="{5A499E44-1924-C478-BBF2-2CB7C835545B}"/>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16" name="Freeform 69">
                <a:extLst>
                  <a:ext uri="{FF2B5EF4-FFF2-40B4-BE49-F238E27FC236}">
                    <a16:creationId xmlns:a16="http://schemas.microsoft.com/office/drawing/2014/main" id="{78A2EAD5-B4CA-AABB-2D31-3AC92779CE5B}"/>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52" name="Group 51">
            <a:extLst>
              <a:ext uri="{FF2B5EF4-FFF2-40B4-BE49-F238E27FC236}">
                <a16:creationId xmlns:a16="http://schemas.microsoft.com/office/drawing/2014/main" id="{2F36F263-9084-076E-999C-B894C0C30A74}"/>
              </a:ext>
            </a:extLst>
          </p:cNvPr>
          <p:cNvGrpSpPr/>
          <p:nvPr/>
        </p:nvGrpSpPr>
        <p:grpSpPr>
          <a:xfrm>
            <a:off x="795762" y="2598714"/>
            <a:ext cx="6757563" cy="846386"/>
            <a:chOff x="795762" y="2362033"/>
            <a:chExt cx="6757563" cy="846386"/>
          </a:xfrm>
        </p:grpSpPr>
        <p:sp>
          <p:nvSpPr>
            <p:cNvPr id="17" name="Rectangle 16">
              <a:extLst>
                <a:ext uri="{FF2B5EF4-FFF2-40B4-BE49-F238E27FC236}">
                  <a16:creationId xmlns:a16="http://schemas.microsoft.com/office/drawing/2014/main" id="{420DB496-0E1B-DA90-DCFC-1483A7C5D1D0}"/>
                </a:ext>
              </a:extLst>
            </p:cNvPr>
            <p:cNvSpPr/>
            <p:nvPr/>
          </p:nvSpPr>
          <p:spPr>
            <a:xfrm>
              <a:off x="1054998" y="2362033"/>
              <a:ext cx="6498327"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b="1" dirty="0">
                  <a:solidFill>
                    <a:schemeClr val="accent3"/>
                  </a:solidFill>
                </a:rPr>
                <a:t>Small Talk:</a:t>
              </a:r>
            </a:p>
            <a:p>
              <a:pPr fontAlgn="base"/>
              <a:r>
                <a:rPr lang="en-US" sz="1100" dirty="0">
                  <a:solidFill>
                    <a:schemeClr val="tx1"/>
                  </a:solidFill>
                </a:rPr>
                <a:t>Don’t just make small talk about the weather or other mundane things. Demonstrate your fluency right off the bat by referencing something about their persona, their business, or their industry. Utilize examples in the previous pages or information from the persona section of your sales playbook. A quick Google/LinkedIn search goes a long way in finding something that roughly applies to them.</a:t>
              </a:r>
            </a:p>
          </p:txBody>
        </p:sp>
        <p:grpSp>
          <p:nvGrpSpPr>
            <p:cNvPr id="18" name="Group 17">
              <a:extLst>
                <a:ext uri="{FF2B5EF4-FFF2-40B4-BE49-F238E27FC236}">
                  <a16:creationId xmlns:a16="http://schemas.microsoft.com/office/drawing/2014/main" id="{414EC4A0-45DE-FD09-AD3D-DF911856E1F2}"/>
                </a:ext>
              </a:extLst>
            </p:cNvPr>
            <p:cNvGrpSpPr/>
            <p:nvPr/>
          </p:nvGrpSpPr>
          <p:grpSpPr>
            <a:xfrm>
              <a:off x="795762" y="2362033"/>
              <a:ext cx="172269" cy="173028"/>
              <a:chOff x="6924675" y="2884488"/>
              <a:chExt cx="360363" cy="361950"/>
            </a:xfrm>
          </p:grpSpPr>
          <p:sp>
            <p:nvSpPr>
              <p:cNvPr id="19" name="Rectangle 18">
                <a:extLst>
                  <a:ext uri="{FF2B5EF4-FFF2-40B4-BE49-F238E27FC236}">
                    <a16:creationId xmlns:a16="http://schemas.microsoft.com/office/drawing/2014/main" id="{DFA85D28-2416-6220-218B-2C5DB72B88F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20" name="Freeform 69">
                <a:extLst>
                  <a:ext uri="{FF2B5EF4-FFF2-40B4-BE49-F238E27FC236}">
                    <a16:creationId xmlns:a16="http://schemas.microsoft.com/office/drawing/2014/main" id="{413353BB-668D-07E3-0C5D-EFC3A0E5E5D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53" name="Group 52">
            <a:extLst>
              <a:ext uri="{FF2B5EF4-FFF2-40B4-BE49-F238E27FC236}">
                <a16:creationId xmlns:a16="http://schemas.microsoft.com/office/drawing/2014/main" id="{0F7B66E7-08D3-264B-1E9B-4B1ED5D4F684}"/>
              </a:ext>
            </a:extLst>
          </p:cNvPr>
          <p:cNvGrpSpPr/>
          <p:nvPr/>
        </p:nvGrpSpPr>
        <p:grpSpPr>
          <a:xfrm>
            <a:off x="795762" y="3712387"/>
            <a:ext cx="6757563" cy="2200602"/>
            <a:chOff x="795762" y="3531412"/>
            <a:chExt cx="6757563" cy="2200602"/>
          </a:xfrm>
        </p:grpSpPr>
        <p:sp>
          <p:nvSpPr>
            <p:cNvPr id="21" name="Rectangle 20">
              <a:extLst>
                <a:ext uri="{FF2B5EF4-FFF2-40B4-BE49-F238E27FC236}">
                  <a16:creationId xmlns:a16="http://schemas.microsoft.com/office/drawing/2014/main" id="{59566EFB-2986-B95B-0B4C-F6DF4A3AD56B}"/>
                </a:ext>
              </a:extLst>
            </p:cNvPr>
            <p:cNvSpPr/>
            <p:nvPr/>
          </p:nvSpPr>
          <p:spPr>
            <a:xfrm>
              <a:off x="1054998" y="3531412"/>
              <a:ext cx="6498327" cy="220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b="1" dirty="0">
                  <a:solidFill>
                    <a:schemeClr val="accent3"/>
                  </a:solidFill>
                </a:rPr>
                <a:t>Call Opening:</a:t>
              </a:r>
              <a:endParaRPr lang="en-US" sz="1100" dirty="0">
                <a:solidFill>
                  <a:schemeClr val="accent3"/>
                </a:solidFill>
              </a:endParaRPr>
            </a:p>
            <a:p>
              <a:pPr fontAlgn="base"/>
              <a:r>
                <a:rPr lang="en-US" sz="1100" b="1" dirty="0">
                  <a:solidFill>
                    <a:schemeClr val="tx1"/>
                  </a:solidFill>
                </a:rPr>
                <a:t>ACE </a:t>
              </a:r>
              <a:r>
                <a:rPr lang="en-US" sz="1100" i="1" dirty="0">
                  <a:solidFill>
                    <a:schemeClr val="tx1"/>
                  </a:solidFill>
                </a:rPr>
                <a:t>(The goal of this simple opening is to help you spend your brainpower on active listening or a great question.)</a:t>
              </a:r>
              <a:endParaRPr lang="en-US" sz="1100" dirty="0">
                <a:solidFill>
                  <a:schemeClr val="tx1"/>
                </a:solidFill>
              </a:endParaRPr>
            </a:p>
            <a:p>
              <a:pPr marL="182563" lvl="1" indent="-182563" fontAlgn="base">
                <a:buFont typeface="Arial" panose="020B0604020202020204" pitchFamily="34" charset="0"/>
                <a:buChar char="•"/>
              </a:pPr>
              <a:r>
                <a:rPr lang="en-US" sz="1100" b="1" dirty="0">
                  <a:solidFill>
                    <a:schemeClr val="tx1"/>
                  </a:solidFill>
                </a:rPr>
                <a:t>Appreciate</a:t>
              </a:r>
              <a:r>
                <a:rPr lang="en-US" sz="1100" dirty="0">
                  <a:solidFill>
                    <a:schemeClr val="tx1"/>
                  </a:solidFill>
                </a:rPr>
                <a:t> you taking the time for today’s call.</a:t>
              </a:r>
            </a:p>
            <a:p>
              <a:pPr marL="182563" lvl="1" indent="-182563" fontAlgn="base">
                <a:buFont typeface="Arial" panose="020B0604020202020204" pitchFamily="34" charset="0"/>
                <a:buChar char="•"/>
              </a:pPr>
              <a:r>
                <a:rPr lang="en-US" sz="1100" b="1" dirty="0">
                  <a:solidFill>
                    <a:schemeClr val="tx1"/>
                  </a:solidFill>
                </a:rPr>
                <a:t>Check End Time </a:t>
              </a:r>
              <a:r>
                <a:rPr lang="en-US" sz="1100" dirty="0">
                  <a:solidFill>
                    <a:schemeClr val="tx1"/>
                  </a:solidFill>
                </a:rPr>
                <a:t>→ “We have 30 minutes scheduled to speak today — does that still work for you? You want to know how much time you have to conduct the conversation. It’s important to understand if the buyer(s) has less time than the invite is for, so you can either choose to shorten the agenda or reschedule the conversation for a time when the buyer can allot the appropriate time. </a:t>
              </a:r>
            </a:p>
            <a:p>
              <a:pPr marL="182563" lvl="1" indent="-182563" fontAlgn="base">
                <a:buFont typeface="Arial" panose="020B0604020202020204" pitchFamily="34" charset="0"/>
                <a:buChar char="•"/>
              </a:pPr>
              <a:r>
                <a:rPr lang="en-US" sz="1100" b="1" dirty="0">
                  <a:solidFill>
                    <a:schemeClr val="tx1"/>
                  </a:solidFill>
                </a:rPr>
                <a:t>End Goal </a:t>
              </a:r>
              <a:r>
                <a:rPr lang="en-US" sz="1100" dirty="0">
                  <a:solidFill>
                    <a:schemeClr val="tx1"/>
                  </a:solidFill>
                </a:rPr>
                <a:t>→ Yours and the prospects</a:t>
              </a:r>
            </a:p>
            <a:p>
              <a:pPr marL="182563" lvl="2" indent="-182563" fontAlgn="base">
                <a:buFont typeface="Arial" panose="020B0604020202020204" pitchFamily="34" charset="0"/>
                <a:buChar char="•"/>
              </a:pPr>
              <a:r>
                <a:rPr lang="en-US" sz="1100" u="sng" dirty="0">
                  <a:solidFill>
                    <a:schemeClr val="tx1"/>
                  </a:solidFill>
                </a:rPr>
                <a:t>Yours</a:t>
              </a:r>
              <a:r>
                <a:rPr lang="en-US" sz="1100" dirty="0">
                  <a:solidFill>
                    <a:schemeClr val="tx1"/>
                  </a:solidFill>
                </a:rPr>
                <a:t> “The end goal of this meeting is to understand your requirements to see how we can potentially help, and if you think it’s a good fit, we’ll discuss possible next steps”.</a:t>
              </a:r>
            </a:p>
            <a:p>
              <a:pPr marL="182563" lvl="2" indent="-182563" fontAlgn="base">
                <a:buFont typeface="Arial" panose="020B0604020202020204" pitchFamily="34" charset="0"/>
                <a:buChar char="•"/>
              </a:pPr>
              <a:r>
                <a:rPr lang="en-US" sz="1100" u="sng" dirty="0">
                  <a:solidFill>
                    <a:schemeClr val="tx1"/>
                  </a:solidFill>
                </a:rPr>
                <a:t>Buyers</a:t>
              </a:r>
              <a:r>
                <a:rPr lang="en-US" sz="1100" dirty="0">
                  <a:solidFill>
                    <a:schemeClr val="tx1"/>
                  </a:solidFill>
                </a:rPr>
                <a:t> “What do you want to get out of today’s meeting?”</a:t>
              </a:r>
            </a:p>
          </p:txBody>
        </p:sp>
        <p:grpSp>
          <p:nvGrpSpPr>
            <p:cNvPr id="22" name="Group 21">
              <a:extLst>
                <a:ext uri="{FF2B5EF4-FFF2-40B4-BE49-F238E27FC236}">
                  <a16:creationId xmlns:a16="http://schemas.microsoft.com/office/drawing/2014/main" id="{28BB3489-AB59-1300-54DC-694EF05494BB}"/>
                </a:ext>
              </a:extLst>
            </p:cNvPr>
            <p:cNvGrpSpPr/>
            <p:nvPr/>
          </p:nvGrpSpPr>
          <p:grpSpPr>
            <a:xfrm>
              <a:off x="795762" y="3531412"/>
              <a:ext cx="172269" cy="173028"/>
              <a:chOff x="6924675" y="2884488"/>
              <a:chExt cx="360363" cy="361950"/>
            </a:xfrm>
          </p:grpSpPr>
          <p:sp>
            <p:nvSpPr>
              <p:cNvPr id="23" name="Rectangle 22">
                <a:extLst>
                  <a:ext uri="{FF2B5EF4-FFF2-40B4-BE49-F238E27FC236}">
                    <a16:creationId xmlns:a16="http://schemas.microsoft.com/office/drawing/2014/main" id="{8EEC9392-90C6-C432-9754-990732C7630F}"/>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24" name="Freeform 69">
                <a:extLst>
                  <a:ext uri="{FF2B5EF4-FFF2-40B4-BE49-F238E27FC236}">
                    <a16:creationId xmlns:a16="http://schemas.microsoft.com/office/drawing/2014/main" id="{9E0F6C0E-5697-C760-6030-8B948AAA0117}"/>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sp>
        <p:nvSpPr>
          <p:cNvPr id="4" name="Rectangle 3">
            <a:extLst>
              <a:ext uri="{FF2B5EF4-FFF2-40B4-BE49-F238E27FC236}">
                <a16:creationId xmlns:a16="http://schemas.microsoft.com/office/drawing/2014/main" id="{8364AAD8-90CA-80FB-1509-7DB00050A4B7}"/>
              </a:ext>
            </a:extLst>
          </p:cNvPr>
          <p:cNvSpPr/>
          <p:nvPr/>
        </p:nvSpPr>
        <p:spPr>
          <a:xfrm>
            <a:off x="8019712" y="1066800"/>
            <a:ext cx="3552178" cy="51054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C84358-E5A9-08A8-D251-B91F0ECA72C9}"/>
              </a:ext>
            </a:extLst>
          </p:cNvPr>
          <p:cNvSpPr/>
          <p:nvPr/>
        </p:nvSpPr>
        <p:spPr>
          <a:xfrm>
            <a:off x="8019712" y="1066800"/>
            <a:ext cx="3552178"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F792242-E8F9-B9FE-8720-591DD249FB53}"/>
              </a:ext>
            </a:extLst>
          </p:cNvPr>
          <p:cNvSpPr/>
          <p:nvPr/>
        </p:nvSpPr>
        <p:spPr>
          <a:xfrm>
            <a:off x="8182774" y="1168627"/>
            <a:ext cx="3073024"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bg1"/>
                </a:solidFill>
              </a:rPr>
              <a:t>Agenda: Propose &amp; Confirm </a:t>
            </a:r>
          </a:p>
        </p:txBody>
      </p:sp>
      <p:sp>
        <p:nvSpPr>
          <p:cNvPr id="25" name="Rectangle 24">
            <a:extLst>
              <a:ext uri="{FF2B5EF4-FFF2-40B4-BE49-F238E27FC236}">
                <a16:creationId xmlns:a16="http://schemas.microsoft.com/office/drawing/2014/main" id="{8FC1303A-0565-C974-7D63-A3A56752AE9C}"/>
              </a:ext>
            </a:extLst>
          </p:cNvPr>
          <p:cNvSpPr/>
          <p:nvPr/>
        </p:nvSpPr>
        <p:spPr>
          <a:xfrm>
            <a:off x="8442010" y="1654318"/>
            <a:ext cx="295843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lvl="1" fontAlgn="base"/>
            <a:r>
              <a:rPr lang="en-US" sz="1100" dirty="0">
                <a:solidFill>
                  <a:schemeClr val="tx1"/>
                </a:solidFill>
              </a:rPr>
              <a:t>Propose Agenda for Call</a:t>
            </a:r>
          </a:p>
        </p:txBody>
      </p:sp>
      <p:grpSp>
        <p:nvGrpSpPr>
          <p:cNvPr id="26" name="Group 25">
            <a:extLst>
              <a:ext uri="{FF2B5EF4-FFF2-40B4-BE49-F238E27FC236}">
                <a16:creationId xmlns:a16="http://schemas.microsoft.com/office/drawing/2014/main" id="{09D8300E-FC76-E957-F09B-0B99F6EE77E4}"/>
              </a:ext>
            </a:extLst>
          </p:cNvPr>
          <p:cNvGrpSpPr/>
          <p:nvPr/>
        </p:nvGrpSpPr>
        <p:grpSpPr>
          <a:xfrm>
            <a:off x="8182773" y="1654318"/>
            <a:ext cx="172269" cy="173028"/>
            <a:chOff x="6924675" y="2884488"/>
            <a:chExt cx="360363" cy="361950"/>
          </a:xfrm>
        </p:grpSpPr>
        <p:sp>
          <p:nvSpPr>
            <p:cNvPr id="27" name="Rectangle 26">
              <a:extLst>
                <a:ext uri="{FF2B5EF4-FFF2-40B4-BE49-F238E27FC236}">
                  <a16:creationId xmlns:a16="http://schemas.microsoft.com/office/drawing/2014/main" id="{B54CAFBE-0428-1A81-E42C-5F8BB8F77E83}"/>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28" name="Freeform 69">
              <a:extLst>
                <a:ext uri="{FF2B5EF4-FFF2-40B4-BE49-F238E27FC236}">
                  <a16:creationId xmlns:a16="http://schemas.microsoft.com/office/drawing/2014/main" id="{8845A5A4-A213-49D5-F8F4-8D73AC149A69}"/>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nvGrpSpPr>
          <p:cNvPr id="49" name="Group 48">
            <a:extLst>
              <a:ext uri="{FF2B5EF4-FFF2-40B4-BE49-F238E27FC236}">
                <a16:creationId xmlns:a16="http://schemas.microsoft.com/office/drawing/2014/main" id="{BD748619-2798-0768-F59F-3CFECC6DCDFD}"/>
              </a:ext>
            </a:extLst>
          </p:cNvPr>
          <p:cNvGrpSpPr/>
          <p:nvPr/>
        </p:nvGrpSpPr>
        <p:grpSpPr>
          <a:xfrm>
            <a:off x="8182773" y="2059465"/>
            <a:ext cx="3217667" cy="173028"/>
            <a:chOff x="8182773" y="2059465"/>
            <a:chExt cx="3217667" cy="173028"/>
          </a:xfrm>
        </p:grpSpPr>
        <p:sp>
          <p:nvSpPr>
            <p:cNvPr id="29" name="Rectangle 28">
              <a:extLst>
                <a:ext uri="{FF2B5EF4-FFF2-40B4-BE49-F238E27FC236}">
                  <a16:creationId xmlns:a16="http://schemas.microsoft.com/office/drawing/2014/main" id="{8F2BA512-2841-D661-92A6-02DCD0602596}"/>
                </a:ext>
              </a:extLst>
            </p:cNvPr>
            <p:cNvSpPr/>
            <p:nvPr/>
          </p:nvSpPr>
          <p:spPr>
            <a:xfrm>
              <a:off x="8442010" y="2059465"/>
              <a:ext cx="295843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lvl="1" fontAlgn="base"/>
              <a:r>
                <a:rPr lang="en-US" sz="1100" dirty="0">
                  <a:solidFill>
                    <a:schemeClr val="tx1"/>
                  </a:solidFill>
                </a:rPr>
                <a:t>Confirm Agenda Meets Buyers Needs </a:t>
              </a:r>
            </a:p>
          </p:txBody>
        </p:sp>
        <p:grpSp>
          <p:nvGrpSpPr>
            <p:cNvPr id="30" name="Group 29">
              <a:extLst>
                <a:ext uri="{FF2B5EF4-FFF2-40B4-BE49-F238E27FC236}">
                  <a16:creationId xmlns:a16="http://schemas.microsoft.com/office/drawing/2014/main" id="{637BD1E8-5B36-66EE-1975-C698C4ECE5C0}"/>
                </a:ext>
              </a:extLst>
            </p:cNvPr>
            <p:cNvGrpSpPr/>
            <p:nvPr/>
          </p:nvGrpSpPr>
          <p:grpSpPr>
            <a:xfrm>
              <a:off x="8182773" y="2059465"/>
              <a:ext cx="172269" cy="173028"/>
              <a:chOff x="6924675" y="2884488"/>
              <a:chExt cx="360363" cy="361950"/>
            </a:xfrm>
          </p:grpSpPr>
          <p:sp>
            <p:nvSpPr>
              <p:cNvPr id="31" name="Rectangle 30">
                <a:extLst>
                  <a:ext uri="{FF2B5EF4-FFF2-40B4-BE49-F238E27FC236}">
                    <a16:creationId xmlns:a16="http://schemas.microsoft.com/office/drawing/2014/main" id="{5202CA18-4137-780B-0C67-DB88C9E8C30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32" name="Freeform 69">
                <a:extLst>
                  <a:ext uri="{FF2B5EF4-FFF2-40B4-BE49-F238E27FC236}">
                    <a16:creationId xmlns:a16="http://schemas.microsoft.com/office/drawing/2014/main" id="{A10EEDDA-B614-7FEF-8F44-AC8F1752F277}"/>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48" name="Group 47">
            <a:extLst>
              <a:ext uri="{FF2B5EF4-FFF2-40B4-BE49-F238E27FC236}">
                <a16:creationId xmlns:a16="http://schemas.microsoft.com/office/drawing/2014/main" id="{EE53BB92-2495-DE5B-175A-DEDD3CD9A016}"/>
              </a:ext>
            </a:extLst>
          </p:cNvPr>
          <p:cNvGrpSpPr/>
          <p:nvPr/>
        </p:nvGrpSpPr>
        <p:grpSpPr>
          <a:xfrm>
            <a:off x="8182773" y="2464612"/>
            <a:ext cx="3217667" cy="1523494"/>
            <a:chOff x="8182773" y="2464612"/>
            <a:chExt cx="3217667" cy="1523494"/>
          </a:xfrm>
        </p:grpSpPr>
        <p:sp>
          <p:nvSpPr>
            <p:cNvPr id="33" name="Rectangle 32">
              <a:extLst>
                <a:ext uri="{FF2B5EF4-FFF2-40B4-BE49-F238E27FC236}">
                  <a16:creationId xmlns:a16="http://schemas.microsoft.com/office/drawing/2014/main" id="{8FDC238B-045E-665F-9987-AACB40CFA1D3}"/>
                </a:ext>
              </a:extLst>
            </p:cNvPr>
            <p:cNvSpPr/>
            <p:nvPr/>
          </p:nvSpPr>
          <p:spPr>
            <a:xfrm>
              <a:off x="8442010" y="2464612"/>
              <a:ext cx="2958430" cy="1523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b="1" dirty="0">
                  <a:solidFill>
                    <a:schemeClr val="accent3"/>
                  </a:solidFill>
                </a:rPr>
                <a:t>Example script to set the agenda: </a:t>
              </a:r>
              <a:br>
                <a:rPr lang="en-US" sz="1100" b="1" dirty="0">
                  <a:solidFill>
                    <a:schemeClr val="accent3"/>
                  </a:solidFill>
                </a:rPr>
              </a:br>
              <a:r>
                <a:rPr lang="en-US" sz="1100" dirty="0">
                  <a:solidFill>
                    <a:schemeClr val="tx1"/>
                  </a:solidFill>
                </a:rPr>
                <a:t>“The purpose of this conversation, Mr. Prospect, is for me to learn more about your situation and how we may be able to help. If you think it’s worth your time at the end of the call to continue the discussion, a typical next step would be for me to schedule some more time with you to provide a demo of our solution. Does that sound good to you?”</a:t>
              </a:r>
            </a:p>
          </p:txBody>
        </p:sp>
        <p:grpSp>
          <p:nvGrpSpPr>
            <p:cNvPr id="34" name="Group 33">
              <a:extLst>
                <a:ext uri="{FF2B5EF4-FFF2-40B4-BE49-F238E27FC236}">
                  <a16:creationId xmlns:a16="http://schemas.microsoft.com/office/drawing/2014/main" id="{127DFD94-0DE4-21A3-8138-CABB3717B467}"/>
                </a:ext>
              </a:extLst>
            </p:cNvPr>
            <p:cNvGrpSpPr/>
            <p:nvPr/>
          </p:nvGrpSpPr>
          <p:grpSpPr>
            <a:xfrm>
              <a:off x="8182773" y="2464612"/>
              <a:ext cx="172269" cy="173028"/>
              <a:chOff x="6924675" y="2884488"/>
              <a:chExt cx="360363" cy="361950"/>
            </a:xfrm>
          </p:grpSpPr>
          <p:sp>
            <p:nvSpPr>
              <p:cNvPr id="35" name="Rectangle 34">
                <a:extLst>
                  <a:ext uri="{FF2B5EF4-FFF2-40B4-BE49-F238E27FC236}">
                    <a16:creationId xmlns:a16="http://schemas.microsoft.com/office/drawing/2014/main" id="{11F390AC-BEC0-8C46-7472-A495B3CD706B}"/>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36" name="Freeform 69">
                <a:extLst>
                  <a:ext uri="{FF2B5EF4-FFF2-40B4-BE49-F238E27FC236}">
                    <a16:creationId xmlns:a16="http://schemas.microsoft.com/office/drawing/2014/main" id="{B93914D8-3D8A-61A3-8145-44D18795760C}"/>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sp>
        <p:nvSpPr>
          <p:cNvPr id="45" name="Rectangle 44">
            <a:extLst>
              <a:ext uri="{FF2B5EF4-FFF2-40B4-BE49-F238E27FC236}">
                <a16:creationId xmlns:a16="http://schemas.microsoft.com/office/drawing/2014/main" id="{DA884E63-D3E7-FC5C-8DD9-5FFB20DDC679}"/>
              </a:ext>
            </a:extLst>
          </p:cNvPr>
          <p:cNvSpPr/>
          <p:nvPr/>
        </p:nvSpPr>
        <p:spPr>
          <a:xfrm>
            <a:off x="632700" y="6121627"/>
            <a:ext cx="7070920" cy="5057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F1918AE-A429-047C-80F2-E85770C7D208}"/>
              </a:ext>
            </a:extLst>
          </p:cNvPr>
          <p:cNvSpPr/>
          <p:nvPr/>
        </p:nvSpPr>
        <p:spPr>
          <a:xfrm>
            <a:off x="8019712" y="6121627"/>
            <a:ext cx="3552178" cy="5057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18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2AAA-2F15-EAA4-04F7-005BCC9FB2D9}"/>
              </a:ext>
            </a:extLst>
          </p:cNvPr>
          <p:cNvSpPr>
            <a:spLocks noGrp="1"/>
          </p:cNvSpPr>
          <p:nvPr>
            <p:ph type="title"/>
          </p:nvPr>
        </p:nvSpPr>
        <p:spPr/>
        <p:txBody>
          <a:bodyPr/>
          <a:lstStyle/>
          <a:p>
            <a:r>
              <a:rPr lang="en-US" sz="2400" dirty="0"/>
              <a:t>Conducting the Discovery Call</a:t>
            </a:r>
            <a:endParaRPr lang="en-US" dirty="0"/>
          </a:p>
        </p:txBody>
      </p:sp>
      <p:sp>
        <p:nvSpPr>
          <p:cNvPr id="3" name="Rectangle 2">
            <a:extLst>
              <a:ext uri="{FF2B5EF4-FFF2-40B4-BE49-F238E27FC236}">
                <a16:creationId xmlns:a16="http://schemas.microsoft.com/office/drawing/2014/main" id="{C14A498B-1202-E39A-DFC2-2D02C14F0042}"/>
              </a:ext>
            </a:extLst>
          </p:cNvPr>
          <p:cNvSpPr/>
          <p:nvPr/>
        </p:nvSpPr>
        <p:spPr>
          <a:xfrm>
            <a:off x="609675" y="5150858"/>
            <a:ext cx="10962138" cy="1021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9B6AFF6-3B76-7EE2-7317-6FD452AB2DED}"/>
              </a:ext>
            </a:extLst>
          </p:cNvPr>
          <p:cNvGrpSpPr/>
          <p:nvPr/>
        </p:nvGrpSpPr>
        <p:grpSpPr>
          <a:xfrm>
            <a:off x="767481" y="5370288"/>
            <a:ext cx="582481" cy="582483"/>
            <a:chOff x="5554663" y="2887663"/>
            <a:chExt cx="360362" cy="360363"/>
          </a:xfrm>
          <a:solidFill>
            <a:schemeClr val="accent1"/>
          </a:solidFill>
        </p:grpSpPr>
        <p:sp>
          <p:nvSpPr>
            <p:cNvPr id="6" name="Freeform 152">
              <a:extLst>
                <a:ext uri="{FF2B5EF4-FFF2-40B4-BE49-F238E27FC236}">
                  <a16:creationId xmlns:a16="http://schemas.microsoft.com/office/drawing/2014/main" id="{07129F01-9359-790A-148A-D31BFB4DAE10}"/>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153">
              <a:extLst>
                <a:ext uri="{FF2B5EF4-FFF2-40B4-BE49-F238E27FC236}">
                  <a16:creationId xmlns:a16="http://schemas.microsoft.com/office/drawing/2014/main" id="{6960C07E-F382-96A0-AC3A-56FA318820B5}"/>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54">
              <a:extLst>
                <a:ext uri="{FF2B5EF4-FFF2-40B4-BE49-F238E27FC236}">
                  <a16:creationId xmlns:a16="http://schemas.microsoft.com/office/drawing/2014/main" id="{2E06CC5C-580D-CF9F-98BC-A97C1A694CE1}"/>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55">
              <a:extLst>
                <a:ext uri="{FF2B5EF4-FFF2-40B4-BE49-F238E27FC236}">
                  <a16:creationId xmlns:a16="http://schemas.microsoft.com/office/drawing/2014/main" id="{01BF0A80-435D-F03A-5EA3-F0F677131FD7}"/>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 name="Isosceles Triangle 9">
            <a:extLst>
              <a:ext uri="{FF2B5EF4-FFF2-40B4-BE49-F238E27FC236}">
                <a16:creationId xmlns:a16="http://schemas.microsoft.com/office/drawing/2014/main" id="{BB7FF44E-C299-1C69-AFF3-9270E9E072CE}"/>
              </a:ext>
            </a:extLst>
          </p:cNvPr>
          <p:cNvSpPr/>
          <p:nvPr/>
        </p:nvSpPr>
        <p:spPr>
          <a:xfrm flipV="1">
            <a:off x="11328926" y="6172200"/>
            <a:ext cx="242887" cy="184788"/>
          </a:xfrm>
          <a:prstGeom prst="triangl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EDF20C4-38B4-F19A-516D-61EC3256B8CA}"/>
              </a:ext>
            </a:extLst>
          </p:cNvPr>
          <p:cNvCxnSpPr>
            <a:cxnSpLocks/>
          </p:cNvCxnSpPr>
          <p:nvPr/>
        </p:nvCxnSpPr>
        <p:spPr>
          <a:xfrm>
            <a:off x="1442301" y="5268503"/>
            <a:ext cx="0" cy="7860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44C4E84-42D3-8DBB-0331-61FE0A0CAD78}"/>
              </a:ext>
            </a:extLst>
          </p:cNvPr>
          <p:cNvSpPr/>
          <p:nvPr/>
        </p:nvSpPr>
        <p:spPr>
          <a:xfrm>
            <a:off x="4500893" y="1066800"/>
            <a:ext cx="7070920"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8F783D3-622F-A89D-FE1A-D6CD48014290}"/>
              </a:ext>
            </a:extLst>
          </p:cNvPr>
          <p:cNvSpPr/>
          <p:nvPr/>
        </p:nvSpPr>
        <p:spPr>
          <a:xfrm>
            <a:off x="4663955" y="1168627"/>
            <a:ext cx="4624651"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bg1"/>
                </a:solidFill>
              </a:rPr>
              <a:t>Call Framing &amp; Setup</a:t>
            </a:r>
          </a:p>
        </p:txBody>
      </p:sp>
      <p:grpSp>
        <p:nvGrpSpPr>
          <p:cNvPr id="15" name="Group 14">
            <a:extLst>
              <a:ext uri="{FF2B5EF4-FFF2-40B4-BE49-F238E27FC236}">
                <a16:creationId xmlns:a16="http://schemas.microsoft.com/office/drawing/2014/main" id="{D0844DE4-1662-9CA3-69FD-9D88079A3652}"/>
              </a:ext>
            </a:extLst>
          </p:cNvPr>
          <p:cNvGrpSpPr/>
          <p:nvPr/>
        </p:nvGrpSpPr>
        <p:grpSpPr>
          <a:xfrm>
            <a:off x="4500893" y="1654318"/>
            <a:ext cx="7081507" cy="861774"/>
            <a:chOff x="795762" y="1654318"/>
            <a:chExt cx="6757563" cy="861774"/>
          </a:xfrm>
        </p:grpSpPr>
        <p:sp>
          <p:nvSpPr>
            <p:cNvPr id="16" name="Rectangle 15">
              <a:extLst>
                <a:ext uri="{FF2B5EF4-FFF2-40B4-BE49-F238E27FC236}">
                  <a16:creationId xmlns:a16="http://schemas.microsoft.com/office/drawing/2014/main" id="{65C0AB38-3988-0006-9F5E-05C37FA810C8}"/>
                </a:ext>
              </a:extLst>
            </p:cNvPr>
            <p:cNvSpPr/>
            <p:nvPr/>
          </p:nvSpPr>
          <p:spPr>
            <a:xfrm>
              <a:off x="1054998" y="1654318"/>
              <a:ext cx="6498327"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400" b="1" dirty="0">
                  <a:solidFill>
                    <a:schemeClr val="accent3"/>
                  </a:solidFill>
                </a:rPr>
                <a:t>Pain Finding (Peel the Onion - 3 Levels)</a:t>
              </a:r>
            </a:p>
            <a:p>
              <a:r>
                <a:rPr lang="en-US" sz="1050" dirty="0">
                  <a:solidFill>
                    <a:schemeClr val="tx1"/>
                  </a:solidFill>
                </a:rPr>
                <a:t>The key to peeling the onion is to not just ask one question. When you get the answer, ask another question about that answer. It may feel uncomfortable to address their pain points head on but when we find the pain we need to ‘drag them through it’ and start to have them form the thought that only our products can solve the problem they are experiencing. </a:t>
              </a:r>
            </a:p>
          </p:txBody>
        </p:sp>
        <p:grpSp>
          <p:nvGrpSpPr>
            <p:cNvPr id="17" name="Group 16">
              <a:extLst>
                <a:ext uri="{FF2B5EF4-FFF2-40B4-BE49-F238E27FC236}">
                  <a16:creationId xmlns:a16="http://schemas.microsoft.com/office/drawing/2014/main" id="{984CB4B3-B9A0-33CE-315D-CD358F6128A0}"/>
                </a:ext>
              </a:extLst>
            </p:cNvPr>
            <p:cNvGrpSpPr/>
            <p:nvPr/>
          </p:nvGrpSpPr>
          <p:grpSpPr>
            <a:xfrm>
              <a:off x="795762" y="1654318"/>
              <a:ext cx="172269" cy="173028"/>
              <a:chOff x="6924675" y="2884488"/>
              <a:chExt cx="360363" cy="361950"/>
            </a:xfrm>
          </p:grpSpPr>
          <p:sp>
            <p:nvSpPr>
              <p:cNvPr id="18" name="Rectangle 17">
                <a:extLst>
                  <a:ext uri="{FF2B5EF4-FFF2-40B4-BE49-F238E27FC236}">
                    <a16:creationId xmlns:a16="http://schemas.microsoft.com/office/drawing/2014/main" id="{D992EE40-3607-BEE8-5233-91E7B6404F1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19" name="Freeform 69">
                <a:extLst>
                  <a:ext uri="{FF2B5EF4-FFF2-40B4-BE49-F238E27FC236}">
                    <a16:creationId xmlns:a16="http://schemas.microsoft.com/office/drawing/2014/main" id="{955398C1-75C0-4097-FDE4-4FF987EC0C0C}"/>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sp>
        <p:nvSpPr>
          <p:cNvPr id="53" name="Rectangle 52">
            <a:extLst>
              <a:ext uri="{FF2B5EF4-FFF2-40B4-BE49-F238E27FC236}">
                <a16:creationId xmlns:a16="http://schemas.microsoft.com/office/drawing/2014/main" id="{9EC25F06-5DB4-7C19-B9F6-AC35936698CF}"/>
              </a:ext>
            </a:extLst>
          </p:cNvPr>
          <p:cNvSpPr/>
          <p:nvPr/>
        </p:nvSpPr>
        <p:spPr>
          <a:xfrm>
            <a:off x="609600" y="1066800"/>
            <a:ext cx="3708400" cy="389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75A8239-EF37-6D27-213A-28823D2CED39}"/>
              </a:ext>
            </a:extLst>
          </p:cNvPr>
          <p:cNvSpPr txBox="1"/>
          <p:nvPr/>
        </p:nvSpPr>
        <p:spPr>
          <a:xfrm>
            <a:off x="791946" y="1253268"/>
            <a:ext cx="3343709" cy="215444"/>
          </a:xfrm>
          <a:prstGeom prst="rect">
            <a:avLst/>
          </a:prstGeom>
          <a:noFill/>
        </p:spPr>
        <p:txBody>
          <a:bodyPr wrap="square" lIns="0" tIns="0" rIns="0" bIns="0" rtlCol="0" anchor="t" anchorCtr="0">
            <a:spAutoFit/>
          </a:bodyPr>
          <a:lstStyle/>
          <a:p>
            <a:r>
              <a:rPr lang="en-US" sz="1400" b="1" dirty="0">
                <a:solidFill>
                  <a:schemeClr val="accent3"/>
                </a:solidFill>
              </a:rPr>
              <a:t>Elevator ‘Pitch’ – ACME story</a:t>
            </a:r>
          </a:p>
        </p:txBody>
      </p:sp>
      <p:sp>
        <p:nvSpPr>
          <p:cNvPr id="55" name="Rectangle 54">
            <a:extLst>
              <a:ext uri="{FF2B5EF4-FFF2-40B4-BE49-F238E27FC236}">
                <a16:creationId xmlns:a16="http://schemas.microsoft.com/office/drawing/2014/main" id="{221003B5-F056-E87A-42E9-72D1AD403BF9}"/>
              </a:ext>
            </a:extLst>
          </p:cNvPr>
          <p:cNvSpPr/>
          <p:nvPr/>
        </p:nvSpPr>
        <p:spPr>
          <a:xfrm>
            <a:off x="791946" y="106680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A726F42-E011-E831-3E25-6B3C87554AA3}"/>
              </a:ext>
            </a:extLst>
          </p:cNvPr>
          <p:cNvSpPr txBox="1"/>
          <p:nvPr/>
        </p:nvSpPr>
        <p:spPr>
          <a:xfrm>
            <a:off x="791946" y="1566327"/>
            <a:ext cx="3343709" cy="3216265"/>
          </a:xfrm>
          <a:prstGeom prst="rect">
            <a:avLst/>
          </a:prstGeom>
          <a:noFill/>
        </p:spPr>
        <p:txBody>
          <a:bodyPr wrap="square" lIns="0" tIns="0" rIns="0" bIns="0" rtlCol="0" anchor="t" anchorCtr="0">
            <a:spAutoFit/>
          </a:bodyPr>
          <a:lstStyle/>
          <a:p>
            <a:pPr marL="182880" indent="-182880">
              <a:spcBef>
                <a:spcPts val="1200"/>
              </a:spcBef>
              <a:buFont typeface="Arial" panose="020B0604020202020204" pitchFamily="34" charset="0"/>
              <a:buChar char="•"/>
            </a:pPr>
            <a:r>
              <a:rPr lang="en-US" sz="1050" dirty="0">
                <a:solidFill>
                  <a:schemeClr val="bg1"/>
                </a:solidFill>
              </a:rPr>
              <a:t>We should be very careful not to ‘pitch’ too much and definitely not early in the call before we understand what pain if any, we are addressing. However, you will often find that early in discussions with a potential buyer they may have a limited understanding of your company, products, services or all of the above. Because of this situation, they may only give you permission to ask a handful of 1st level discovery questions before going on the defensive and asking you, “What do you do?”. </a:t>
            </a:r>
          </a:p>
          <a:p>
            <a:pPr marL="182880" indent="-182880">
              <a:spcBef>
                <a:spcPts val="1200"/>
              </a:spcBef>
              <a:buFont typeface="Arial" panose="020B0604020202020204" pitchFamily="34" charset="0"/>
              <a:buChar char="•"/>
            </a:pPr>
            <a:r>
              <a:rPr lang="en-US" sz="1050" dirty="0">
                <a:solidFill>
                  <a:schemeClr val="bg1"/>
                </a:solidFill>
              </a:rPr>
              <a:t>In this situation, it’s important to have a 2-5 minute elevator pitch to answer that question and disarm them, so you can come back and continue your discovery. </a:t>
            </a:r>
          </a:p>
          <a:p>
            <a:pPr marL="182880" indent="-182880">
              <a:spcBef>
                <a:spcPts val="1200"/>
              </a:spcBef>
              <a:buFont typeface="Arial" panose="020B0604020202020204" pitchFamily="34" charset="0"/>
              <a:buChar char="•"/>
            </a:pPr>
            <a:r>
              <a:rPr lang="en-US" sz="1050" dirty="0">
                <a:solidFill>
                  <a:schemeClr val="bg1"/>
                </a:solidFill>
              </a:rPr>
              <a:t>An elevator pitch is a brief talk that you use to spark interest in what your organization does. A good elevator pitch should last no longer than 2-5 minutes.</a:t>
            </a:r>
          </a:p>
        </p:txBody>
      </p:sp>
      <p:graphicFrame>
        <p:nvGraphicFramePr>
          <p:cNvPr id="57" name="Table 13">
            <a:extLst>
              <a:ext uri="{FF2B5EF4-FFF2-40B4-BE49-F238E27FC236}">
                <a16:creationId xmlns:a16="http://schemas.microsoft.com/office/drawing/2014/main" id="{7DFD4D1F-CAFA-09AD-E460-0C221678781D}"/>
              </a:ext>
            </a:extLst>
          </p:cNvPr>
          <p:cNvGraphicFramePr>
            <a:graphicFrameLocks noGrp="1"/>
          </p:cNvGraphicFramePr>
          <p:nvPr/>
        </p:nvGraphicFramePr>
        <p:xfrm>
          <a:off x="4501431" y="2675624"/>
          <a:ext cx="7080970" cy="2302935"/>
        </p:xfrm>
        <a:graphic>
          <a:graphicData uri="http://schemas.openxmlformats.org/drawingml/2006/table">
            <a:tbl>
              <a:tblPr bandRow="1">
                <a:tableStyleId>{2D5ABB26-0587-4C30-8999-92F81FD0307C}</a:tableStyleId>
              </a:tblPr>
              <a:tblGrid>
                <a:gridCol w="728905">
                  <a:extLst>
                    <a:ext uri="{9D8B030D-6E8A-4147-A177-3AD203B41FA5}">
                      <a16:colId xmlns:a16="http://schemas.microsoft.com/office/drawing/2014/main" val="697508762"/>
                    </a:ext>
                  </a:extLst>
                </a:gridCol>
                <a:gridCol w="4162000">
                  <a:extLst>
                    <a:ext uri="{9D8B030D-6E8A-4147-A177-3AD203B41FA5}">
                      <a16:colId xmlns:a16="http://schemas.microsoft.com/office/drawing/2014/main" val="3385542890"/>
                    </a:ext>
                  </a:extLst>
                </a:gridCol>
                <a:gridCol w="2190065">
                  <a:extLst>
                    <a:ext uri="{9D8B030D-6E8A-4147-A177-3AD203B41FA5}">
                      <a16:colId xmlns:a16="http://schemas.microsoft.com/office/drawing/2014/main" val="1307966575"/>
                    </a:ext>
                  </a:extLst>
                </a:gridCol>
              </a:tblGrid>
              <a:tr h="712532">
                <a:tc>
                  <a:txBody>
                    <a:bodyPr/>
                    <a:lstStyle/>
                    <a:p>
                      <a:r>
                        <a:rPr lang="en-US" sz="1050" b="1" dirty="0">
                          <a:solidFill>
                            <a:schemeClr val="bg1"/>
                          </a:solidFill>
                        </a:rPr>
                        <a:t>Level 1</a:t>
                      </a:r>
                    </a:p>
                  </a:txBody>
                  <a:tcPr>
                    <a:lnT w="6350" cap="flat" cmpd="sng" algn="ctr">
                      <a:solidFill>
                        <a:schemeClr val="accent3"/>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r>
                        <a:rPr lang="en-US" sz="900" b="0" u="none" strike="noStrike" kern="1200" dirty="0">
                          <a:solidFill>
                            <a:schemeClr val="tx1"/>
                          </a:solidFill>
                          <a:effectLst/>
                        </a:rPr>
                        <a:t>Level 1 questions establish the prospect’s current situation and the appropriateness of delving deeper. The responses to these questions help set the stage to start to peel away the layers of the onion and get deeper into process and opportunities.</a:t>
                      </a:r>
                      <a:endParaRPr lang="en-US" sz="900" dirty="0">
                        <a:solidFill>
                          <a:schemeClr val="tx1"/>
                        </a:solidFill>
                      </a:endParaRPr>
                    </a:p>
                  </a:txBody>
                  <a:tcPr>
                    <a:lnT w="6350" cap="flat" cmpd="sng" algn="ctr">
                      <a:solidFill>
                        <a:schemeClr val="accent3"/>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900" dirty="0">
                        <a:solidFill>
                          <a:schemeClr val="tx1"/>
                        </a:solidFill>
                      </a:endParaRPr>
                    </a:p>
                  </a:txBody>
                  <a:tcPr>
                    <a:lnT w="6350" cap="flat" cmpd="sng" algn="ctr">
                      <a:solidFill>
                        <a:schemeClr val="accent3"/>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2031554"/>
                  </a:ext>
                </a:extLst>
              </a:tr>
              <a:tr h="559543">
                <a:tc>
                  <a:txBody>
                    <a:bodyPr/>
                    <a:lstStyle/>
                    <a:p>
                      <a:r>
                        <a:rPr lang="en-US" sz="1050" b="1" dirty="0">
                          <a:solidFill>
                            <a:schemeClr val="bg1"/>
                          </a:solidFill>
                        </a:rPr>
                        <a:t>Level 2</a:t>
                      </a:r>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r>
                        <a:rPr lang="en-US" sz="900" b="0" u="none" strike="noStrike" kern="1200" dirty="0">
                          <a:solidFill>
                            <a:schemeClr val="tx1"/>
                          </a:solidFill>
                          <a:effectLst/>
                        </a:rPr>
                        <a:t>Level 2 questions will start to uncover more detail about the prospect’s potential challenges, and thus start to give evidence of how we may be able to help them.</a:t>
                      </a:r>
                      <a:endParaRPr lang="en-US" sz="900" dirty="0">
                        <a:solidFill>
                          <a:schemeClr val="tx1"/>
                        </a:solidFill>
                      </a:endParaRPr>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900" dirty="0">
                        <a:solidFill>
                          <a:schemeClr val="tx1"/>
                        </a:solidFill>
                      </a:endParaRPr>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8054582"/>
                  </a:ext>
                </a:extLst>
              </a:tr>
              <a:tr h="1030860">
                <a:tc>
                  <a:txBody>
                    <a:bodyPr/>
                    <a:lstStyle/>
                    <a:p>
                      <a:r>
                        <a:rPr lang="en-US" sz="1050" b="1" dirty="0">
                          <a:solidFill>
                            <a:schemeClr val="bg1"/>
                          </a:solidFill>
                        </a:rPr>
                        <a:t>Level 3</a:t>
                      </a:r>
                    </a:p>
                  </a:txBody>
                  <a:tcPr>
                    <a:lnT w="6350" cap="flat" cmpd="sng" algn="ctr">
                      <a:solidFill>
                        <a:schemeClr val="bg2">
                          <a:lumMod val="90000"/>
                        </a:schemeClr>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solidFill>
                  </a:tcPr>
                </a:tc>
                <a:tc>
                  <a:txBody>
                    <a:bodyPr/>
                    <a:lstStyle/>
                    <a:p>
                      <a:r>
                        <a:rPr lang="en-US" sz="900" b="0" u="none" strike="noStrike" kern="1200" dirty="0">
                          <a:solidFill>
                            <a:schemeClr val="tx1"/>
                          </a:solidFill>
                          <a:effectLst/>
                        </a:rPr>
                        <a:t>These are the questions which really count and are often those which we feel less comfortable asking. A reality check here, is that without asking the tough questions, you will always struggle to build urgency to buy. Think of level three questions as the ones which highlight what the prospect is missing out on by not using your product, or indeed what they could achieve if they bought it.</a:t>
                      </a:r>
                      <a:endParaRPr lang="en-US" sz="900" dirty="0">
                        <a:solidFill>
                          <a:schemeClr val="tx1"/>
                        </a:solidFill>
                      </a:endParaRPr>
                    </a:p>
                  </a:txBody>
                  <a:tcPr>
                    <a:lnT w="6350" cap="flat" cmpd="sng" algn="ctr">
                      <a:solidFill>
                        <a:schemeClr val="bg2">
                          <a:lumMod val="90000"/>
                        </a:schemeClr>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900" dirty="0">
                        <a:solidFill>
                          <a:schemeClr val="tx1"/>
                        </a:solidFill>
                      </a:endParaRPr>
                    </a:p>
                  </a:txBody>
                  <a:tcPr>
                    <a:lnT w="6350" cap="flat" cmpd="sng" algn="ctr">
                      <a:solidFill>
                        <a:schemeClr val="bg2">
                          <a:lumMod val="90000"/>
                        </a:schemeClr>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5833653"/>
                  </a:ext>
                </a:extLst>
              </a:tr>
            </a:tbl>
          </a:graphicData>
        </a:graphic>
      </p:graphicFrame>
      <p:sp>
        <p:nvSpPr>
          <p:cNvPr id="12" name="Rectangle 11">
            <a:extLst>
              <a:ext uri="{FF2B5EF4-FFF2-40B4-BE49-F238E27FC236}">
                <a16:creationId xmlns:a16="http://schemas.microsoft.com/office/drawing/2014/main" id="{DB60BAFF-BCDD-9989-D12F-5484C9B18A46}"/>
              </a:ext>
            </a:extLst>
          </p:cNvPr>
          <p:cNvSpPr/>
          <p:nvPr/>
        </p:nvSpPr>
        <p:spPr>
          <a:xfrm>
            <a:off x="1744142" y="5338364"/>
            <a:ext cx="9584784"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400" b="1" dirty="0">
                <a:solidFill>
                  <a:schemeClr val="tx1"/>
                </a:solidFill>
              </a:rPr>
              <a:t>Tip: </a:t>
            </a:r>
            <a:r>
              <a:rPr lang="en-US" sz="1400" dirty="0">
                <a:solidFill>
                  <a:schemeClr val="tx1"/>
                </a:solidFill>
              </a:rPr>
              <a:t>While it is important for your first two minutes to not sound scripted, practicing the delivery of your message is key to establishing credibility. Rehearse out loud with a peer or manager. You will feel comfortable after 100 times you’re comfortable and believable, but mastery comes after 1000 rehearsals.</a:t>
            </a:r>
          </a:p>
        </p:txBody>
      </p:sp>
    </p:spTree>
    <p:extLst>
      <p:ext uri="{BB962C8B-B14F-4D97-AF65-F5344CB8AC3E}">
        <p14:creationId xmlns:p14="http://schemas.microsoft.com/office/powerpoint/2010/main" val="124223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ED4C-406D-EED3-670F-86C1887BCE1B}"/>
              </a:ext>
            </a:extLst>
          </p:cNvPr>
          <p:cNvSpPr>
            <a:spLocks noGrp="1"/>
          </p:cNvSpPr>
          <p:nvPr>
            <p:ph type="title"/>
          </p:nvPr>
        </p:nvSpPr>
        <p:spPr>
          <a:xfrm>
            <a:off x="609600" y="37589"/>
            <a:ext cx="10962290" cy="767853"/>
          </a:xfrm>
        </p:spPr>
        <p:txBody>
          <a:bodyPr/>
          <a:lstStyle/>
          <a:p>
            <a:r>
              <a:rPr lang="en-US" sz="2400" dirty="0"/>
              <a:t>Diving Deeper</a:t>
            </a:r>
          </a:p>
        </p:txBody>
      </p:sp>
      <p:sp>
        <p:nvSpPr>
          <p:cNvPr id="3" name="Rectangle 2">
            <a:extLst>
              <a:ext uri="{FF2B5EF4-FFF2-40B4-BE49-F238E27FC236}">
                <a16:creationId xmlns:a16="http://schemas.microsoft.com/office/drawing/2014/main" id="{C3C325E5-FF20-25BE-E891-53C272009D61}"/>
              </a:ext>
            </a:extLst>
          </p:cNvPr>
          <p:cNvSpPr/>
          <p:nvPr/>
        </p:nvSpPr>
        <p:spPr>
          <a:xfrm>
            <a:off x="0" y="1051412"/>
            <a:ext cx="3133713" cy="2928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EE64EDD-BA23-CBA5-198B-DF44B856E219}"/>
              </a:ext>
            </a:extLst>
          </p:cNvPr>
          <p:cNvGrpSpPr/>
          <p:nvPr/>
        </p:nvGrpSpPr>
        <p:grpSpPr>
          <a:xfrm>
            <a:off x="609600" y="1558544"/>
            <a:ext cx="2273300" cy="2047849"/>
            <a:chOff x="609600" y="1219895"/>
            <a:chExt cx="2273300" cy="2047849"/>
          </a:xfrm>
        </p:grpSpPr>
        <p:sp>
          <p:nvSpPr>
            <p:cNvPr id="4" name="TextBox 3">
              <a:extLst>
                <a:ext uri="{FF2B5EF4-FFF2-40B4-BE49-F238E27FC236}">
                  <a16:creationId xmlns:a16="http://schemas.microsoft.com/office/drawing/2014/main" id="{DEF6F27C-C120-6E90-26C9-03E943160ED0}"/>
                </a:ext>
              </a:extLst>
            </p:cNvPr>
            <p:cNvSpPr txBox="1"/>
            <p:nvPr/>
          </p:nvSpPr>
          <p:spPr>
            <a:xfrm>
              <a:off x="609601" y="1219895"/>
              <a:ext cx="2273299" cy="1723549"/>
            </a:xfrm>
            <a:prstGeom prst="rect">
              <a:avLst/>
            </a:prstGeom>
            <a:noFill/>
          </p:spPr>
          <p:txBody>
            <a:bodyPr wrap="square" lIns="0" tIns="0" rIns="0" bIns="0" rtlCol="0" anchor="t" anchorCtr="0">
              <a:spAutoFit/>
            </a:bodyPr>
            <a:lstStyle/>
            <a:p>
              <a:r>
                <a:rPr lang="en-US" sz="1400" b="1" dirty="0"/>
                <a:t>You’ve made it through the first minute of interaction with the prospect, time to ask the deeper questions and really demonstrate your knowledge and ability to offer a solution to their problems</a:t>
              </a:r>
            </a:p>
          </p:txBody>
        </p:sp>
        <p:sp>
          <p:nvSpPr>
            <p:cNvPr id="5" name="Rectangle 4">
              <a:extLst>
                <a:ext uri="{FF2B5EF4-FFF2-40B4-BE49-F238E27FC236}">
                  <a16:creationId xmlns:a16="http://schemas.microsoft.com/office/drawing/2014/main" id="{25FEF5DA-BF68-8017-DCA8-2E4A149DE97E}"/>
                </a:ext>
              </a:extLst>
            </p:cNvPr>
            <p:cNvSpPr/>
            <p:nvPr/>
          </p:nvSpPr>
          <p:spPr>
            <a:xfrm>
              <a:off x="609600" y="3222025"/>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4" name="Group 43">
            <a:extLst>
              <a:ext uri="{FF2B5EF4-FFF2-40B4-BE49-F238E27FC236}">
                <a16:creationId xmlns:a16="http://schemas.microsoft.com/office/drawing/2014/main" id="{91C61849-B398-2FE4-3832-3428C3A3CC06}"/>
              </a:ext>
            </a:extLst>
          </p:cNvPr>
          <p:cNvGrpSpPr/>
          <p:nvPr/>
        </p:nvGrpSpPr>
        <p:grpSpPr>
          <a:xfrm>
            <a:off x="8653639" y="1076224"/>
            <a:ext cx="2928761" cy="2928761"/>
            <a:chOff x="9524140" y="1234652"/>
            <a:chExt cx="2058260" cy="2058260"/>
          </a:xfrm>
          <a:solidFill>
            <a:schemeClr val="accent2">
              <a:alpha val="68000"/>
            </a:schemeClr>
          </a:solidFill>
        </p:grpSpPr>
        <p:grpSp>
          <p:nvGrpSpPr>
            <p:cNvPr id="14" name="Group 13">
              <a:extLst>
                <a:ext uri="{FF2B5EF4-FFF2-40B4-BE49-F238E27FC236}">
                  <a16:creationId xmlns:a16="http://schemas.microsoft.com/office/drawing/2014/main" id="{51BFBAE0-9009-8FD4-B950-7D7438D699D1}"/>
                </a:ext>
              </a:extLst>
            </p:cNvPr>
            <p:cNvGrpSpPr/>
            <p:nvPr/>
          </p:nvGrpSpPr>
          <p:grpSpPr>
            <a:xfrm>
              <a:off x="10002340" y="1234652"/>
              <a:ext cx="1101860" cy="2058260"/>
              <a:chOff x="7897630" y="2618380"/>
              <a:chExt cx="1101860" cy="2058260"/>
            </a:xfrm>
            <a:grpFill/>
          </p:grpSpPr>
          <p:sp>
            <p:nvSpPr>
              <p:cNvPr id="10" name="Oval 9">
                <a:extLst>
                  <a:ext uri="{FF2B5EF4-FFF2-40B4-BE49-F238E27FC236}">
                    <a16:creationId xmlns:a16="http://schemas.microsoft.com/office/drawing/2014/main" id="{25E8B3F5-FFF9-CAE7-9483-B89A26689DC3}"/>
                  </a:ext>
                </a:extLst>
              </p:cNvPr>
              <p:cNvSpPr/>
              <p:nvPr/>
            </p:nvSpPr>
            <p:spPr>
              <a:xfrm>
                <a:off x="7897630" y="2618380"/>
                <a:ext cx="1101860" cy="1101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E083E0-9C88-B0D6-C276-D74F9D07BFEE}"/>
                  </a:ext>
                </a:extLst>
              </p:cNvPr>
              <p:cNvSpPr/>
              <p:nvPr/>
            </p:nvSpPr>
            <p:spPr>
              <a:xfrm>
                <a:off x="7897630" y="3574780"/>
                <a:ext cx="1101860" cy="1101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420ED06-FA84-6598-65FB-90D1A3F6C55B}"/>
                </a:ext>
              </a:extLst>
            </p:cNvPr>
            <p:cNvGrpSpPr/>
            <p:nvPr/>
          </p:nvGrpSpPr>
          <p:grpSpPr>
            <a:xfrm rot="5400000">
              <a:off x="10002340" y="1234652"/>
              <a:ext cx="1101860" cy="2058260"/>
              <a:chOff x="7897630" y="2618380"/>
              <a:chExt cx="1101860" cy="2058260"/>
            </a:xfrm>
            <a:grpFill/>
          </p:grpSpPr>
          <p:sp>
            <p:nvSpPr>
              <p:cNvPr id="16" name="Oval 15">
                <a:extLst>
                  <a:ext uri="{FF2B5EF4-FFF2-40B4-BE49-F238E27FC236}">
                    <a16:creationId xmlns:a16="http://schemas.microsoft.com/office/drawing/2014/main" id="{E491DE15-865E-4EB2-EB79-C84DDCE5A972}"/>
                  </a:ext>
                </a:extLst>
              </p:cNvPr>
              <p:cNvSpPr/>
              <p:nvPr/>
            </p:nvSpPr>
            <p:spPr>
              <a:xfrm>
                <a:off x="7897630" y="2618380"/>
                <a:ext cx="1101860" cy="1101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FF86C8-8025-56CA-5309-3E5E9E8F0EFC}"/>
                  </a:ext>
                </a:extLst>
              </p:cNvPr>
              <p:cNvSpPr/>
              <p:nvPr/>
            </p:nvSpPr>
            <p:spPr>
              <a:xfrm>
                <a:off x="7897630" y="3574780"/>
                <a:ext cx="1101860" cy="1101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5" name="Group 44">
            <a:extLst>
              <a:ext uri="{FF2B5EF4-FFF2-40B4-BE49-F238E27FC236}">
                <a16:creationId xmlns:a16="http://schemas.microsoft.com/office/drawing/2014/main" id="{00CAD46F-AFBB-8BB9-84A3-02EAAF61008C}"/>
              </a:ext>
            </a:extLst>
          </p:cNvPr>
          <p:cNvGrpSpPr/>
          <p:nvPr/>
        </p:nvGrpSpPr>
        <p:grpSpPr>
          <a:xfrm>
            <a:off x="3402419" y="1051412"/>
            <a:ext cx="4777641" cy="2242674"/>
            <a:chOff x="3402419" y="1159134"/>
            <a:chExt cx="4777641" cy="2242674"/>
          </a:xfrm>
        </p:grpSpPr>
        <p:sp>
          <p:nvSpPr>
            <p:cNvPr id="8" name="Rectangle 7">
              <a:extLst>
                <a:ext uri="{FF2B5EF4-FFF2-40B4-BE49-F238E27FC236}">
                  <a16:creationId xmlns:a16="http://schemas.microsoft.com/office/drawing/2014/main" id="{86709B87-CC90-C6E3-DCEA-18E8D765089C}"/>
                </a:ext>
              </a:extLst>
            </p:cNvPr>
            <p:cNvSpPr/>
            <p:nvPr/>
          </p:nvSpPr>
          <p:spPr>
            <a:xfrm>
              <a:off x="3402419" y="1159134"/>
              <a:ext cx="4777641" cy="4308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400" b="1" dirty="0">
                  <a:solidFill>
                    <a:schemeClr val="accent3"/>
                  </a:solidFill>
                </a:rPr>
                <a:t>Ask qualifying questions to understand their people, technology, strategic initiatives, and process</a:t>
              </a:r>
            </a:p>
          </p:txBody>
        </p:sp>
        <p:sp>
          <p:nvSpPr>
            <p:cNvPr id="9" name="Rectangle 8">
              <a:extLst>
                <a:ext uri="{FF2B5EF4-FFF2-40B4-BE49-F238E27FC236}">
                  <a16:creationId xmlns:a16="http://schemas.microsoft.com/office/drawing/2014/main" id="{85D1A30C-20C3-8018-0093-1086D46C9360}"/>
                </a:ext>
              </a:extLst>
            </p:cNvPr>
            <p:cNvSpPr/>
            <p:nvPr/>
          </p:nvSpPr>
          <p:spPr>
            <a:xfrm>
              <a:off x="3402419" y="2109146"/>
              <a:ext cx="4306481" cy="12926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2880" indent="-182880">
                <a:buFont typeface="Arial" panose="020B0604020202020204" pitchFamily="34" charset="0"/>
                <a:buChar char="•"/>
              </a:pPr>
              <a:r>
                <a:rPr lang="en-US" sz="1200" dirty="0">
                  <a:solidFill>
                    <a:schemeClr val="tx1"/>
                  </a:solidFill>
                </a:rPr>
                <a:t>Your more in-depth questions need to be based on the initial interaction you had</a:t>
              </a:r>
            </a:p>
            <a:p>
              <a:pPr marL="182880" indent="-182880">
                <a:buFont typeface="Arial" panose="020B0604020202020204" pitchFamily="34" charset="0"/>
                <a:buChar char="•"/>
              </a:pPr>
              <a:r>
                <a:rPr lang="en-US" sz="1200" b="1" dirty="0">
                  <a:solidFill>
                    <a:schemeClr val="tx1"/>
                  </a:solidFill>
                </a:rPr>
                <a:t>Remember: </a:t>
              </a:r>
              <a:r>
                <a:rPr lang="en-US" sz="1200" dirty="0">
                  <a:solidFill>
                    <a:schemeClr val="tx1"/>
                  </a:solidFill>
                </a:rPr>
                <a:t>The more information you can uncover about the prospect during the initial discovery call, the more likely the deal is to close. Demonstrate that you understand them, their processes, their technology, and their strategic initiatives </a:t>
              </a:r>
            </a:p>
          </p:txBody>
        </p:sp>
        <p:cxnSp>
          <p:nvCxnSpPr>
            <p:cNvPr id="19" name="Straight Connector 18">
              <a:extLst>
                <a:ext uri="{FF2B5EF4-FFF2-40B4-BE49-F238E27FC236}">
                  <a16:creationId xmlns:a16="http://schemas.microsoft.com/office/drawing/2014/main" id="{1B776087-8677-8BD1-5D9C-754D885F7123}"/>
                </a:ext>
              </a:extLst>
            </p:cNvPr>
            <p:cNvCxnSpPr>
              <a:cxnSpLocks/>
            </p:cNvCxnSpPr>
            <p:nvPr/>
          </p:nvCxnSpPr>
          <p:spPr>
            <a:xfrm>
              <a:off x="3402419" y="1849583"/>
              <a:ext cx="477764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0A18322-9E87-ADDC-1FAE-925AED31EEC6}"/>
              </a:ext>
            </a:extLst>
          </p:cNvPr>
          <p:cNvSpPr/>
          <p:nvPr/>
        </p:nvSpPr>
        <p:spPr>
          <a:xfrm>
            <a:off x="609600" y="4171439"/>
            <a:ext cx="3498546" cy="32616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Understand the Persona (People)</a:t>
            </a:r>
          </a:p>
        </p:txBody>
      </p:sp>
      <p:sp>
        <p:nvSpPr>
          <p:cNvPr id="25" name="Rectangle 24">
            <a:extLst>
              <a:ext uri="{FF2B5EF4-FFF2-40B4-BE49-F238E27FC236}">
                <a16:creationId xmlns:a16="http://schemas.microsoft.com/office/drawing/2014/main" id="{A19A0A58-5FF9-A4D8-F14D-D15E749BE76B}"/>
              </a:ext>
            </a:extLst>
          </p:cNvPr>
          <p:cNvSpPr/>
          <p:nvPr/>
        </p:nvSpPr>
        <p:spPr>
          <a:xfrm>
            <a:off x="609600" y="4536426"/>
            <a:ext cx="3489794"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200" dirty="0">
                <a:solidFill>
                  <a:schemeClr val="tx1"/>
                </a:solidFill>
              </a:rPr>
              <a:t>You should have a good understanding of their background through LinkedIn and other research. You want to understand their objectives so that you can start to understand how they make a decision.</a:t>
            </a:r>
          </a:p>
        </p:txBody>
      </p:sp>
      <p:sp>
        <p:nvSpPr>
          <p:cNvPr id="22" name="Rectangle 21">
            <a:extLst>
              <a:ext uri="{FF2B5EF4-FFF2-40B4-BE49-F238E27FC236}">
                <a16:creationId xmlns:a16="http://schemas.microsoft.com/office/drawing/2014/main" id="{9D9E998F-22E0-5C91-07CC-13D60177E110}"/>
              </a:ext>
            </a:extLst>
          </p:cNvPr>
          <p:cNvSpPr/>
          <p:nvPr/>
        </p:nvSpPr>
        <p:spPr>
          <a:xfrm>
            <a:off x="4341472" y="4171439"/>
            <a:ext cx="3498546" cy="32616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rPr>
              <a:t>Understand their Technology</a:t>
            </a:r>
            <a:endParaRPr lang="en-US" sz="1400" b="1" dirty="0">
              <a:solidFill>
                <a:schemeClr val="bg1"/>
              </a:solidFill>
            </a:endParaRPr>
          </a:p>
        </p:txBody>
      </p:sp>
      <p:sp>
        <p:nvSpPr>
          <p:cNvPr id="26" name="Rectangle 25">
            <a:extLst>
              <a:ext uri="{FF2B5EF4-FFF2-40B4-BE49-F238E27FC236}">
                <a16:creationId xmlns:a16="http://schemas.microsoft.com/office/drawing/2014/main" id="{51CDBD5A-7566-9DB0-E2A9-EB40AE1D45B0}"/>
              </a:ext>
            </a:extLst>
          </p:cNvPr>
          <p:cNvSpPr/>
          <p:nvPr/>
        </p:nvSpPr>
        <p:spPr>
          <a:xfrm>
            <a:off x="4341472" y="4536426"/>
            <a:ext cx="3489794"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200" dirty="0">
                <a:solidFill>
                  <a:schemeClr val="tx1"/>
                </a:solidFill>
              </a:rPr>
              <a:t>You should already have a good understanding of their business through your background research. Demonstrate your knowledge and expertise by asking clarifying questions about their technology.</a:t>
            </a:r>
          </a:p>
        </p:txBody>
      </p:sp>
      <p:sp>
        <p:nvSpPr>
          <p:cNvPr id="29" name="Rectangle 28">
            <a:extLst>
              <a:ext uri="{FF2B5EF4-FFF2-40B4-BE49-F238E27FC236}">
                <a16:creationId xmlns:a16="http://schemas.microsoft.com/office/drawing/2014/main" id="{8EC0662E-8B9E-AC53-A86F-140B9EC01AE9}"/>
              </a:ext>
            </a:extLst>
          </p:cNvPr>
          <p:cNvSpPr/>
          <p:nvPr/>
        </p:nvSpPr>
        <p:spPr>
          <a:xfrm>
            <a:off x="8073344" y="4171439"/>
            <a:ext cx="3498546" cy="32616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rPr>
              <a:t>Understand their Strategic Initiatives</a:t>
            </a:r>
            <a:endParaRPr lang="en-US" sz="1400" b="1" dirty="0">
              <a:solidFill>
                <a:schemeClr val="bg1"/>
              </a:solidFill>
            </a:endParaRPr>
          </a:p>
        </p:txBody>
      </p:sp>
      <p:sp>
        <p:nvSpPr>
          <p:cNvPr id="31" name="Rectangle 30">
            <a:extLst>
              <a:ext uri="{FF2B5EF4-FFF2-40B4-BE49-F238E27FC236}">
                <a16:creationId xmlns:a16="http://schemas.microsoft.com/office/drawing/2014/main" id="{B4EA8646-1648-DE36-79D2-0195CB7FF5A6}"/>
              </a:ext>
            </a:extLst>
          </p:cNvPr>
          <p:cNvSpPr/>
          <p:nvPr/>
        </p:nvSpPr>
        <p:spPr>
          <a:xfrm>
            <a:off x="8073344" y="4536426"/>
            <a:ext cx="3489794" cy="5539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200" dirty="0">
                <a:solidFill>
                  <a:schemeClr val="tx1"/>
                </a:solidFill>
              </a:rPr>
              <a:t>You should understand if there are any ongoing or planned transformation shifts within the organization. </a:t>
            </a:r>
          </a:p>
        </p:txBody>
      </p:sp>
      <p:sp>
        <p:nvSpPr>
          <p:cNvPr id="35" name="Rectangle 34">
            <a:extLst>
              <a:ext uri="{FF2B5EF4-FFF2-40B4-BE49-F238E27FC236}">
                <a16:creationId xmlns:a16="http://schemas.microsoft.com/office/drawing/2014/main" id="{654ADDD9-C517-75D1-DBC6-6D05AA5E5C7D}"/>
              </a:ext>
            </a:extLst>
          </p:cNvPr>
          <p:cNvSpPr/>
          <p:nvPr/>
        </p:nvSpPr>
        <p:spPr>
          <a:xfrm>
            <a:off x="609600" y="5574854"/>
            <a:ext cx="3498546" cy="59734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6" name="Rectangle 35">
            <a:extLst>
              <a:ext uri="{FF2B5EF4-FFF2-40B4-BE49-F238E27FC236}">
                <a16:creationId xmlns:a16="http://schemas.microsoft.com/office/drawing/2014/main" id="{FCE5D82D-932D-EF4E-DC6F-1A81917B809C}"/>
              </a:ext>
            </a:extLst>
          </p:cNvPr>
          <p:cNvSpPr/>
          <p:nvPr/>
        </p:nvSpPr>
        <p:spPr>
          <a:xfrm>
            <a:off x="845560" y="5765804"/>
            <a:ext cx="3026627" cy="215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dirty="0"/>
              <a:t>Sample Questions</a:t>
            </a:r>
          </a:p>
        </p:txBody>
      </p:sp>
      <p:sp>
        <p:nvSpPr>
          <p:cNvPr id="37" name="Rectangle 36">
            <a:extLst>
              <a:ext uri="{FF2B5EF4-FFF2-40B4-BE49-F238E27FC236}">
                <a16:creationId xmlns:a16="http://schemas.microsoft.com/office/drawing/2014/main" id="{97DD9053-8EAD-C513-259E-143A099C122B}"/>
              </a:ext>
            </a:extLst>
          </p:cNvPr>
          <p:cNvSpPr/>
          <p:nvPr/>
        </p:nvSpPr>
        <p:spPr>
          <a:xfrm>
            <a:off x="4341472" y="5574854"/>
            <a:ext cx="3498546" cy="59734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8" name="Rectangle 37">
            <a:extLst>
              <a:ext uri="{FF2B5EF4-FFF2-40B4-BE49-F238E27FC236}">
                <a16:creationId xmlns:a16="http://schemas.microsoft.com/office/drawing/2014/main" id="{D670A183-8D19-B173-0152-C45A1D7B735F}"/>
              </a:ext>
            </a:extLst>
          </p:cNvPr>
          <p:cNvSpPr/>
          <p:nvPr/>
        </p:nvSpPr>
        <p:spPr>
          <a:xfrm>
            <a:off x="4577432" y="5765804"/>
            <a:ext cx="3026627" cy="215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dirty="0"/>
              <a:t>Sample Questions</a:t>
            </a:r>
          </a:p>
        </p:txBody>
      </p:sp>
      <p:sp>
        <p:nvSpPr>
          <p:cNvPr id="39" name="Rectangle 38">
            <a:extLst>
              <a:ext uri="{FF2B5EF4-FFF2-40B4-BE49-F238E27FC236}">
                <a16:creationId xmlns:a16="http://schemas.microsoft.com/office/drawing/2014/main" id="{98407189-4416-1019-0CA3-FD9DC82042A5}"/>
              </a:ext>
            </a:extLst>
          </p:cNvPr>
          <p:cNvSpPr/>
          <p:nvPr/>
        </p:nvSpPr>
        <p:spPr>
          <a:xfrm>
            <a:off x="8073344" y="5574854"/>
            <a:ext cx="3498546" cy="59734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0" name="Rectangle 39">
            <a:extLst>
              <a:ext uri="{FF2B5EF4-FFF2-40B4-BE49-F238E27FC236}">
                <a16:creationId xmlns:a16="http://schemas.microsoft.com/office/drawing/2014/main" id="{8C0EF269-AFAE-1E6D-1EAD-B3DD9CE86E43}"/>
              </a:ext>
            </a:extLst>
          </p:cNvPr>
          <p:cNvSpPr/>
          <p:nvPr/>
        </p:nvSpPr>
        <p:spPr>
          <a:xfrm>
            <a:off x="8309304" y="5765804"/>
            <a:ext cx="3026627" cy="215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dirty="0"/>
              <a:t>Sample Questions</a:t>
            </a:r>
          </a:p>
        </p:txBody>
      </p:sp>
      <p:sp>
        <p:nvSpPr>
          <p:cNvPr id="47" name="Rectangle 46">
            <a:extLst>
              <a:ext uri="{FF2B5EF4-FFF2-40B4-BE49-F238E27FC236}">
                <a16:creationId xmlns:a16="http://schemas.microsoft.com/office/drawing/2014/main" id="{3EB628AB-15D5-6116-540E-94D392C40ED9}"/>
              </a:ext>
            </a:extLst>
          </p:cNvPr>
          <p:cNvSpPr/>
          <p:nvPr/>
        </p:nvSpPr>
        <p:spPr>
          <a:xfrm>
            <a:off x="8776487" y="2374405"/>
            <a:ext cx="850900" cy="33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lvl="0" indent="0" algn="ctr" defTabSz="355600">
              <a:lnSpc>
                <a:spcPct val="90000"/>
              </a:lnSpc>
              <a:spcBef>
                <a:spcPct val="0"/>
              </a:spcBef>
              <a:spcAft>
                <a:spcPct val="35000"/>
              </a:spcAft>
              <a:buNone/>
            </a:pPr>
            <a:r>
              <a:rPr lang="en-US" sz="1200" kern="1200"/>
              <a:t>Strategic Initiatives</a:t>
            </a:r>
            <a:endParaRPr lang="en-US" sz="1200" kern="1200" dirty="0"/>
          </a:p>
        </p:txBody>
      </p:sp>
      <p:sp>
        <p:nvSpPr>
          <p:cNvPr id="48" name="Rectangle 47">
            <a:extLst>
              <a:ext uri="{FF2B5EF4-FFF2-40B4-BE49-F238E27FC236}">
                <a16:creationId xmlns:a16="http://schemas.microsoft.com/office/drawing/2014/main" id="{7A647237-2144-898E-07C7-F38098BD9383}"/>
              </a:ext>
            </a:extLst>
          </p:cNvPr>
          <p:cNvSpPr/>
          <p:nvPr/>
        </p:nvSpPr>
        <p:spPr>
          <a:xfrm>
            <a:off x="9692569" y="3491318"/>
            <a:ext cx="850900" cy="166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lvl="0" indent="0" algn="ctr" defTabSz="266700">
              <a:lnSpc>
                <a:spcPct val="90000"/>
              </a:lnSpc>
              <a:spcBef>
                <a:spcPct val="0"/>
              </a:spcBef>
              <a:spcAft>
                <a:spcPct val="35000"/>
              </a:spcAft>
              <a:buNone/>
            </a:pPr>
            <a:r>
              <a:rPr lang="en-US" sz="1200" kern="1200" dirty="0"/>
              <a:t>Process</a:t>
            </a:r>
          </a:p>
        </p:txBody>
      </p:sp>
      <p:sp>
        <p:nvSpPr>
          <p:cNvPr id="49" name="Rectangle 48">
            <a:extLst>
              <a:ext uri="{FF2B5EF4-FFF2-40B4-BE49-F238E27FC236}">
                <a16:creationId xmlns:a16="http://schemas.microsoft.com/office/drawing/2014/main" id="{E22D131A-0908-53F5-9429-6B0DFD5A23B4}"/>
              </a:ext>
            </a:extLst>
          </p:cNvPr>
          <p:cNvSpPr/>
          <p:nvPr/>
        </p:nvSpPr>
        <p:spPr>
          <a:xfrm>
            <a:off x="10623338" y="2457505"/>
            <a:ext cx="850900" cy="166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lvl="0" indent="0" algn="ctr" defTabSz="266700">
              <a:lnSpc>
                <a:spcPct val="90000"/>
              </a:lnSpc>
              <a:spcBef>
                <a:spcPct val="0"/>
              </a:spcBef>
              <a:spcAft>
                <a:spcPct val="35000"/>
              </a:spcAft>
              <a:buNone/>
            </a:pPr>
            <a:r>
              <a:rPr lang="en-US" sz="1200" kern="1200" dirty="0"/>
              <a:t>Technology</a:t>
            </a:r>
          </a:p>
        </p:txBody>
      </p:sp>
      <p:sp>
        <p:nvSpPr>
          <p:cNvPr id="50" name="Rectangle 49">
            <a:extLst>
              <a:ext uri="{FF2B5EF4-FFF2-40B4-BE49-F238E27FC236}">
                <a16:creationId xmlns:a16="http://schemas.microsoft.com/office/drawing/2014/main" id="{38E0439B-1D10-CEAA-D2CE-2650D5EAE694}"/>
              </a:ext>
            </a:extLst>
          </p:cNvPr>
          <p:cNvSpPr/>
          <p:nvPr/>
        </p:nvSpPr>
        <p:spPr>
          <a:xfrm>
            <a:off x="9692569" y="1578095"/>
            <a:ext cx="850900" cy="166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lvl="0" indent="0" algn="ctr" defTabSz="266700">
              <a:lnSpc>
                <a:spcPct val="90000"/>
              </a:lnSpc>
              <a:spcBef>
                <a:spcPct val="0"/>
              </a:spcBef>
              <a:spcAft>
                <a:spcPct val="35000"/>
              </a:spcAft>
              <a:buNone/>
            </a:pPr>
            <a:r>
              <a:rPr lang="en-US" sz="1200" kern="1200" dirty="0"/>
              <a:t>People</a:t>
            </a:r>
          </a:p>
        </p:txBody>
      </p:sp>
    </p:spTree>
    <p:extLst>
      <p:ext uri="{BB962C8B-B14F-4D97-AF65-F5344CB8AC3E}">
        <p14:creationId xmlns:p14="http://schemas.microsoft.com/office/powerpoint/2010/main" val="35340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C02DE6-1363-4B3F-F8E8-C21837A2068A}"/>
              </a:ext>
            </a:extLst>
          </p:cNvPr>
          <p:cNvGraphicFramePr>
            <a:graphicFrameLocks noChangeAspect="1"/>
          </p:cNvGraphicFramePr>
          <p:nvPr>
            <p:custDataLst>
              <p:tags r:id="rId1"/>
            </p:custDataLst>
            <p:extLst>
              <p:ext uri="{D42A27DB-BD31-4B8C-83A1-F6EECF244321}">
                <p14:modId xmlns:p14="http://schemas.microsoft.com/office/powerpoint/2010/main" val="1981743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Object 2" hidden="1">
                        <a:extLst>
                          <a:ext uri="{FF2B5EF4-FFF2-40B4-BE49-F238E27FC236}">
                            <a16:creationId xmlns:a16="http://schemas.microsoft.com/office/drawing/2014/main" id="{C0C02DE6-1363-4B3F-F8E8-C21837A206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2D2E31F-A226-B6F0-2777-A62FB5307802}"/>
              </a:ext>
            </a:extLst>
          </p:cNvPr>
          <p:cNvSpPr/>
          <p:nvPr/>
        </p:nvSpPr>
        <p:spPr>
          <a:xfrm>
            <a:off x="5343426" y="1066800"/>
            <a:ext cx="6238974" cy="3134018"/>
          </a:xfrm>
          <a:prstGeom prst="rect">
            <a:avLst/>
          </a:prstGeom>
          <a:solidFill>
            <a:schemeClr val="bg1">
              <a:lumMod val="8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B97206A7-DCD7-C2F3-17AC-B5EAF30877A6}"/>
              </a:ext>
            </a:extLst>
          </p:cNvPr>
          <p:cNvCxnSpPr>
            <a:cxnSpLocks/>
            <a:stCxn id="108" idx="2"/>
            <a:endCxn id="91" idx="6"/>
          </p:cNvCxnSpPr>
          <p:nvPr/>
        </p:nvCxnSpPr>
        <p:spPr>
          <a:xfrm flipH="1">
            <a:off x="6317359" y="1815769"/>
            <a:ext cx="42911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4081370-7282-5FF1-74D7-68473FEC0EE3}"/>
              </a:ext>
            </a:extLst>
          </p:cNvPr>
          <p:cNvCxnSpPr>
            <a:cxnSpLocks/>
            <a:stCxn id="108" idx="4"/>
          </p:cNvCxnSpPr>
          <p:nvPr/>
        </p:nvCxnSpPr>
        <p:spPr>
          <a:xfrm>
            <a:off x="10903742" y="2111044"/>
            <a:ext cx="0" cy="57767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24AC1BE-AF37-A63C-8826-ADB0565844CD}"/>
              </a:ext>
            </a:extLst>
          </p:cNvPr>
          <p:cNvCxnSpPr>
            <a:cxnSpLocks/>
          </p:cNvCxnSpPr>
          <p:nvPr/>
        </p:nvCxnSpPr>
        <p:spPr>
          <a:xfrm flipH="1">
            <a:off x="6022084" y="2682371"/>
            <a:ext cx="48816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12E3FC8-6B71-2D1F-E254-5670542058E5}"/>
              </a:ext>
            </a:extLst>
          </p:cNvPr>
          <p:cNvCxnSpPr>
            <a:cxnSpLocks/>
          </p:cNvCxnSpPr>
          <p:nvPr/>
        </p:nvCxnSpPr>
        <p:spPr>
          <a:xfrm>
            <a:off x="6022084" y="2674434"/>
            <a:ext cx="0" cy="39361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B79D09A-8597-5C30-D9A4-28348D7320E3}"/>
              </a:ext>
            </a:extLst>
          </p:cNvPr>
          <p:cNvCxnSpPr>
            <a:cxnSpLocks/>
            <a:stCxn id="110" idx="2"/>
            <a:endCxn id="97" idx="6"/>
          </p:cNvCxnSpPr>
          <p:nvPr/>
        </p:nvCxnSpPr>
        <p:spPr>
          <a:xfrm flipH="1">
            <a:off x="6317359" y="3365589"/>
            <a:ext cx="42911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D89A524-9A9D-A9C7-4620-E5D177129EDB}"/>
              </a:ext>
            </a:extLst>
          </p:cNvPr>
          <p:cNvSpPr/>
          <p:nvPr/>
        </p:nvSpPr>
        <p:spPr>
          <a:xfrm>
            <a:off x="609600" y="1066800"/>
            <a:ext cx="4499728" cy="3134018"/>
          </a:xfrm>
          <a:prstGeom prst="rect">
            <a:avLst/>
          </a:prstGeom>
          <a:solidFill>
            <a:schemeClr val="bg1">
              <a:lumMod val="8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0" name="Straight Connector 209">
            <a:extLst>
              <a:ext uri="{FF2B5EF4-FFF2-40B4-BE49-F238E27FC236}">
                <a16:creationId xmlns:a16="http://schemas.microsoft.com/office/drawing/2014/main" id="{0ECABBA1-61EA-EC0F-F394-4C3D3F10D3D1}"/>
              </a:ext>
            </a:extLst>
          </p:cNvPr>
          <p:cNvCxnSpPr>
            <a:cxnSpLocks/>
            <a:stCxn id="84" idx="0"/>
            <a:endCxn id="64" idx="4"/>
          </p:cNvCxnSpPr>
          <p:nvPr/>
        </p:nvCxnSpPr>
        <p:spPr>
          <a:xfrm flipV="1">
            <a:off x="2859403" y="2111044"/>
            <a:ext cx="0" cy="114265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87F5F8E-14EB-4536-831F-65CF7AC56FB2}"/>
              </a:ext>
            </a:extLst>
          </p:cNvPr>
          <p:cNvCxnSpPr>
            <a:cxnSpLocks/>
            <a:stCxn id="86" idx="2"/>
            <a:endCxn id="84" idx="6"/>
          </p:cNvCxnSpPr>
          <p:nvPr/>
        </p:nvCxnSpPr>
        <p:spPr>
          <a:xfrm flipH="1">
            <a:off x="3154678" y="3548973"/>
            <a:ext cx="83195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179E8A4-B6AD-7E08-F888-E851B5740458}"/>
              </a:ext>
            </a:extLst>
          </p:cNvPr>
          <p:cNvCxnSpPr>
            <a:cxnSpLocks/>
            <a:stCxn id="85" idx="4"/>
            <a:endCxn id="86" idx="0"/>
          </p:cNvCxnSpPr>
          <p:nvPr/>
        </p:nvCxnSpPr>
        <p:spPr>
          <a:xfrm>
            <a:off x="4281904" y="2977646"/>
            <a:ext cx="0" cy="2760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2E0FF86-7FBD-F692-6188-90A34B70A353}"/>
              </a:ext>
            </a:extLst>
          </p:cNvPr>
          <p:cNvCxnSpPr>
            <a:stCxn id="53" idx="4"/>
            <a:endCxn id="80" idx="0"/>
          </p:cNvCxnSpPr>
          <p:nvPr/>
        </p:nvCxnSpPr>
        <p:spPr>
          <a:xfrm>
            <a:off x="1436902" y="2111044"/>
            <a:ext cx="0" cy="114265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B741034-6CD2-1585-77F4-1F7C39102884}"/>
              </a:ext>
            </a:extLst>
          </p:cNvPr>
          <p:cNvSpPr>
            <a:spLocks noGrp="1"/>
          </p:cNvSpPr>
          <p:nvPr>
            <p:ph type="title"/>
          </p:nvPr>
        </p:nvSpPr>
        <p:spPr/>
        <p:txBody>
          <a:bodyPr vert="horz"/>
          <a:lstStyle/>
          <a:p>
            <a:r>
              <a:rPr lang="en-US" dirty="0"/>
              <a:t>Prospecting Playbook Overview</a:t>
            </a:r>
          </a:p>
        </p:txBody>
      </p:sp>
      <p:sp>
        <p:nvSpPr>
          <p:cNvPr id="8" name="Rectangle 7">
            <a:extLst>
              <a:ext uri="{FF2B5EF4-FFF2-40B4-BE49-F238E27FC236}">
                <a16:creationId xmlns:a16="http://schemas.microsoft.com/office/drawing/2014/main" id="{548AA339-68C0-CDC9-B772-23DCE8AE3160}"/>
              </a:ext>
            </a:extLst>
          </p:cNvPr>
          <p:cNvSpPr/>
          <p:nvPr/>
        </p:nvSpPr>
        <p:spPr>
          <a:xfrm>
            <a:off x="0" y="4446832"/>
            <a:ext cx="12192000" cy="172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6D5EF0-C7FA-A71A-82AD-045E203EAA73}"/>
              </a:ext>
            </a:extLst>
          </p:cNvPr>
          <p:cNvSpPr/>
          <p:nvPr/>
        </p:nvSpPr>
        <p:spPr>
          <a:xfrm>
            <a:off x="609205" y="4545893"/>
            <a:ext cx="3331088" cy="313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018824"/>
            <a:r>
              <a:rPr lang="en-US" sz="1800" b="1" dirty="0">
                <a:solidFill>
                  <a:schemeClr val="bg1"/>
                </a:solidFill>
                <a:cs typeface="Poppins Light"/>
              </a:rPr>
              <a:t>THIS </a:t>
            </a:r>
            <a:r>
              <a:rPr lang="en-US" b="1" dirty="0">
                <a:solidFill>
                  <a:schemeClr val="bg1"/>
                </a:solidFill>
                <a:cs typeface="Poppins Light"/>
              </a:rPr>
              <a:t>PLAYBOOK </a:t>
            </a:r>
            <a:r>
              <a:rPr lang="en-US" sz="1800" b="1" dirty="0">
                <a:solidFill>
                  <a:schemeClr val="bg1"/>
                </a:solidFill>
                <a:cs typeface="Poppins Light"/>
              </a:rPr>
              <a:t>CONTAINS</a:t>
            </a:r>
          </a:p>
        </p:txBody>
      </p:sp>
      <p:sp>
        <p:nvSpPr>
          <p:cNvPr id="50" name="Rectangle 49">
            <a:extLst>
              <a:ext uri="{FF2B5EF4-FFF2-40B4-BE49-F238E27FC236}">
                <a16:creationId xmlns:a16="http://schemas.microsoft.com/office/drawing/2014/main" id="{579ACE34-0617-520D-E208-79C60FDB7826}"/>
              </a:ext>
            </a:extLst>
          </p:cNvPr>
          <p:cNvSpPr/>
          <p:nvPr/>
        </p:nvSpPr>
        <p:spPr>
          <a:xfrm>
            <a:off x="609600" y="1123951"/>
            <a:ext cx="4499728" cy="2241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2700" algn="ctr">
              <a:lnSpc>
                <a:spcPct val="100000"/>
              </a:lnSpc>
              <a:spcBef>
                <a:spcPts val="710"/>
              </a:spcBef>
            </a:pPr>
            <a:r>
              <a:rPr lang="en-US" sz="1200" b="1" dirty="0">
                <a:solidFill>
                  <a:schemeClr val="tx1"/>
                </a:solidFill>
                <a:cs typeface="Poppins SemiBold" panose="00000700000000000000" pitchFamily="2" charset="0"/>
              </a:rPr>
              <a:t>SALES PROCESS STAGE</a:t>
            </a:r>
            <a:endParaRPr lang="en-US" sz="500" b="1" dirty="0">
              <a:solidFill>
                <a:schemeClr val="tx1"/>
              </a:solidFill>
              <a:cs typeface="Poppins SemiBold" panose="00000700000000000000" pitchFamily="2" charset="0"/>
            </a:endParaRPr>
          </a:p>
        </p:txBody>
      </p:sp>
      <p:sp>
        <p:nvSpPr>
          <p:cNvPr id="51" name="Rectangle 50">
            <a:extLst>
              <a:ext uri="{FF2B5EF4-FFF2-40B4-BE49-F238E27FC236}">
                <a16:creationId xmlns:a16="http://schemas.microsoft.com/office/drawing/2014/main" id="{638E88D6-775E-9567-E1DB-93BD98DEE23C}"/>
              </a:ext>
            </a:extLst>
          </p:cNvPr>
          <p:cNvSpPr/>
          <p:nvPr/>
        </p:nvSpPr>
        <p:spPr>
          <a:xfrm>
            <a:off x="5343426" y="1123951"/>
            <a:ext cx="6238974" cy="2241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2700" algn="ctr">
              <a:lnSpc>
                <a:spcPct val="100000"/>
              </a:lnSpc>
              <a:spcBef>
                <a:spcPts val="710"/>
              </a:spcBef>
            </a:pPr>
            <a:r>
              <a:rPr lang="en-US" sz="1200" b="1">
                <a:solidFill>
                  <a:schemeClr val="tx1"/>
                </a:solidFill>
                <a:cs typeface="Poppins SemiBold" panose="00000700000000000000" pitchFamily="2" charset="0"/>
              </a:rPr>
              <a:t>BUYER  JOURNEY</a:t>
            </a:r>
            <a:endParaRPr lang="en-US" sz="500" b="1" dirty="0">
              <a:solidFill>
                <a:schemeClr val="tx1"/>
              </a:solidFill>
              <a:cs typeface="Poppins SemiBold" panose="00000700000000000000" pitchFamily="2" charset="0"/>
            </a:endParaRPr>
          </a:p>
        </p:txBody>
      </p:sp>
      <p:sp>
        <p:nvSpPr>
          <p:cNvPr id="53" name="Oval 52">
            <a:extLst>
              <a:ext uri="{FF2B5EF4-FFF2-40B4-BE49-F238E27FC236}">
                <a16:creationId xmlns:a16="http://schemas.microsoft.com/office/drawing/2014/main" id="{6C73DDFA-366F-8428-F193-58528D258C5A}"/>
              </a:ext>
            </a:extLst>
          </p:cNvPr>
          <p:cNvSpPr/>
          <p:nvPr/>
        </p:nvSpPr>
        <p:spPr>
          <a:xfrm>
            <a:off x="1141627" y="1520494"/>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a:extLst>
              <a:ext uri="{FF2B5EF4-FFF2-40B4-BE49-F238E27FC236}">
                <a16:creationId xmlns:a16="http://schemas.microsoft.com/office/drawing/2014/main" id="{C032EB95-C858-C5D1-3FD1-3F62BC2C33A8}"/>
              </a:ext>
            </a:extLst>
          </p:cNvPr>
          <p:cNvSpPr/>
          <p:nvPr/>
        </p:nvSpPr>
        <p:spPr>
          <a:xfrm>
            <a:off x="931874" y="2178679"/>
            <a:ext cx="1010058" cy="14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tx1"/>
                </a:solidFill>
                <a:cs typeface="Poppins SemiBold" panose="00000700000000000000" pitchFamily="2" charset="0"/>
              </a:rPr>
              <a:t>DISCOVERY</a:t>
            </a:r>
          </a:p>
        </p:txBody>
      </p:sp>
      <p:sp>
        <p:nvSpPr>
          <p:cNvPr id="57" name="Rectangle 56">
            <a:extLst>
              <a:ext uri="{FF2B5EF4-FFF2-40B4-BE49-F238E27FC236}">
                <a16:creationId xmlns:a16="http://schemas.microsoft.com/office/drawing/2014/main" id="{C2FC6295-1F9B-6E9A-B321-D60E0C497E85}"/>
              </a:ext>
            </a:extLst>
          </p:cNvPr>
          <p:cNvSpPr/>
          <p:nvPr/>
        </p:nvSpPr>
        <p:spPr>
          <a:xfrm>
            <a:off x="2389819" y="2178679"/>
            <a:ext cx="939170" cy="14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tx1"/>
                </a:solidFill>
                <a:cs typeface="Poppins SemiBold" panose="00000700000000000000" pitchFamily="2" charset="0"/>
              </a:rPr>
              <a:t>PROOF</a:t>
            </a:r>
          </a:p>
        </p:txBody>
      </p:sp>
      <p:sp>
        <p:nvSpPr>
          <p:cNvPr id="58" name="Rectangle 57">
            <a:extLst>
              <a:ext uri="{FF2B5EF4-FFF2-40B4-BE49-F238E27FC236}">
                <a16:creationId xmlns:a16="http://schemas.microsoft.com/office/drawing/2014/main" id="{1D842248-FDEE-631E-A350-DCC9D09C4F43}"/>
              </a:ext>
            </a:extLst>
          </p:cNvPr>
          <p:cNvSpPr/>
          <p:nvPr/>
        </p:nvSpPr>
        <p:spPr>
          <a:xfrm>
            <a:off x="3613721" y="2153646"/>
            <a:ext cx="1336367"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a:solidFill>
                <a:schemeClr val="tx1"/>
              </a:solidFill>
            </a:endParaRPr>
          </a:p>
        </p:txBody>
      </p:sp>
      <p:sp>
        <p:nvSpPr>
          <p:cNvPr id="64" name="Oval 63">
            <a:extLst>
              <a:ext uri="{FF2B5EF4-FFF2-40B4-BE49-F238E27FC236}">
                <a16:creationId xmlns:a16="http://schemas.microsoft.com/office/drawing/2014/main" id="{0D1E3391-A05F-00A2-5C21-B582C3884DB8}"/>
              </a:ext>
            </a:extLst>
          </p:cNvPr>
          <p:cNvSpPr/>
          <p:nvPr/>
        </p:nvSpPr>
        <p:spPr>
          <a:xfrm>
            <a:off x="2564128" y="152049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a:extLst>
              <a:ext uri="{FF2B5EF4-FFF2-40B4-BE49-F238E27FC236}">
                <a16:creationId xmlns:a16="http://schemas.microsoft.com/office/drawing/2014/main" id="{CE9237D7-D0B0-4CF6-E9D1-26F9D21543F5}"/>
              </a:ext>
            </a:extLst>
          </p:cNvPr>
          <p:cNvSpPr/>
          <p:nvPr/>
        </p:nvSpPr>
        <p:spPr>
          <a:xfrm>
            <a:off x="1141627" y="2387096"/>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a:extLst>
              <a:ext uri="{FF2B5EF4-FFF2-40B4-BE49-F238E27FC236}">
                <a16:creationId xmlns:a16="http://schemas.microsoft.com/office/drawing/2014/main" id="{501531FA-1F11-8145-D96D-BC3F39D9709E}"/>
              </a:ext>
            </a:extLst>
          </p:cNvPr>
          <p:cNvSpPr/>
          <p:nvPr/>
        </p:nvSpPr>
        <p:spPr>
          <a:xfrm>
            <a:off x="967318" y="3045281"/>
            <a:ext cx="939170" cy="14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SOLUTION DEMO</a:t>
            </a:r>
            <a:endParaRPr lang="en-US" sz="700" b="1" dirty="0">
              <a:solidFill>
                <a:schemeClr val="tx1"/>
              </a:solidFill>
              <a:cs typeface="Poppins SemiBold" panose="00000700000000000000" pitchFamily="2" charset="0"/>
            </a:endParaRPr>
          </a:p>
        </p:txBody>
      </p:sp>
      <p:sp>
        <p:nvSpPr>
          <p:cNvPr id="67" name="Rectangle 66">
            <a:extLst>
              <a:ext uri="{FF2B5EF4-FFF2-40B4-BE49-F238E27FC236}">
                <a16:creationId xmlns:a16="http://schemas.microsoft.com/office/drawing/2014/main" id="{C5B6C1D8-CC90-98B6-67F3-C3B60171943D}"/>
              </a:ext>
            </a:extLst>
          </p:cNvPr>
          <p:cNvSpPr/>
          <p:nvPr/>
        </p:nvSpPr>
        <p:spPr>
          <a:xfrm>
            <a:off x="2389819" y="3045281"/>
            <a:ext cx="939170" cy="14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tx1"/>
                </a:solidFill>
                <a:cs typeface="Poppins SemiBold" panose="00000700000000000000" pitchFamily="2" charset="0"/>
              </a:rPr>
              <a:t>SELECTION</a:t>
            </a:r>
          </a:p>
        </p:txBody>
      </p:sp>
      <p:sp>
        <p:nvSpPr>
          <p:cNvPr id="68" name="Rectangle 67">
            <a:extLst>
              <a:ext uri="{FF2B5EF4-FFF2-40B4-BE49-F238E27FC236}">
                <a16:creationId xmlns:a16="http://schemas.microsoft.com/office/drawing/2014/main" id="{4F339C3E-8C95-E7C4-6989-E7F27DA64B6A}"/>
              </a:ext>
            </a:extLst>
          </p:cNvPr>
          <p:cNvSpPr/>
          <p:nvPr/>
        </p:nvSpPr>
        <p:spPr>
          <a:xfrm>
            <a:off x="3812320" y="3045281"/>
            <a:ext cx="939170" cy="14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tx1"/>
                </a:solidFill>
                <a:cs typeface="Poppins SemiBold" panose="00000700000000000000" pitchFamily="2" charset="0"/>
              </a:rPr>
              <a:t>CLOSED WON / LOST</a:t>
            </a:r>
          </a:p>
        </p:txBody>
      </p:sp>
      <p:sp>
        <p:nvSpPr>
          <p:cNvPr id="69" name="Oval 68">
            <a:extLst>
              <a:ext uri="{FF2B5EF4-FFF2-40B4-BE49-F238E27FC236}">
                <a16:creationId xmlns:a16="http://schemas.microsoft.com/office/drawing/2014/main" id="{DD63DC3F-A62F-7B14-BC22-3FCEF9E2EDF0}"/>
              </a:ext>
            </a:extLst>
          </p:cNvPr>
          <p:cNvSpPr/>
          <p:nvPr/>
        </p:nvSpPr>
        <p:spPr>
          <a:xfrm>
            <a:off x="2564128" y="2387096"/>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a:extLst>
              <a:ext uri="{FF2B5EF4-FFF2-40B4-BE49-F238E27FC236}">
                <a16:creationId xmlns:a16="http://schemas.microsoft.com/office/drawing/2014/main" id="{8534A4A1-8A3A-68F6-ED22-95F41756CCA8}"/>
              </a:ext>
            </a:extLst>
          </p:cNvPr>
          <p:cNvSpPr/>
          <p:nvPr/>
        </p:nvSpPr>
        <p:spPr>
          <a:xfrm>
            <a:off x="3986629" y="2387096"/>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a:extLst>
              <a:ext uri="{FF2B5EF4-FFF2-40B4-BE49-F238E27FC236}">
                <a16:creationId xmlns:a16="http://schemas.microsoft.com/office/drawing/2014/main" id="{942D162F-B306-3B35-A586-C7D309721605}"/>
              </a:ext>
            </a:extLst>
          </p:cNvPr>
          <p:cNvSpPr/>
          <p:nvPr/>
        </p:nvSpPr>
        <p:spPr>
          <a:xfrm>
            <a:off x="1141627" y="3253698"/>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a:extLst>
              <a:ext uri="{FF2B5EF4-FFF2-40B4-BE49-F238E27FC236}">
                <a16:creationId xmlns:a16="http://schemas.microsoft.com/office/drawing/2014/main" id="{86B1C4B4-8C3D-8C18-8F67-1DC0629F9A46}"/>
              </a:ext>
            </a:extLst>
          </p:cNvPr>
          <p:cNvSpPr/>
          <p:nvPr/>
        </p:nvSpPr>
        <p:spPr>
          <a:xfrm>
            <a:off x="768719" y="3886850"/>
            <a:ext cx="1336367"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PROPOSE</a:t>
            </a:r>
            <a:endParaRPr lang="en-US" sz="700" b="1" dirty="0">
              <a:solidFill>
                <a:schemeClr val="tx1"/>
              </a:solidFill>
              <a:cs typeface="Poppins SemiBold" panose="00000700000000000000" pitchFamily="2" charset="0"/>
            </a:endParaRPr>
          </a:p>
        </p:txBody>
      </p:sp>
      <p:sp>
        <p:nvSpPr>
          <p:cNvPr id="82" name="Rectangle 81">
            <a:extLst>
              <a:ext uri="{FF2B5EF4-FFF2-40B4-BE49-F238E27FC236}">
                <a16:creationId xmlns:a16="http://schemas.microsoft.com/office/drawing/2014/main" id="{AFFF8508-06E9-42AC-3E7D-CF35F396ED3C}"/>
              </a:ext>
            </a:extLst>
          </p:cNvPr>
          <p:cNvSpPr/>
          <p:nvPr/>
        </p:nvSpPr>
        <p:spPr>
          <a:xfrm>
            <a:off x="2191220" y="3886850"/>
            <a:ext cx="1336367"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CONTRACTS</a:t>
            </a:r>
            <a:endParaRPr lang="en-US" sz="700" b="1" dirty="0">
              <a:solidFill>
                <a:schemeClr val="tx1"/>
              </a:solidFill>
              <a:cs typeface="Poppins SemiBold" panose="00000700000000000000" pitchFamily="2" charset="0"/>
            </a:endParaRPr>
          </a:p>
        </p:txBody>
      </p:sp>
      <p:sp>
        <p:nvSpPr>
          <p:cNvPr id="83" name="Rectangle 82">
            <a:extLst>
              <a:ext uri="{FF2B5EF4-FFF2-40B4-BE49-F238E27FC236}">
                <a16:creationId xmlns:a16="http://schemas.microsoft.com/office/drawing/2014/main" id="{96130FDE-9F7D-208B-26FF-2C6F3CF5E9E3}"/>
              </a:ext>
            </a:extLst>
          </p:cNvPr>
          <p:cNvSpPr/>
          <p:nvPr/>
        </p:nvSpPr>
        <p:spPr>
          <a:xfrm>
            <a:off x="3613721" y="3886850"/>
            <a:ext cx="1336367"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FINALIZE</a:t>
            </a:r>
            <a:endParaRPr lang="en-US" sz="700" b="1" dirty="0">
              <a:solidFill>
                <a:schemeClr val="tx1"/>
              </a:solidFill>
              <a:cs typeface="Poppins SemiBold" panose="00000700000000000000" pitchFamily="2" charset="0"/>
            </a:endParaRPr>
          </a:p>
        </p:txBody>
      </p:sp>
      <p:sp>
        <p:nvSpPr>
          <p:cNvPr id="84" name="Oval 83">
            <a:extLst>
              <a:ext uri="{FF2B5EF4-FFF2-40B4-BE49-F238E27FC236}">
                <a16:creationId xmlns:a16="http://schemas.microsoft.com/office/drawing/2014/main" id="{39A8BFF6-F634-C81C-DDE0-0CD11DE5A801}"/>
              </a:ext>
            </a:extLst>
          </p:cNvPr>
          <p:cNvSpPr/>
          <p:nvPr/>
        </p:nvSpPr>
        <p:spPr>
          <a:xfrm>
            <a:off x="2564128" y="3253698"/>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2DA90DBE-05C3-B15D-61A3-498FFD80F3A6}"/>
              </a:ext>
            </a:extLst>
          </p:cNvPr>
          <p:cNvSpPr/>
          <p:nvPr/>
        </p:nvSpPr>
        <p:spPr>
          <a:xfrm>
            <a:off x="3986629" y="3253698"/>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Oval 90">
            <a:extLst>
              <a:ext uri="{FF2B5EF4-FFF2-40B4-BE49-F238E27FC236}">
                <a16:creationId xmlns:a16="http://schemas.microsoft.com/office/drawing/2014/main" id="{DCDDF34B-0CED-F270-5CC7-4A7B036FC1F0}"/>
              </a:ext>
            </a:extLst>
          </p:cNvPr>
          <p:cNvSpPr/>
          <p:nvPr/>
        </p:nvSpPr>
        <p:spPr>
          <a:xfrm>
            <a:off x="5726809" y="152049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a:extLst>
              <a:ext uri="{FF2B5EF4-FFF2-40B4-BE49-F238E27FC236}">
                <a16:creationId xmlns:a16="http://schemas.microsoft.com/office/drawing/2014/main" id="{55FA5AA0-C63E-E45A-B4A3-E1DAD396F7E5}"/>
              </a:ext>
            </a:extLst>
          </p:cNvPr>
          <p:cNvSpPr/>
          <p:nvPr/>
        </p:nvSpPr>
        <p:spPr>
          <a:xfrm>
            <a:off x="5455343" y="215364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NOT IN MARKET</a:t>
            </a:r>
            <a:endParaRPr lang="en-US" sz="700" b="1" dirty="0">
              <a:solidFill>
                <a:schemeClr val="tx1"/>
              </a:solidFill>
              <a:cs typeface="Poppins SemiBold" panose="00000700000000000000" pitchFamily="2" charset="0"/>
            </a:endParaRPr>
          </a:p>
        </p:txBody>
      </p:sp>
      <p:sp>
        <p:nvSpPr>
          <p:cNvPr id="93" name="Rectangle 92">
            <a:extLst>
              <a:ext uri="{FF2B5EF4-FFF2-40B4-BE49-F238E27FC236}">
                <a16:creationId xmlns:a16="http://schemas.microsoft.com/office/drawing/2014/main" id="{0F716409-2323-7673-76C3-1B7EF8D320DA}"/>
              </a:ext>
            </a:extLst>
          </p:cNvPr>
          <p:cNvSpPr/>
          <p:nvPr/>
        </p:nvSpPr>
        <p:spPr>
          <a:xfrm>
            <a:off x="6675758" y="215364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ENGAGED</a:t>
            </a:r>
            <a:endParaRPr lang="en-US" sz="700" b="1" dirty="0">
              <a:solidFill>
                <a:schemeClr val="tx1"/>
              </a:solidFill>
              <a:cs typeface="Poppins SemiBold" panose="00000700000000000000" pitchFamily="2" charset="0"/>
            </a:endParaRPr>
          </a:p>
        </p:txBody>
      </p:sp>
      <p:sp>
        <p:nvSpPr>
          <p:cNvPr id="95" name="Oval 94">
            <a:extLst>
              <a:ext uri="{FF2B5EF4-FFF2-40B4-BE49-F238E27FC236}">
                <a16:creationId xmlns:a16="http://schemas.microsoft.com/office/drawing/2014/main" id="{C09D6B20-2953-40AD-BE99-7F65D8555DDB}"/>
              </a:ext>
            </a:extLst>
          </p:cNvPr>
          <p:cNvSpPr/>
          <p:nvPr/>
        </p:nvSpPr>
        <p:spPr>
          <a:xfrm>
            <a:off x="6947224" y="1520494"/>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1FD160A7-6252-564A-9A2E-4A11868F082C}"/>
              </a:ext>
            </a:extLst>
          </p:cNvPr>
          <p:cNvSpPr/>
          <p:nvPr/>
        </p:nvSpPr>
        <p:spPr>
          <a:xfrm>
            <a:off x="9116586" y="215364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EVALUATE OPTIONS</a:t>
            </a:r>
            <a:endParaRPr lang="en-US" sz="700" b="1" dirty="0">
              <a:solidFill>
                <a:schemeClr val="tx1"/>
              </a:solidFill>
              <a:cs typeface="Poppins SemiBold" panose="00000700000000000000" pitchFamily="2" charset="0"/>
            </a:endParaRPr>
          </a:p>
        </p:txBody>
      </p:sp>
      <p:sp>
        <p:nvSpPr>
          <p:cNvPr id="104" name="Oval 103">
            <a:extLst>
              <a:ext uri="{FF2B5EF4-FFF2-40B4-BE49-F238E27FC236}">
                <a16:creationId xmlns:a16="http://schemas.microsoft.com/office/drawing/2014/main" id="{317F3E05-E829-4A95-E48B-CC387B8740C4}"/>
              </a:ext>
            </a:extLst>
          </p:cNvPr>
          <p:cNvSpPr/>
          <p:nvPr/>
        </p:nvSpPr>
        <p:spPr>
          <a:xfrm>
            <a:off x="9388052" y="152049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ectangle 106">
            <a:extLst>
              <a:ext uri="{FF2B5EF4-FFF2-40B4-BE49-F238E27FC236}">
                <a16:creationId xmlns:a16="http://schemas.microsoft.com/office/drawing/2014/main" id="{E1AD295A-80D4-62A7-CD4C-F15A29BDA34F}"/>
              </a:ext>
            </a:extLst>
          </p:cNvPr>
          <p:cNvSpPr/>
          <p:nvPr/>
        </p:nvSpPr>
        <p:spPr>
          <a:xfrm>
            <a:off x="10337001" y="215364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tx1"/>
                </a:solidFill>
                <a:cs typeface="Poppins SemiBold" panose="00000700000000000000" pitchFamily="2" charset="0"/>
              </a:rPr>
              <a:t>SELECTION</a:t>
            </a:r>
          </a:p>
        </p:txBody>
      </p:sp>
      <p:sp>
        <p:nvSpPr>
          <p:cNvPr id="108" name="Oval 107">
            <a:extLst>
              <a:ext uri="{FF2B5EF4-FFF2-40B4-BE49-F238E27FC236}">
                <a16:creationId xmlns:a16="http://schemas.microsoft.com/office/drawing/2014/main" id="{8ECED88F-8A8F-4892-5613-C42906732709}"/>
              </a:ext>
            </a:extLst>
          </p:cNvPr>
          <p:cNvSpPr/>
          <p:nvPr/>
        </p:nvSpPr>
        <p:spPr>
          <a:xfrm>
            <a:off x="10608467" y="152049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a:extLst>
              <a:ext uri="{FF2B5EF4-FFF2-40B4-BE49-F238E27FC236}">
                <a16:creationId xmlns:a16="http://schemas.microsoft.com/office/drawing/2014/main" id="{E037F3D7-E309-4E82-EBF1-DE66E790E415}"/>
              </a:ext>
            </a:extLst>
          </p:cNvPr>
          <p:cNvSpPr/>
          <p:nvPr/>
        </p:nvSpPr>
        <p:spPr>
          <a:xfrm>
            <a:off x="7896172" y="215364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PROBLEM DEFINITION</a:t>
            </a:r>
            <a:endParaRPr lang="en-US" sz="700" b="1" dirty="0">
              <a:solidFill>
                <a:schemeClr val="tx1"/>
              </a:solidFill>
              <a:cs typeface="Poppins SemiBold" panose="00000700000000000000" pitchFamily="2" charset="0"/>
            </a:endParaRPr>
          </a:p>
        </p:txBody>
      </p:sp>
      <p:sp>
        <p:nvSpPr>
          <p:cNvPr id="111" name="Oval 110">
            <a:extLst>
              <a:ext uri="{FF2B5EF4-FFF2-40B4-BE49-F238E27FC236}">
                <a16:creationId xmlns:a16="http://schemas.microsoft.com/office/drawing/2014/main" id="{503AD926-E0B1-5D01-2A49-0B900C82D536}"/>
              </a:ext>
            </a:extLst>
          </p:cNvPr>
          <p:cNvSpPr/>
          <p:nvPr/>
        </p:nvSpPr>
        <p:spPr>
          <a:xfrm>
            <a:off x="8167638" y="152049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4" name="Group 143">
            <a:extLst>
              <a:ext uri="{FF2B5EF4-FFF2-40B4-BE49-F238E27FC236}">
                <a16:creationId xmlns:a16="http://schemas.microsoft.com/office/drawing/2014/main" id="{D88A48C8-B1AC-DD6D-0059-42243817258E}"/>
              </a:ext>
            </a:extLst>
          </p:cNvPr>
          <p:cNvGrpSpPr/>
          <p:nvPr/>
        </p:nvGrpSpPr>
        <p:grpSpPr>
          <a:xfrm>
            <a:off x="1289463" y="3413874"/>
            <a:ext cx="294879" cy="270198"/>
            <a:chOff x="8440738" y="19050"/>
            <a:chExt cx="360363" cy="330201"/>
          </a:xfrm>
          <a:solidFill>
            <a:schemeClr val="accent2"/>
          </a:solidFill>
        </p:grpSpPr>
        <p:sp>
          <p:nvSpPr>
            <p:cNvPr id="145" name="Freeform 71">
              <a:extLst>
                <a:ext uri="{FF2B5EF4-FFF2-40B4-BE49-F238E27FC236}">
                  <a16:creationId xmlns:a16="http://schemas.microsoft.com/office/drawing/2014/main" id="{00E83659-EEA5-8110-9F58-96310D432D9A}"/>
                </a:ext>
              </a:extLst>
            </p:cNvPr>
            <p:cNvSpPr>
              <a:spLocks/>
            </p:cNvSpPr>
            <p:nvPr/>
          </p:nvSpPr>
          <p:spPr bwMode="auto">
            <a:xfrm>
              <a:off x="8440738" y="19050"/>
              <a:ext cx="300038" cy="254000"/>
            </a:xfrm>
            <a:custGeom>
              <a:avLst/>
              <a:gdLst>
                <a:gd name="T0" fmla="*/ 80 w 80"/>
                <a:gd name="T1" fmla="*/ 2 h 68"/>
                <a:gd name="T2" fmla="*/ 78 w 80"/>
                <a:gd name="T3" fmla="*/ 0 h 68"/>
                <a:gd name="T4" fmla="*/ 2 w 80"/>
                <a:gd name="T5" fmla="*/ 0 h 68"/>
                <a:gd name="T6" fmla="*/ 0 w 80"/>
                <a:gd name="T7" fmla="*/ 2 h 68"/>
                <a:gd name="T8" fmla="*/ 0 w 80"/>
                <a:gd name="T9" fmla="*/ 50 h 68"/>
                <a:gd name="T10" fmla="*/ 2 w 80"/>
                <a:gd name="T11" fmla="*/ 52 h 68"/>
                <a:gd name="T12" fmla="*/ 12 w 80"/>
                <a:gd name="T13" fmla="*/ 52 h 68"/>
                <a:gd name="T14" fmla="*/ 12 w 80"/>
                <a:gd name="T15" fmla="*/ 66 h 68"/>
                <a:gd name="T16" fmla="*/ 13 w 80"/>
                <a:gd name="T17" fmla="*/ 68 h 68"/>
                <a:gd name="T18" fmla="*/ 14 w 80"/>
                <a:gd name="T19" fmla="*/ 68 h 68"/>
                <a:gd name="T20" fmla="*/ 15 w 80"/>
                <a:gd name="T21" fmla="*/ 67 h 68"/>
                <a:gd name="T22" fmla="*/ 31 w 80"/>
                <a:gd name="T23" fmla="*/ 52 h 68"/>
                <a:gd name="T24" fmla="*/ 40 w 80"/>
                <a:gd name="T25" fmla="*/ 52 h 68"/>
                <a:gd name="T26" fmla="*/ 40 w 80"/>
                <a:gd name="T27" fmla="*/ 34 h 68"/>
                <a:gd name="T28" fmla="*/ 42 w 80"/>
                <a:gd name="T29" fmla="*/ 32 h 68"/>
                <a:gd name="T30" fmla="*/ 80 w 80"/>
                <a:gd name="T31" fmla="*/ 32 h 68"/>
                <a:gd name="T32" fmla="*/ 80 w 80"/>
                <a:gd name="T3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8">
                  <a:moveTo>
                    <a:pt x="80" y="2"/>
                  </a:moveTo>
                  <a:cubicBezTo>
                    <a:pt x="80" y="1"/>
                    <a:pt x="79" y="0"/>
                    <a:pt x="78" y="0"/>
                  </a:cubicBezTo>
                  <a:cubicBezTo>
                    <a:pt x="2" y="0"/>
                    <a:pt x="2" y="0"/>
                    <a:pt x="2" y="0"/>
                  </a:cubicBezTo>
                  <a:cubicBezTo>
                    <a:pt x="1" y="0"/>
                    <a:pt x="0" y="1"/>
                    <a:pt x="0" y="2"/>
                  </a:cubicBezTo>
                  <a:cubicBezTo>
                    <a:pt x="0" y="50"/>
                    <a:pt x="0" y="50"/>
                    <a:pt x="0" y="50"/>
                  </a:cubicBezTo>
                  <a:cubicBezTo>
                    <a:pt x="0" y="51"/>
                    <a:pt x="1" y="52"/>
                    <a:pt x="2" y="52"/>
                  </a:cubicBezTo>
                  <a:cubicBezTo>
                    <a:pt x="12" y="52"/>
                    <a:pt x="12" y="52"/>
                    <a:pt x="12" y="52"/>
                  </a:cubicBezTo>
                  <a:cubicBezTo>
                    <a:pt x="12" y="66"/>
                    <a:pt x="12" y="66"/>
                    <a:pt x="12" y="66"/>
                  </a:cubicBezTo>
                  <a:cubicBezTo>
                    <a:pt x="12" y="67"/>
                    <a:pt x="12" y="68"/>
                    <a:pt x="13" y="68"/>
                  </a:cubicBezTo>
                  <a:cubicBezTo>
                    <a:pt x="13" y="68"/>
                    <a:pt x="14" y="68"/>
                    <a:pt x="14" y="68"/>
                  </a:cubicBezTo>
                  <a:cubicBezTo>
                    <a:pt x="15" y="68"/>
                    <a:pt x="15" y="68"/>
                    <a:pt x="15" y="67"/>
                  </a:cubicBezTo>
                  <a:cubicBezTo>
                    <a:pt x="31" y="52"/>
                    <a:pt x="31" y="52"/>
                    <a:pt x="31" y="52"/>
                  </a:cubicBezTo>
                  <a:cubicBezTo>
                    <a:pt x="40" y="52"/>
                    <a:pt x="40" y="52"/>
                    <a:pt x="40" y="52"/>
                  </a:cubicBezTo>
                  <a:cubicBezTo>
                    <a:pt x="40" y="34"/>
                    <a:pt x="40" y="34"/>
                    <a:pt x="40" y="34"/>
                  </a:cubicBezTo>
                  <a:cubicBezTo>
                    <a:pt x="40" y="33"/>
                    <a:pt x="41" y="32"/>
                    <a:pt x="42" y="32"/>
                  </a:cubicBezTo>
                  <a:cubicBezTo>
                    <a:pt x="80" y="32"/>
                    <a:pt x="80" y="32"/>
                    <a:pt x="80" y="32"/>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72">
              <a:extLst>
                <a:ext uri="{FF2B5EF4-FFF2-40B4-BE49-F238E27FC236}">
                  <a16:creationId xmlns:a16="http://schemas.microsoft.com/office/drawing/2014/main" id="{71D981D5-4A36-E12C-D8A0-652722F3FC92}"/>
                </a:ext>
              </a:extLst>
            </p:cNvPr>
            <p:cNvSpPr>
              <a:spLocks/>
            </p:cNvSpPr>
            <p:nvPr/>
          </p:nvSpPr>
          <p:spPr bwMode="auto">
            <a:xfrm>
              <a:off x="8605838" y="153988"/>
              <a:ext cx="195263" cy="195263"/>
            </a:xfrm>
            <a:custGeom>
              <a:avLst/>
              <a:gdLst>
                <a:gd name="T0" fmla="*/ 50 w 52"/>
                <a:gd name="T1" fmla="*/ 0 h 52"/>
                <a:gd name="T2" fmla="*/ 2 w 52"/>
                <a:gd name="T3" fmla="*/ 0 h 52"/>
                <a:gd name="T4" fmla="*/ 0 w 52"/>
                <a:gd name="T5" fmla="*/ 0 h 52"/>
                <a:gd name="T6" fmla="*/ 0 w 52"/>
                <a:gd name="T7" fmla="*/ 2 h 52"/>
                <a:gd name="T8" fmla="*/ 0 w 52"/>
                <a:gd name="T9" fmla="*/ 34 h 52"/>
                <a:gd name="T10" fmla="*/ 2 w 52"/>
                <a:gd name="T11" fmla="*/ 36 h 52"/>
                <a:gd name="T12" fmla="*/ 22 w 52"/>
                <a:gd name="T13" fmla="*/ 36 h 52"/>
                <a:gd name="T14" fmla="*/ 23 w 52"/>
                <a:gd name="T15" fmla="*/ 36 h 52"/>
                <a:gd name="T16" fmla="*/ 24 w 52"/>
                <a:gd name="T17" fmla="*/ 37 h 52"/>
                <a:gd name="T18" fmla="*/ 24 w 52"/>
                <a:gd name="T19" fmla="*/ 37 h 52"/>
                <a:gd name="T20" fmla="*/ 41 w 52"/>
                <a:gd name="T21" fmla="*/ 51 h 52"/>
                <a:gd name="T22" fmla="*/ 42 w 52"/>
                <a:gd name="T23" fmla="*/ 52 h 52"/>
                <a:gd name="T24" fmla="*/ 43 w 52"/>
                <a:gd name="T25" fmla="*/ 52 h 52"/>
                <a:gd name="T26" fmla="*/ 44 w 52"/>
                <a:gd name="T27" fmla="*/ 50 h 52"/>
                <a:gd name="T28" fmla="*/ 44 w 52"/>
                <a:gd name="T29" fmla="*/ 38 h 52"/>
                <a:gd name="T30" fmla="*/ 44 w 52"/>
                <a:gd name="T31" fmla="*/ 36 h 52"/>
                <a:gd name="T32" fmla="*/ 46 w 52"/>
                <a:gd name="T33" fmla="*/ 36 h 52"/>
                <a:gd name="T34" fmla="*/ 50 w 52"/>
                <a:gd name="T35" fmla="*/ 36 h 52"/>
                <a:gd name="T36" fmla="*/ 52 w 52"/>
                <a:gd name="T37" fmla="*/ 34 h 52"/>
                <a:gd name="T38" fmla="*/ 52 w 52"/>
                <a:gd name="T39" fmla="*/ 2 h 52"/>
                <a:gd name="T40" fmla="*/ 50 w 52"/>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50" y="0"/>
                  </a:moveTo>
                  <a:cubicBezTo>
                    <a:pt x="2" y="0"/>
                    <a:pt x="2" y="0"/>
                    <a:pt x="2" y="0"/>
                  </a:cubicBezTo>
                  <a:cubicBezTo>
                    <a:pt x="0" y="0"/>
                    <a:pt x="0" y="0"/>
                    <a:pt x="0" y="0"/>
                  </a:cubicBezTo>
                  <a:cubicBezTo>
                    <a:pt x="0" y="2"/>
                    <a:pt x="0" y="2"/>
                    <a:pt x="0" y="2"/>
                  </a:cubicBezTo>
                  <a:cubicBezTo>
                    <a:pt x="0" y="34"/>
                    <a:pt x="0" y="34"/>
                    <a:pt x="0" y="34"/>
                  </a:cubicBezTo>
                  <a:cubicBezTo>
                    <a:pt x="0" y="35"/>
                    <a:pt x="1" y="36"/>
                    <a:pt x="2" y="36"/>
                  </a:cubicBezTo>
                  <a:cubicBezTo>
                    <a:pt x="22" y="36"/>
                    <a:pt x="22" y="36"/>
                    <a:pt x="22" y="36"/>
                  </a:cubicBezTo>
                  <a:cubicBezTo>
                    <a:pt x="23" y="36"/>
                    <a:pt x="23" y="36"/>
                    <a:pt x="23" y="36"/>
                  </a:cubicBezTo>
                  <a:cubicBezTo>
                    <a:pt x="24" y="37"/>
                    <a:pt x="24" y="37"/>
                    <a:pt x="24" y="37"/>
                  </a:cubicBezTo>
                  <a:cubicBezTo>
                    <a:pt x="24" y="37"/>
                    <a:pt x="24" y="37"/>
                    <a:pt x="24" y="37"/>
                  </a:cubicBezTo>
                  <a:cubicBezTo>
                    <a:pt x="41" y="51"/>
                    <a:pt x="41" y="51"/>
                    <a:pt x="41" y="51"/>
                  </a:cubicBezTo>
                  <a:cubicBezTo>
                    <a:pt x="41" y="52"/>
                    <a:pt x="42" y="52"/>
                    <a:pt x="42" y="52"/>
                  </a:cubicBezTo>
                  <a:cubicBezTo>
                    <a:pt x="42" y="52"/>
                    <a:pt x="43" y="52"/>
                    <a:pt x="43" y="52"/>
                  </a:cubicBezTo>
                  <a:cubicBezTo>
                    <a:pt x="44" y="52"/>
                    <a:pt x="44" y="51"/>
                    <a:pt x="44" y="50"/>
                  </a:cubicBezTo>
                  <a:cubicBezTo>
                    <a:pt x="44" y="38"/>
                    <a:pt x="44" y="38"/>
                    <a:pt x="44" y="38"/>
                  </a:cubicBezTo>
                  <a:cubicBezTo>
                    <a:pt x="44" y="36"/>
                    <a:pt x="44" y="36"/>
                    <a:pt x="44" y="36"/>
                  </a:cubicBezTo>
                  <a:cubicBezTo>
                    <a:pt x="46" y="36"/>
                    <a:pt x="46" y="36"/>
                    <a:pt x="46" y="36"/>
                  </a:cubicBezTo>
                  <a:cubicBezTo>
                    <a:pt x="50" y="36"/>
                    <a:pt x="50" y="36"/>
                    <a:pt x="50" y="36"/>
                  </a:cubicBezTo>
                  <a:cubicBezTo>
                    <a:pt x="51" y="36"/>
                    <a:pt x="52" y="35"/>
                    <a:pt x="52" y="34"/>
                  </a:cubicBezTo>
                  <a:cubicBezTo>
                    <a:pt x="52" y="2"/>
                    <a:pt x="52" y="2"/>
                    <a:pt x="52" y="2"/>
                  </a:cubicBezTo>
                  <a:cubicBezTo>
                    <a:pt x="52" y="1"/>
                    <a:pt x="51"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7" name="Group 146">
            <a:extLst>
              <a:ext uri="{FF2B5EF4-FFF2-40B4-BE49-F238E27FC236}">
                <a16:creationId xmlns:a16="http://schemas.microsoft.com/office/drawing/2014/main" id="{001D235E-9714-28FE-CEC2-655E3342FE45}"/>
              </a:ext>
            </a:extLst>
          </p:cNvPr>
          <p:cNvGrpSpPr/>
          <p:nvPr/>
        </p:nvGrpSpPr>
        <p:grpSpPr>
          <a:xfrm>
            <a:off x="2711964" y="3413874"/>
            <a:ext cx="294879" cy="270198"/>
            <a:chOff x="8440738" y="19050"/>
            <a:chExt cx="360363" cy="330201"/>
          </a:xfrm>
          <a:solidFill>
            <a:schemeClr val="accent2"/>
          </a:solidFill>
        </p:grpSpPr>
        <p:sp>
          <p:nvSpPr>
            <p:cNvPr id="148" name="Freeform 71">
              <a:extLst>
                <a:ext uri="{FF2B5EF4-FFF2-40B4-BE49-F238E27FC236}">
                  <a16:creationId xmlns:a16="http://schemas.microsoft.com/office/drawing/2014/main" id="{AFFAB898-0321-FF71-43EC-E2852FFC62B6}"/>
                </a:ext>
              </a:extLst>
            </p:cNvPr>
            <p:cNvSpPr>
              <a:spLocks/>
            </p:cNvSpPr>
            <p:nvPr/>
          </p:nvSpPr>
          <p:spPr bwMode="auto">
            <a:xfrm>
              <a:off x="8440738" y="19050"/>
              <a:ext cx="300038" cy="254000"/>
            </a:xfrm>
            <a:custGeom>
              <a:avLst/>
              <a:gdLst>
                <a:gd name="T0" fmla="*/ 80 w 80"/>
                <a:gd name="T1" fmla="*/ 2 h 68"/>
                <a:gd name="T2" fmla="*/ 78 w 80"/>
                <a:gd name="T3" fmla="*/ 0 h 68"/>
                <a:gd name="T4" fmla="*/ 2 w 80"/>
                <a:gd name="T5" fmla="*/ 0 h 68"/>
                <a:gd name="T6" fmla="*/ 0 w 80"/>
                <a:gd name="T7" fmla="*/ 2 h 68"/>
                <a:gd name="T8" fmla="*/ 0 w 80"/>
                <a:gd name="T9" fmla="*/ 50 h 68"/>
                <a:gd name="T10" fmla="*/ 2 w 80"/>
                <a:gd name="T11" fmla="*/ 52 h 68"/>
                <a:gd name="T12" fmla="*/ 12 w 80"/>
                <a:gd name="T13" fmla="*/ 52 h 68"/>
                <a:gd name="T14" fmla="*/ 12 w 80"/>
                <a:gd name="T15" fmla="*/ 66 h 68"/>
                <a:gd name="T16" fmla="*/ 13 w 80"/>
                <a:gd name="T17" fmla="*/ 68 h 68"/>
                <a:gd name="T18" fmla="*/ 14 w 80"/>
                <a:gd name="T19" fmla="*/ 68 h 68"/>
                <a:gd name="T20" fmla="*/ 15 w 80"/>
                <a:gd name="T21" fmla="*/ 67 h 68"/>
                <a:gd name="T22" fmla="*/ 31 w 80"/>
                <a:gd name="T23" fmla="*/ 52 h 68"/>
                <a:gd name="T24" fmla="*/ 40 w 80"/>
                <a:gd name="T25" fmla="*/ 52 h 68"/>
                <a:gd name="T26" fmla="*/ 40 w 80"/>
                <a:gd name="T27" fmla="*/ 34 h 68"/>
                <a:gd name="T28" fmla="*/ 42 w 80"/>
                <a:gd name="T29" fmla="*/ 32 h 68"/>
                <a:gd name="T30" fmla="*/ 80 w 80"/>
                <a:gd name="T31" fmla="*/ 32 h 68"/>
                <a:gd name="T32" fmla="*/ 80 w 80"/>
                <a:gd name="T3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8">
                  <a:moveTo>
                    <a:pt x="80" y="2"/>
                  </a:moveTo>
                  <a:cubicBezTo>
                    <a:pt x="80" y="1"/>
                    <a:pt x="79" y="0"/>
                    <a:pt x="78" y="0"/>
                  </a:cubicBezTo>
                  <a:cubicBezTo>
                    <a:pt x="2" y="0"/>
                    <a:pt x="2" y="0"/>
                    <a:pt x="2" y="0"/>
                  </a:cubicBezTo>
                  <a:cubicBezTo>
                    <a:pt x="1" y="0"/>
                    <a:pt x="0" y="1"/>
                    <a:pt x="0" y="2"/>
                  </a:cubicBezTo>
                  <a:cubicBezTo>
                    <a:pt x="0" y="50"/>
                    <a:pt x="0" y="50"/>
                    <a:pt x="0" y="50"/>
                  </a:cubicBezTo>
                  <a:cubicBezTo>
                    <a:pt x="0" y="51"/>
                    <a:pt x="1" y="52"/>
                    <a:pt x="2" y="52"/>
                  </a:cubicBezTo>
                  <a:cubicBezTo>
                    <a:pt x="12" y="52"/>
                    <a:pt x="12" y="52"/>
                    <a:pt x="12" y="52"/>
                  </a:cubicBezTo>
                  <a:cubicBezTo>
                    <a:pt x="12" y="66"/>
                    <a:pt x="12" y="66"/>
                    <a:pt x="12" y="66"/>
                  </a:cubicBezTo>
                  <a:cubicBezTo>
                    <a:pt x="12" y="67"/>
                    <a:pt x="12" y="68"/>
                    <a:pt x="13" y="68"/>
                  </a:cubicBezTo>
                  <a:cubicBezTo>
                    <a:pt x="13" y="68"/>
                    <a:pt x="14" y="68"/>
                    <a:pt x="14" y="68"/>
                  </a:cubicBezTo>
                  <a:cubicBezTo>
                    <a:pt x="15" y="68"/>
                    <a:pt x="15" y="68"/>
                    <a:pt x="15" y="67"/>
                  </a:cubicBezTo>
                  <a:cubicBezTo>
                    <a:pt x="31" y="52"/>
                    <a:pt x="31" y="52"/>
                    <a:pt x="31" y="52"/>
                  </a:cubicBezTo>
                  <a:cubicBezTo>
                    <a:pt x="40" y="52"/>
                    <a:pt x="40" y="52"/>
                    <a:pt x="40" y="52"/>
                  </a:cubicBezTo>
                  <a:cubicBezTo>
                    <a:pt x="40" y="34"/>
                    <a:pt x="40" y="34"/>
                    <a:pt x="40" y="34"/>
                  </a:cubicBezTo>
                  <a:cubicBezTo>
                    <a:pt x="40" y="33"/>
                    <a:pt x="41" y="32"/>
                    <a:pt x="42" y="32"/>
                  </a:cubicBezTo>
                  <a:cubicBezTo>
                    <a:pt x="80" y="32"/>
                    <a:pt x="80" y="32"/>
                    <a:pt x="80" y="32"/>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72">
              <a:extLst>
                <a:ext uri="{FF2B5EF4-FFF2-40B4-BE49-F238E27FC236}">
                  <a16:creationId xmlns:a16="http://schemas.microsoft.com/office/drawing/2014/main" id="{1E6D8BD5-B9F6-3F74-CBE9-EF5B048F03CB}"/>
                </a:ext>
              </a:extLst>
            </p:cNvPr>
            <p:cNvSpPr>
              <a:spLocks/>
            </p:cNvSpPr>
            <p:nvPr/>
          </p:nvSpPr>
          <p:spPr bwMode="auto">
            <a:xfrm>
              <a:off x="8605838" y="153988"/>
              <a:ext cx="195263" cy="195263"/>
            </a:xfrm>
            <a:custGeom>
              <a:avLst/>
              <a:gdLst>
                <a:gd name="T0" fmla="*/ 50 w 52"/>
                <a:gd name="T1" fmla="*/ 0 h 52"/>
                <a:gd name="T2" fmla="*/ 2 w 52"/>
                <a:gd name="T3" fmla="*/ 0 h 52"/>
                <a:gd name="T4" fmla="*/ 0 w 52"/>
                <a:gd name="T5" fmla="*/ 0 h 52"/>
                <a:gd name="T6" fmla="*/ 0 w 52"/>
                <a:gd name="T7" fmla="*/ 2 h 52"/>
                <a:gd name="T8" fmla="*/ 0 w 52"/>
                <a:gd name="T9" fmla="*/ 34 h 52"/>
                <a:gd name="T10" fmla="*/ 2 w 52"/>
                <a:gd name="T11" fmla="*/ 36 h 52"/>
                <a:gd name="T12" fmla="*/ 22 w 52"/>
                <a:gd name="T13" fmla="*/ 36 h 52"/>
                <a:gd name="T14" fmla="*/ 23 w 52"/>
                <a:gd name="T15" fmla="*/ 36 h 52"/>
                <a:gd name="T16" fmla="*/ 24 w 52"/>
                <a:gd name="T17" fmla="*/ 37 h 52"/>
                <a:gd name="T18" fmla="*/ 24 w 52"/>
                <a:gd name="T19" fmla="*/ 37 h 52"/>
                <a:gd name="T20" fmla="*/ 41 w 52"/>
                <a:gd name="T21" fmla="*/ 51 h 52"/>
                <a:gd name="T22" fmla="*/ 42 w 52"/>
                <a:gd name="T23" fmla="*/ 52 h 52"/>
                <a:gd name="T24" fmla="*/ 43 w 52"/>
                <a:gd name="T25" fmla="*/ 52 h 52"/>
                <a:gd name="T26" fmla="*/ 44 w 52"/>
                <a:gd name="T27" fmla="*/ 50 h 52"/>
                <a:gd name="T28" fmla="*/ 44 w 52"/>
                <a:gd name="T29" fmla="*/ 38 h 52"/>
                <a:gd name="T30" fmla="*/ 44 w 52"/>
                <a:gd name="T31" fmla="*/ 36 h 52"/>
                <a:gd name="T32" fmla="*/ 46 w 52"/>
                <a:gd name="T33" fmla="*/ 36 h 52"/>
                <a:gd name="T34" fmla="*/ 50 w 52"/>
                <a:gd name="T35" fmla="*/ 36 h 52"/>
                <a:gd name="T36" fmla="*/ 52 w 52"/>
                <a:gd name="T37" fmla="*/ 34 h 52"/>
                <a:gd name="T38" fmla="*/ 52 w 52"/>
                <a:gd name="T39" fmla="*/ 2 h 52"/>
                <a:gd name="T40" fmla="*/ 50 w 52"/>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50" y="0"/>
                  </a:moveTo>
                  <a:cubicBezTo>
                    <a:pt x="2" y="0"/>
                    <a:pt x="2" y="0"/>
                    <a:pt x="2" y="0"/>
                  </a:cubicBezTo>
                  <a:cubicBezTo>
                    <a:pt x="0" y="0"/>
                    <a:pt x="0" y="0"/>
                    <a:pt x="0" y="0"/>
                  </a:cubicBezTo>
                  <a:cubicBezTo>
                    <a:pt x="0" y="2"/>
                    <a:pt x="0" y="2"/>
                    <a:pt x="0" y="2"/>
                  </a:cubicBezTo>
                  <a:cubicBezTo>
                    <a:pt x="0" y="34"/>
                    <a:pt x="0" y="34"/>
                    <a:pt x="0" y="34"/>
                  </a:cubicBezTo>
                  <a:cubicBezTo>
                    <a:pt x="0" y="35"/>
                    <a:pt x="1" y="36"/>
                    <a:pt x="2" y="36"/>
                  </a:cubicBezTo>
                  <a:cubicBezTo>
                    <a:pt x="22" y="36"/>
                    <a:pt x="22" y="36"/>
                    <a:pt x="22" y="36"/>
                  </a:cubicBezTo>
                  <a:cubicBezTo>
                    <a:pt x="23" y="36"/>
                    <a:pt x="23" y="36"/>
                    <a:pt x="23" y="36"/>
                  </a:cubicBezTo>
                  <a:cubicBezTo>
                    <a:pt x="24" y="37"/>
                    <a:pt x="24" y="37"/>
                    <a:pt x="24" y="37"/>
                  </a:cubicBezTo>
                  <a:cubicBezTo>
                    <a:pt x="24" y="37"/>
                    <a:pt x="24" y="37"/>
                    <a:pt x="24" y="37"/>
                  </a:cubicBezTo>
                  <a:cubicBezTo>
                    <a:pt x="41" y="51"/>
                    <a:pt x="41" y="51"/>
                    <a:pt x="41" y="51"/>
                  </a:cubicBezTo>
                  <a:cubicBezTo>
                    <a:pt x="41" y="52"/>
                    <a:pt x="42" y="52"/>
                    <a:pt x="42" y="52"/>
                  </a:cubicBezTo>
                  <a:cubicBezTo>
                    <a:pt x="42" y="52"/>
                    <a:pt x="43" y="52"/>
                    <a:pt x="43" y="52"/>
                  </a:cubicBezTo>
                  <a:cubicBezTo>
                    <a:pt x="44" y="52"/>
                    <a:pt x="44" y="51"/>
                    <a:pt x="44" y="50"/>
                  </a:cubicBezTo>
                  <a:cubicBezTo>
                    <a:pt x="44" y="38"/>
                    <a:pt x="44" y="38"/>
                    <a:pt x="44" y="38"/>
                  </a:cubicBezTo>
                  <a:cubicBezTo>
                    <a:pt x="44" y="36"/>
                    <a:pt x="44" y="36"/>
                    <a:pt x="44" y="36"/>
                  </a:cubicBezTo>
                  <a:cubicBezTo>
                    <a:pt x="46" y="36"/>
                    <a:pt x="46" y="36"/>
                    <a:pt x="46" y="36"/>
                  </a:cubicBezTo>
                  <a:cubicBezTo>
                    <a:pt x="50" y="36"/>
                    <a:pt x="50" y="36"/>
                    <a:pt x="50" y="36"/>
                  </a:cubicBezTo>
                  <a:cubicBezTo>
                    <a:pt x="51" y="36"/>
                    <a:pt x="52" y="35"/>
                    <a:pt x="52" y="34"/>
                  </a:cubicBezTo>
                  <a:cubicBezTo>
                    <a:pt x="52" y="2"/>
                    <a:pt x="52" y="2"/>
                    <a:pt x="52" y="2"/>
                  </a:cubicBezTo>
                  <a:cubicBezTo>
                    <a:pt x="52" y="1"/>
                    <a:pt x="51"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0" name="Group 149">
            <a:extLst>
              <a:ext uri="{FF2B5EF4-FFF2-40B4-BE49-F238E27FC236}">
                <a16:creationId xmlns:a16="http://schemas.microsoft.com/office/drawing/2014/main" id="{A08C3735-9B55-9371-51FF-4FEDD8EDE5B1}"/>
              </a:ext>
            </a:extLst>
          </p:cNvPr>
          <p:cNvGrpSpPr/>
          <p:nvPr/>
        </p:nvGrpSpPr>
        <p:grpSpPr>
          <a:xfrm>
            <a:off x="4134465" y="3413874"/>
            <a:ext cx="294879" cy="270198"/>
            <a:chOff x="8440738" y="19050"/>
            <a:chExt cx="360363" cy="330201"/>
          </a:xfrm>
          <a:solidFill>
            <a:schemeClr val="accent2"/>
          </a:solidFill>
        </p:grpSpPr>
        <p:sp>
          <p:nvSpPr>
            <p:cNvPr id="151" name="Freeform 71">
              <a:extLst>
                <a:ext uri="{FF2B5EF4-FFF2-40B4-BE49-F238E27FC236}">
                  <a16:creationId xmlns:a16="http://schemas.microsoft.com/office/drawing/2014/main" id="{88327E91-6A36-F6E5-6747-07B2C875B33D}"/>
                </a:ext>
              </a:extLst>
            </p:cNvPr>
            <p:cNvSpPr>
              <a:spLocks/>
            </p:cNvSpPr>
            <p:nvPr/>
          </p:nvSpPr>
          <p:spPr bwMode="auto">
            <a:xfrm>
              <a:off x="8440738" y="19050"/>
              <a:ext cx="300038" cy="254000"/>
            </a:xfrm>
            <a:custGeom>
              <a:avLst/>
              <a:gdLst>
                <a:gd name="T0" fmla="*/ 80 w 80"/>
                <a:gd name="T1" fmla="*/ 2 h 68"/>
                <a:gd name="T2" fmla="*/ 78 w 80"/>
                <a:gd name="T3" fmla="*/ 0 h 68"/>
                <a:gd name="T4" fmla="*/ 2 w 80"/>
                <a:gd name="T5" fmla="*/ 0 h 68"/>
                <a:gd name="T6" fmla="*/ 0 w 80"/>
                <a:gd name="T7" fmla="*/ 2 h 68"/>
                <a:gd name="T8" fmla="*/ 0 w 80"/>
                <a:gd name="T9" fmla="*/ 50 h 68"/>
                <a:gd name="T10" fmla="*/ 2 w 80"/>
                <a:gd name="T11" fmla="*/ 52 h 68"/>
                <a:gd name="T12" fmla="*/ 12 w 80"/>
                <a:gd name="T13" fmla="*/ 52 h 68"/>
                <a:gd name="T14" fmla="*/ 12 w 80"/>
                <a:gd name="T15" fmla="*/ 66 h 68"/>
                <a:gd name="T16" fmla="*/ 13 w 80"/>
                <a:gd name="T17" fmla="*/ 68 h 68"/>
                <a:gd name="T18" fmla="*/ 14 w 80"/>
                <a:gd name="T19" fmla="*/ 68 h 68"/>
                <a:gd name="T20" fmla="*/ 15 w 80"/>
                <a:gd name="T21" fmla="*/ 67 h 68"/>
                <a:gd name="T22" fmla="*/ 31 w 80"/>
                <a:gd name="T23" fmla="*/ 52 h 68"/>
                <a:gd name="T24" fmla="*/ 40 w 80"/>
                <a:gd name="T25" fmla="*/ 52 h 68"/>
                <a:gd name="T26" fmla="*/ 40 w 80"/>
                <a:gd name="T27" fmla="*/ 34 h 68"/>
                <a:gd name="T28" fmla="*/ 42 w 80"/>
                <a:gd name="T29" fmla="*/ 32 h 68"/>
                <a:gd name="T30" fmla="*/ 80 w 80"/>
                <a:gd name="T31" fmla="*/ 32 h 68"/>
                <a:gd name="T32" fmla="*/ 80 w 80"/>
                <a:gd name="T3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8">
                  <a:moveTo>
                    <a:pt x="80" y="2"/>
                  </a:moveTo>
                  <a:cubicBezTo>
                    <a:pt x="80" y="1"/>
                    <a:pt x="79" y="0"/>
                    <a:pt x="78" y="0"/>
                  </a:cubicBezTo>
                  <a:cubicBezTo>
                    <a:pt x="2" y="0"/>
                    <a:pt x="2" y="0"/>
                    <a:pt x="2" y="0"/>
                  </a:cubicBezTo>
                  <a:cubicBezTo>
                    <a:pt x="1" y="0"/>
                    <a:pt x="0" y="1"/>
                    <a:pt x="0" y="2"/>
                  </a:cubicBezTo>
                  <a:cubicBezTo>
                    <a:pt x="0" y="50"/>
                    <a:pt x="0" y="50"/>
                    <a:pt x="0" y="50"/>
                  </a:cubicBezTo>
                  <a:cubicBezTo>
                    <a:pt x="0" y="51"/>
                    <a:pt x="1" y="52"/>
                    <a:pt x="2" y="52"/>
                  </a:cubicBezTo>
                  <a:cubicBezTo>
                    <a:pt x="12" y="52"/>
                    <a:pt x="12" y="52"/>
                    <a:pt x="12" y="52"/>
                  </a:cubicBezTo>
                  <a:cubicBezTo>
                    <a:pt x="12" y="66"/>
                    <a:pt x="12" y="66"/>
                    <a:pt x="12" y="66"/>
                  </a:cubicBezTo>
                  <a:cubicBezTo>
                    <a:pt x="12" y="67"/>
                    <a:pt x="12" y="68"/>
                    <a:pt x="13" y="68"/>
                  </a:cubicBezTo>
                  <a:cubicBezTo>
                    <a:pt x="13" y="68"/>
                    <a:pt x="14" y="68"/>
                    <a:pt x="14" y="68"/>
                  </a:cubicBezTo>
                  <a:cubicBezTo>
                    <a:pt x="15" y="68"/>
                    <a:pt x="15" y="68"/>
                    <a:pt x="15" y="67"/>
                  </a:cubicBezTo>
                  <a:cubicBezTo>
                    <a:pt x="31" y="52"/>
                    <a:pt x="31" y="52"/>
                    <a:pt x="31" y="52"/>
                  </a:cubicBezTo>
                  <a:cubicBezTo>
                    <a:pt x="40" y="52"/>
                    <a:pt x="40" y="52"/>
                    <a:pt x="40" y="52"/>
                  </a:cubicBezTo>
                  <a:cubicBezTo>
                    <a:pt x="40" y="34"/>
                    <a:pt x="40" y="34"/>
                    <a:pt x="40" y="34"/>
                  </a:cubicBezTo>
                  <a:cubicBezTo>
                    <a:pt x="40" y="33"/>
                    <a:pt x="41" y="32"/>
                    <a:pt x="42" y="32"/>
                  </a:cubicBezTo>
                  <a:cubicBezTo>
                    <a:pt x="80" y="32"/>
                    <a:pt x="80" y="32"/>
                    <a:pt x="80" y="32"/>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72">
              <a:extLst>
                <a:ext uri="{FF2B5EF4-FFF2-40B4-BE49-F238E27FC236}">
                  <a16:creationId xmlns:a16="http://schemas.microsoft.com/office/drawing/2014/main" id="{BCAE8F39-3982-4EFB-F380-06C7E033FAB1}"/>
                </a:ext>
              </a:extLst>
            </p:cNvPr>
            <p:cNvSpPr>
              <a:spLocks/>
            </p:cNvSpPr>
            <p:nvPr/>
          </p:nvSpPr>
          <p:spPr bwMode="auto">
            <a:xfrm>
              <a:off x="8605838" y="153988"/>
              <a:ext cx="195263" cy="195263"/>
            </a:xfrm>
            <a:custGeom>
              <a:avLst/>
              <a:gdLst>
                <a:gd name="T0" fmla="*/ 50 w 52"/>
                <a:gd name="T1" fmla="*/ 0 h 52"/>
                <a:gd name="T2" fmla="*/ 2 w 52"/>
                <a:gd name="T3" fmla="*/ 0 h 52"/>
                <a:gd name="T4" fmla="*/ 0 w 52"/>
                <a:gd name="T5" fmla="*/ 0 h 52"/>
                <a:gd name="T6" fmla="*/ 0 w 52"/>
                <a:gd name="T7" fmla="*/ 2 h 52"/>
                <a:gd name="T8" fmla="*/ 0 w 52"/>
                <a:gd name="T9" fmla="*/ 34 h 52"/>
                <a:gd name="T10" fmla="*/ 2 w 52"/>
                <a:gd name="T11" fmla="*/ 36 h 52"/>
                <a:gd name="T12" fmla="*/ 22 w 52"/>
                <a:gd name="T13" fmla="*/ 36 h 52"/>
                <a:gd name="T14" fmla="*/ 23 w 52"/>
                <a:gd name="T15" fmla="*/ 36 h 52"/>
                <a:gd name="T16" fmla="*/ 24 w 52"/>
                <a:gd name="T17" fmla="*/ 37 h 52"/>
                <a:gd name="T18" fmla="*/ 24 w 52"/>
                <a:gd name="T19" fmla="*/ 37 h 52"/>
                <a:gd name="T20" fmla="*/ 41 w 52"/>
                <a:gd name="T21" fmla="*/ 51 h 52"/>
                <a:gd name="T22" fmla="*/ 42 w 52"/>
                <a:gd name="T23" fmla="*/ 52 h 52"/>
                <a:gd name="T24" fmla="*/ 43 w 52"/>
                <a:gd name="T25" fmla="*/ 52 h 52"/>
                <a:gd name="T26" fmla="*/ 44 w 52"/>
                <a:gd name="T27" fmla="*/ 50 h 52"/>
                <a:gd name="T28" fmla="*/ 44 w 52"/>
                <a:gd name="T29" fmla="*/ 38 h 52"/>
                <a:gd name="T30" fmla="*/ 44 w 52"/>
                <a:gd name="T31" fmla="*/ 36 h 52"/>
                <a:gd name="T32" fmla="*/ 46 w 52"/>
                <a:gd name="T33" fmla="*/ 36 h 52"/>
                <a:gd name="T34" fmla="*/ 50 w 52"/>
                <a:gd name="T35" fmla="*/ 36 h 52"/>
                <a:gd name="T36" fmla="*/ 52 w 52"/>
                <a:gd name="T37" fmla="*/ 34 h 52"/>
                <a:gd name="T38" fmla="*/ 52 w 52"/>
                <a:gd name="T39" fmla="*/ 2 h 52"/>
                <a:gd name="T40" fmla="*/ 50 w 52"/>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50" y="0"/>
                  </a:moveTo>
                  <a:cubicBezTo>
                    <a:pt x="2" y="0"/>
                    <a:pt x="2" y="0"/>
                    <a:pt x="2" y="0"/>
                  </a:cubicBezTo>
                  <a:cubicBezTo>
                    <a:pt x="0" y="0"/>
                    <a:pt x="0" y="0"/>
                    <a:pt x="0" y="0"/>
                  </a:cubicBezTo>
                  <a:cubicBezTo>
                    <a:pt x="0" y="2"/>
                    <a:pt x="0" y="2"/>
                    <a:pt x="0" y="2"/>
                  </a:cubicBezTo>
                  <a:cubicBezTo>
                    <a:pt x="0" y="34"/>
                    <a:pt x="0" y="34"/>
                    <a:pt x="0" y="34"/>
                  </a:cubicBezTo>
                  <a:cubicBezTo>
                    <a:pt x="0" y="35"/>
                    <a:pt x="1" y="36"/>
                    <a:pt x="2" y="36"/>
                  </a:cubicBezTo>
                  <a:cubicBezTo>
                    <a:pt x="22" y="36"/>
                    <a:pt x="22" y="36"/>
                    <a:pt x="22" y="36"/>
                  </a:cubicBezTo>
                  <a:cubicBezTo>
                    <a:pt x="23" y="36"/>
                    <a:pt x="23" y="36"/>
                    <a:pt x="23" y="36"/>
                  </a:cubicBezTo>
                  <a:cubicBezTo>
                    <a:pt x="24" y="37"/>
                    <a:pt x="24" y="37"/>
                    <a:pt x="24" y="37"/>
                  </a:cubicBezTo>
                  <a:cubicBezTo>
                    <a:pt x="24" y="37"/>
                    <a:pt x="24" y="37"/>
                    <a:pt x="24" y="37"/>
                  </a:cubicBezTo>
                  <a:cubicBezTo>
                    <a:pt x="41" y="51"/>
                    <a:pt x="41" y="51"/>
                    <a:pt x="41" y="51"/>
                  </a:cubicBezTo>
                  <a:cubicBezTo>
                    <a:pt x="41" y="52"/>
                    <a:pt x="42" y="52"/>
                    <a:pt x="42" y="52"/>
                  </a:cubicBezTo>
                  <a:cubicBezTo>
                    <a:pt x="42" y="52"/>
                    <a:pt x="43" y="52"/>
                    <a:pt x="43" y="52"/>
                  </a:cubicBezTo>
                  <a:cubicBezTo>
                    <a:pt x="44" y="52"/>
                    <a:pt x="44" y="51"/>
                    <a:pt x="44" y="50"/>
                  </a:cubicBezTo>
                  <a:cubicBezTo>
                    <a:pt x="44" y="38"/>
                    <a:pt x="44" y="38"/>
                    <a:pt x="44" y="38"/>
                  </a:cubicBezTo>
                  <a:cubicBezTo>
                    <a:pt x="44" y="36"/>
                    <a:pt x="44" y="36"/>
                    <a:pt x="44" y="36"/>
                  </a:cubicBezTo>
                  <a:cubicBezTo>
                    <a:pt x="46" y="36"/>
                    <a:pt x="46" y="36"/>
                    <a:pt x="46" y="36"/>
                  </a:cubicBezTo>
                  <a:cubicBezTo>
                    <a:pt x="50" y="36"/>
                    <a:pt x="50" y="36"/>
                    <a:pt x="50" y="36"/>
                  </a:cubicBezTo>
                  <a:cubicBezTo>
                    <a:pt x="51" y="36"/>
                    <a:pt x="52" y="35"/>
                    <a:pt x="52" y="34"/>
                  </a:cubicBezTo>
                  <a:cubicBezTo>
                    <a:pt x="52" y="2"/>
                    <a:pt x="52" y="2"/>
                    <a:pt x="52" y="2"/>
                  </a:cubicBezTo>
                  <a:cubicBezTo>
                    <a:pt x="52" y="1"/>
                    <a:pt x="51"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3" name="Group 152">
            <a:extLst>
              <a:ext uri="{FF2B5EF4-FFF2-40B4-BE49-F238E27FC236}">
                <a16:creationId xmlns:a16="http://schemas.microsoft.com/office/drawing/2014/main" id="{FC60236A-01A9-A1CA-DB23-62B8A7C2E103}"/>
              </a:ext>
            </a:extLst>
          </p:cNvPr>
          <p:cNvGrpSpPr/>
          <p:nvPr/>
        </p:nvGrpSpPr>
        <p:grpSpPr>
          <a:xfrm>
            <a:off x="1264658" y="2509334"/>
            <a:ext cx="344488" cy="346075"/>
            <a:chOff x="8440738" y="1458913"/>
            <a:chExt cx="344488" cy="346075"/>
          </a:xfrm>
          <a:solidFill>
            <a:schemeClr val="accent2"/>
          </a:solidFill>
        </p:grpSpPr>
        <p:sp>
          <p:nvSpPr>
            <p:cNvPr id="154" name="Freeform 156">
              <a:extLst>
                <a:ext uri="{FF2B5EF4-FFF2-40B4-BE49-F238E27FC236}">
                  <a16:creationId xmlns:a16="http://schemas.microsoft.com/office/drawing/2014/main" id="{B3FC1D61-DCB5-F893-0E5B-990E635A3DFF}"/>
                </a:ext>
              </a:extLst>
            </p:cNvPr>
            <p:cNvSpPr>
              <a:spLocks/>
            </p:cNvSpPr>
            <p:nvPr/>
          </p:nvSpPr>
          <p:spPr bwMode="auto">
            <a:xfrm>
              <a:off x="8605838" y="1458913"/>
              <a:ext cx="14288" cy="74613"/>
            </a:xfrm>
            <a:custGeom>
              <a:avLst/>
              <a:gdLst>
                <a:gd name="T0" fmla="*/ 2 w 4"/>
                <a:gd name="T1" fmla="*/ 20 h 20"/>
                <a:gd name="T2" fmla="*/ 0 w 4"/>
                <a:gd name="T3" fmla="*/ 18 h 20"/>
                <a:gd name="T4" fmla="*/ 0 w 4"/>
                <a:gd name="T5" fmla="*/ 2 h 20"/>
                <a:gd name="T6" fmla="*/ 2 w 4"/>
                <a:gd name="T7" fmla="*/ 0 h 20"/>
                <a:gd name="T8" fmla="*/ 4 w 4"/>
                <a:gd name="T9" fmla="*/ 2 h 20"/>
                <a:gd name="T10" fmla="*/ 4 w 4"/>
                <a:gd name="T11" fmla="*/ 18 h 20"/>
                <a:gd name="T12" fmla="*/ 2 w 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2" y="20"/>
                  </a:moveTo>
                  <a:cubicBezTo>
                    <a:pt x="1" y="20"/>
                    <a:pt x="0" y="19"/>
                    <a:pt x="0" y="18"/>
                  </a:cubicBezTo>
                  <a:cubicBezTo>
                    <a:pt x="0" y="2"/>
                    <a:pt x="0" y="2"/>
                    <a:pt x="0" y="2"/>
                  </a:cubicBezTo>
                  <a:cubicBezTo>
                    <a:pt x="0" y="1"/>
                    <a:pt x="1" y="0"/>
                    <a:pt x="2" y="0"/>
                  </a:cubicBezTo>
                  <a:cubicBezTo>
                    <a:pt x="3" y="0"/>
                    <a:pt x="4" y="1"/>
                    <a:pt x="4" y="2"/>
                  </a:cubicBezTo>
                  <a:cubicBezTo>
                    <a:pt x="4" y="18"/>
                    <a:pt x="4" y="18"/>
                    <a:pt x="4" y="18"/>
                  </a:cubicBezTo>
                  <a:cubicBezTo>
                    <a:pt x="4" y="19"/>
                    <a:pt x="3"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157">
              <a:extLst>
                <a:ext uri="{FF2B5EF4-FFF2-40B4-BE49-F238E27FC236}">
                  <a16:creationId xmlns:a16="http://schemas.microsoft.com/office/drawing/2014/main" id="{AAC53844-6E74-7090-A749-0E65B8D13D49}"/>
                </a:ext>
              </a:extLst>
            </p:cNvPr>
            <p:cNvSpPr>
              <a:spLocks/>
            </p:cNvSpPr>
            <p:nvPr/>
          </p:nvSpPr>
          <p:spPr bwMode="auto">
            <a:xfrm>
              <a:off x="8440738" y="1624013"/>
              <a:ext cx="74613" cy="14288"/>
            </a:xfrm>
            <a:custGeom>
              <a:avLst/>
              <a:gdLst>
                <a:gd name="T0" fmla="*/ 2 w 20"/>
                <a:gd name="T1" fmla="*/ 4 h 4"/>
                <a:gd name="T2" fmla="*/ 0 w 20"/>
                <a:gd name="T3" fmla="*/ 2 h 4"/>
                <a:gd name="T4" fmla="*/ 2 w 20"/>
                <a:gd name="T5" fmla="*/ 0 h 4"/>
                <a:gd name="T6" fmla="*/ 18 w 20"/>
                <a:gd name="T7" fmla="*/ 0 h 4"/>
                <a:gd name="T8" fmla="*/ 20 w 20"/>
                <a:gd name="T9" fmla="*/ 2 h 4"/>
                <a:gd name="T10" fmla="*/ 18 w 20"/>
                <a:gd name="T11" fmla="*/ 4 h 4"/>
                <a:gd name="T12" fmla="*/ 2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2" y="4"/>
                  </a:move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158">
              <a:extLst>
                <a:ext uri="{FF2B5EF4-FFF2-40B4-BE49-F238E27FC236}">
                  <a16:creationId xmlns:a16="http://schemas.microsoft.com/office/drawing/2014/main" id="{0FA3F07C-4333-F51E-AD30-1B65B4F7A094}"/>
                </a:ext>
              </a:extLst>
            </p:cNvPr>
            <p:cNvSpPr>
              <a:spLocks/>
            </p:cNvSpPr>
            <p:nvPr/>
          </p:nvSpPr>
          <p:spPr bwMode="auto">
            <a:xfrm>
              <a:off x="8605838" y="1728788"/>
              <a:ext cx="14288" cy="76200"/>
            </a:xfrm>
            <a:custGeom>
              <a:avLst/>
              <a:gdLst>
                <a:gd name="T0" fmla="*/ 2 w 4"/>
                <a:gd name="T1" fmla="*/ 20 h 20"/>
                <a:gd name="T2" fmla="*/ 0 w 4"/>
                <a:gd name="T3" fmla="*/ 18 h 20"/>
                <a:gd name="T4" fmla="*/ 0 w 4"/>
                <a:gd name="T5" fmla="*/ 2 h 20"/>
                <a:gd name="T6" fmla="*/ 2 w 4"/>
                <a:gd name="T7" fmla="*/ 0 h 20"/>
                <a:gd name="T8" fmla="*/ 4 w 4"/>
                <a:gd name="T9" fmla="*/ 2 h 20"/>
                <a:gd name="T10" fmla="*/ 4 w 4"/>
                <a:gd name="T11" fmla="*/ 18 h 20"/>
                <a:gd name="T12" fmla="*/ 2 w 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 h="20">
                  <a:moveTo>
                    <a:pt x="2" y="20"/>
                  </a:moveTo>
                  <a:cubicBezTo>
                    <a:pt x="1" y="20"/>
                    <a:pt x="0" y="19"/>
                    <a:pt x="0" y="18"/>
                  </a:cubicBezTo>
                  <a:cubicBezTo>
                    <a:pt x="0" y="2"/>
                    <a:pt x="0" y="2"/>
                    <a:pt x="0" y="2"/>
                  </a:cubicBezTo>
                  <a:cubicBezTo>
                    <a:pt x="0" y="1"/>
                    <a:pt x="1" y="0"/>
                    <a:pt x="2" y="0"/>
                  </a:cubicBezTo>
                  <a:cubicBezTo>
                    <a:pt x="3" y="0"/>
                    <a:pt x="4" y="1"/>
                    <a:pt x="4" y="2"/>
                  </a:cubicBezTo>
                  <a:cubicBezTo>
                    <a:pt x="4" y="18"/>
                    <a:pt x="4" y="18"/>
                    <a:pt x="4" y="18"/>
                  </a:cubicBezTo>
                  <a:cubicBezTo>
                    <a:pt x="4" y="19"/>
                    <a:pt x="3"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159">
              <a:extLst>
                <a:ext uri="{FF2B5EF4-FFF2-40B4-BE49-F238E27FC236}">
                  <a16:creationId xmlns:a16="http://schemas.microsoft.com/office/drawing/2014/main" id="{1302E155-98DB-99F6-076A-8F850176B47D}"/>
                </a:ext>
              </a:extLst>
            </p:cNvPr>
            <p:cNvSpPr>
              <a:spLocks/>
            </p:cNvSpPr>
            <p:nvPr/>
          </p:nvSpPr>
          <p:spPr bwMode="auto">
            <a:xfrm>
              <a:off x="8710613" y="1624013"/>
              <a:ext cx="74613" cy="14288"/>
            </a:xfrm>
            <a:custGeom>
              <a:avLst/>
              <a:gdLst>
                <a:gd name="T0" fmla="*/ 18 w 20"/>
                <a:gd name="T1" fmla="*/ 4 h 4"/>
                <a:gd name="T2" fmla="*/ 18 w 20"/>
                <a:gd name="T3" fmla="*/ 4 h 4"/>
                <a:gd name="T4" fmla="*/ 2 w 20"/>
                <a:gd name="T5" fmla="*/ 4 h 4"/>
                <a:gd name="T6" fmla="*/ 0 w 20"/>
                <a:gd name="T7" fmla="*/ 2 h 4"/>
                <a:gd name="T8" fmla="*/ 2 w 20"/>
                <a:gd name="T9" fmla="*/ 0 h 4"/>
                <a:gd name="T10" fmla="*/ 2 w 20"/>
                <a:gd name="T11" fmla="*/ 0 h 4"/>
                <a:gd name="T12" fmla="*/ 18 w 20"/>
                <a:gd name="T13" fmla="*/ 0 h 4"/>
                <a:gd name="T14" fmla="*/ 20 w 20"/>
                <a:gd name="T15" fmla="*/ 2 h 4"/>
                <a:gd name="T16" fmla="*/ 18 w 2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
                  <a:moveTo>
                    <a:pt x="18" y="4"/>
                  </a:moveTo>
                  <a:cubicBezTo>
                    <a:pt x="18" y="4"/>
                    <a:pt x="18" y="4"/>
                    <a:pt x="18" y="4"/>
                  </a:cubicBezTo>
                  <a:cubicBezTo>
                    <a:pt x="2" y="4"/>
                    <a:pt x="2" y="4"/>
                    <a:pt x="2" y="4"/>
                  </a:cubicBezTo>
                  <a:cubicBezTo>
                    <a:pt x="1" y="4"/>
                    <a:pt x="0" y="3"/>
                    <a:pt x="0" y="2"/>
                  </a:cubicBezTo>
                  <a:cubicBezTo>
                    <a:pt x="0" y="1"/>
                    <a:pt x="1" y="0"/>
                    <a:pt x="2" y="0"/>
                  </a:cubicBezTo>
                  <a:cubicBezTo>
                    <a:pt x="2" y="0"/>
                    <a:pt x="2" y="0"/>
                    <a:pt x="2" y="0"/>
                  </a:cubicBezTo>
                  <a:cubicBezTo>
                    <a:pt x="18" y="0"/>
                    <a:pt x="18" y="0"/>
                    <a:pt x="18" y="0"/>
                  </a:cubicBezTo>
                  <a:cubicBezTo>
                    <a:pt x="19" y="0"/>
                    <a:pt x="20" y="1"/>
                    <a:pt x="20" y="2"/>
                  </a:cubicBezTo>
                  <a:cubicBezTo>
                    <a:pt x="20" y="3"/>
                    <a:pt x="19"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160">
              <a:extLst>
                <a:ext uri="{FF2B5EF4-FFF2-40B4-BE49-F238E27FC236}">
                  <a16:creationId xmlns:a16="http://schemas.microsoft.com/office/drawing/2014/main" id="{02498301-BFCF-15F3-7A4D-A4BA5292B6A7}"/>
                </a:ext>
              </a:extLst>
            </p:cNvPr>
            <p:cNvSpPr>
              <a:spLocks noEditPoints="1"/>
            </p:cNvSpPr>
            <p:nvPr/>
          </p:nvSpPr>
          <p:spPr bwMode="auto">
            <a:xfrm>
              <a:off x="8470900" y="1489076"/>
              <a:ext cx="284163" cy="285750"/>
            </a:xfrm>
            <a:custGeom>
              <a:avLst/>
              <a:gdLst>
                <a:gd name="T0" fmla="*/ 66 w 76"/>
                <a:gd name="T1" fmla="*/ 42 h 76"/>
                <a:gd name="T2" fmla="*/ 62 w 76"/>
                <a:gd name="T3" fmla="*/ 38 h 76"/>
                <a:gd name="T4" fmla="*/ 66 w 76"/>
                <a:gd name="T5" fmla="*/ 34 h 76"/>
                <a:gd name="T6" fmla="*/ 76 w 76"/>
                <a:gd name="T7" fmla="*/ 34 h 76"/>
                <a:gd name="T8" fmla="*/ 42 w 76"/>
                <a:gd name="T9" fmla="*/ 0 h 76"/>
                <a:gd name="T10" fmla="*/ 42 w 76"/>
                <a:gd name="T11" fmla="*/ 10 h 76"/>
                <a:gd name="T12" fmla="*/ 38 w 76"/>
                <a:gd name="T13" fmla="*/ 14 h 76"/>
                <a:gd name="T14" fmla="*/ 34 w 76"/>
                <a:gd name="T15" fmla="*/ 10 h 76"/>
                <a:gd name="T16" fmla="*/ 34 w 76"/>
                <a:gd name="T17" fmla="*/ 0 h 76"/>
                <a:gd name="T18" fmla="*/ 0 w 76"/>
                <a:gd name="T19" fmla="*/ 34 h 76"/>
                <a:gd name="T20" fmla="*/ 10 w 76"/>
                <a:gd name="T21" fmla="*/ 34 h 76"/>
                <a:gd name="T22" fmla="*/ 14 w 76"/>
                <a:gd name="T23" fmla="*/ 38 h 76"/>
                <a:gd name="T24" fmla="*/ 10 w 76"/>
                <a:gd name="T25" fmla="*/ 42 h 76"/>
                <a:gd name="T26" fmla="*/ 0 w 76"/>
                <a:gd name="T27" fmla="*/ 42 h 76"/>
                <a:gd name="T28" fmla="*/ 34 w 76"/>
                <a:gd name="T29" fmla="*/ 76 h 76"/>
                <a:gd name="T30" fmla="*/ 34 w 76"/>
                <a:gd name="T31" fmla="*/ 66 h 76"/>
                <a:gd name="T32" fmla="*/ 38 w 76"/>
                <a:gd name="T33" fmla="*/ 62 h 76"/>
                <a:gd name="T34" fmla="*/ 42 w 76"/>
                <a:gd name="T35" fmla="*/ 66 h 76"/>
                <a:gd name="T36" fmla="*/ 42 w 76"/>
                <a:gd name="T37" fmla="*/ 76 h 76"/>
                <a:gd name="T38" fmla="*/ 76 w 76"/>
                <a:gd name="T39" fmla="*/ 42 h 76"/>
                <a:gd name="T40" fmla="*/ 66 w 76"/>
                <a:gd name="T41" fmla="*/ 42 h 76"/>
                <a:gd name="T42" fmla="*/ 54 w 76"/>
                <a:gd name="T43" fmla="*/ 56 h 76"/>
                <a:gd name="T44" fmla="*/ 54 w 76"/>
                <a:gd name="T45" fmla="*/ 56 h 76"/>
                <a:gd name="T46" fmla="*/ 22 w 76"/>
                <a:gd name="T47" fmla="*/ 56 h 76"/>
                <a:gd name="T48" fmla="*/ 20 w 76"/>
                <a:gd name="T49" fmla="*/ 54 h 76"/>
                <a:gd name="T50" fmla="*/ 31 w 76"/>
                <a:gd name="T51" fmla="*/ 37 h 76"/>
                <a:gd name="T52" fmla="*/ 28 w 76"/>
                <a:gd name="T53" fmla="*/ 30 h 76"/>
                <a:gd name="T54" fmla="*/ 38 w 76"/>
                <a:gd name="T55" fmla="*/ 20 h 76"/>
                <a:gd name="T56" fmla="*/ 48 w 76"/>
                <a:gd name="T57" fmla="*/ 30 h 76"/>
                <a:gd name="T58" fmla="*/ 45 w 76"/>
                <a:gd name="T59" fmla="*/ 37 h 76"/>
                <a:gd name="T60" fmla="*/ 56 w 76"/>
                <a:gd name="T61" fmla="*/ 53 h 76"/>
                <a:gd name="T62" fmla="*/ 56 w 76"/>
                <a:gd name="T63" fmla="*/ 54 h 76"/>
                <a:gd name="T64" fmla="*/ 54 w 76"/>
                <a:gd name="T65"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66" y="42"/>
                  </a:moveTo>
                  <a:cubicBezTo>
                    <a:pt x="64" y="42"/>
                    <a:pt x="62" y="40"/>
                    <a:pt x="62" y="38"/>
                  </a:cubicBezTo>
                  <a:cubicBezTo>
                    <a:pt x="62" y="36"/>
                    <a:pt x="64" y="34"/>
                    <a:pt x="66" y="34"/>
                  </a:cubicBezTo>
                  <a:cubicBezTo>
                    <a:pt x="76" y="34"/>
                    <a:pt x="76" y="34"/>
                    <a:pt x="76" y="34"/>
                  </a:cubicBezTo>
                  <a:cubicBezTo>
                    <a:pt x="74" y="16"/>
                    <a:pt x="60" y="2"/>
                    <a:pt x="42" y="0"/>
                  </a:cubicBezTo>
                  <a:cubicBezTo>
                    <a:pt x="42" y="10"/>
                    <a:pt x="42" y="10"/>
                    <a:pt x="42" y="10"/>
                  </a:cubicBezTo>
                  <a:cubicBezTo>
                    <a:pt x="42" y="12"/>
                    <a:pt x="40" y="14"/>
                    <a:pt x="38" y="14"/>
                  </a:cubicBezTo>
                  <a:cubicBezTo>
                    <a:pt x="36" y="14"/>
                    <a:pt x="34" y="12"/>
                    <a:pt x="34" y="10"/>
                  </a:cubicBezTo>
                  <a:cubicBezTo>
                    <a:pt x="34" y="0"/>
                    <a:pt x="34" y="0"/>
                    <a:pt x="34" y="0"/>
                  </a:cubicBezTo>
                  <a:cubicBezTo>
                    <a:pt x="16" y="2"/>
                    <a:pt x="2" y="16"/>
                    <a:pt x="0" y="34"/>
                  </a:cubicBezTo>
                  <a:cubicBezTo>
                    <a:pt x="10" y="34"/>
                    <a:pt x="10" y="34"/>
                    <a:pt x="10" y="34"/>
                  </a:cubicBezTo>
                  <a:cubicBezTo>
                    <a:pt x="12" y="34"/>
                    <a:pt x="14" y="36"/>
                    <a:pt x="14" y="38"/>
                  </a:cubicBezTo>
                  <a:cubicBezTo>
                    <a:pt x="14" y="40"/>
                    <a:pt x="12" y="42"/>
                    <a:pt x="10" y="42"/>
                  </a:cubicBezTo>
                  <a:cubicBezTo>
                    <a:pt x="0" y="42"/>
                    <a:pt x="0" y="42"/>
                    <a:pt x="0" y="42"/>
                  </a:cubicBezTo>
                  <a:cubicBezTo>
                    <a:pt x="2" y="60"/>
                    <a:pt x="16" y="74"/>
                    <a:pt x="34" y="76"/>
                  </a:cubicBezTo>
                  <a:cubicBezTo>
                    <a:pt x="34" y="66"/>
                    <a:pt x="34" y="66"/>
                    <a:pt x="34" y="66"/>
                  </a:cubicBezTo>
                  <a:cubicBezTo>
                    <a:pt x="34" y="64"/>
                    <a:pt x="36" y="62"/>
                    <a:pt x="38" y="62"/>
                  </a:cubicBezTo>
                  <a:cubicBezTo>
                    <a:pt x="40" y="62"/>
                    <a:pt x="42" y="64"/>
                    <a:pt x="42" y="66"/>
                  </a:cubicBezTo>
                  <a:cubicBezTo>
                    <a:pt x="42" y="76"/>
                    <a:pt x="42" y="76"/>
                    <a:pt x="42" y="76"/>
                  </a:cubicBezTo>
                  <a:cubicBezTo>
                    <a:pt x="60" y="74"/>
                    <a:pt x="74" y="60"/>
                    <a:pt x="76" y="42"/>
                  </a:cubicBezTo>
                  <a:lnTo>
                    <a:pt x="66" y="42"/>
                  </a:lnTo>
                  <a:close/>
                  <a:moveTo>
                    <a:pt x="54" y="56"/>
                  </a:moveTo>
                  <a:cubicBezTo>
                    <a:pt x="54" y="56"/>
                    <a:pt x="54" y="56"/>
                    <a:pt x="54" y="56"/>
                  </a:cubicBezTo>
                  <a:cubicBezTo>
                    <a:pt x="22" y="56"/>
                    <a:pt x="22" y="56"/>
                    <a:pt x="22" y="56"/>
                  </a:cubicBezTo>
                  <a:cubicBezTo>
                    <a:pt x="21" y="56"/>
                    <a:pt x="20" y="55"/>
                    <a:pt x="20" y="54"/>
                  </a:cubicBezTo>
                  <a:cubicBezTo>
                    <a:pt x="20" y="46"/>
                    <a:pt x="25" y="40"/>
                    <a:pt x="31" y="37"/>
                  </a:cubicBezTo>
                  <a:cubicBezTo>
                    <a:pt x="29" y="36"/>
                    <a:pt x="28" y="33"/>
                    <a:pt x="28" y="30"/>
                  </a:cubicBezTo>
                  <a:cubicBezTo>
                    <a:pt x="28" y="25"/>
                    <a:pt x="33" y="20"/>
                    <a:pt x="38" y="20"/>
                  </a:cubicBezTo>
                  <a:cubicBezTo>
                    <a:pt x="44" y="20"/>
                    <a:pt x="48" y="25"/>
                    <a:pt x="48" y="30"/>
                  </a:cubicBezTo>
                  <a:cubicBezTo>
                    <a:pt x="48" y="33"/>
                    <a:pt x="47" y="36"/>
                    <a:pt x="45" y="37"/>
                  </a:cubicBezTo>
                  <a:cubicBezTo>
                    <a:pt x="51" y="40"/>
                    <a:pt x="56" y="46"/>
                    <a:pt x="56" y="53"/>
                  </a:cubicBezTo>
                  <a:cubicBezTo>
                    <a:pt x="56" y="54"/>
                    <a:pt x="56" y="54"/>
                    <a:pt x="56" y="54"/>
                  </a:cubicBezTo>
                  <a:cubicBezTo>
                    <a:pt x="56" y="55"/>
                    <a:pt x="55" y="56"/>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9" name="Group 158">
            <a:extLst>
              <a:ext uri="{FF2B5EF4-FFF2-40B4-BE49-F238E27FC236}">
                <a16:creationId xmlns:a16="http://schemas.microsoft.com/office/drawing/2014/main" id="{E51972F0-2720-C4DC-D952-5299CF507F95}"/>
              </a:ext>
            </a:extLst>
          </p:cNvPr>
          <p:cNvGrpSpPr/>
          <p:nvPr/>
        </p:nvGrpSpPr>
        <p:grpSpPr>
          <a:xfrm>
            <a:off x="4103310" y="2502190"/>
            <a:ext cx="357188" cy="360363"/>
            <a:chOff x="4113213" y="5051425"/>
            <a:chExt cx="357188" cy="360363"/>
          </a:xfrm>
          <a:solidFill>
            <a:schemeClr val="accent2"/>
          </a:solidFill>
        </p:grpSpPr>
        <p:sp>
          <p:nvSpPr>
            <p:cNvPr id="160" name="Freeform 164">
              <a:extLst>
                <a:ext uri="{FF2B5EF4-FFF2-40B4-BE49-F238E27FC236}">
                  <a16:creationId xmlns:a16="http://schemas.microsoft.com/office/drawing/2014/main" id="{9597B2E5-FC94-D060-9290-41F5D271995E}"/>
                </a:ext>
              </a:extLst>
            </p:cNvPr>
            <p:cNvSpPr>
              <a:spLocks/>
            </p:cNvSpPr>
            <p:nvPr/>
          </p:nvSpPr>
          <p:spPr bwMode="auto">
            <a:xfrm>
              <a:off x="4341813" y="5281613"/>
              <a:ext cx="128588" cy="130175"/>
            </a:xfrm>
            <a:custGeom>
              <a:avLst/>
              <a:gdLst>
                <a:gd name="T0" fmla="*/ 34 w 34"/>
                <a:gd name="T1" fmla="*/ 20 h 35"/>
                <a:gd name="T2" fmla="*/ 22 w 34"/>
                <a:gd name="T3" fmla="*/ 0 h 35"/>
                <a:gd name="T4" fmla="*/ 0 w 34"/>
                <a:gd name="T5" fmla="*/ 17 h 35"/>
                <a:gd name="T6" fmla="*/ 10 w 34"/>
                <a:gd name="T7" fmla="*/ 34 h 35"/>
                <a:gd name="T8" fmla="*/ 12 w 34"/>
                <a:gd name="T9" fmla="*/ 35 h 35"/>
                <a:gd name="T10" fmla="*/ 12 w 34"/>
                <a:gd name="T11" fmla="*/ 35 h 35"/>
                <a:gd name="T12" fmla="*/ 13 w 34"/>
                <a:gd name="T13" fmla="*/ 34 h 35"/>
                <a:gd name="T14" fmla="*/ 18 w 34"/>
                <a:gd name="T15" fmla="*/ 21 h 35"/>
                <a:gd name="T16" fmla="*/ 32 w 34"/>
                <a:gd name="T17" fmla="*/ 23 h 35"/>
                <a:gd name="T18" fmla="*/ 34 w 34"/>
                <a:gd name="T19" fmla="*/ 22 h 35"/>
                <a:gd name="T20" fmla="*/ 34 w 34"/>
                <a:gd name="T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34" y="20"/>
                  </a:moveTo>
                  <a:cubicBezTo>
                    <a:pt x="22" y="0"/>
                    <a:pt x="22" y="0"/>
                    <a:pt x="22" y="0"/>
                  </a:cubicBezTo>
                  <a:cubicBezTo>
                    <a:pt x="17" y="8"/>
                    <a:pt x="9" y="14"/>
                    <a:pt x="0" y="17"/>
                  </a:cubicBezTo>
                  <a:cubicBezTo>
                    <a:pt x="10" y="34"/>
                    <a:pt x="10" y="34"/>
                    <a:pt x="10" y="34"/>
                  </a:cubicBezTo>
                  <a:cubicBezTo>
                    <a:pt x="10" y="35"/>
                    <a:pt x="11" y="35"/>
                    <a:pt x="12" y="35"/>
                  </a:cubicBezTo>
                  <a:cubicBezTo>
                    <a:pt x="12" y="35"/>
                    <a:pt x="12" y="35"/>
                    <a:pt x="12" y="35"/>
                  </a:cubicBezTo>
                  <a:cubicBezTo>
                    <a:pt x="13" y="35"/>
                    <a:pt x="13" y="34"/>
                    <a:pt x="13" y="34"/>
                  </a:cubicBezTo>
                  <a:cubicBezTo>
                    <a:pt x="18" y="21"/>
                    <a:pt x="18" y="21"/>
                    <a:pt x="18" y="21"/>
                  </a:cubicBezTo>
                  <a:cubicBezTo>
                    <a:pt x="32" y="23"/>
                    <a:pt x="32" y="23"/>
                    <a:pt x="32" y="23"/>
                  </a:cubicBezTo>
                  <a:cubicBezTo>
                    <a:pt x="33" y="23"/>
                    <a:pt x="34" y="23"/>
                    <a:pt x="34" y="22"/>
                  </a:cubicBezTo>
                  <a:cubicBezTo>
                    <a:pt x="34" y="21"/>
                    <a:pt x="34" y="21"/>
                    <a:pt x="3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165">
              <a:extLst>
                <a:ext uri="{FF2B5EF4-FFF2-40B4-BE49-F238E27FC236}">
                  <a16:creationId xmlns:a16="http://schemas.microsoft.com/office/drawing/2014/main" id="{3BC610B0-359B-304C-3992-BF0183A652F2}"/>
                </a:ext>
              </a:extLst>
            </p:cNvPr>
            <p:cNvSpPr>
              <a:spLocks/>
            </p:cNvSpPr>
            <p:nvPr/>
          </p:nvSpPr>
          <p:spPr bwMode="auto">
            <a:xfrm>
              <a:off x="4113213" y="5276850"/>
              <a:ext cx="131763" cy="134938"/>
            </a:xfrm>
            <a:custGeom>
              <a:avLst/>
              <a:gdLst>
                <a:gd name="T0" fmla="*/ 12 w 35"/>
                <a:gd name="T1" fmla="*/ 0 h 36"/>
                <a:gd name="T2" fmla="*/ 0 w 35"/>
                <a:gd name="T3" fmla="*/ 21 h 36"/>
                <a:gd name="T4" fmla="*/ 0 w 35"/>
                <a:gd name="T5" fmla="*/ 23 h 36"/>
                <a:gd name="T6" fmla="*/ 2 w 35"/>
                <a:gd name="T7" fmla="*/ 24 h 36"/>
                <a:gd name="T8" fmla="*/ 16 w 35"/>
                <a:gd name="T9" fmla="*/ 22 h 36"/>
                <a:gd name="T10" fmla="*/ 21 w 35"/>
                <a:gd name="T11" fmla="*/ 35 h 36"/>
                <a:gd name="T12" fmla="*/ 23 w 35"/>
                <a:gd name="T13" fmla="*/ 36 h 36"/>
                <a:gd name="T14" fmla="*/ 23 w 35"/>
                <a:gd name="T15" fmla="*/ 36 h 36"/>
                <a:gd name="T16" fmla="*/ 24 w 35"/>
                <a:gd name="T17" fmla="*/ 35 h 36"/>
                <a:gd name="T18" fmla="*/ 35 w 35"/>
                <a:gd name="T19" fmla="*/ 18 h 36"/>
                <a:gd name="T20" fmla="*/ 12 w 35"/>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2" y="0"/>
                  </a:moveTo>
                  <a:cubicBezTo>
                    <a:pt x="0" y="21"/>
                    <a:pt x="0" y="21"/>
                    <a:pt x="0" y="21"/>
                  </a:cubicBezTo>
                  <a:cubicBezTo>
                    <a:pt x="0" y="22"/>
                    <a:pt x="0" y="22"/>
                    <a:pt x="0" y="23"/>
                  </a:cubicBezTo>
                  <a:cubicBezTo>
                    <a:pt x="1" y="24"/>
                    <a:pt x="2" y="24"/>
                    <a:pt x="2" y="24"/>
                  </a:cubicBezTo>
                  <a:cubicBezTo>
                    <a:pt x="16" y="22"/>
                    <a:pt x="16" y="22"/>
                    <a:pt x="16" y="22"/>
                  </a:cubicBezTo>
                  <a:cubicBezTo>
                    <a:pt x="21" y="35"/>
                    <a:pt x="21" y="35"/>
                    <a:pt x="21" y="35"/>
                  </a:cubicBezTo>
                  <a:cubicBezTo>
                    <a:pt x="21" y="35"/>
                    <a:pt x="22" y="36"/>
                    <a:pt x="23" y="36"/>
                  </a:cubicBezTo>
                  <a:cubicBezTo>
                    <a:pt x="23" y="36"/>
                    <a:pt x="23" y="36"/>
                    <a:pt x="23" y="36"/>
                  </a:cubicBezTo>
                  <a:cubicBezTo>
                    <a:pt x="23" y="36"/>
                    <a:pt x="24" y="36"/>
                    <a:pt x="24" y="35"/>
                  </a:cubicBezTo>
                  <a:cubicBezTo>
                    <a:pt x="35" y="18"/>
                    <a:pt x="35" y="18"/>
                    <a:pt x="35" y="18"/>
                  </a:cubicBezTo>
                  <a:cubicBezTo>
                    <a:pt x="25" y="15"/>
                    <a:pt x="17" y="8"/>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166">
              <a:extLst>
                <a:ext uri="{FF2B5EF4-FFF2-40B4-BE49-F238E27FC236}">
                  <a16:creationId xmlns:a16="http://schemas.microsoft.com/office/drawing/2014/main" id="{00339C7F-0A0F-150F-3591-2567CE13007A}"/>
                </a:ext>
              </a:extLst>
            </p:cNvPr>
            <p:cNvSpPr>
              <a:spLocks noEditPoints="1"/>
            </p:cNvSpPr>
            <p:nvPr/>
          </p:nvSpPr>
          <p:spPr bwMode="auto">
            <a:xfrm>
              <a:off x="4149725" y="5051425"/>
              <a:ext cx="285750" cy="285750"/>
            </a:xfrm>
            <a:custGeom>
              <a:avLst/>
              <a:gdLst>
                <a:gd name="T0" fmla="*/ 38 w 76"/>
                <a:gd name="T1" fmla="*/ 0 h 76"/>
                <a:gd name="T2" fmla="*/ 0 w 76"/>
                <a:gd name="T3" fmla="*/ 38 h 76"/>
                <a:gd name="T4" fmla="*/ 38 w 76"/>
                <a:gd name="T5" fmla="*/ 76 h 76"/>
                <a:gd name="T6" fmla="*/ 76 w 76"/>
                <a:gd name="T7" fmla="*/ 38 h 76"/>
                <a:gd name="T8" fmla="*/ 38 w 76"/>
                <a:gd name="T9" fmla="*/ 0 h 76"/>
                <a:gd name="T10" fmla="*/ 40 w 76"/>
                <a:gd name="T11" fmla="*/ 50 h 76"/>
                <a:gd name="T12" fmla="*/ 38 w 76"/>
                <a:gd name="T13" fmla="*/ 52 h 76"/>
                <a:gd name="T14" fmla="*/ 36 w 76"/>
                <a:gd name="T15" fmla="*/ 50 h 76"/>
                <a:gd name="T16" fmla="*/ 36 w 76"/>
                <a:gd name="T17" fmla="*/ 31 h 76"/>
                <a:gd name="T18" fmla="*/ 34 w 76"/>
                <a:gd name="T19" fmla="*/ 30 h 76"/>
                <a:gd name="T20" fmla="*/ 34 w 76"/>
                <a:gd name="T21" fmla="*/ 27 h 76"/>
                <a:gd name="T22" fmla="*/ 37 w 76"/>
                <a:gd name="T23" fmla="*/ 25 h 76"/>
                <a:gd name="T24" fmla="*/ 39 w 76"/>
                <a:gd name="T25" fmla="*/ 24 h 76"/>
                <a:gd name="T26" fmla="*/ 40 w 76"/>
                <a:gd name="T27" fmla="*/ 26 h 76"/>
                <a:gd name="T28" fmla="*/ 40 w 76"/>
                <a:gd name="T29"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17" y="0"/>
                    <a:pt x="0" y="17"/>
                    <a:pt x="0" y="38"/>
                  </a:cubicBezTo>
                  <a:cubicBezTo>
                    <a:pt x="0" y="59"/>
                    <a:pt x="17" y="76"/>
                    <a:pt x="38" y="76"/>
                  </a:cubicBezTo>
                  <a:cubicBezTo>
                    <a:pt x="59" y="76"/>
                    <a:pt x="76" y="59"/>
                    <a:pt x="76" y="38"/>
                  </a:cubicBezTo>
                  <a:cubicBezTo>
                    <a:pt x="76" y="17"/>
                    <a:pt x="59" y="0"/>
                    <a:pt x="38" y="0"/>
                  </a:cubicBezTo>
                  <a:close/>
                  <a:moveTo>
                    <a:pt x="40" y="50"/>
                  </a:moveTo>
                  <a:cubicBezTo>
                    <a:pt x="40" y="51"/>
                    <a:pt x="39" y="52"/>
                    <a:pt x="38" y="52"/>
                  </a:cubicBezTo>
                  <a:cubicBezTo>
                    <a:pt x="37" y="52"/>
                    <a:pt x="36" y="51"/>
                    <a:pt x="36" y="50"/>
                  </a:cubicBezTo>
                  <a:cubicBezTo>
                    <a:pt x="36" y="31"/>
                    <a:pt x="36" y="31"/>
                    <a:pt x="36" y="31"/>
                  </a:cubicBezTo>
                  <a:cubicBezTo>
                    <a:pt x="35" y="31"/>
                    <a:pt x="34" y="31"/>
                    <a:pt x="34" y="30"/>
                  </a:cubicBezTo>
                  <a:cubicBezTo>
                    <a:pt x="33" y="29"/>
                    <a:pt x="33" y="28"/>
                    <a:pt x="34" y="27"/>
                  </a:cubicBezTo>
                  <a:cubicBezTo>
                    <a:pt x="37" y="25"/>
                    <a:pt x="37" y="25"/>
                    <a:pt x="37" y="25"/>
                  </a:cubicBezTo>
                  <a:cubicBezTo>
                    <a:pt x="37" y="24"/>
                    <a:pt x="38" y="24"/>
                    <a:pt x="39" y="24"/>
                  </a:cubicBezTo>
                  <a:cubicBezTo>
                    <a:pt x="40" y="24"/>
                    <a:pt x="40" y="25"/>
                    <a:pt x="40" y="26"/>
                  </a:cubicBezTo>
                  <a:lnTo>
                    <a:pt x="4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63" name="Freeform 13">
            <a:extLst>
              <a:ext uri="{FF2B5EF4-FFF2-40B4-BE49-F238E27FC236}">
                <a16:creationId xmlns:a16="http://schemas.microsoft.com/office/drawing/2014/main" id="{1F25DBD2-B815-21A4-B8B6-080982D360A0}"/>
              </a:ext>
            </a:extLst>
          </p:cNvPr>
          <p:cNvSpPr>
            <a:spLocks/>
          </p:cNvSpPr>
          <p:nvPr/>
        </p:nvSpPr>
        <p:spPr bwMode="auto">
          <a:xfrm>
            <a:off x="2679222" y="1630032"/>
            <a:ext cx="360363" cy="371475"/>
          </a:xfrm>
          <a:custGeom>
            <a:avLst/>
            <a:gdLst>
              <a:gd name="T0" fmla="*/ 88 w 96"/>
              <a:gd name="T1" fmla="*/ 50 h 96"/>
              <a:gd name="T2" fmla="*/ 81 w 96"/>
              <a:gd name="T3" fmla="*/ 54 h 96"/>
              <a:gd name="T4" fmla="*/ 71 w 96"/>
              <a:gd name="T5" fmla="*/ 49 h 96"/>
              <a:gd name="T6" fmla="*/ 72 w 96"/>
              <a:gd name="T7" fmla="*/ 42 h 96"/>
              <a:gd name="T8" fmla="*/ 68 w 96"/>
              <a:gd name="T9" fmla="*/ 31 h 96"/>
              <a:gd name="T10" fmla="*/ 84 w 96"/>
              <a:gd name="T11" fmla="*/ 15 h 96"/>
              <a:gd name="T12" fmla="*/ 88 w 96"/>
              <a:gd name="T13" fmla="*/ 16 h 96"/>
              <a:gd name="T14" fmla="*/ 96 w 96"/>
              <a:gd name="T15" fmla="*/ 8 h 96"/>
              <a:gd name="T16" fmla="*/ 88 w 96"/>
              <a:gd name="T17" fmla="*/ 0 h 96"/>
              <a:gd name="T18" fmla="*/ 80 w 96"/>
              <a:gd name="T19" fmla="*/ 8 h 96"/>
              <a:gd name="T20" fmla="*/ 81 w 96"/>
              <a:gd name="T21" fmla="*/ 12 h 96"/>
              <a:gd name="T22" fmla="*/ 65 w 96"/>
              <a:gd name="T23" fmla="*/ 28 h 96"/>
              <a:gd name="T24" fmla="*/ 54 w 96"/>
              <a:gd name="T25" fmla="*/ 24 h 96"/>
              <a:gd name="T26" fmla="*/ 38 w 96"/>
              <a:gd name="T27" fmla="*/ 33 h 96"/>
              <a:gd name="T28" fmla="*/ 16 w 96"/>
              <a:gd name="T29" fmla="*/ 23 h 96"/>
              <a:gd name="T30" fmla="*/ 16 w 96"/>
              <a:gd name="T31" fmla="*/ 22 h 96"/>
              <a:gd name="T32" fmla="*/ 8 w 96"/>
              <a:gd name="T33" fmla="*/ 14 h 96"/>
              <a:gd name="T34" fmla="*/ 0 w 96"/>
              <a:gd name="T35" fmla="*/ 22 h 96"/>
              <a:gd name="T36" fmla="*/ 8 w 96"/>
              <a:gd name="T37" fmla="*/ 30 h 96"/>
              <a:gd name="T38" fmla="*/ 14 w 96"/>
              <a:gd name="T39" fmla="*/ 27 h 96"/>
              <a:gd name="T40" fmla="*/ 37 w 96"/>
              <a:gd name="T41" fmla="*/ 37 h 96"/>
              <a:gd name="T42" fmla="*/ 36 w 96"/>
              <a:gd name="T43" fmla="*/ 42 h 96"/>
              <a:gd name="T44" fmla="*/ 40 w 96"/>
              <a:gd name="T45" fmla="*/ 53 h 96"/>
              <a:gd name="T46" fmla="*/ 12 w 96"/>
              <a:gd name="T47" fmla="*/ 81 h 96"/>
              <a:gd name="T48" fmla="*/ 8 w 96"/>
              <a:gd name="T49" fmla="*/ 80 h 96"/>
              <a:gd name="T50" fmla="*/ 0 w 96"/>
              <a:gd name="T51" fmla="*/ 88 h 96"/>
              <a:gd name="T52" fmla="*/ 8 w 96"/>
              <a:gd name="T53" fmla="*/ 96 h 96"/>
              <a:gd name="T54" fmla="*/ 16 w 96"/>
              <a:gd name="T55" fmla="*/ 88 h 96"/>
              <a:gd name="T56" fmla="*/ 15 w 96"/>
              <a:gd name="T57" fmla="*/ 84 h 96"/>
              <a:gd name="T58" fmla="*/ 43 w 96"/>
              <a:gd name="T59" fmla="*/ 56 h 96"/>
              <a:gd name="T60" fmla="*/ 52 w 96"/>
              <a:gd name="T61" fmla="*/ 60 h 96"/>
              <a:gd name="T62" fmla="*/ 52 w 96"/>
              <a:gd name="T63" fmla="*/ 80 h 96"/>
              <a:gd name="T64" fmla="*/ 46 w 96"/>
              <a:gd name="T65" fmla="*/ 88 h 96"/>
              <a:gd name="T66" fmla="*/ 54 w 96"/>
              <a:gd name="T67" fmla="*/ 96 h 96"/>
              <a:gd name="T68" fmla="*/ 62 w 96"/>
              <a:gd name="T69" fmla="*/ 88 h 96"/>
              <a:gd name="T70" fmla="*/ 56 w 96"/>
              <a:gd name="T71" fmla="*/ 80 h 96"/>
              <a:gd name="T72" fmla="*/ 56 w 96"/>
              <a:gd name="T73" fmla="*/ 60 h 96"/>
              <a:gd name="T74" fmla="*/ 69 w 96"/>
              <a:gd name="T75" fmla="*/ 53 h 96"/>
              <a:gd name="T76" fmla="*/ 80 w 96"/>
              <a:gd name="T77" fmla="*/ 57 h 96"/>
              <a:gd name="T78" fmla="*/ 80 w 96"/>
              <a:gd name="T79" fmla="*/ 58 h 96"/>
              <a:gd name="T80" fmla="*/ 88 w 96"/>
              <a:gd name="T81" fmla="*/ 66 h 96"/>
              <a:gd name="T82" fmla="*/ 96 w 96"/>
              <a:gd name="T83" fmla="*/ 58 h 96"/>
              <a:gd name="T84" fmla="*/ 88 w 96"/>
              <a:gd name="T85"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88" y="50"/>
                </a:moveTo>
                <a:cubicBezTo>
                  <a:pt x="85" y="50"/>
                  <a:pt x="83" y="51"/>
                  <a:pt x="81" y="54"/>
                </a:cubicBezTo>
                <a:cubicBezTo>
                  <a:pt x="71" y="49"/>
                  <a:pt x="71" y="49"/>
                  <a:pt x="71" y="49"/>
                </a:cubicBezTo>
                <a:cubicBezTo>
                  <a:pt x="71" y="47"/>
                  <a:pt x="72" y="45"/>
                  <a:pt x="72" y="42"/>
                </a:cubicBezTo>
                <a:cubicBezTo>
                  <a:pt x="72" y="38"/>
                  <a:pt x="71" y="34"/>
                  <a:pt x="68" y="31"/>
                </a:cubicBezTo>
                <a:cubicBezTo>
                  <a:pt x="84" y="15"/>
                  <a:pt x="84" y="15"/>
                  <a:pt x="84" y="15"/>
                </a:cubicBezTo>
                <a:cubicBezTo>
                  <a:pt x="85" y="16"/>
                  <a:pt x="87" y="16"/>
                  <a:pt x="88" y="16"/>
                </a:cubicBezTo>
                <a:cubicBezTo>
                  <a:pt x="92" y="16"/>
                  <a:pt x="96" y="12"/>
                  <a:pt x="96" y="8"/>
                </a:cubicBezTo>
                <a:cubicBezTo>
                  <a:pt x="96" y="4"/>
                  <a:pt x="92" y="0"/>
                  <a:pt x="88" y="0"/>
                </a:cubicBezTo>
                <a:cubicBezTo>
                  <a:pt x="84" y="0"/>
                  <a:pt x="80" y="4"/>
                  <a:pt x="80" y="8"/>
                </a:cubicBezTo>
                <a:cubicBezTo>
                  <a:pt x="80" y="9"/>
                  <a:pt x="80" y="11"/>
                  <a:pt x="81" y="12"/>
                </a:cubicBezTo>
                <a:cubicBezTo>
                  <a:pt x="65" y="28"/>
                  <a:pt x="65" y="28"/>
                  <a:pt x="65" y="28"/>
                </a:cubicBezTo>
                <a:cubicBezTo>
                  <a:pt x="62" y="25"/>
                  <a:pt x="58" y="24"/>
                  <a:pt x="54" y="24"/>
                </a:cubicBezTo>
                <a:cubicBezTo>
                  <a:pt x="47" y="24"/>
                  <a:pt x="41" y="28"/>
                  <a:pt x="38" y="33"/>
                </a:cubicBezTo>
                <a:cubicBezTo>
                  <a:pt x="16" y="23"/>
                  <a:pt x="16" y="23"/>
                  <a:pt x="16" y="23"/>
                </a:cubicBezTo>
                <a:cubicBezTo>
                  <a:pt x="16" y="23"/>
                  <a:pt x="16" y="23"/>
                  <a:pt x="16" y="22"/>
                </a:cubicBezTo>
                <a:cubicBezTo>
                  <a:pt x="16" y="18"/>
                  <a:pt x="12" y="14"/>
                  <a:pt x="8" y="14"/>
                </a:cubicBezTo>
                <a:cubicBezTo>
                  <a:pt x="4" y="14"/>
                  <a:pt x="0" y="18"/>
                  <a:pt x="0" y="22"/>
                </a:cubicBezTo>
                <a:cubicBezTo>
                  <a:pt x="0" y="26"/>
                  <a:pt x="4" y="30"/>
                  <a:pt x="8" y="30"/>
                </a:cubicBezTo>
                <a:cubicBezTo>
                  <a:pt x="10" y="30"/>
                  <a:pt x="13" y="29"/>
                  <a:pt x="14" y="27"/>
                </a:cubicBezTo>
                <a:cubicBezTo>
                  <a:pt x="37" y="37"/>
                  <a:pt x="37" y="37"/>
                  <a:pt x="37" y="37"/>
                </a:cubicBezTo>
                <a:cubicBezTo>
                  <a:pt x="36" y="38"/>
                  <a:pt x="36" y="40"/>
                  <a:pt x="36" y="42"/>
                </a:cubicBezTo>
                <a:cubicBezTo>
                  <a:pt x="36" y="46"/>
                  <a:pt x="37" y="50"/>
                  <a:pt x="40" y="53"/>
                </a:cubicBezTo>
                <a:cubicBezTo>
                  <a:pt x="12" y="81"/>
                  <a:pt x="12" y="81"/>
                  <a:pt x="12" y="81"/>
                </a:cubicBezTo>
                <a:cubicBezTo>
                  <a:pt x="11" y="80"/>
                  <a:pt x="9" y="80"/>
                  <a:pt x="8" y="80"/>
                </a:cubicBezTo>
                <a:cubicBezTo>
                  <a:pt x="4" y="80"/>
                  <a:pt x="0" y="84"/>
                  <a:pt x="0" y="88"/>
                </a:cubicBezTo>
                <a:cubicBezTo>
                  <a:pt x="0" y="92"/>
                  <a:pt x="4" y="96"/>
                  <a:pt x="8" y="96"/>
                </a:cubicBezTo>
                <a:cubicBezTo>
                  <a:pt x="12" y="96"/>
                  <a:pt x="16" y="92"/>
                  <a:pt x="16" y="88"/>
                </a:cubicBezTo>
                <a:cubicBezTo>
                  <a:pt x="16" y="87"/>
                  <a:pt x="16" y="85"/>
                  <a:pt x="15" y="84"/>
                </a:cubicBezTo>
                <a:cubicBezTo>
                  <a:pt x="43" y="56"/>
                  <a:pt x="43" y="56"/>
                  <a:pt x="43" y="56"/>
                </a:cubicBezTo>
                <a:cubicBezTo>
                  <a:pt x="45" y="58"/>
                  <a:pt x="49" y="59"/>
                  <a:pt x="52" y="60"/>
                </a:cubicBezTo>
                <a:cubicBezTo>
                  <a:pt x="52" y="80"/>
                  <a:pt x="52" y="80"/>
                  <a:pt x="52" y="80"/>
                </a:cubicBezTo>
                <a:cubicBezTo>
                  <a:pt x="49" y="81"/>
                  <a:pt x="46" y="84"/>
                  <a:pt x="46" y="88"/>
                </a:cubicBezTo>
                <a:cubicBezTo>
                  <a:pt x="46" y="92"/>
                  <a:pt x="50" y="96"/>
                  <a:pt x="54" y="96"/>
                </a:cubicBezTo>
                <a:cubicBezTo>
                  <a:pt x="58" y="96"/>
                  <a:pt x="62" y="92"/>
                  <a:pt x="62" y="88"/>
                </a:cubicBezTo>
                <a:cubicBezTo>
                  <a:pt x="62" y="84"/>
                  <a:pt x="59" y="81"/>
                  <a:pt x="56" y="80"/>
                </a:cubicBezTo>
                <a:cubicBezTo>
                  <a:pt x="56" y="60"/>
                  <a:pt x="56" y="60"/>
                  <a:pt x="56" y="60"/>
                </a:cubicBezTo>
                <a:cubicBezTo>
                  <a:pt x="61" y="59"/>
                  <a:pt x="66" y="57"/>
                  <a:pt x="69" y="53"/>
                </a:cubicBezTo>
                <a:cubicBezTo>
                  <a:pt x="80" y="57"/>
                  <a:pt x="80" y="57"/>
                  <a:pt x="80" y="57"/>
                </a:cubicBezTo>
                <a:cubicBezTo>
                  <a:pt x="80" y="58"/>
                  <a:pt x="80" y="58"/>
                  <a:pt x="80" y="58"/>
                </a:cubicBezTo>
                <a:cubicBezTo>
                  <a:pt x="80" y="62"/>
                  <a:pt x="84" y="66"/>
                  <a:pt x="88" y="66"/>
                </a:cubicBezTo>
                <a:cubicBezTo>
                  <a:pt x="92" y="66"/>
                  <a:pt x="96" y="62"/>
                  <a:pt x="96" y="58"/>
                </a:cubicBezTo>
                <a:cubicBezTo>
                  <a:pt x="96" y="54"/>
                  <a:pt x="92" y="50"/>
                  <a:pt x="88"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64" name="Group 163">
            <a:extLst>
              <a:ext uri="{FF2B5EF4-FFF2-40B4-BE49-F238E27FC236}">
                <a16:creationId xmlns:a16="http://schemas.microsoft.com/office/drawing/2014/main" id="{70996EF7-6FA1-E760-D467-497724004225}"/>
              </a:ext>
            </a:extLst>
          </p:cNvPr>
          <p:cNvGrpSpPr/>
          <p:nvPr/>
        </p:nvGrpSpPr>
        <p:grpSpPr>
          <a:xfrm>
            <a:off x="1268089" y="1643238"/>
            <a:ext cx="337627" cy="345063"/>
            <a:chOff x="3035300" y="3243263"/>
            <a:chExt cx="360363" cy="368300"/>
          </a:xfrm>
          <a:solidFill>
            <a:schemeClr val="bg1"/>
          </a:solidFill>
        </p:grpSpPr>
        <p:sp>
          <p:nvSpPr>
            <p:cNvPr id="165" name="Freeform 5">
              <a:extLst>
                <a:ext uri="{FF2B5EF4-FFF2-40B4-BE49-F238E27FC236}">
                  <a16:creationId xmlns:a16="http://schemas.microsoft.com/office/drawing/2014/main" id="{8A700D0B-8854-218B-CBCA-CEBFBB4AE5C9}"/>
                </a:ext>
              </a:extLst>
            </p:cNvPr>
            <p:cNvSpPr>
              <a:spLocks/>
            </p:cNvSpPr>
            <p:nvPr/>
          </p:nvSpPr>
          <p:spPr bwMode="auto">
            <a:xfrm>
              <a:off x="3151188" y="3243263"/>
              <a:ext cx="244475" cy="247650"/>
            </a:xfrm>
            <a:custGeom>
              <a:avLst/>
              <a:gdLst>
                <a:gd name="T0" fmla="*/ 64 w 65"/>
                <a:gd name="T1" fmla="*/ 1 h 64"/>
                <a:gd name="T2" fmla="*/ 62 w 65"/>
                <a:gd name="T3" fmla="*/ 0 h 64"/>
                <a:gd name="T4" fmla="*/ 40 w 65"/>
                <a:gd name="T5" fmla="*/ 8 h 64"/>
                <a:gd name="T6" fmla="*/ 0 w 65"/>
                <a:gd name="T7" fmla="*/ 47 h 64"/>
                <a:gd name="T8" fmla="*/ 17 w 65"/>
                <a:gd name="T9" fmla="*/ 64 h 64"/>
                <a:gd name="T10" fmla="*/ 57 w 65"/>
                <a:gd name="T11" fmla="*/ 25 h 64"/>
                <a:gd name="T12" fmla="*/ 65 w 65"/>
                <a:gd name="T13" fmla="*/ 2 h 64"/>
                <a:gd name="T14" fmla="*/ 64 w 65"/>
                <a:gd name="T15" fmla="*/ 1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4">
                  <a:moveTo>
                    <a:pt x="64" y="1"/>
                  </a:moveTo>
                  <a:cubicBezTo>
                    <a:pt x="64" y="0"/>
                    <a:pt x="63" y="0"/>
                    <a:pt x="62" y="0"/>
                  </a:cubicBezTo>
                  <a:cubicBezTo>
                    <a:pt x="61" y="0"/>
                    <a:pt x="45" y="3"/>
                    <a:pt x="40" y="8"/>
                  </a:cubicBezTo>
                  <a:cubicBezTo>
                    <a:pt x="38" y="10"/>
                    <a:pt x="13" y="35"/>
                    <a:pt x="0" y="47"/>
                  </a:cubicBezTo>
                  <a:cubicBezTo>
                    <a:pt x="17" y="64"/>
                    <a:pt x="17" y="64"/>
                    <a:pt x="17" y="64"/>
                  </a:cubicBezTo>
                  <a:cubicBezTo>
                    <a:pt x="57" y="25"/>
                    <a:pt x="57" y="25"/>
                    <a:pt x="57" y="25"/>
                  </a:cubicBezTo>
                  <a:cubicBezTo>
                    <a:pt x="62" y="20"/>
                    <a:pt x="64" y="4"/>
                    <a:pt x="65" y="2"/>
                  </a:cubicBezTo>
                  <a:cubicBezTo>
                    <a:pt x="65" y="2"/>
                    <a:pt x="65" y="1"/>
                    <a:pt x="6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6">
              <a:extLst>
                <a:ext uri="{FF2B5EF4-FFF2-40B4-BE49-F238E27FC236}">
                  <a16:creationId xmlns:a16="http://schemas.microsoft.com/office/drawing/2014/main" id="{338B6D51-F85C-FD40-7835-E30E919FE69B}"/>
                </a:ext>
              </a:extLst>
            </p:cNvPr>
            <p:cNvSpPr>
              <a:spLocks/>
            </p:cNvSpPr>
            <p:nvPr/>
          </p:nvSpPr>
          <p:spPr bwMode="auto">
            <a:xfrm>
              <a:off x="3125788" y="3436938"/>
              <a:ext cx="82550" cy="85725"/>
            </a:xfrm>
            <a:custGeom>
              <a:avLst/>
              <a:gdLst>
                <a:gd name="T0" fmla="*/ 22 w 22"/>
                <a:gd name="T1" fmla="*/ 17 h 22"/>
                <a:gd name="T2" fmla="*/ 5 w 22"/>
                <a:gd name="T3" fmla="*/ 0 h 22"/>
                <a:gd name="T4" fmla="*/ 0 w 22"/>
                <a:gd name="T5" fmla="*/ 4 h 22"/>
                <a:gd name="T6" fmla="*/ 0 w 22"/>
                <a:gd name="T7" fmla="*/ 7 h 22"/>
                <a:gd name="T8" fmla="*/ 15 w 22"/>
                <a:gd name="T9" fmla="*/ 21 h 22"/>
                <a:gd name="T10" fmla="*/ 16 w 22"/>
                <a:gd name="T11" fmla="*/ 22 h 22"/>
                <a:gd name="T12" fmla="*/ 17 w 22"/>
                <a:gd name="T13" fmla="*/ 21 h 22"/>
                <a:gd name="T14" fmla="*/ 22 w 22"/>
                <a:gd name="T15" fmla="*/ 1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2" y="17"/>
                  </a:moveTo>
                  <a:cubicBezTo>
                    <a:pt x="5" y="0"/>
                    <a:pt x="5" y="0"/>
                    <a:pt x="5" y="0"/>
                  </a:cubicBezTo>
                  <a:cubicBezTo>
                    <a:pt x="2" y="3"/>
                    <a:pt x="0" y="4"/>
                    <a:pt x="0" y="4"/>
                  </a:cubicBezTo>
                  <a:cubicBezTo>
                    <a:pt x="0" y="5"/>
                    <a:pt x="0" y="6"/>
                    <a:pt x="0" y="7"/>
                  </a:cubicBezTo>
                  <a:cubicBezTo>
                    <a:pt x="15" y="21"/>
                    <a:pt x="15" y="21"/>
                    <a:pt x="15" y="21"/>
                  </a:cubicBezTo>
                  <a:cubicBezTo>
                    <a:pt x="15" y="22"/>
                    <a:pt x="15" y="22"/>
                    <a:pt x="16" y="22"/>
                  </a:cubicBezTo>
                  <a:cubicBezTo>
                    <a:pt x="16" y="22"/>
                    <a:pt x="17" y="22"/>
                    <a:pt x="17" y="21"/>
                  </a:cubicBez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7">
              <a:extLst>
                <a:ext uri="{FF2B5EF4-FFF2-40B4-BE49-F238E27FC236}">
                  <a16:creationId xmlns:a16="http://schemas.microsoft.com/office/drawing/2014/main" id="{0A61DBF9-4C91-D669-6924-492F43F1B4BF}"/>
                </a:ext>
              </a:extLst>
            </p:cNvPr>
            <p:cNvSpPr>
              <a:spLocks/>
            </p:cNvSpPr>
            <p:nvPr/>
          </p:nvSpPr>
          <p:spPr bwMode="auto">
            <a:xfrm>
              <a:off x="3186113" y="3455988"/>
              <a:ext cx="93663" cy="155575"/>
            </a:xfrm>
            <a:custGeom>
              <a:avLst/>
              <a:gdLst>
                <a:gd name="T0" fmla="*/ 25 w 25"/>
                <a:gd name="T1" fmla="*/ 2 h 40"/>
                <a:gd name="T2" fmla="*/ 23 w 25"/>
                <a:gd name="T3" fmla="*/ 0 h 40"/>
                <a:gd name="T4" fmla="*/ 21 w 25"/>
                <a:gd name="T5" fmla="*/ 1 h 40"/>
                <a:gd name="T6" fmla="*/ 3 w 25"/>
                <a:gd name="T7" fmla="*/ 19 h 40"/>
                <a:gd name="T8" fmla="*/ 2 w 25"/>
                <a:gd name="T9" fmla="*/ 20 h 40"/>
                <a:gd name="T10" fmla="*/ 0 w 25"/>
                <a:gd name="T11" fmla="*/ 38 h 40"/>
                <a:gd name="T12" fmla="*/ 1 w 25"/>
                <a:gd name="T13" fmla="*/ 40 h 40"/>
                <a:gd name="T14" fmla="*/ 2 w 25"/>
                <a:gd name="T15" fmla="*/ 40 h 40"/>
                <a:gd name="T16" fmla="*/ 3 w 25"/>
                <a:gd name="T17" fmla="*/ 40 h 40"/>
                <a:gd name="T18" fmla="*/ 18 w 25"/>
                <a:gd name="T19" fmla="*/ 25 h 40"/>
                <a:gd name="T20" fmla="*/ 24 w 25"/>
                <a:gd name="T21" fmla="*/ 16 h 40"/>
                <a:gd name="T22" fmla="*/ 25 w 25"/>
                <a:gd name="T23" fmla="*/ 4 h 40"/>
                <a:gd name="T24" fmla="*/ 25 w 25"/>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0">
                  <a:moveTo>
                    <a:pt x="25" y="2"/>
                  </a:moveTo>
                  <a:cubicBezTo>
                    <a:pt x="25" y="1"/>
                    <a:pt x="24" y="1"/>
                    <a:pt x="23" y="0"/>
                  </a:cubicBezTo>
                  <a:cubicBezTo>
                    <a:pt x="23" y="0"/>
                    <a:pt x="22" y="0"/>
                    <a:pt x="21" y="1"/>
                  </a:cubicBezTo>
                  <a:cubicBezTo>
                    <a:pt x="3" y="19"/>
                    <a:pt x="3" y="19"/>
                    <a:pt x="3" y="19"/>
                  </a:cubicBezTo>
                  <a:cubicBezTo>
                    <a:pt x="2" y="20"/>
                    <a:pt x="2" y="20"/>
                    <a:pt x="2" y="20"/>
                  </a:cubicBezTo>
                  <a:cubicBezTo>
                    <a:pt x="0" y="38"/>
                    <a:pt x="0" y="38"/>
                    <a:pt x="0" y="38"/>
                  </a:cubicBezTo>
                  <a:cubicBezTo>
                    <a:pt x="0" y="39"/>
                    <a:pt x="0" y="40"/>
                    <a:pt x="1" y="40"/>
                  </a:cubicBezTo>
                  <a:cubicBezTo>
                    <a:pt x="1" y="40"/>
                    <a:pt x="2" y="40"/>
                    <a:pt x="2" y="40"/>
                  </a:cubicBezTo>
                  <a:cubicBezTo>
                    <a:pt x="3" y="40"/>
                    <a:pt x="3" y="40"/>
                    <a:pt x="3" y="40"/>
                  </a:cubicBezTo>
                  <a:cubicBezTo>
                    <a:pt x="18" y="25"/>
                    <a:pt x="18" y="25"/>
                    <a:pt x="18" y="25"/>
                  </a:cubicBezTo>
                  <a:cubicBezTo>
                    <a:pt x="19" y="24"/>
                    <a:pt x="23" y="19"/>
                    <a:pt x="24" y="16"/>
                  </a:cubicBezTo>
                  <a:cubicBezTo>
                    <a:pt x="25" y="12"/>
                    <a:pt x="25" y="7"/>
                    <a:pt x="25" y="4"/>
                  </a:cubicBezTo>
                  <a:cubicBezTo>
                    <a:pt x="25" y="3"/>
                    <a:pt x="25" y="3"/>
                    <a:pt x="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8">
              <a:extLst>
                <a:ext uri="{FF2B5EF4-FFF2-40B4-BE49-F238E27FC236}">
                  <a16:creationId xmlns:a16="http://schemas.microsoft.com/office/drawing/2014/main" id="{7B96A765-F280-C54E-BFB0-22C5B9B175AC}"/>
                </a:ext>
              </a:extLst>
            </p:cNvPr>
            <p:cNvSpPr>
              <a:spLocks/>
            </p:cNvSpPr>
            <p:nvPr/>
          </p:nvSpPr>
          <p:spPr bwMode="auto">
            <a:xfrm>
              <a:off x="3035300" y="3359151"/>
              <a:ext cx="153988" cy="101600"/>
            </a:xfrm>
            <a:custGeom>
              <a:avLst/>
              <a:gdLst>
                <a:gd name="T0" fmla="*/ 22 w 41"/>
                <a:gd name="T1" fmla="*/ 22 h 26"/>
                <a:gd name="T2" fmla="*/ 40 w 41"/>
                <a:gd name="T3" fmla="*/ 4 h 26"/>
                <a:gd name="T4" fmla="*/ 41 w 41"/>
                <a:gd name="T5" fmla="*/ 2 h 26"/>
                <a:gd name="T6" fmla="*/ 39 w 41"/>
                <a:gd name="T7" fmla="*/ 0 h 26"/>
                <a:gd name="T8" fmla="*/ 24 w 41"/>
                <a:gd name="T9" fmla="*/ 2 h 26"/>
                <a:gd name="T10" fmla="*/ 15 w 41"/>
                <a:gd name="T11" fmla="*/ 8 h 26"/>
                <a:gd name="T12" fmla="*/ 1 w 41"/>
                <a:gd name="T13" fmla="*/ 22 h 26"/>
                <a:gd name="T14" fmla="*/ 1 w 41"/>
                <a:gd name="T15" fmla="*/ 25 h 26"/>
                <a:gd name="T16" fmla="*/ 2 w 41"/>
                <a:gd name="T17" fmla="*/ 26 h 26"/>
                <a:gd name="T18" fmla="*/ 3 w 41"/>
                <a:gd name="T19" fmla="*/ 26 h 26"/>
                <a:gd name="T20" fmla="*/ 21 w 41"/>
                <a:gd name="T21" fmla="*/ 23 h 26"/>
                <a:gd name="T22" fmla="*/ 22 w 41"/>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6">
                  <a:moveTo>
                    <a:pt x="22" y="22"/>
                  </a:moveTo>
                  <a:cubicBezTo>
                    <a:pt x="40" y="4"/>
                    <a:pt x="40" y="4"/>
                    <a:pt x="40" y="4"/>
                  </a:cubicBezTo>
                  <a:cubicBezTo>
                    <a:pt x="41" y="4"/>
                    <a:pt x="41" y="3"/>
                    <a:pt x="41" y="2"/>
                  </a:cubicBezTo>
                  <a:cubicBezTo>
                    <a:pt x="41" y="2"/>
                    <a:pt x="41" y="0"/>
                    <a:pt x="39" y="0"/>
                  </a:cubicBezTo>
                  <a:cubicBezTo>
                    <a:pt x="37" y="0"/>
                    <a:pt x="28" y="1"/>
                    <a:pt x="24" y="2"/>
                  </a:cubicBezTo>
                  <a:cubicBezTo>
                    <a:pt x="21" y="3"/>
                    <a:pt x="17" y="6"/>
                    <a:pt x="15" y="8"/>
                  </a:cubicBezTo>
                  <a:cubicBezTo>
                    <a:pt x="1" y="22"/>
                    <a:pt x="1" y="22"/>
                    <a:pt x="1" y="22"/>
                  </a:cubicBezTo>
                  <a:cubicBezTo>
                    <a:pt x="0" y="23"/>
                    <a:pt x="0" y="24"/>
                    <a:pt x="1" y="25"/>
                  </a:cubicBezTo>
                  <a:cubicBezTo>
                    <a:pt x="1" y="25"/>
                    <a:pt x="2" y="26"/>
                    <a:pt x="2" y="26"/>
                  </a:cubicBezTo>
                  <a:cubicBezTo>
                    <a:pt x="3" y="26"/>
                    <a:pt x="3" y="26"/>
                    <a:pt x="3" y="26"/>
                  </a:cubicBezTo>
                  <a:cubicBezTo>
                    <a:pt x="21" y="23"/>
                    <a:pt x="21" y="23"/>
                    <a:pt x="21" y="23"/>
                  </a:cubicBezTo>
                  <a:cubicBezTo>
                    <a:pt x="22" y="23"/>
                    <a:pt x="22" y="23"/>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9">
              <a:extLst>
                <a:ext uri="{FF2B5EF4-FFF2-40B4-BE49-F238E27FC236}">
                  <a16:creationId xmlns:a16="http://schemas.microsoft.com/office/drawing/2014/main" id="{A476F638-9A9E-4649-7B5C-0396D71529C6}"/>
                </a:ext>
              </a:extLst>
            </p:cNvPr>
            <p:cNvSpPr>
              <a:spLocks/>
            </p:cNvSpPr>
            <p:nvPr/>
          </p:nvSpPr>
          <p:spPr bwMode="auto">
            <a:xfrm>
              <a:off x="3054350" y="3475038"/>
              <a:ext cx="115888" cy="115888"/>
            </a:xfrm>
            <a:custGeom>
              <a:avLst/>
              <a:gdLst>
                <a:gd name="T0" fmla="*/ 22 w 31"/>
                <a:gd name="T1" fmla="*/ 3 h 30"/>
                <a:gd name="T2" fmla="*/ 9 w 31"/>
                <a:gd name="T3" fmla="*/ 4 h 30"/>
                <a:gd name="T4" fmla="*/ 0 w 31"/>
                <a:gd name="T5" fmla="*/ 28 h 30"/>
                <a:gd name="T6" fmla="*/ 1 w 31"/>
                <a:gd name="T7" fmla="*/ 30 h 30"/>
                <a:gd name="T8" fmla="*/ 2 w 31"/>
                <a:gd name="T9" fmla="*/ 30 h 30"/>
                <a:gd name="T10" fmla="*/ 3 w 31"/>
                <a:gd name="T11" fmla="*/ 30 h 30"/>
                <a:gd name="T12" fmla="*/ 26 w 31"/>
                <a:gd name="T13" fmla="*/ 21 h 30"/>
                <a:gd name="T14" fmla="*/ 28 w 31"/>
                <a:gd name="T15" fmla="*/ 8 h 30"/>
                <a:gd name="T16" fmla="*/ 22 w 31"/>
                <a:gd name="T1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22" y="3"/>
                  </a:moveTo>
                  <a:cubicBezTo>
                    <a:pt x="19" y="0"/>
                    <a:pt x="14" y="0"/>
                    <a:pt x="9" y="4"/>
                  </a:cubicBezTo>
                  <a:cubicBezTo>
                    <a:pt x="5" y="8"/>
                    <a:pt x="1" y="26"/>
                    <a:pt x="0" y="28"/>
                  </a:cubicBezTo>
                  <a:cubicBezTo>
                    <a:pt x="0" y="29"/>
                    <a:pt x="0" y="29"/>
                    <a:pt x="1" y="30"/>
                  </a:cubicBezTo>
                  <a:cubicBezTo>
                    <a:pt x="1" y="30"/>
                    <a:pt x="2" y="30"/>
                    <a:pt x="2" y="30"/>
                  </a:cubicBezTo>
                  <a:cubicBezTo>
                    <a:pt x="3" y="30"/>
                    <a:pt x="3" y="30"/>
                    <a:pt x="3" y="30"/>
                  </a:cubicBezTo>
                  <a:cubicBezTo>
                    <a:pt x="5" y="30"/>
                    <a:pt x="22" y="25"/>
                    <a:pt x="26" y="21"/>
                  </a:cubicBezTo>
                  <a:cubicBezTo>
                    <a:pt x="31" y="17"/>
                    <a:pt x="31" y="12"/>
                    <a:pt x="28" y="8"/>
                  </a:cubicBez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70" name="Graphic 169" descr="Handshake">
            <a:extLst>
              <a:ext uri="{FF2B5EF4-FFF2-40B4-BE49-F238E27FC236}">
                <a16:creationId xmlns:a16="http://schemas.microsoft.com/office/drawing/2014/main" id="{0499651A-4278-2EE9-ED3E-3E8E7892F1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8176" y="2451144"/>
            <a:ext cx="462454" cy="462454"/>
          </a:xfrm>
          <a:prstGeom prst="rect">
            <a:avLst/>
          </a:prstGeom>
        </p:spPr>
      </p:pic>
      <p:grpSp>
        <p:nvGrpSpPr>
          <p:cNvPr id="176" name="Group 175">
            <a:extLst>
              <a:ext uri="{FF2B5EF4-FFF2-40B4-BE49-F238E27FC236}">
                <a16:creationId xmlns:a16="http://schemas.microsoft.com/office/drawing/2014/main" id="{4CDB8A84-97B9-6C06-2F7F-804F79749D5F}"/>
              </a:ext>
            </a:extLst>
          </p:cNvPr>
          <p:cNvGrpSpPr/>
          <p:nvPr/>
        </p:nvGrpSpPr>
        <p:grpSpPr>
          <a:xfrm>
            <a:off x="9548969" y="1667714"/>
            <a:ext cx="268717" cy="296111"/>
            <a:chOff x="6291263" y="5054601"/>
            <a:chExt cx="327025" cy="360363"/>
          </a:xfrm>
          <a:solidFill>
            <a:schemeClr val="accent2"/>
          </a:solidFill>
        </p:grpSpPr>
        <p:sp>
          <p:nvSpPr>
            <p:cNvPr id="177" name="Freeform 179">
              <a:extLst>
                <a:ext uri="{FF2B5EF4-FFF2-40B4-BE49-F238E27FC236}">
                  <a16:creationId xmlns:a16="http://schemas.microsoft.com/office/drawing/2014/main" id="{595CD301-CB99-137F-2594-722851BB9C32}"/>
                </a:ext>
              </a:extLst>
            </p:cNvPr>
            <p:cNvSpPr>
              <a:spLocks noEditPoints="1"/>
            </p:cNvSpPr>
            <p:nvPr/>
          </p:nvSpPr>
          <p:spPr bwMode="auto">
            <a:xfrm>
              <a:off x="6291263" y="5054601"/>
              <a:ext cx="327025" cy="360363"/>
            </a:xfrm>
            <a:custGeom>
              <a:avLst/>
              <a:gdLst>
                <a:gd name="T0" fmla="*/ 81 w 87"/>
                <a:gd name="T1" fmla="*/ 39 h 96"/>
                <a:gd name="T2" fmla="*/ 78 w 87"/>
                <a:gd name="T3" fmla="*/ 34 h 96"/>
                <a:gd name="T4" fmla="*/ 40 w 87"/>
                <a:gd name="T5" fmla="*/ 0 h 96"/>
                <a:gd name="T6" fmla="*/ 0 w 87"/>
                <a:gd name="T7" fmla="*/ 40 h 96"/>
                <a:gd name="T8" fmla="*/ 16 w 87"/>
                <a:gd name="T9" fmla="*/ 72 h 96"/>
                <a:gd name="T10" fmla="*/ 16 w 87"/>
                <a:gd name="T11" fmla="*/ 94 h 96"/>
                <a:gd name="T12" fmla="*/ 18 w 87"/>
                <a:gd name="T13" fmla="*/ 96 h 96"/>
                <a:gd name="T14" fmla="*/ 58 w 87"/>
                <a:gd name="T15" fmla="*/ 96 h 96"/>
                <a:gd name="T16" fmla="*/ 60 w 87"/>
                <a:gd name="T17" fmla="*/ 94 h 96"/>
                <a:gd name="T18" fmla="*/ 60 w 87"/>
                <a:gd name="T19" fmla="*/ 82 h 96"/>
                <a:gd name="T20" fmla="*/ 74 w 87"/>
                <a:gd name="T21" fmla="*/ 78 h 96"/>
                <a:gd name="T22" fmla="*/ 78 w 87"/>
                <a:gd name="T23" fmla="*/ 60 h 96"/>
                <a:gd name="T24" fmla="*/ 82 w 87"/>
                <a:gd name="T25" fmla="*/ 60 h 96"/>
                <a:gd name="T26" fmla="*/ 86 w 87"/>
                <a:gd name="T27" fmla="*/ 58 h 96"/>
                <a:gd name="T28" fmla="*/ 87 w 87"/>
                <a:gd name="T29" fmla="*/ 55 h 96"/>
                <a:gd name="T30" fmla="*/ 87 w 87"/>
                <a:gd name="T31" fmla="*/ 54 h 96"/>
                <a:gd name="T32" fmla="*/ 81 w 87"/>
                <a:gd name="T33" fmla="*/ 39 h 96"/>
                <a:gd name="T34" fmla="*/ 64 w 87"/>
                <a:gd name="T35" fmla="*/ 62 h 96"/>
                <a:gd name="T36" fmla="*/ 62 w 87"/>
                <a:gd name="T37" fmla="*/ 64 h 96"/>
                <a:gd name="T38" fmla="*/ 22 w 87"/>
                <a:gd name="T39" fmla="*/ 64 h 96"/>
                <a:gd name="T40" fmla="*/ 20 w 87"/>
                <a:gd name="T41" fmla="*/ 62 h 96"/>
                <a:gd name="T42" fmla="*/ 20 w 87"/>
                <a:gd name="T43" fmla="*/ 22 h 96"/>
                <a:gd name="T44" fmla="*/ 22 w 87"/>
                <a:gd name="T45" fmla="*/ 20 h 96"/>
                <a:gd name="T46" fmla="*/ 62 w 87"/>
                <a:gd name="T47" fmla="*/ 20 h 96"/>
                <a:gd name="T48" fmla="*/ 64 w 87"/>
                <a:gd name="T49" fmla="*/ 22 h 96"/>
                <a:gd name="T50" fmla="*/ 64 w 87"/>
                <a:gd name="T5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96">
                  <a:moveTo>
                    <a:pt x="81" y="39"/>
                  </a:moveTo>
                  <a:cubicBezTo>
                    <a:pt x="80" y="37"/>
                    <a:pt x="78" y="34"/>
                    <a:pt x="78" y="34"/>
                  </a:cubicBez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5" y="59"/>
                    <a:pt x="86" y="58"/>
                  </a:cubicBezTo>
                  <a:cubicBezTo>
                    <a:pt x="87" y="57"/>
                    <a:pt x="87" y="56"/>
                    <a:pt x="87" y="55"/>
                  </a:cubicBezTo>
                  <a:cubicBezTo>
                    <a:pt x="87" y="54"/>
                    <a:pt x="87" y="54"/>
                    <a:pt x="87" y="54"/>
                  </a:cubicBezTo>
                  <a:cubicBezTo>
                    <a:pt x="87" y="50"/>
                    <a:pt x="84" y="44"/>
                    <a:pt x="81" y="39"/>
                  </a:cubicBezTo>
                  <a:close/>
                  <a:moveTo>
                    <a:pt x="64" y="62"/>
                  </a:moveTo>
                  <a:cubicBezTo>
                    <a:pt x="64" y="63"/>
                    <a:pt x="63" y="64"/>
                    <a:pt x="62" y="64"/>
                  </a:cubicBezTo>
                  <a:cubicBezTo>
                    <a:pt x="22" y="64"/>
                    <a:pt x="22" y="64"/>
                    <a:pt x="22" y="64"/>
                  </a:cubicBezTo>
                  <a:cubicBezTo>
                    <a:pt x="21" y="64"/>
                    <a:pt x="20" y="63"/>
                    <a:pt x="20" y="62"/>
                  </a:cubicBezTo>
                  <a:cubicBezTo>
                    <a:pt x="20" y="22"/>
                    <a:pt x="20" y="22"/>
                    <a:pt x="20" y="22"/>
                  </a:cubicBezTo>
                  <a:cubicBezTo>
                    <a:pt x="20" y="21"/>
                    <a:pt x="21" y="20"/>
                    <a:pt x="22" y="20"/>
                  </a:cubicBezTo>
                  <a:cubicBezTo>
                    <a:pt x="62" y="20"/>
                    <a:pt x="62" y="20"/>
                    <a:pt x="62" y="20"/>
                  </a:cubicBezTo>
                  <a:cubicBezTo>
                    <a:pt x="63" y="20"/>
                    <a:pt x="64" y="21"/>
                    <a:pt x="64" y="22"/>
                  </a:cubicBezTo>
                  <a:lnTo>
                    <a:pt x="6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180">
              <a:extLst>
                <a:ext uri="{FF2B5EF4-FFF2-40B4-BE49-F238E27FC236}">
                  <a16:creationId xmlns:a16="http://schemas.microsoft.com/office/drawing/2014/main" id="{EF0FE7DC-1F5E-A506-4425-ECF7FF0A1658}"/>
                </a:ext>
              </a:extLst>
            </p:cNvPr>
            <p:cNvSpPr>
              <a:spLocks/>
            </p:cNvSpPr>
            <p:nvPr/>
          </p:nvSpPr>
          <p:spPr bwMode="auto">
            <a:xfrm>
              <a:off x="6426200" y="5159376"/>
              <a:ext cx="76200" cy="14288"/>
            </a:xfrm>
            <a:custGeom>
              <a:avLst/>
              <a:gdLst>
                <a:gd name="T0" fmla="*/ 18 w 20"/>
                <a:gd name="T1" fmla="*/ 4 h 4"/>
                <a:gd name="T2" fmla="*/ 2 w 20"/>
                <a:gd name="T3" fmla="*/ 4 h 4"/>
                <a:gd name="T4" fmla="*/ 0 w 20"/>
                <a:gd name="T5" fmla="*/ 2 h 4"/>
                <a:gd name="T6" fmla="*/ 2 w 20"/>
                <a:gd name="T7" fmla="*/ 0 h 4"/>
                <a:gd name="T8" fmla="*/ 18 w 20"/>
                <a:gd name="T9" fmla="*/ 0 h 4"/>
                <a:gd name="T10" fmla="*/ 20 w 20"/>
                <a:gd name="T11" fmla="*/ 2 h 4"/>
                <a:gd name="T12" fmla="*/ 18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181">
              <a:extLst>
                <a:ext uri="{FF2B5EF4-FFF2-40B4-BE49-F238E27FC236}">
                  <a16:creationId xmlns:a16="http://schemas.microsoft.com/office/drawing/2014/main" id="{ED12E1EA-868A-875C-3D9B-1930183FB652}"/>
                </a:ext>
              </a:extLst>
            </p:cNvPr>
            <p:cNvSpPr>
              <a:spLocks/>
            </p:cNvSpPr>
            <p:nvPr/>
          </p:nvSpPr>
          <p:spPr bwMode="auto">
            <a:xfrm>
              <a:off x="6396038" y="5189538"/>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182">
              <a:extLst>
                <a:ext uri="{FF2B5EF4-FFF2-40B4-BE49-F238E27FC236}">
                  <a16:creationId xmlns:a16="http://schemas.microsoft.com/office/drawing/2014/main" id="{2A13921E-A9FD-7305-B997-8AC89EB13A13}"/>
                </a:ext>
              </a:extLst>
            </p:cNvPr>
            <p:cNvSpPr>
              <a:spLocks/>
            </p:cNvSpPr>
            <p:nvPr/>
          </p:nvSpPr>
          <p:spPr bwMode="auto">
            <a:xfrm>
              <a:off x="6396038" y="5219701"/>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183">
              <a:extLst>
                <a:ext uri="{FF2B5EF4-FFF2-40B4-BE49-F238E27FC236}">
                  <a16:creationId xmlns:a16="http://schemas.microsoft.com/office/drawing/2014/main" id="{BD05BD9E-7769-2620-456B-4A17889E3B76}"/>
                </a:ext>
              </a:extLst>
            </p:cNvPr>
            <p:cNvSpPr>
              <a:spLocks/>
            </p:cNvSpPr>
            <p:nvPr/>
          </p:nvSpPr>
          <p:spPr bwMode="auto">
            <a:xfrm>
              <a:off x="6396038" y="5249863"/>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2" name="Freeform 55">
            <a:extLst>
              <a:ext uri="{FF2B5EF4-FFF2-40B4-BE49-F238E27FC236}">
                <a16:creationId xmlns:a16="http://schemas.microsoft.com/office/drawing/2014/main" id="{420F9C2D-1D49-99A4-B61F-3CC02BD46F22}"/>
              </a:ext>
            </a:extLst>
          </p:cNvPr>
          <p:cNvSpPr>
            <a:spLocks noEditPoints="1"/>
          </p:cNvSpPr>
          <p:nvPr/>
        </p:nvSpPr>
        <p:spPr bwMode="auto">
          <a:xfrm>
            <a:off x="8314858" y="1678802"/>
            <a:ext cx="296111" cy="273935"/>
          </a:xfrm>
          <a:custGeom>
            <a:avLst/>
            <a:gdLst>
              <a:gd name="T0" fmla="*/ 48 w 96"/>
              <a:gd name="T1" fmla="*/ 0 h 89"/>
              <a:gd name="T2" fmla="*/ 0 w 96"/>
              <a:gd name="T3" fmla="*/ 39 h 89"/>
              <a:gd name="T4" fmla="*/ 13 w 96"/>
              <a:gd name="T5" fmla="*/ 66 h 89"/>
              <a:gd name="T6" fmla="*/ 4 w 96"/>
              <a:gd name="T7" fmla="*/ 86 h 89"/>
              <a:gd name="T8" fmla="*/ 4 w 96"/>
              <a:gd name="T9" fmla="*/ 88 h 89"/>
              <a:gd name="T10" fmla="*/ 5 w 96"/>
              <a:gd name="T11" fmla="*/ 89 h 89"/>
              <a:gd name="T12" fmla="*/ 6 w 96"/>
              <a:gd name="T13" fmla="*/ 88 h 89"/>
              <a:gd name="T14" fmla="*/ 32 w 96"/>
              <a:gd name="T15" fmla="*/ 76 h 89"/>
              <a:gd name="T16" fmla="*/ 48 w 96"/>
              <a:gd name="T17" fmla="*/ 79 h 89"/>
              <a:gd name="T18" fmla="*/ 96 w 96"/>
              <a:gd name="T19" fmla="*/ 39 h 89"/>
              <a:gd name="T20" fmla="*/ 48 w 96"/>
              <a:gd name="T21" fmla="*/ 0 h 89"/>
              <a:gd name="T22" fmla="*/ 50 w 96"/>
              <a:gd name="T23" fmla="*/ 62 h 89"/>
              <a:gd name="T24" fmla="*/ 46 w 96"/>
              <a:gd name="T25" fmla="*/ 58 h 89"/>
              <a:gd name="T26" fmla="*/ 50 w 96"/>
              <a:gd name="T27" fmla="*/ 54 h 89"/>
              <a:gd name="T28" fmla="*/ 54 w 96"/>
              <a:gd name="T29" fmla="*/ 58 h 89"/>
              <a:gd name="T30" fmla="*/ 50 w 96"/>
              <a:gd name="T31" fmla="*/ 62 h 89"/>
              <a:gd name="T32" fmla="*/ 52 w 96"/>
              <a:gd name="T33" fmla="*/ 45 h 89"/>
              <a:gd name="T34" fmla="*/ 52 w 96"/>
              <a:gd name="T35" fmla="*/ 49 h 89"/>
              <a:gd name="T36" fmla="*/ 50 w 96"/>
              <a:gd name="T37" fmla="*/ 51 h 89"/>
              <a:gd name="T38" fmla="*/ 48 w 96"/>
              <a:gd name="T39" fmla="*/ 49 h 89"/>
              <a:gd name="T40" fmla="*/ 48 w 96"/>
              <a:gd name="T41" fmla="*/ 44 h 89"/>
              <a:gd name="T42" fmla="*/ 50 w 96"/>
              <a:gd name="T43" fmla="*/ 42 h 89"/>
              <a:gd name="T44" fmla="*/ 60 w 96"/>
              <a:gd name="T45" fmla="*/ 32 h 89"/>
              <a:gd name="T46" fmla="*/ 50 w 96"/>
              <a:gd name="T47" fmla="*/ 22 h 89"/>
              <a:gd name="T48" fmla="*/ 40 w 96"/>
              <a:gd name="T49" fmla="*/ 32 h 89"/>
              <a:gd name="T50" fmla="*/ 38 w 96"/>
              <a:gd name="T51" fmla="*/ 34 h 89"/>
              <a:gd name="T52" fmla="*/ 36 w 96"/>
              <a:gd name="T53" fmla="*/ 32 h 89"/>
              <a:gd name="T54" fmla="*/ 50 w 96"/>
              <a:gd name="T55" fmla="*/ 18 h 89"/>
              <a:gd name="T56" fmla="*/ 64 w 96"/>
              <a:gd name="T57" fmla="*/ 32 h 89"/>
              <a:gd name="T58" fmla="*/ 52 w 96"/>
              <a:gd name="T59"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89">
                <a:moveTo>
                  <a:pt x="48" y="0"/>
                </a:moveTo>
                <a:cubicBezTo>
                  <a:pt x="22" y="0"/>
                  <a:pt x="0" y="17"/>
                  <a:pt x="0" y="39"/>
                </a:cubicBezTo>
                <a:cubicBezTo>
                  <a:pt x="0" y="49"/>
                  <a:pt x="5" y="59"/>
                  <a:pt x="13" y="66"/>
                </a:cubicBezTo>
                <a:cubicBezTo>
                  <a:pt x="4" y="86"/>
                  <a:pt x="4" y="86"/>
                  <a:pt x="4" y="86"/>
                </a:cubicBezTo>
                <a:cubicBezTo>
                  <a:pt x="3" y="86"/>
                  <a:pt x="3" y="87"/>
                  <a:pt x="4" y="88"/>
                </a:cubicBezTo>
                <a:cubicBezTo>
                  <a:pt x="4" y="88"/>
                  <a:pt x="5" y="89"/>
                  <a:pt x="5" y="89"/>
                </a:cubicBezTo>
                <a:cubicBezTo>
                  <a:pt x="6" y="89"/>
                  <a:pt x="6" y="89"/>
                  <a:pt x="6" y="88"/>
                </a:cubicBezTo>
                <a:cubicBezTo>
                  <a:pt x="32" y="76"/>
                  <a:pt x="32" y="76"/>
                  <a:pt x="32" y="76"/>
                </a:cubicBezTo>
                <a:cubicBezTo>
                  <a:pt x="37" y="78"/>
                  <a:pt x="43" y="79"/>
                  <a:pt x="48" y="79"/>
                </a:cubicBezTo>
                <a:cubicBezTo>
                  <a:pt x="74" y="79"/>
                  <a:pt x="96" y="61"/>
                  <a:pt x="96" y="39"/>
                </a:cubicBezTo>
                <a:cubicBezTo>
                  <a:pt x="96" y="17"/>
                  <a:pt x="74" y="0"/>
                  <a:pt x="48" y="0"/>
                </a:cubicBezTo>
                <a:close/>
                <a:moveTo>
                  <a:pt x="50" y="62"/>
                </a:moveTo>
                <a:cubicBezTo>
                  <a:pt x="48" y="62"/>
                  <a:pt x="46" y="60"/>
                  <a:pt x="46" y="58"/>
                </a:cubicBezTo>
                <a:cubicBezTo>
                  <a:pt x="46" y="55"/>
                  <a:pt x="48" y="54"/>
                  <a:pt x="50" y="54"/>
                </a:cubicBezTo>
                <a:cubicBezTo>
                  <a:pt x="52" y="54"/>
                  <a:pt x="54" y="55"/>
                  <a:pt x="54" y="58"/>
                </a:cubicBezTo>
                <a:cubicBezTo>
                  <a:pt x="54" y="60"/>
                  <a:pt x="52" y="62"/>
                  <a:pt x="50" y="62"/>
                </a:cubicBezTo>
                <a:close/>
                <a:moveTo>
                  <a:pt x="52" y="45"/>
                </a:moveTo>
                <a:cubicBezTo>
                  <a:pt x="52" y="49"/>
                  <a:pt x="52" y="49"/>
                  <a:pt x="52" y="49"/>
                </a:cubicBezTo>
                <a:cubicBezTo>
                  <a:pt x="52" y="50"/>
                  <a:pt x="51" y="51"/>
                  <a:pt x="50" y="51"/>
                </a:cubicBezTo>
                <a:cubicBezTo>
                  <a:pt x="49" y="51"/>
                  <a:pt x="48" y="50"/>
                  <a:pt x="48" y="49"/>
                </a:cubicBezTo>
                <a:cubicBezTo>
                  <a:pt x="48" y="44"/>
                  <a:pt x="48" y="44"/>
                  <a:pt x="48" y="44"/>
                </a:cubicBezTo>
                <a:cubicBezTo>
                  <a:pt x="48" y="43"/>
                  <a:pt x="49" y="42"/>
                  <a:pt x="50" y="42"/>
                </a:cubicBezTo>
                <a:cubicBezTo>
                  <a:pt x="55" y="42"/>
                  <a:pt x="60" y="37"/>
                  <a:pt x="60" y="32"/>
                </a:cubicBezTo>
                <a:cubicBezTo>
                  <a:pt x="60" y="26"/>
                  <a:pt x="55" y="22"/>
                  <a:pt x="50" y="22"/>
                </a:cubicBezTo>
                <a:cubicBezTo>
                  <a:pt x="45" y="22"/>
                  <a:pt x="40" y="27"/>
                  <a:pt x="40" y="32"/>
                </a:cubicBezTo>
                <a:cubicBezTo>
                  <a:pt x="40" y="33"/>
                  <a:pt x="39" y="34"/>
                  <a:pt x="38" y="34"/>
                </a:cubicBezTo>
                <a:cubicBezTo>
                  <a:pt x="37" y="34"/>
                  <a:pt x="36" y="33"/>
                  <a:pt x="36" y="32"/>
                </a:cubicBezTo>
                <a:cubicBezTo>
                  <a:pt x="36" y="24"/>
                  <a:pt x="42" y="18"/>
                  <a:pt x="50" y="18"/>
                </a:cubicBezTo>
                <a:cubicBezTo>
                  <a:pt x="58" y="18"/>
                  <a:pt x="64" y="24"/>
                  <a:pt x="64" y="32"/>
                </a:cubicBezTo>
                <a:cubicBezTo>
                  <a:pt x="64" y="39"/>
                  <a:pt x="59" y="45"/>
                  <a:pt x="52" y="4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85" name="Group 184">
            <a:extLst>
              <a:ext uri="{FF2B5EF4-FFF2-40B4-BE49-F238E27FC236}">
                <a16:creationId xmlns:a16="http://schemas.microsoft.com/office/drawing/2014/main" id="{95E781CF-E768-B098-EF17-746060927907}"/>
              </a:ext>
            </a:extLst>
          </p:cNvPr>
          <p:cNvGrpSpPr/>
          <p:nvPr/>
        </p:nvGrpSpPr>
        <p:grpSpPr>
          <a:xfrm>
            <a:off x="7094444" y="1667061"/>
            <a:ext cx="296110" cy="297416"/>
            <a:chOff x="5554663" y="3971925"/>
            <a:chExt cx="360362" cy="361951"/>
          </a:xfrm>
          <a:solidFill>
            <a:schemeClr val="bg1"/>
          </a:solidFill>
        </p:grpSpPr>
        <p:sp>
          <p:nvSpPr>
            <p:cNvPr id="186" name="Freeform 27">
              <a:extLst>
                <a:ext uri="{FF2B5EF4-FFF2-40B4-BE49-F238E27FC236}">
                  <a16:creationId xmlns:a16="http://schemas.microsoft.com/office/drawing/2014/main" id="{9F92A814-AD2D-96C2-2D62-262607F4246A}"/>
                </a:ext>
              </a:extLst>
            </p:cNvPr>
            <p:cNvSpPr>
              <a:spLocks noEditPoints="1"/>
            </p:cNvSpPr>
            <p:nvPr/>
          </p:nvSpPr>
          <p:spPr bwMode="auto">
            <a:xfrm>
              <a:off x="5554663" y="4078288"/>
              <a:ext cx="255588" cy="255588"/>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28">
              <a:extLst>
                <a:ext uri="{FF2B5EF4-FFF2-40B4-BE49-F238E27FC236}">
                  <a16:creationId xmlns:a16="http://schemas.microsoft.com/office/drawing/2014/main" id="{58D04FDB-927B-FCDA-53C7-A9C5A94DBEA3}"/>
                </a:ext>
              </a:extLst>
            </p:cNvPr>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8" name="&quot;Not Allowed&quot; Symbol 187">
            <a:extLst>
              <a:ext uri="{FF2B5EF4-FFF2-40B4-BE49-F238E27FC236}">
                <a16:creationId xmlns:a16="http://schemas.microsoft.com/office/drawing/2014/main" id="{C58F2847-39E1-5E41-A0EB-BDE8385F270D}"/>
              </a:ext>
            </a:extLst>
          </p:cNvPr>
          <p:cNvSpPr/>
          <p:nvPr/>
        </p:nvSpPr>
        <p:spPr>
          <a:xfrm>
            <a:off x="5849442" y="1643127"/>
            <a:ext cx="345284" cy="345284"/>
          </a:xfrm>
          <a:prstGeom prst="noSmoking">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Oval 96">
            <a:extLst>
              <a:ext uri="{FF2B5EF4-FFF2-40B4-BE49-F238E27FC236}">
                <a16:creationId xmlns:a16="http://schemas.microsoft.com/office/drawing/2014/main" id="{05342126-9126-5A35-269A-6FAFE5D39F2F}"/>
              </a:ext>
            </a:extLst>
          </p:cNvPr>
          <p:cNvSpPr/>
          <p:nvPr/>
        </p:nvSpPr>
        <p:spPr>
          <a:xfrm>
            <a:off x="5726809" y="307031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Rectangle 97">
            <a:extLst>
              <a:ext uri="{FF2B5EF4-FFF2-40B4-BE49-F238E27FC236}">
                <a16:creationId xmlns:a16="http://schemas.microsoft.com/office/drawing/2014/main" id="{52E75D16-CC8B-CF65-7F42-85563F5601A4}"/>
              </a:ext>
            </a:extLst>
          </p:cNvPr>
          <p:cNvSpPr/>
          <p:nvPr/>
        </p:nvSpPr>
        <p:spPr>
          <a:xfrm>
            <a:off x="5455343" y="370346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APPROVAL</a:t>
            </a:r>
            <a:endParaRPr lang="en-US" sz="700" b="1" dirty="0">
              <a:solidFill>
                <a:schemeClr val="tx1"/>
              </a:solidFill>
              <a:cs typeface="Poppins SemiBold" panose="00000700000000000000" pitchFamily="2" charset="0"/>
            </a:endParaRPr>
          </a:p>
        </p:txBody>
      </p:sp>
      <p:sp>
        <p:nvSpPr>
          <p:cNvPr id="99" name="Rectangle 98">
            <a:extLst>
              <a:ext uri="{FF2B5EF4-FFF2-40B4-BE49-F238E27FC236}">
                <a16:creationId xmlns:a16="http://schemas.microsoft.com/office/drawing/2014/main" id="{52A42388-665B-5BF1-CD29-0D6E22E2B087}"/>
              </a:ext>
            </a:extLst>
          </p:cNvPr>
          <p:cNvSpPr/>
          <p:nvPr/>
        </p:nvSpPr>
        <p:spPr>
          <a:xfrm>
            <a:off x="6675758" y="370346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IMPLEMENT</a:t>
            </a:r>
            <a:endParaRPr lang="en-US" sz="700" b="1" dirty="0">
              <a:solidFill>
                <a:schemeClr val="tx1"/>
              </a:solidFill>
              <a:cs typeface="Poppins SemiBold" panose="00000700000000000000" pitchFamily="2" charset="0"/>
            </a:endParaRPr>
          </a:p>
        </p:txBody>
      </p:sp>
      <p:sp>
        <p:nvSpPr>
          <p:cNvPr id="101" name="Oval 100">
            <a:extLst>
              <a:ext uri="{FF2B5EF4-FFF2-40B4-BE49-F238E27FC236}">
                <a16:creationId xmlns:a16="http://schemas.microsoft.com/office/drawing/2014/main" id="{4DB389BA-B389-0DD3-C554-B53186364D46}"/>
              </a:ext>
            </a:extLst>
          </p:cNvPr>
          <p:cNvSpPr/>
          <p:nvPr/>
        </p:nvSpPr>
        <p:spPr>
          <a:xfrm>
            <a:off x="6947224" y="307031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16829D95-05D9-A6B9-0294-32DC5BB8A058}"/>
              </a:ext>
            </a:extLst>
          </p:cNvPr>
          <p:cNvSpPr/>
          <p:nvPr/>
        </p:nvSpPr>
        <p:spPr>
          <a:xfrm>
            <a:off x="9116586" y="370346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EXPAND &amp; RENEW</a:t>
            </a:r>
            <a:endParaRPr lang="en-US" sz="700" b="1" dirty="0">
              <a:solidFill>
                <a:schemeClr val="tx1"/>
              </a:solidFill>
              <a:cs typeface="Poppins SemiBold" panose="00000700000000000000" pitchFamily="2" charset="0"/>
            </a:endParaRPr>
          </a:p>
        </p:txBody>
      </p:sp>
      <p:sp>
        <p:nvSpPr>
          <p:cNvPr id="106" name="Oval 105">
            <a:extLst>
              <a:ext uri="{FF2B5EF4-FFF2-40B4-BE49-F238E27FC236}">
                <a16:creationId xmlns:a16="http://schemas.microsoft.com/office/drawing/2014/main" id="{EB311C04-7A42-3DE3-D744-25D829FBABEF}"/>
              </a:ext>
            </a:extLst>
          </p:cNvPr>
          <p:cNvSpPr/>
          <p:nvPr/>
        </p:nvSpPr>
        <p:spPr>
          <a:xfrm>
            <a:off x="9388052" y="307031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a:extLst>
              <a:ext uri="{FF2B5EF4-FFF2-40B4-BE49-F238E27FC236}">
                <a16:creationId xmlns:a16="http://schemas.microsoft.com/office/drawing/2014/main" id="{58E67328-7DA0-3677-A726-259EA1FCFD64}"/>
              </a:ext>
            </a:extLst>
          </p:cNvPr>
          <p:cNvSpPr/>
          <p:nvPr/>
        </p:nvSpPr>
        <p:spPr>
          <a:xfrm>
            <a:off x="10337001" y="370346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ADVOCATE</a:t>
            </a:r>
            <a:endParaRPr lang="en-US" sz="700" b="1" dirty="0">
              <a:solidFill>
                <a:schemeClr val="tx1"/>
              </a:solidFill>
              <a:cs typeface="Poppins SemiBold" panose="00000700000000000000" pitchFamily="2" charset="0"/>
            </a:endParaRPr>
          </a:p>
        </p:txBody>
      </p:sp>
      <p:sp>
        <p:nvSpPr>
          <p:cNvPr id="110" name="Oval 109">
            <a:extLst>
              <a:ext uri="{FF2B5EF4-FFF2-40B4-BE49-F238E27FC236}">
                <a16:creationId xmlns:a16="http://schemas.microsoft.com/office/drawing/2014/main" id="{A0141B76-CF70-24BC-079F-8793952612B3}"/>
              </a:ext>
            </a:extLst>
          </p:cNvPr>
          <p:cNvSpPr/>
          <p:nvPr/>
        </p:nvSpPr>
        <p:spPr>
          <a:xfrm>
            <a:off x="10608467" y="307031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a:extLst>
              <a:ext uri="{FF2B5EF4-FFF2-40B4-BE49-F238E27FC236}">
                <a16:creationId xmlns:a16="http://schemas.microsoft.com/office/drawing/2014/main" id="{960CCEB0-65E1-8265-5F90-B7E2CEEC1CDC}"/>
              </a:ext>
            </a:extLst>
          </p:cNvPr>
          <p:cNvSpPr/>
          <p:nvPr/>
        </p:nvSpPr>
        <p:spPr>
          <a:xfrm>
            <a:off x="7896172" y="3703466"/>
            <a:ext cx="1133483" cy="140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tx1"/>
                </a:solidFill>
                <a:cs typeface="Poppins SemiBold" panose="00000700000000000000" pitchFamily="2" charset="0"/>
              </a:rPr>
              <a:t>UTILIZE</a:t>
            </a:r>
            <a:endParaRPr lang="en-US" sz="700" b="1" dirty="0">
              <a:solidFill>
                <a:schemeClr val="tx1"/>
              </a:solidFill>
              <a:cs typeface="Poppins SemiBold" panose="00000700000000000000" pitchFamily="2" charset="0"/>
            </a:endParaRPr>
          </a:p>
        </p:txBody>
      </p:sp>
      <p:sp>
        <p:nvSpPr>
          <p:cNvPr id="102" name="Oval 101">
            <a:extLst>
              <a:ext uri="{FF2B5EF4-FFF2-40B4-BE49-F238E27FC236}">
                <a16:creationId xmlns:a16="http://schemas.microsoft.com/office/drawing/2014/main" id="{5C0BAC64-D4C9-DDD6-5F0D-3DAECBF41DBB}"/>
              </a:ext>
            </a:extLst>
          </p:cNvPr>
          <p:cNvSpPr/>
          <p:nvPr/>
        </p:nvSpPr>
        <p:spPr>
          <a:xfrm>
            <a:off x="8167638" y="3070314"/>
            <a:ext cx="590550" cy="590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1" name="Group 170">
            <a:extLst>
              <a:ext uri="{FF2B5EF4-FFF2-40B4-BE49-F238E27FC236}">
                <a16:creationId xmlns:a16="http://schemas.microsoft.com/office/drawing/2014/main" id="{38C5027D-A83B-C12F-B797-2044D2159A99}"/>
              </a:ext>
            </a:extLst>
          </p:cNvPr>
          <p:cNvGrpSpPr/>
          <p:nvPr/>
        </p:nvGrpSpPr>
        <p:grpSpPr>
          <a:xfrm>
            <a:off x="10758948" y="3217534"/>
            <a:ext cx="289589" cy="296111"/>
            <a:chOff x="5562600" y="4332288"/>
            <a:chExt cx="352426" cy="360363"/>
          </a:xfrm>
          <a:solidFill>
            <a:schemeClr val="accent2"/>
          </a:solidFill>
        </p:grpSpPr>
        <p:sp>
          <p:nvSpPr>
            <p:cNvPr id="172" name="Oval 127">
              <a:extLst>
                <a:ext uri="{FF2B5EF4-FFF2-40B4-BE49-F238E27FC236}">
                  <a16:creationId xmlns:a16="http://schemas.microsoft.com/office/drawing/2014/main" id="{E94AFB03-4832-FF37-FD29-7C6A7DD0ABED}"/>
                </a:ext>
              </a:extLst>
            </p:cNvPr>
            <p:cNvSpPr>
              <a:spLocks noChangeArrowheads="1"/>
            </p:cNvSpPr>
            <p:nvPr/>
          </p:nvSpPr>
          <p:spPr bwMode="auto">
            <a:xfrm>
              <a:off x="5592763" y="4332288"/>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128">
              <a:extLst>
                <a:ext uri="{FF2B5EF4-FFF2-40B4-BE49-F238E27FC236}">
                  <a16:creationId xmlns:a16="http://schemas.microsoft.com/office/drawing/2014/main" id="{A831DCCF-E0D6-4166-7A62-18CA7FC326B4}"/>
                </a:ext>
              </a:extLst>
            </p:cNvPr>
            <p:cNvSpPr>
              <a:spLocks/>
            </p:cNvSpPr>
            <p:nvPr/>
          </p:nvSpPr>
          <p:spPr bwMode="auto">
            <a:xfrm>
              <a:off x="5562600" y="4467226"/>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129">
              <a:extLst>
                <a:ext uri="{FF2B5EF4-FFF2-40B4-BE49-F238E27FC236}">
                  <a16:creationId xmlns:a16="http://schemas.microsoft.com/office/drawing/2014/main" id="{24ECE978-DB0C-7FF4-DDF2-898D9773BE55}"/>
                </a:ext>
              </a:extLst>
            </p:cNvPr>
            <p:cNvSpPr>
              <a:spLocks noEditPoints="1"/>
            </p:cNvSpPr>
            <p:nvPr/>
          </p:nvSpPr>
          <p:spPr bwMode="auto">
            <a:xfrm>
              <a:off x="5697538" y="4346576"/>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45 w 58"/>
                <a:gd name="T19" fmla="*/ 44 h 60"/>
                <a:gd name="T20" fmla="*/ 44 w 58"/>
                <a:gd name="T21" fmla="*/ 44 h 60"/>
                <a:gd name="T22" fmla="*/ 43 w 58"/>
                <a:gd name="T23" fmla="*/ 43 h 60"/>
                <a:gd name="T24" fmla="*/ 40 w 58"/>
                <a:gd name="T25" fmla="*/ 36 h 60"/>
                <a:gd name="T26" fmla="*/ 28 w 58"/>
                <a:gd name="T27" fmla="*/ 36 h 60"/>
                <a:gd name="T28" fmla="*/ 25 w 58"/>
                <a:gd name="T29" fmla="*/ 43 h 60"/>
                <a:gd name="T30" fmla="*/ 23 w 58"/>
                <a:gd name="T31" fmla="*/ 44 h 60"/>
                <a:gd name="T32" fmla="*/ 22 w 58"/>
                <a:gd name="T33" fmla="*/ 41 h 60"/>
                <a:gd name="T34" fmla="*/ 32 w 58"/>
                <a:gd name="T35" fmla="*/ 14 h 60"/>
                <a:gd name="T36" fmla="*/ 34 w 58"/>
                <a:gd name="T37" fmla="*/ 12 h 60"/>
                <a:gd name="T38" fmla="*/ 36 w 58"/>
                <a:gd name="T39" fmla="*/ 14 h 60"/>
                <a:gd name="T40" fmla="*/ 46 w 58"/>
                <a:gd name="T41" fmla="*/ 41 h 60"/>
                <a:gd name="T42" fmla="*/ 45 w 58"/>
                <a:gd name="T4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60">
                  <a:moveTo>
                    <a:pt x="4" y="0"/>
                  </a:moveTo>
                  <a:cubicBezTo>
                    <a:pt x="6" y="3"/>
                    <a:pt x="8" y="7"/>
                    <a:pt x="8" y="12"/>
                  </a:cubicBezTo>
                  <a:cubicBezTo>
                    <a:pt x="8" y="19"/>
                    <a:pt x="5" y="24"/>
                    <a:pt x="0" y="28"/>
                  </a:cubicBezTo>
                  <a:cubicBezTo>
                    <a:pt x="16" y="28"/>
                    <a:pt x="16" y="28"/>
                    <a:pt x="16" y="28"/>
                  </a:cubicBezTo>
                  <a:cubicBezTo>
                    <a:pt x="16" y="34"/>
                    <a:pt x="16" y="34"/>
                    <a:pt x="16" y="34"/>
                  </a:cubicBezTo>
                  <a:cubicBezTo>
                    <a:pt x="16" y="44"/>
                    <a:pt x="13" y="53"/>
                    <a:pt x="9" y="60"/>
                  </a:cubicBezTo>
                  <a:cubicBezTo>
                    <a:pt x="58" y="60"/>
                    <a:pt x="58" y="60"/>
                    <a:pt x="58" y="60"/>
                  </a:cubicBezTo>
                  <a:cubicBezTo>
                    <a:pt x="58" y="0"/>
                    <a:pt x="58" y="0"/>
                    <a:pt x="58" y="0"/>
                  </a:cubicBezTo>
                  <a:lnTo>
                    <a:pt x="4" y="0"/>
                  </a:lnTo>
                  <a:close/>
                  <a:moveTo>
                    <a:pt x="45" y="44"/>
                  </a:moveTo>
                  <a:cubicBezTo>
                    <a:pt x="45" y="44"/>
                    <a:pt x="45" y="44"/>
                    <a:pt x="44" y="44"/>
                  </a:cubicBezTo>
                  <a:cubicBezTo>
                    <a:pt x="44" y="44"/>
                    <a:pt x="43" y="44"/>
                    <a:pt x="43" y="43"/>
                  </a:cubicBezTo>
                  <a:cubicBezTo>
                    <a:pt x="40" y="36"/>
                    <a:pt x="40" y="36"/>
                    <a:pt x="40" y="36"/>
                  </a:cubicBezTo>
                  <a:cubicBezTo>
                    <a:pt x="28" y="36"/>
                    <a:pt x="28" y="36"/>
                    <a:pt x="28" y="36"/>
                  </a:cubicBezTo>
                  <a:cubicBezTo>
                    <a:pt x="25" y="43"/>
                    <a:pt x="25" y="43"/>
                    <a:pt x="25" y="43"/>
                  </a:cubicBezTo>
                  <a:cubicBezTo>
                    <a:pt x="25" y="44"/>
                    <a:pt x="24" y="44"/>
                    <a:pt x="23" y="44"/>
                  </a:cubicBezTo>
                  <a:cubicBezTo>
                    <a:pt x="22" y="43"/>
                    <a:pt x="21" y="42"/>
                    <a:pt x="22" y="41"/>
                  </a:cubicBezTo>
                  <a:cubicBezTo>
                    <a:pt x="32" y="14"/>
                    <a:pt x="32" y="14"/>
                    <a:pt x="32" y="14"/>
                  </a:cubicBezTo>
                  <a:cubicBezTo>
                    <a:pt x="32" y="13"/>
                    <a:pt x="33" y="12"/>
                    <a:pt x="34" y="12"/>
                  </a:cubicBezTo>
                  <a:cubicBezTo>
                    <a:pt x="35" y="12"/>
                    <a:pt x="36" y="13"/>
                    <a:pt x="36" y="14"/>
                  </a:cubicBezTo>
                  <a:cubicBezTo>
                    <a:pt x="46" y="41"/>
                    <a:pt x="46" y="41"/>
                    <a:pt x="46" y="41"/>
                  </a:cubicBezTo>
                  <a:cubicBezTo>
                    <a:pt x="47" y="42"/>
                    <a:pt x="46" y="44"/>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130">
              <a:extLst>
                <a:ext uri="{FF2B5EF4-FFF2-40B4-BE49-F238E27FC236}">
                  <a16:creationId xmlns:a16="http://schemas.microsoft.com/office/drawing/2014/main" id="{B05EEB98-1E13-D16C-93D8-50AA7C5A3A68}"/>
                </a:ext>
              </a:extLst>
            </p:cNvPr>
            <p:cNvSpPr>
              <a:spLocks/>
            </p:cNvSpPr>
            <p:nvPr/>
          </p:nvSpPr>
          <p:spPr bwMode="auto">
            <a:xfrm>
              <a:off x="5810250" y="4422776"/>
              <a:ext cx="34925" cy="44450"/>
            </a:xfrm>
            <a:custGeom>
              <a:avLst/>
              <a:gdLst>
                <a:gd name="T0" fmla="*/ 0 w 22"/>
                <a:gd name="T1" fmla="*/ 28 h 28"/>
                <a:gd name="T2" fmla="*/ 22 w 22"/>
                <a:gd name="T3" fmla="*/ 28 h 28"/>
                <a:gd name="T4" fmla="*/ 10 w 22"/>
                <a:gd name="T5" fmla="*/ 0 h 28"/>
                <a:gd name="T6" fmla="*/ 0 w 22"/>
                <a:gd name="T7" fmla="*/ 28 h 28"/>
              </a:gdLst>
              <a:ahLst/>
              <a:cxnLst>
                <a:cxn ang="0">
                  <a:pos x="T0" y="T1"/>
                </a:cxn>
                <a:cxn ang="0">
                  <a:pos x="T2" y="T3"/>
                </a:cxn>
                <a:cxn ang="0">
                  <a:pos x="T4" y="T5"/>
                </a:cxn>
                <a:cxn ang="0">
                  <a:pos x="T6" y="T7"/>
                </a:cxn>
              </a:cxnLst>
              <a:rect l="0" t="0" r="r" b="b"/>
              <a:pathLst>
                <a:path w="22" h="28">
                  <a:moveTo>
                    <a:pt x="0" y="28"/>
                  </a:moveTo>
                  <a:lnTo>
                    <a:pt x="22" y="28"/>
                  </a:lnTo>
                  <a:lnTo>
                    <a:pt x="10"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3" name="Freeform 10">
            <a:extLst>
              <a:ext uri="{FF2B5EF4-FFF2-40B4-BE49-F238E27FC236}">
                <a16:creationId xmlns:a16="http://schemas.microsoft.com/office/drawing/2014/main" id="{8B81B2E3-1DCE-89F1-FBB0-663B3CB0B7C2}"/>
              </a:ext>
            </a:extLst>
          </p:cNvPr>
          <p:cNvSpPr>
            <a:spLocks noEditPoints="1"/>
          </p:cNvSpPr>
          <p:nvPr/>
        </p:nvSpPr>
        <p:spPr bwMode="auto">
          <a:xfrm>
            <a:off x="8314858" y="3229926"/>
            <a:ext cx="296111" cy="271326"/>
          </a:xfrm>
          <a:custGeom>
            <a:avLst/>
            <a:gdLst>
              <a:gd name="T0" fmla="*/ 88 w 96"/>
              <a:gd name="T1" fmla="*/ 0 h 88"/>
              <a:gd name="T2" fmla="*/ 8 w 96"/>
              <a:gd name="T3" fmla="*/ 0 h 88"/>
              <a:gd name="T4" fmla="*/ 0 w 96"/>
              <a:gd name="T5" fmla="*/ 8 h 88"/>
              <a:gd name="T6" fmla="*/ 0 w 96"/>
              <a:gd name="T7" fmla="*/ 68 h 88"/>
              <a:gd name="T8" fmla="*/ 8 w 96"/>
              <a:gd name="T9" fmla="*/ 76 h 88"/>
              <a:gd name="T10" fmla="*/ 35 w 96"/>
              <a:gd name="T11" fmla="*/ 76 h 88"/>
              <a:gd name="T12" fmla="*/ 33 w 96"/>
              <a:gd name="T13" fmla="*/ 84 h 88"/>
              <a:gd name="T14" fmla="*/ 20 w 96"/>
              <a:gd name="T15" fmla="*/ 84 h 88"/>
              <a:gd name="T16" fmla="*/ 18 w 96"/>
              <a:gd name="T17" fmla="*/ 86 h 88"/>
              <a:gd name="T18" fmla="*/ 20 w 96"/>
              <a:gd name="T19" fmla="*/ 88 h 88"/>
              <a:gd name="T20" fmla="*/ 34 w 96"/>
              <a:gd name="T21" fmla="*/ 88 h 88"/>
              <a:gd name="T22" fmla="*/ 62 w 96"/>
              <a:gd name="T23" fmla="*/ 88 h 88"/>
              <a:gd name="T24" fmla="*/ 62 w 96"/>
              <a:gd name="T25" fmla="*/ 88 h 88"/>
              <a:gd name="T26" fmla="*/ 76 w 96"/>
              <a:gd name="T27" fmla="*/ 88 h 88"/>
              <a:gd name="T28" fmla="*/ 78 w 96"/>
              <a:gd name="T29" fmla="*/ 86 h 88"/>
              <a:gd name="T30" fmla="*/ 76 w 96"/>
              <a:gd name="T31" fmla="*/ 84 h 88"/>
              <a:gd name="T32" fmla="*/ 63 w 96"/>
              <a:gd name="T33" fmla="*/ 84 h 88"/>
              <a:gd name="T34" fmla="*/ 61 w 96"/>
              <a:gd name="T35" fmla="*/ 76 h 88"/>
              <a:gd name="T36" fmla="*/ 88 w 96"/>
              <a:gd name="T37" fmla="*/ 76 h 88"/>
              <a:gd name="T38" fmla="*/ 96 w 96"/>
              <a:gd name="T39" fmla="*/ 68 h 88"/>
              <a:gd name="T40" fmla="*/ 96 w 96"/>
              <a:gd name="T41" fmla="*/ 8 h 88"/>
              <a:gd name="T42" fmla="*/ 88 w 96"/>
              <a:gd name="T43" fmla="*/ 0 h 88"/>
              <a:gd name="T44" fmla="*/ 48 w 96"/>
              <a:gd name="T45" fmla="*/ 70 h 88"/>
              <a:gd name="T46" fmla="*/ 44 w 96"/>
              <a:gd name="T47" fmla="*/ 66 h 88"/>
              <a:gd name="T48" fmla="*/ 48 w 96"/>
              <a:gd name="T49" fmla="*/ 62 h 88"/>
              <a:gd name="T50" fmla="*/ 52 w 96"/>
              <a:gd name="T51" fmla="*/ 66 h 88"/>
              <a:gd name="T52" fmla="*/ 48 w 96"/>
              <a:gd name="T53" fmla="*/ 70 h 88"/>
              <a:gd name="T54" fmla="*/ 88 w 96"/>
              <a:gd name="T55" fmla="*/ 60 h 88"/>
              <a:gd name="T56" fmla="*/ 8 w 96"/>
              <a:gd name="T57" fmla="*/ 60 h 88"/>
              <a:gd name="T58" fmla="*/ 8 w 96"/>
              <a:gd name="T59" fmla="*/ 8 h 88"/>
              <a:gd name="T60" fmla="*/ 88 w 96"/>
              <a:gd name="T61" fmla="*/ 8 h 88"/>
              <a:gd name="T62" fmla="*/ 88 w 96"/>
              <a:gd name="T63"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88">
                <a:moveTo>
                  <a:pt x="88" y="0"/>
                </a:moveTo>
                <a:cubicBezTo>
                  <a:pt x="8" y="0"/>
                  <a:pt x="8" y="0"/>
                  <a:pt x="8" y="0"/>
                </a:cubicBezTo>
                <a:cubicBezTo>
                  <a:pt x="4" y="0"/>
                  <a:pt x="0" y="4"/>
                  <a:pt x="0" y="8"/>
                </a:cubicBezTo>
                <a:cubicBezTo>
                  <a:pt x="0" y="68"/>
                  <a:pt x="0" y="68"/>
                  <a:pt x="0" y="68"/>
                </a:cubicBezTo>
                <a:cubicBezTo>
                  <a:pt x="0" y="72"/>
                  <a:pt x="4" y="76"/>
                  <a:pt x="8" y="76"/>
                </a:cubicBezTo>
                <a:cubicBezTo>
                  <a:pt x="35" y="76"/>
                  <a:pt x="35" y="76"/>
                  <a:pt x="35" y="76"/>
                </a:cubicBezTo>
                <a:cubicBezTo>
                  <a:pt x="33" y="84"/>
                  <a:pt x="33" y="84"/>
                  <a:pt x="33" y="84"/>
                </a:cubicBezTo>
                <a:cubicBezTo>
                  <a:pt x="20" y="84"/>
                  <a:pt x="20" y="84"/>
                  <a:pt x="20" y="84"/>
                </a:cubicBezTo>
                <a:cubicBezTo>
                  <a:pt x="19" y="84"/>
                  <a:pt x="18" y="85"/>
                  <a:pt x="18" y="86"/>
                </a:cubicBezTo>
                <a:cubicBezTo>
                  <a:pt x="18" y="87"/>
                  <a:pt x="19" y="88"/>
                  <a:pt x="20" y="88"/>
                </a:cubicBezTo>
                <a:cubicBezTo>
                  <a:pt x="34" y="88"/>
                  <a:pt x="34" y="88"/>
                  <a:pt x="34" y="88"/>
                </a:cubicBezTo>
                <a:cubicBezTo>
                  <a:pt x="62" y="88"/>
                  <a:pt x="62" y="88"/>
                  <a:pt x="62" y="88"/>
                </a:cubicBezTo>
                <a:cubicBezTo>
                  <a:pt x="62" y="88"/>
                  <a:pt x="62" y="88"/>
                  <a:pt x="62" y="88"/>
                </a:cubicBezTo>
                <a:cubicBezTo>
                  <a:pt x="76" y="88"/>
                  <a:pt x="76" y="88"/>
                  <a:pt x="76" y="88"/>
                </a:cubicBezTo>
                <a:cubicBezTo>
                  <a:pt x="77" y="88"/>
                  <a:pt x="78" y="87"/>
                  <a:pt x="78" y="86"/>
                </a:cubicBezTo>
                <a:cubicBezTo>
                  <a:pt x="78" y="85"/>
                  <a:pt x="77" y="84"/>
                  <a:pt x="76" y="84"/>
                </a:cubicBezTo>
                <a:cubicBezTo>
                  <a:pt x="63" y="84"/>
                  <a:pt x="63" y="84"/>
                  <a:pt x="63" y="84"/>
                </a:cubicBezTo>
                <a:cubicBezTo>
                  <a:pt x="61" y="76"/>
                  <a:pt x="61" y="76"/>
                  <a:pt x="61" y="76"/>
                </a:cubicBezTo>
                <a:cubicBezTo>
                  <a:pt x="88" y="76"/>
                  <a:pt x="88" y="76"/>
                  <a:pt x="88" y="76"/>
                </a:cubicBezTo>
                <a:cubicBezTo>
                  <a:pt x="92" y="76"/>
                  <a:pt x="96" y="72"/>
                  <a:pt x="96" y="68"/>
                </a:cubicBezTo>
                <a:cubicBezTo>
                  <a:pt x="96" y="8"/>
                  <a:pt x="96" y="8"/>
                  <a:pt x="96" y="8"/>
                </a:cubicBezTo>
                <a:cubicBezTo>
                  <a:pt x="96" y="4"/>
                  <a:pt x="92" y="0"/>
                  <a:pt x="88" y="0"/>
                </a:cubicBezTo>
                <a:close/>
                <a:moveTo>
                  <a:pt x="48" y="70"/>
                </a:moveTo>
                <a:cubicBezTo>
                  <a:pt x="46" y="70"/>
                  <a:pt x="44" y="68"/>
                  <a:pt x="44" y="66"/>
                </a:cubicBezTo>
                <a:cubicBezTo>
                  <a:pt x="44" y="64"/>
                  <a:pt x="46" y="62"/>
                  <a:pt x="48" y="62"/>
                </a:cubicBezTo>
                <a:cubicBezTo>
                  <a:pt x="50" y="62"/>
                  <a:pt x="52" y="64"/>
                  <a:pt x="52" y="66"/>
                </a:cubicBezTo>
                <a:cubicBezTo>
                  <a:pt x="52" y="68"/>
                  <a:pt x="50" y="70"/>
                  <a:pt x="48" y="70"/>
                </a:cubicBezTo>
                <a:close/>
                <a:moveTo>
                  <a:pt x="88" y="60"/>
                </a:moveTo>
                <a:cubicBezTo>
                  <a:pt x="8" y="60"/>
                  <a:pt x="8" y="60"/>
                  <a:pt x="8" y="60"/>
                </a:cubicBezTo>
                <a:cubicBezTo>
                  <a:pt x="8" y="8"/>
                  <a:pt x="8" y="8"/>
                  <a:pt x="8" y="8"/>
                </a:cubicBezTo>
                <a:cubicBezTo>
                  <a:pt x="88" y="8"/>
                  <a:pt x="88" y="8"/>
                  <a:pt x="88" y="8"/>
                </a:cubicBezTo>
                <a:lnTo>
                  <a:pt x="88" y="6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6">
            <a:extLst>
              <a:ext uri="{FF2B5EF4-FFF2-40B4-BE49-F238E27FC236}">
                <a16:creationId xmlns:a16="http://schemas.microsoft.com/office/drawing/2014/main" id="{7088DF69-9263-80E1-14A5-1758EACE8D90}"/>
              </a:ext>
            </a:extLst>
          </p:cNvPr>
          <p:cNvSpPr>
            <a:spLocks/>
          </p:cNvSpPr>
          <p:nvPr/>
        </p:nvSpPr>
        <p:spPr bwMode="auto">
          <a:xfrm>
            <a:off x="7093139" y="3219491"/>
            <a:ext cx="298720" cy="292197"/>
          </a:xfrm>
          <a:custGeom>
            <a:avLst/>
            <a:gdLst>
              <a:gd name="T0" fmla="*/ 91 w 97"/>
              <a:gd name="T1" fmla="*/ 15 h 94"/>
              <a:gd name="T2" fmla="*/ 90 w 97"/>
              <a:gd name="T3" fmla="*/ 14 h 94"/>
              <a:gd name="T4" fmla="*/ 88 w 97"/>
              <a:gd name="T5" fmla="*/ 14 h 94"/>
              <a:gd name="T6" fmla="*/ 75 w 97"/>
              <a:gd name="T7" fmla="*/ 27 h 94"/>
              <a:gd name="T8" fmla="*/ 68 w 97"/>
              <a:gd name="T9" fmla="*/ 27 h 94"/>
              <a:gd name="T10" fmla="*/ 68 w 97"/>
              <a:gd name="T11" fmla="*/ 19 h 94"/>
              <a:gd name="T12" fmla="*/ 80 w 97"/>
              <a:gd name="T13" fmla="*/ 6 h 94"/>
              <a:gd name="T14" fmla="*/ 81 w 97"/>
              <a:gd name="T15" fmla="*/ 4 h 94"/>
              <a:gd name="T16" fmla="*/ 79 w 97"/>
              <a:gd name="T17" fmla="*/ 3 h 94"/>
              <a:gd name="T18" fmla="*/ 67 w 97"/>
              <a:gd name="T19" fmla="*/ 0 h 94"/>
              <a:gd name="T20" fmla="*/ 47 w 97"/>
              <a:gd name="T21" fmla="*/ 8 h 94"/>
              <a:gd name="T22" fmla="*/ 41 w 97"/>
              <a:gd name="T23" fmla="*/ 39 h 94"/>
              <a:gd name="T24" fmla="*/ 3 w 97"/>
              <a:gd name="T25" fmla="*/ 77 h 94"/>
              <a:gd name="T26" fmla="*/ 0 w 97"/>
              <a:gd name="T27" fmla="*/ 84 h 94"/>
              <a:gd name="T28" fmla="*/ 3 w 97"/>
              <a:gd name="T29" fmla="*/ 91 h 94"/>
              <a:gd name="T30" fmla="*/ 10 w 97"/>
              <a:gd name="T31" fmla="*/ 94 h 94"/>
              <a:gd name="T32" fmla="*/ 17 w 97"/>
              <a:gd name="T33" fmla="*/ 91 h 94"/>
              <a:gd name="T34" fmla="*/ 55 w 97"/>
              <a:gd name="T35" fmla="*/ 53 h 94"/>
              <a:gd name="T36" fmla="*/ 66 w 97"/>
              <a:gd name="T37" fmla="*/ 56 h 94"/>
              <a:gd name="T38" fmla="*/ 66 w 97"/>
              <a:gd name="T39" fmla="*/ 56 h 94"/>
              <a:gd name="T40" fmla="*/ 86 w 97"/>
              <a:gd name="T41" fmla="*/ 47 h 94"/>
              <a:gd name="T42" fmla="*/ 91 w 97"/>
              <a:gd name="T43"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4">
                <a:moveTo>
                  <a:pt x="91" y="15"/>
                </a:moveTo>
                <a:cubicBezTo>
                  <a:pt x="91" y="14"/>
                  <a:pt x="90" y="14"/>
                  <a:pt x="90" y="14"/>
                </a:cubicBezTo>
                <a:cubicBezTo>
                  <a:pt x="89" y="14"/>
                  <a:pt x="89" y="14"/>
                  <a:pt x="88" y="14"/>
                </a:cubicBezTo>
                <a:cubicBezTo>
                  <a:pt x="75" y="27"/>
                  <a:pt x="75" y="27"/>
                  <a:pt x="75" y="27"/>
                </a:cubicBezTo>
                <a:cubicBezTo>
                  <a:pt x="68" y="27"/>
                  <a:pt x="68" y="27"/>
                  <a:pt x="68" y="27"/>
                </a:cubicBezTo>
                <a:cubicBezTo>
                  <a:pt x="68" y="19"/>
                  <a:pt x="68" y="19"/>
                  <a:pt x="68" y="19"/>
                </a:cubicBezTo>
                <a:cubicBezTo>
                  <a:pt x="80" y="6"/>
                  <a:pt x="80" y="6"/>
                  <a:pt x="80" y="6"/>
                </a:cubicBezTo>
                <a:cubicBezTo>
                  <a:pt x="80" y="5"/>
                  <a:pt x="81" y="5"/>
                  <a:pt x="81" y="4"/>
                </a:cubicBezTo>
                <a:cubicBezTo>
                  <a:pt x="80" y="4"/>
                  <a:pt x="80" y="3"/>
                  <a:pt x="79" y="3"/>
                </a:cubicBezTo>
                <a:cubicBezTo>
                  <a:pt x="76" y="1"/>
                  <a:pt x="71" y="0"/>
                  <a:pt x="67" y="0"/>
                </a:cubicBezTo>
                <a:cubicBezTo>
                  <a:pt x="59" y="0"/>
                  <a:pt x="52" y="3"/>
                  <a:pt x="47" y="8"/>
                </a:cubicBezTo>
                <a:cubicBezTo>
                  <a:pt x="38" y="16"/>
                  <a:pt x="36" y="28"/>
                  <a:pt x="41" y="39"/>
                </a:cubicBezTo>
                <a:cubicBezTo>
                  <a:pt x="3" y="77"/>
                  <a:pt x="3" y="77"/>
                  <a:pt x="3" y="77"/>
                </a:cubicBezTo>
                <a:cubicBezTo>
                  <a:pt x="1" y="79"/>
                  <a:pt x="0" y="82"/>
                  <a:pt x="0" y="84"/>
                </a:cubicBezTo>
                <a:cubicBezTo>
                  <a:pt x="0" y="87"/>
                  <a:pt x="1" y="90"/>
                  <a:pt x="3" y="91"/>
                </a:cubicBezTo>
                <a:cubicBezTo>
                  <a:pt x="4" y="93"/>
                  <a:pt x="7" y="94"/>
                  <a:pt x="10" y="94"/>
                </a:cubicBezTo>
                <a:cubicBezTo>
                  <a:pt x="12" y="94"/>
                  <a:pt x="15" y="93"/>
                  <a:pt x="17" y="91"/>
                </a:cubicBezTo>
                <a:cubicBezTo>
                  <a:pt x="55" y="53"/>
                  <a:pt x="55" y="53"/>
                  <a:pt x="55" y="53"/>
                </a:cubicBezTo>
                <a:cubicBezTo>
                  <a:pt x="59" y="55"/>
                  <a:pt x="62" y="56"/>
                  <a:pt x="66" y="56"/>
                </a:cubicBezTo>
                <a:cubicBezTo>
                  <a:pt x="66" y="56"/>
                  <a:pt x="66" y="56"/>
                  <a:pt x="66" y="56"/>
                </a:cubicBezTo>
                <a:cubicBezTo>
                  <a:pt x="74" y="56"/>
                  <a:pt x="81" y="53"/>
                  <a:pt x="86" y="47"/>
                </a:cubicBezTo>
                <a:cubicBezTo>
                  <a:pt x="95" y="39"/>
                  <a:pt x="97" y="26"/>
                  <a:pt x="91"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pic>
        <p:nvPicPr>
          <p:cNvPr id="189" name="Graphic 188" descr="Repeat">
            <a:extLst>
              <a:ext uri="{FF2B5EF4-FFF2-40B4-BE49-F238E27FC236}">
                <a16:creationId xmlns:a16="http://schemas.microsoft.com/office/drawing/2014/main" id="{BBB410AC-8D73-CA74-1130-D1A8820AE7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2190" y="3144452"/>
            <a:ext cx="442275" cy="442275"/>
          </a:xfrm>
          <a:prstGeom prst="rect">
            <a:avLst/>
          </a:prstGeom>
        </p:spPr>
      </p:pic>
      <p:pic>
        <p:nvPicPr>
          <p:cNvPr id="190" name="Graphic 189" descr="Handshake">
            <a:extLst>
              <a:ext uri="{FF2B5EF4-FFF2-40B4-BE49-F238E27FC236}">
                <a16:creationId xmlns:a16="http://schemas.microsoft.com/office/drawing/2014/main" id="{D9247F56-129E-2AC6-FA8A-5C35CA000E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857" y="3134362"/>
            <a:ext cx="462454" cy="462454"/>
          </a:xfrm>
          <a:prstGeom prst="rect">
            <a:avLst/>
          </a:prstGeom>
        </p:spPr>
      </p:pic>
      <p:grpSp>
        <p:nvGrpSpPr>
          <p:cNvPr id="191" name="Group 190">
            <a:extLst>
              <a:ext uri="{FF2B5EF4-FFF2-40B4-BE49-F238E27FC236}">
                <a16:creationId xmlns:a16="http://schemas.microsoft.com/office/drawing/2014/main" id="{D2C0115D-ACD0-B991-2998-5958222BC134}"/>
              </a:ext>
            </a:extLst>
          </p:cNvPr>
          <p:cNvGrpSpPr/>
          <p:nvPr/>
        </p:nvGrpSpPr>
        <p:grpSpPr>
          <a:xfrm>
            <a:off x="10750925" y="1662952"/>
            <a:ext cx="305634" cy="305635"/>
            <a:chOff x="5554663" y="2887663"/>
            <a:chExt cx="360362" cy="360363"/>
          </a:xfrm>
          <a:solidFill>
            <a:schemeClr val="accent2"/>
          </a:solidFill>
        </p:grpSpPr>
        <p:sp>
          <p:nvSpPr>
            <p:cNvPr id="192" name="Freeform 152">
              <a:extLst>
                <a:ext uri="{FF2B5EF4-FFF2-40B4-BE49-F238E27FC236}">
                  <a16:creationId xmlns:a16="http://schemas.microsoft.com/office/drawing/2014/main" id="{FE853F1E-6A34-C3D6-50C8-409C273EE56D}"/>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153">
              <a:extLst>
                <a:ext uri="{FF2B5EF4-FFF2-40B4-BE49-F238E27FC236}">
                  <a16:creationId xmlns:a16="http://schemas.microsoft.com/office/drawing/2014/main" id="{56CCE5FD-7E03-7950-9198-8F963E912CE4}"/>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Freeform 154">
              <a:extLst>
                <a:ext uri="{FF2B5EF4-FFF2-40B4-BE49-F238E27FC236}">
                  <a16:creationId xmlns:a16="http://schemas.microsoft.com/office/drawing/2014/main" id="{480A784E-0099-13BF-AD2B-E3968D1A6D8F}"/>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155">
              <a:extLst>
                <a:ext uri="{FF2B5EF4-FFF2-40B4-BE49-F238E27FC236}">
                  <a16:creationId xmlns:a16="http://schemas.microsoft.com/office/drawing/2014/main" id="{53A6B89A-C3F1-8C19-66F8-BA4279DC890D}"/>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98" name="Straight Connector 197">
            <a:extLst>
              <a:ext uri="{FF2B5EF4-FFF2-40B4-BE49-F238E27FC236}">
                <a16:creationId xmlns:a16="http://schemas.microsoft.com/office/drawing/2014/main" id="{37270EFF-D126-04B6-57C2-1D642B5ACCB0}"/>
              </a:ext>
            </a:extLst>
          </p:cNvPr>
          <p:cNvCxnSpPr>
            <a:cxnSpLocks/>
            <a:endCxn id="80" idx="6"/>
          </p:cNvCxnSpPr>
          <p:nvPr/>
        </p:nvCxnSpPr>
        <p:spPr>
          <a:xfrm flipH="1">
            <a:off x="1732177" y="3548973"/>
            <a:ext cx="4159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831D6DF-50AA-F398-7628-C1CE623A9BD7}"/>
              </a:ext>
            </a:extLst>
          </p:cNvPr>
          <p:cNvCxnSpPr>
            <a:cxnSpLocks/>
          </p:cNvCxnSpPr>
          <p:nvPr/>
        </p:nvCxnSpPr>
        <p:spPr>
          <a:xfrm flipV="1">
            <a:off x="2148152" y="1824694"/>
            <a:ext cx="0" cy="172427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4D93683-08AB-D7FE-88B5-60BC4B405707}"/>
              </a:ext>
            </a:extLst>
          </p:cNvPr>
          <p:cNvCxnSpPr>
            <a:cxnSpLocks/>
          </p:cNvCxnSpPr>
          <p:nvPr/>
        </p:nvCxnSpPr>
        <p:spPr>
          <a:xfrm flipH="1">
            <a:off x="2148152" y="1815117"/>
            <a:ext cx="41597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E3E1FCE-CB4F-1140-9645-8C0927B2EADA}"/>
              </a:ext>
            </a:extLst>
          </p:cNvPr>
          <p:cNvCxnSpPr>
            <a:cxnSpLocks/>
          </p:cNvCxnSpPr>
          <p:nvPr/>
        </p:nvCxnSpPr>
        <p:spPr>
          <a:xfrm>
            <a:off x="3786122" y="4702457"/>
            <a:ext cx="77789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EF9D2085-E119-FFA3-AD50-793B4B310F6C}"/>
              </a:ext>
            </a:extLst>
          </p:cNvPr>
          <p:cNvGrpSpPr/>
          <p:nvPr/>
        </p:nvGrpSpPr>
        <p:grpSpPr>
          <a:xfrm>
            <a:off x="609600" y="5067327"/>
            <a:ext cx="2545079" cy="965980"/>
            <a:chOff x="609600" y="5067327"/>
            <a:chExt cx="2545079" cy="965980"/>
          </a:xfrm>
        </p:grpSpPr>
        <p:grpSp>
          <p:nvGrpSpPr>
            <p:cNvPr id="15" name="Group 14">
              <a:extLst>
                <a:ext uri="{FF2B5EF4-FFF2-40B4-BE49-F238E27FC236}">
                  <a16:creationId xmlns:a16="http://schemas.microsoft.com/office/drawing/2014/main" id="{FA172B52-380C-34A9-6A1C-EB0BA7D6077B}"/>
                </a:ext>
              </a:extLst>
            </p:cNvPr>
            <p:cNvGrpSpPr/>
            <p:nvPr/>
          </p:nvGrpSpPr>
          <p:grpSpPr>
            <a:xfrm>
              <a:off x="609600" y="5067327"/>
              <a:ext cx="172269" cy="173028"/>
              <a:chOff x="912322" y="4680070"/>
              <a:chExt cx="172269" cy="173028"/>
            </a:xfrm>
          </p:grpSpPr>
          <p:sp>
            <p:nvSpPr>
              <p:cNvPr id="12" name="Rectangle 11">
                <a:extLst>
                  <a:ext uri="{FF2B5EF4-FFF2-40B4-BE49-F238E27FC236}">
                    <a16:creationId xmlns:a16="http://schemas.microsoft.com/office/drawing/2014/main" id="{FA854826-82FE-BA33-3E71-ABB5C730838C}"/>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42">
                <a:extLst>
                  <a:ext uri="{FF2B5EF4-FFF2-40B4-BE49-F238E27FC236}">
                    <a16:creationId xmlns:a16="http://schemas.microsoft.com/office/drawing/2014/main" id="{1F24E510-2581-DA50-B0AD-9F2B88CF1B87}"/>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16" name="Rectangle 15">
              <a:extLst>
                <a:ext uri="{FF2B5EF4-FFF2-40B4-BE49-F238E27FC236}">
                  <a16:creationId xmlns:a16="http://schemas.microsoft.com/office/drawing/2014/main" id="{BC99BA5D-1CFF-FC87-1414-6C436207C6CF}"/>
                </a:ext>
              </a:extLst>
            </p:cNvPr>
            <p:cNvSpPr/>
            <p:nvPr/>
          </p:nvSpPr>
          <p:spPr>
            <a:xfrm>
              <a:off x="868837" y="5067327"/>
              <a:ext cx="228584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dirty="0">
                  <a:solidFill>
                    <a:schemeClr val="bg1"/>
                  </a:solidFill>
                  <a:cs typeface="Poppins Light" panose="00000400000000000000" pitchFamily="2" charset="0"/>
                </a:rPr>
                <a:t>Preparing to engage the prospect</a:t>
              </a:r>
            </a:p>
          </p:txBody>
        </p:sp>
        <p:grpSp>
          <p:nvGrpSpPr>
            <p:cNvPr id="17" name="Group 16">
              <a:extLst>
                <a:ext uri="{FF2B5EF4-FFF2-40B4-BE49-F238E27FC236}">
                  <a16:creationId xmlns:a16="http://schemas.microsoft.com/office/drawing/2014/main" id="{0A456786-A35D-85C8-2083-5873373AF0EB}"/>
                </a:ext>
              </a:extLst>
            </p:cNvPr>
            <p:cNvGrpSpPr/>
            <p:nvPr/>
          </p:nvGrpSpPr>
          <p:grpSpPr>
            <a:xfrm>
              <a:off x="609600" y="5396429"/>
              <a:ext cx="172269" cy="173028"/>
              <a:chOff x="912322" y="4680070"/>
              <a:chExt cx="172269" cy="173028"/>
            </a:xfrm>
          </p:grpSpPr>
          <p:sp>
            <p:nvSpPr>
              <p:cNvPr id="18" name="Rectangle 17">
                <a:extLst>
                  <a:ext uri="{FF2B5EF4-FFF2-40B4-BE49-F238E27FC236}">
                    <a16:creationId xmlns:a16="http://schemas.microsoft.com/office/drawing/2014/main" id="{2615278D-A1E1-A644-6800-3C2E8BCA6D48}"/>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2">
                <a:extLst>
                  <a:ext uri="{FF2B5EF4-FFF2-40B4-BE49-F238E27FC236}">
                    <a16:creationId xmlns:a16="http://schemas.microsoft.com/office/drawing/2014/main" id="{5F5099B5-AB33-82B3-7D90-FCD6C11A4977}"/>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20" name="Rectangle 19">
              <a:extLst>
                <a:ext uri="{FF2B5EF4-FFF2-40B4-BE49-F238E27FC236}">
                  <a16:creationId xmlns:a16="http://schemas.microsoft.com/office/drawing/2014/main" id="{27ECEE27-1697-0711-60DE-AF0DF7AB64DE}"/>
                </a:ext>
              </a:extLst>
            </p:cNvPr>
            <p:cNvSpPr/>
            <p:nvPr/>
          </p:nvSpPr>
          <p:spPr>
            <a:xfrm>
              <a:off x="868837" y="5396429"/>
              <a:ext cx="2285842"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a:solidFill>
                    <a:schemeClr val="bg1"/>
                  </a:solidFill>
                  <a:cs typeface="Poppins Light" panose="00000400000000000000" pitchFamily="2" charset="0"/>
                </a:rPr>
                <a:t>Call plan template and guidance</a:t>
              </a:r>
              <a:endParaRPr lang="en-US" sz="1000" dirty="0">
                <a:solidFill>
                  <a:schemeClr val="bg1"/>
                </a:solidFill>
                <a:cs typeface="Poppins Light" panose="00000400000000000000" pitchFamily="2" charset="0"/>
              </a:endParaRPr>
            </a:p>
          </p:txBody>
        </p:sp>
        <p:grpSp>
          <p:nvGrpSpPr>
            <p:cNvPr id="21" name="Group 20">
              <a:extLst>
                <a:ext uri="{FF2B5EF4-FFF2-40B4-BE49-F238E27FC236}">
                  <a16:creationId xmlns:a16="http://schemas.microsoft.com/office/drawing/2014/main" id="{9944BFCF-DE49-C521-90EF-8708E9CDB13F}"/>
                </a:ext>
              </a:extLst>
            </p:cNvPr>
            <p:cNvGrpSpPr/>
            <p:nvPr/>
          </p:nvGrpSpPr>
          <p:grpSpPr>
            <a:xfrm>
              <a:off x="609600" y="5725530"/>
              <a:ext cx="172269" cy="173028"/>
              <a:chOff x="912322" y="4680070"/>
              <a:chExt cx="172269" cy="173028"/>
            </a:xfrm>
          </p:grpSpPr>
          <p:sp>
            <p:nvSpPr>
              <p:cNvPr id="22" name="Rectangle 21">
                <a:extLst>
                  <a:ext uri="{FF2B5EF4-FFF2-40B4-BE49-F238E27FC236}">
                    <a16:creationId xmlns:a16="http://schemas.microsoft.com/office/drawing/2014/main" id="{7DBAA655-609D-C8B0-27D3-54668900448B}"/>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2">
                <a:extLst>
                  <a:ext uri="{FF2B5EF4-FFF2-40B4-BE49-F238E27FC236}">
                    <a16:creationId xmlns:a16="http://schemas.microsoft.com/office/drawing/2014/main" id="{07278F7D-AE49-BF1E-27B5-4B66BF9AA244}"/>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24" name="Rectangle 23">
              <a:extLst>
                <a:ext uri="{FF2B5EF4-FFF2-40B4-BE49-F238E27FC236}">
                  <a16:creationId xmlns:a16="http://schemas.microsoft.com/office/drawing/2014/main" id="{2F453566-1D50-402D-6575-980629B1E529}"/>
                </a:ext>
              </a:extLst>
            </p:cNvPr>
            <p:cNvSpPr/>
            <p:nvPr/>
          </p:nvSpPr>
          <p:spPr>
            <a:xfrm>
              <a:off x="868837" y="5725530"/>
              <a:ext cx="228584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a:solidFill>
                    <a:schemeClr val="bg1"/>
                  </a:solidFill>
                  <a:cs typeface="Poppins Light" panose="00000400000000000000" pitchFamily="2" charset="0"/>
                </a:rPr>
                <a:t>Dos and Don’ts when conducting a discovery call</a:t>
              </a:r>
              <a:endParaRPr lang="en-US" sz="1000" dirty="0">
                <a:solidFill>
                  <a:schemeClr val="bg1"/>
                </a:solidFill>
                <a:cs typeface="Poppins Light" panose="00000400000000000000" pitchFamily="2" charset="0"/>
              </a:endParaRPr>
            </a:p>
          </p:txBody>
        </p:sp>
        <p:grpSp>
          <p:nvGrpSpPr>
            <p:cNvPr id="251" name="Group 250">
              <a:extLst>
                <a:ext uri="{FF2B5EF4-FFF2-40B4-BE49-F238E27FC236}">
                  <a16:creationId xmlns:a16="http://schemas.microsoft.com/office/drawing/2014/main" id="{EBEB7F04-6C4E-690E-D51F-F6F13F98607E}"/>
                </a:ext>
              </a:extLst>
            </p:cNvPr>
            <p:cNvGrpSpPr/>
            <p:nvPr/>
          </p:nvGrpSpPr>
          <p:grpSpPr>
            <a:xfrm>
              <a:off x="609600" y="5067327"/>
              <a:ext cx="172269" cy="173028"/>
              <a:chOff x="6924675" y="2884488"/>
              <a:chExt cx="360363" cy="361950"/>
            </a:xfrm>
          </p:grpSpPr>
          <p:sp>
            <p:nvSpPr>
              <p:cNvPr id="252" name="Rectangle 251">
                <a:extLst>
                  <a:ext uri="{FF2B5EF4-FFF2-40B4-BE49-F238E27FC236}">
                    <a16:creationId xmlns:a16="http://schemas.microsoft.com/office/drawing/2014/main" id="{3AD4FB44-2697-B98C-73F8-B9776558FE2E}"/>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69">
                <a:extLst>
                  <a:ext uri="{FF2B5EF4-FFF2-40B4-BE49-F238E27FC236}">
                    <a16:creationId xmlns:a16="http://schemas.microsoft.com/office/drawing/2014/main" id="{D5DC07E7-F8AE-5818-B321-EA273D20E88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54" name="Group 253">
              <a:extLst>
                <a:ext uri="{FF2B5EF4-FFF2-40B4-BE49-F238E27FC236}">
                  <a16:creationId xmlns:a16="http://schemas.microsoft.com/office/drawing/2014/main" id="{83BBEACC-B1F2-9AF4-7737-8CA06839E0D5}"/>
                </a:ext>
              </a:extLst>
            </p:cNvPr>
            <p:cNvGrpSpPr/>
            <p:nvPr/>
          </p:nvGrpSpPr>
          <p:grpSpPr>
            <a:xfrm>
              <a:off x="609600" y="5396429"/>
              <a:ext cx="172269" cy="173028"/>
              <a:chOff x="912322" y="4680070"/>
              <a:chExt cx="172269" cy="173028"/>
            </a:xfrm>
          </p:grpSpPr>
          <p:sp>
            <p:nvSpPr>
              <p:cNvPr id="255" name="Rectangle 254">
                <a:extLst>
                  <a:ext uri="{FF2B5EF4-FFF2-40B4-BE49-F238E27FC236}">
                    <a16:creationId xmlns:a16="http://schemas.microsoft.com/office/drawing/2014/main" id="{8E30A55F-4F35-BCCC-1D1F-E2D0286FD113}"/>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142">
                <a:extLst>
                  <a:ext uri="{FF2B5EF4-FFF2-40B4-BE49-F238E27FC236}">
                    <a16:creationId xmlns:a16="http://schemas.microsoft.com/office/drawing/2014/main" id="{221CC6CC-60F1-3FCA-6B9C-744422E039EE}"/>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grpSp>
          <p:nvGrpSpPr>
            <p:cNvPr id="257" name="Group 256">
              <a:extLst>
                <a:ext uri="{FF2B5EF4-FFF2-40B4-BE49-F238E27FC236}">
                  <a16:creationId xmlns:a16="http://schemas.microsoft.com/office/drawing/2014/main" id="{18F94BC2-5D05-05E0-FDA2-6A5FD3661B4C}"/>
                </a:ext>
              </a:extLst>
            </p:cNvPr>
            <p:cNvGrpSpPr/>
            <p:nvPr/>
          </p:nvGrpSpPr>
          <p:grpSpPr>
            <a:xfrm>
              <a:off x="609600" y="5396429"/>
              <a:ext cx="172269" cy="173028"/>
              <a:chOff x="6924675" y="2884488"/>
              <a:chExt cx="360363" cy="361950"/>
            </a:xfrm>
          </p:grpSpPr>
          <p:sp>
            <p:nvSpPr>
              <p:cNvPr id="258" name="Rectangle 257">
                <a:extLst>
                  <a:ext uri="{FF2B5EF4-FFF2-40B4-BE49-F238E27FC236}">
                    <a16:creationId xmlns:a16="http://schemas.microsoft.com/office/drawing/2014/main" id="{20148C44-4F02-52A2-EDBC-32B65F7443E0}"/>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69">
                <a:extLst>
                  <a:ext uri="{FF2B5EF4-FFF2-40B4-BE49-F238E27FC236}">
                    <a16:creationId xmlns:a16="http://schemas.microsoft.com/office/drawing/2014/main" id="{A7F62810-3586-E1A4-BE8B-2C382A9AFB4E}"/>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3" name="Group 262">
              <a:extLst>
                <a:ext uri="{FF2B5EF4-FFF2-40B4-BE49-F238E27FC236}">
                  <a16:creationId xmlns:a16="http://schemas.microsoft.com/office/drawing/2014/main" id="{80D7648D-FC75-FD91-29DA-DFA28FCDDF4E}"/>
                </a:ext>
              </a:extLst>
            </p:cNvPr>
            <p:cNvGrpSpPr/>
            <p:nvPr/>
          </p:nvGrpSpPr>
          <p:grpSpPr>
            <a:xfrm>
              <a:off x="609600" y="5725530"/>
              <a:ext cx="172269" cy="173028"/>
              <a:chOff x="6924675" y="2884488"/>
              <a:chExt cx="360363" cy="361950"/>
            </a:xfrm>
          </p:grpSpPr>
          <p:sp>
            <p:nvSpPr>
              <p:cNvPr id="264" name="Rectangle 263">
                <a:extLst>
                  <a:ext uri="{FF2B5EF4-FFF2-40B4-BE49-F238E27FC236}">
                    <a16:creationId xmlns:a16="http://schemas.microsoft.com/office/drawing/2014/main" id="{30BEC798-6F68-7B93-635A-2264AA13B28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69">
                <a:extLst>
                  <a:ext uri="{FF2B5EF4-FFF2-40B4-BE49-F238E27FC236}">
                    <a16:creationId xmlns:a16="http://schemas.microsoft.com/office/drawing/2014/main" id="{2BC42410-F4E5-83E6-3ACF-DF1388D77178}"/>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284" name="Group 283">
            <a:extLst>
              <a:ext uri="{FF2B5EF4-FFF2-40B4-BE49-F238E27FC236}">
                <a16:creationId xmlns:a16="http://schemas.microsoft.com/office/drawing/2014/main" id="{27CF5BB5-5BFC-9687-C8D1-C747F074C32F}"/>
              </a:ext>
            </a:extLst>
          </p:cNvPr>
          <p:cNvGrpSpPr/>
          <p:nvPr/>
        </p:nvGrpSpPr>
        <p:grpSpPr>
          <a:xfrm>
            <a:off x="3596029" y="5067327"/>
            <a:ext cx="4573833" cy="965980"/>
            <a:chOff x="3235408" y="5067327"/>
            <a:chExt cx="4573833" cy="965980"/>
          </a:xfrm>
        </p:grpSpPr>
        <p:grpSp>
          <p:nvGrpSpPr>
            <p:cNvPr id="25" name="Group 24">
              <a:extLst>
                <a:ext uri="{FF2B5EF4-FFF2-40B4-BE49-F238E27FC236}">
                  <a16:creationId xmlns:a16="http://schemas.microsoft.com/office/drawing/2014/main" id="{AB61091E-2D72-54F1-057B-9A37D83907A0}"/>
                </a:ext>
              </a:extLst>
            </p:cNvPr>
            <p:cNvGrpSpPr/>
            <p:nvPr/>
          </p:nvGrpSpPr>
          <p:grpSpPr>
            <a:xfrm>
              <a:off x="3235408" y="5067327"/>
              <a:ext cx="172269" cy="173028"/>
              <a:chOff x="912322" y="4680070"/>
              <a:chExt cx="172269" cy="173028"/>
            </a:xfrm>
          </p:grpSpPr>
          <p:sp>
            <p:nvSpPr>
              <p:cNvPr id="26" name="Rectangle 25">
                <a:extLst>
                  <a:ext uri="{FF2B5EF4-FFF2-40B4-BE49-F238E27FC236}">
                    <a16:creationId xmlns:a16="http://schemas.microsoft.com/office/drawing/2014/main" id="{9F55E79F-9D52-05D2-D958-6BB20860AB12}"/>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42">
                <a:extLst>
                  <a:ext uri="{FF2B5EF4-FFF2-40B4-BE49-F238E27FC236}">
                    <a16:creationId xmlns:a16="http://schemas.microsoft.com/office/drawing/2014/main" id="{AF8FB852-6156-8EAE-66CA-8E9A2A45B1B8}"/>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28" name="Rectangle 27">
              <a:extLst>
                <a:ext uri="{FF2B5EF4-FFF2-40B4-BE49-F238E27FC236}">
                  <a16:creationId xmlns:a16="http://schemas.microsoft.com/office/drawing/2014/main" id="{5B9A7835-F41D-D5F4-F8BD-A37BB2D37B0A}"/>
                </a:ext>
              </a:extLst>
            </p:cNvPr>
            <p:cNvSpPr/>
            <p:nvPr/>
          </p:nvSpPr>
          <p:spPr>
            <a:xfrm>
              <a:off x="3494644" y="5067327"/>
              <a:ext cx="4314597"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dirty="0">
                  <a:solidFill>
                    <a:schemeClr val="bg1"/>
                  </a:solidFill>
                  <a:cs typeface="Poppins Light" panose="00000400000000000000" pitchFamily="2" charset="0"/>
                </a:rPr>
                <a:t>Conducting the discovery call guidance</a:t>
              </a:r>
            </a:p>
          </p:txBody>
        </p:sp>
        <p:grpSp>
          <p:nvGrpSpPr>
            <p:cNvPr id="29" name="Group 28">
              <a:extLst>
                <a:ext uri="{FF2B5EF4-FFF2-40B4-BE49-F238E27FC236}">
                  <a16:creationId xmlns:a16="http://schemas.microsoft.com/office/drawing/2014/main" id="{401F8152-CA29-B0D4-191B-09328F78AD7A}"/>
                </a:ext>
              </a:extLst>
            </p:cNvPr>
            <p:cNvGrpSpPr/>
            <p:nvPr/>
          </p:nvGrpSpPr>
          <p:grpSpPr>
            <a:xfrm>
              <a:off x="3235408" y="5396429"/>
              <a:ext cx="172269" cy="173028"/>
              <a:chOff x="912322" y="4680070"/>
              <a:chExt cx="172269" cy="173028"/>
            </a:xfrm>
          </p:grpSpPr>
          <p:sp>
            <p:nvSpPr>
              <p:cNvPr id="30" name="Rectangle 29">
                <a:extLst>
                  <a:ext uri="{FF2B5EF4-FFF2-40B4-BE49-F238E27FC236}">
                    <a16:creationId xmlns:a16="http://schemas.microsoft.com/office/drawing/2014/main" id="{B7C7C52F-B240-3CD9-6BFA-43177A95867F}"/>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42">
                <a:extLst>
                  <a:ext uri="{FF2B5EF4-FFF2-40B4-BE49-F238E27FC236}">
                    <a16:creationId xmlns:a16="http://schemas.microsoft.com/office/drawing/2014/main" id="{53D8A4D6-F84E-B229-DE60-D6D7F2A641F6}"/>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32" name="Rectangle 31">
              <a:extLst>
                <a:ext uri="{FF2B5EF4-FFF2-40B4-BE49-F238E27FC236}">
                  <a16:creationId xmlns:a16="http://schemas.microsoft.com/office/drawing/2014/main" id="{AE33D753-9F24-9B2D-8648-C7AFDCCB3890}"/>
                </a:ext>
              </a:extLst>
            </p:cNvPr>
            <p:cNvSpPr/>
            <p:nvPr/>
          </p:nvSpPr>
          <p:spPr>
            <a:xfrm>
              <a:off x="3494644" y="5396429"/>
              <a:ext cx="4314597"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dirty="0">
                  <a:solidFill>
                    <a:schemeClr val="bg1"/>
                  </a:solidFill>
                  <a:cs typeface="Poppins Light" panose="00000400000000000000" pitchFamily="2" charset="0"/>
                </a:rPr>
                <a:t>What a good and bad initial discovery conversation looks like and why</a:t>
              </a:r>
            </a:p>
          </p:txBody>
        </p:sp>
        <p:grpSp>
          <p:nvGrpSpPr>
            <p:cNvPr id="33" name="Group 32">
              <a:extLst>
                <a:ext uri="{FF2B5EF4-FFF2-40B4-BE49-F238E27FC236}">
                  <a16:creationId xmlns:a16="http://schemas.microsoft.com/office/drawing/2014/main" id="{9E2CD39F-14DE-AE7A-9ADE-3EA3018C13B6}"/>
                </a:ext>
              </a:extLst>
            </p:cNvPr>
            <p:cNvGrpSpPr/>
            <p:nvPr/>
          </p:nvGrpSpPr>
          <p:grpSpPr>
            <a:xfrm>
              <a:off x="3235408" y="5725530"/>
              <a:ext cx="172269" cy="173028"/>
              <a:chOff x="912322" y="4680070"/>
              <a:chExt cx="172269" cy="173028"/>
            </a:xfrm>
          </p:grpSpPr>
          <p:sp>
            <p:nvSpPr>
              <p:cNvPr id="34" name="Rectangle 33">
                <a:extLst>
                  <a:ext uri="{FF2B5EF4-FFF2-40B4-BE49-F238E27FC236}">
                    <a16:creationId xmlns:a16="http://schemas.microsoft.com/office/drawing/2014/main" id="{C900CD89-9836-6925-A058-6542854F951F}"/>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42">
                <a:extLst>
                  <a:ext uri="{FF2B5EF4-FFF2-40B4-BE49-F238E27FC236}">
                    <a16:creationId xmlns:a16="http://schemas.microsoft.com/office/drawing/2014/main" id="{29FAAA3D-43D0-594E-A690-43E4F0C7D387}"/>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36" name="Rectangle 35">
              <a:extLst>
                <a:ext uri="{FF2B5EF4-FFF2-40B4-BE49-F238E27FC236}">
                  <a16:creationId xmlns:a16="http://schemas.microsoft.com/office/drawing/2014/main" id="{F8EAC752-4A7A-8E80-A168-2B90F7DCD0DD}"/>
                </a:ext>
              </a:extLst>
            </p:cNvPr>
            <p:cNvSpPr/>
            <p:nvPr/>
          </p:nvSpPr>
          <p:spPr>
            <a:xfrm>
              <a:off x="3494644" y="5725530"/>
              <a:ext cx="431459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dirty="0">
                  <a:solidFill>
                    <a:schemeClr val="bg1"/>
                  </a:solidFill>
                  <a:cs typeface="Poppins Light" panose="00000400000000000000" pitchFamily="2" charset="0"/>
                </a:rPr>
                <a:t>MEDDIC, with a focus on identifying the pain (I), and looking for clues on </a:t>
              </a:r>
            </a:p>
            <a:p>
              <a:pPr defTabSz="1018824"/>
              <a:r>
                <a:rPr lang="en-US" sz="1000" dirty="0">
                  <a:solidFill>
                    <a:schemeClr val="bg1"/>
                  </a:solidFill>
                  <a:cs typeface="Poppins Light" panose="00000400000000000000" pitchFamily="2" charset="0"/>
                </a:rPr>
                <a:t>the rest of MEDDIC</a:t>
              </a:r>
            </a:p>
          </p:txBody>
        </p:sp>
        <p:grpSp>
          <p:nvGrpSpPr>
            <p:cNvPr id="266" name="Group 265">
              <a:extLst>
                <a:ext uri="{FF2B5EF4-FFF2-40B4-BE49-F238E27FC236}">
                  <a16:creationId xmlns:a16="http://schemas.microsoft.com/office/drawing/2014/main" id="{857178A3-CA01-00F8-963C-55B443296AA0}"/>
                </a:ext>
              </a:extLst>
            </p:cNvPr>
            <p:cNvGrpSpPr/>
            <p:nvPr/>
          </p:nvGrpSpPr>
          <p:grpSpPr>
            <a:xfrm>
              <a:off x="3235408" y="5067327"/>
              <a:ext cx="172269" cy="173028"/>
              <a:chOff x="6924675" y="2884488"/>
              <a:chExt cx="360363" cy="361950"/>
            </a:xfrm>
          </p:grpSpPr>
          <p:sp>
            <p:nvSpPr>
              <p:cNvPr id="267" name="Rectangle 266">
                <a:extLst>
                  <a:ext uri="{FF2B5EF4-FFF2-40B4-BE49-F238E27FC236}">
                    <a16:creationId xmlns:a16="http://schemas.microsoft.com/office/drawing/2014/main" id="{FE6CC03F-447D-6EF3-3E09-29E9DB475005}"/>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69">
                <a:extLst>
                  <a:ext uri="{FF2B5EF4-FFF2-40B4-BE49-F238E27FC236}">
                    <a16:creationId xmlns:a16="http://schemas.microsoft.com/office/drawing/2014/main" id="{604FAD47-A6A8-D32A-AE99-8ADE94DE4D38}"/>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9" name="Group 268">
              <a:extLst>
                <a:ext uri="{FF2B5EF4-FFF2-40B4-BE49-F238E27FC236}">
                  <a16:creationId xmlns:a16="http://schemas.microsoft.com/office/drawing/2014/main" id="{E7BE1E57-7490-AFB5-446A-A1D0922F79D8}"/>
                </a:ext>
              </a:extLst>
            </p:cNvPr>
            <p:cNvGrpSpPr/>
            <p:nvPr/>
          </p:nvGrpSpPr>
          <p:grpSpPr>
            <a:xfrm>
              <a:off x="3235408" y="5396429"/>
              <a:ext cx="172269" cy="173028"/>
              <a:chOff x="6924675" y="2884488"/>
              <a:chExt cx="360363" cy="361950"/>
            </a:xfrm>
          </p:grpSpPr>
          <p:sp>
            <p:nvSpPr>
              <p:cNvPr id="270" name="Rectangle 269">
                <a:extLst>
                  <a:ext uri="{FF2B5EF4-FFF2-40B4-BE49-F238E27FC236}">
                    <a16:creationId xmlns:a16="http://schemas.microsoft.com/office/drawing/2014/main" id="{4C52806F-5D02-7B49-D0DC-5A612F74E719}"/>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69">
                <a:extLst>
                  <a:ext uri="{FF2B5EF4-FFF2-40B4-BE49-F238E27FC236}">
                    <a16:creationId xmlns:a16="http://schemas.microsoft.com/office/drawing/2014/main" id="{F39D3D25-6277-EF04-610D-54E9BF58E230}"/>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2" name="Group 271">
              <a:extLst>
                <a:ext uri="{FF2B5EF4-FFF2-40B4-BE49-F238E27FC236}">
                  <a16:creationId xmlns:a16="http://schemas.microsoft.com/office/drawing/2014/main" id="{F004668D-17A3-93E4-BE30-FD402EEAB33D}"/>
                </a:ext>
              </a:extLst>
            </p:cNvPr>
            <p:cNvGrpSpPr/>
            <p:nvPr/>
          </p:nvGrpSpPr>
          <p:grpSpPr>
            <a:xfrm>
              <a:off x="3235408" y="5725530"/>
              <a:ext cx="172269" cy="173028"/>
              <a:chOff x="6924675" y="2884488"/>
              <a:chExt cx="360363" cy="361950"/>
            </a:xfrm>
          </p:grpSpPr>
          <p:sp>
            <p:nvSpPr>
              <p:cNvPr id="273" name="Rectangle 272">
                <a:extLst>
                  <a:ext uri="{FF2B5EF4-FFF2-40B4-BE49-F238E27FC236}">
                    <a16:creationId xmlns:a16="http://schemas.microsoft.com/office/drawing/2014/main" id="{D0A8BE84-29A4-0E0C-EC43-4B49FCC0F7AC}"/>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69">
                <a:extLst>
                  <a:ext uri="{FF2B5EF4-FFF2-40B4-BE49-F238E27FC236}">
                    <a16:creationId xmlns:a16="http://schemas.microsoft.com/office/drawing/2014/main" id="{B035B70E-9F41-A2A9-A116-D9B252DB107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285" name="Group 284">
            <a:extLst>
              <a:ext uri="{FF2B5EF4-FFF2-40B4-BE49-F238E27FC236}">
                <a16:creationId xmlns:a16="http://schemas.microsoft.com/office/drawing/2014/main" id="{00A05113-0319-39BD-A34F-6F5F9371B74C}"/>
              </a:ext>
            </a:extLst>
          </p:cNvPr>
          <p:cNvGrpSpPr/>
          <p:nvPr/>
        </p:nvGrpSpPr>
        <p:grpSpPr>
          <a:xfrm>
            <a:off x="8611212" y="5067327"/>
            <a:ext cx="2971193" cy="831231"/>
            <a:chOff x="8611212" y="5067327"/>
            <a:chExt cx="2971193" cy="831231"/>
          </a:xfrm>
        </p:grpSpPr>
        <p:grpSp>
          <p:nvGrpSpPr>
            <p:cNvPr id="37" name="Group 36">
              <a:extLst>
                <a:ext uri="{FF2B5EF4-FFF2-40B4-BE49-F238E27FC236}">
                  <a16:creationId xmlns:a16="http://schemas.microsoft.com/office/drawing/2014/main" id="{2D2DBE18-1F62-E825-F772-BB6FA7621237}"/>
                </a:ext>
              </a:extLst>
            </p:cNvPr>
            <p:cNvGrpSpPr/>
            <p:nvPr/>
          </p:nvGrpSpPr>
          <p:grpSpPr>
            <a:xfrm>
              <a:off x="8611212" y="5067327"/>
              <a:ext cx="172269" cy="173028"/>
              <a:chOff x="912322" y="4680070"/>
              <a:chExt cx="172269" cy="173028"/>
            </a:xfrm>
          </p:grpSpPr>
          <p:sp>
            <p:nvSpPr>
              <p:cNvPr id="38" name="Rectangle 37">
                <a:extLst>
                  <a:ext uri="{FF2B5EF4-FFF2-40B4-BE49-F238E27FC236}">
                    <a16:creationId xmlns:a16="http://schemas.microsoft.com/office/drawing/2014/main" id="{CFCC9844-978B-3880-742A-E7A1C1EE2894}"/>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42">
                <a:extLst>
                  <a:ext uri="{FF2B5EF4-FFF2-40B4-BE49-F238E27FC236}">
                    <a16:creationId xmlns:a16="http://schemas.microsoft.com/office/drawing/2014/main" id="{271793A8-3D74-7A1C-7AB6-D2A6136F9633}"/>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40" name="Rectangle 39">
              <a:extLst>
                <a:ext uri="{FF2B5EF4-FFF2-40B4-BE49-F238E27FC236}">
                  <a16:creationId xmlns:a16="http://schemas.microsoft.com/office/drawing/2014/main" id="{536F88C8-6509-A9DB-4143-C114C3F65AA1}"/>
                </a:ext>
              </a:extLst>
            </p:cNvPr>
            <p:cNvSpPr/>
            <p:nvPr/>
          </p:nvSpPr>
          <p:spPr>
            <a:xfrm>
              <a:off x="8870448" y="5067327"/>
              <a:ext cx="2711957"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a:solidFill>
                    <a:schemeClr val="bg1"/>
                  </a:solidFill>
                  <a:cs typeface="Poppins Light" panose="00000400000000000000" pitchFamily="2" charset="0"/>
                </a:rPr>
                <a:t>Guidance on concluding the discovery call</a:t>
              </a:r>
              <a:endParaRPr lang="en-US" sz="1000" dirty="0">
                <a:solidFill>
                  <a:schemeClr val="bg1"/>
                </a:solidFill>
                <a:cs typeface="Poppins Light" panose="00000400000000000000" pitchFamily="2" charset="0"/>
              </a:endParaRPr>
            </a:p>
          </p:txBody>
        </p:sp>
        <p:grpSp>
          <p:nvGrpSpPr>
            <p:cNvPr id="41" name="Group 40">
              <a:extLst>
                <a:ext uri="{FF2B5EF4-FFF2-40B4-BE49-F238E27FC236}">
                  <a16:creationId xmlns:a16="http://schemas.microsoft.com/office/drawing/2014/main" id="{5DC1A25D-2B4B-214C-8530-F9A7AA38D2D0}"/>
                </a:ext>
              </a:extLst>
            </p:cNvPr>
            <p:cNvGrpSpPr/>
            <p:nvPr/>
          </p:nvGrpSpPr>
          <p:grpSpPr>
            <a:xfrm>
              <a:off x="8611212" y="5396429"/>
              <a:ext cx="172269" cy="173028"/>
              <a:chOff x="912322" y="4680070"/>
              <a:chExt cx="172269" cy="173028"/>
            </a:xfrm>
          </p:grpSpPr>
          <p:sp>
            <p:nvSpPr>
              <p:cNvPr id="42" name="Rectangle 41">
                <a:extLst>
                  <a:ext uri="{FF2B5EF4-FFF2-40B4-BE49-F238E27FC236}">
                    <a16:creationId xmlns:a16="http://schemas.microsoft.com/office/drawing/2014/main" id="{7092C46B-92F8-0015-CC09-9E9FAA132F4D}"/>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42">
                <a:extLst>
                  <a:ext uri="{FF2B5EF4-FFF2-40B4-BE49-F238E27FC236}">
                    <a16:creationId xmlns:a16="http://schemas.microsoft.com/office/drawing/2014/main" id="{B623A3C7-0A45-C02A-7AA8-B51C6334EA4E}"/>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44" name="Rectangle 43">
              <a:extLst>
                <a:ext uri="{FF2B5EF4-FFF2-40B4-BE49-F238E27FC236}">
                  <a16:creationId xmlns:a16="http://schemas.microsoft.com/office/drawing/2014/main" id="{94BC3807-FEDE-E4B4-0221-56329D155D43}"/>
                </a:ext>
              </a:extLst>
            </p:cNvPr>
            <p:cNvSpPr/>
            <p:nvPr/>
          </p:nvSpPr>
          <p:spPr>
            <a:xfrm>
              <a:off x="8870448" y="5396429"/>
              <a:ext cx="2711957"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a:solidFill>
                    <a:schemeClr val="bg1"/>
                  </a:solidFill>
                  <a:cs typeface="Poppins Light" panose="00000400000000000000" pitchFamily="2" charset="0"/>
                </a:rPr>
                <a:t>Objection handling</a:t>
              </a:r>
              <a:endParaRPr lang="en-US" sz="1000" dirty="0">
                <a:solidFill>
                  <a:schemeClr val="bg1"/>
                </a:solidFill>
                <a:cs typeface="Poppins Light" panose="00000400000000000000" pitchFamily="2" charset="0"/>
              </a:endParaRPr>
            </a:p>
          </p:txBody>
        </p:sp>
        <p:grpSp>
          <p:nvGrpSpPr>
            <p:cNvPr id="45" name="Group 44">
              <a:extLst>
                <a:ext uri="{FF2B5EF4-FFF2-40B4-BE49-F238E27FC236}">
                  <a16:creationId xmlns:a16="http://schemas.microsoft.com/office/drawing/2014/main" id="{59EA86CB-2424-166F-3E32-62FCDB214B11}"/>
                </a:ext>
              </a:extLst>
            </p:cNvPr>
            <p:cNvGrpSpPr/>
            <p:nvPr/>
          </p:nvGrpSpPr>
          <p:grpSpPr>
            <a:xfrm>
              <a:off x="8611212" y="5725530"/>
              <a:ext cx="172269" cy="173028"/>
              <a:chOff x="912322" y="4680070"/>
              <a:chExt cx="172269" cy="173028"/>
            </a:xfrm>
          </p:grpSpPr>
          <p:sp>
            <p:nvSpPr>
              <p:cNvPr id="46" name="Rectangle 45">
                <a:extLst>
                  <a:ext uri="{FF2B5EF4-FFF2-40B4-BE49-F238E27FC236}">
                    <a16:creationId xmlns:a16="http://schemas.microsoft.com/office/drawing/2014/main" id="{CF5147EC-0A14-D6BA-D417-A51E11E51C6D}"/>
                  </a:ext>
                </a:extLst>
              </p:cNvPr>
              <p:cNvSpPr/>
              <p:nvPr/>
            </p:nvSpPr>
            <p:spPr>
              <a:xfrm>
                <a:off x="925533" y="4693661"/>
                <a:ext cx="145847" cy="1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42">
                <a:extLst>
                  <a:ext uri="{FF2B5EF4-FFF2-40B4-BE49-F238E27FC236}">
                    <a16:creationId xmlns:a16="http://schemas.microsoft.com/office/drawing/2014/main" id="{240C5911-C95A-67E2-0F03-CDD958286E45}"/>
                  </a:ext>
                </a:extLst>
              </p:cNvPr>
              <p:cNvSpPr>
                <a:spLocks noEditPoints="1"/>
              </p:cNvSpPr>
              <p:nvPr/>
            </p:nvSpPr>
            <p:spPr bwMode="auto">
              <a:xfrm>
                <a:off x="912322" y="4680070"/>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55 w 96"/>
                  <a:gd name="T19" fmla="*/ 41 h 96"/>
                  <a:gd name="T20" fmla="*/ 43 w 96"/>
                  <a:gd name="T21" fmla="*/ 28 h 96"/>
                  <a:gd name="T22" fmla="*/ 55 w 96"/>
                  <a:gd name="T23" fmla="*/ 28 h 96"/>
                  <a:gd name="T24" fmla="*/ 73 w 96"/>
                  <a:gd name="T25" fmla="*/ 48 h 96"/>
                  <a:gd name="T26" fmla="*/ 55 w 96"/>
                  <a:gd name="T27" fmla="*/ 68 h 96"/>
                  <a:gd name="T28" fmla="*/ 43 w 96"/>
                  <a:gd name="T29" fmla="*/ 68 h 96"/>
                  <a:gd name="T30" fmla="*/ 55 w 96"/>
                  <a:gd name="T31" fmla="*/ 55 h 96"/>
                  <a:gd name="T32" fmla="*/ 56 w 96"/>
                  <a:gd name="T33" fmla="*/ 53 h 96"/>
                  <a:gd name="T34" fmla="*/ 54 w 96"/>
                  <a:gd name="T35" fmla="*/ 52 h 96"/>
                  <a:gd name="T36" fmla="*/ 20 w 96"/>
                  <a:gd name="T37" fmla="*/ 52 h 96"/>
                  <a:gd name="T38" fmla="*/ 20 w 96"/>
                  <a:gd name="T39" fmla="*/ 44 h 96"/>
                  <a:gd name="T40" fmla="*/ 54 w 96"/>
                  <a:gd name="T41" fmla="*/ 44 h 96"/>
                  <a:gd name="T42" fmla="*/ 56 w 96"/>
                  <a:gd name="T43" fmla="*/ 43 h 96"/>
                  <a:gd name="T44" fmla="*/ 55 w 96"/>
                  <a:gd name="T45"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55" y="41"/>
                    </a:moveTo>
                    <a:cubicBezTo>
                      <a:pt x="43" y="28"/>
                      <a:pt x="43" y="28"/>
                      <a:pt x="43" y="28"/>
                    </a:cubicBezTo>
                    <a:cubicBezTo>
                      <a:pt x="55" y="28"/>
                      <a:pt x="55" y="28"/>
                      <a:pt x="55" y="28"/>
                    </a:cubicBezTo>
                    <a:cubicBezTo>
                      <a:pt x="73" y="48"/>
                      <a:pt x="73" y="48"/>
                      <a:pt x="73" y="48"/>
                    </a:cubicBezTo>
                    <a:cubicBezTo>
                      <a:pt x="55" y="68"/>
                      <a:pt x="55" y="68"/>
                      <a:pt x="55" y="68"/>
                    </a:cubicBezTo>
                    <a:cubicBezTo>
                      <a:pt x="43" y="68"/>
                      <a:pt x="43" y="68"/>
                      <a:pt x="43" y="68"/>
                    </a:cubicBezTo>
                    <a:cubicBezTo>
                      <a:pt x="55" y="55"/>
                      <a:pt x="55" y="55"/>
                      <a:pt x="55" y="55"/>
                    </a:cubicBezTo>
                    <a:cubicBezTo>
                      <a:pt x="56" y="55"/>
                      <a:pt x="56" y="54"/>
                      <a:pt x="56" y="53"/>
                    </a:cubicBezTo>
                    <a:cubicBezTo>
                      <a:pt x="56" y="53"/>
                      <a:pt x="55" y="52"/>
                      <a:pt x="54" y="52"/>
                    </a:cubicBezTo>
                    <a:cubicBezTo>
                      <a:pt x="20" y="52"/>
                      <a:pt x="20" y="52"/>
                      <a:pt x="20" y="52"/>
                    </a:cubicBezTo>
                    <a:cubicBezTo>
                      <a:pt x="20" y="44"/>
                      <a:pt x="20" y="44"/>
                      <a:pt x="20" y="44"/>
                    </a:cubicBezTo>
                    <a:cubicBezTo>
                      <a:pt x="54" y="44"/>
                      <a:pt x="54" y="44"/>
                      <a:pt x="54" y="44"/>
                    </a:cubicBezTo>
                    <a:cubicBezTo>
                      <a:pt x="55" y="44"/>
                      <a:pt x="56" y="44"/>
                      <a:pt x="56" y="43"/>
                    </a:cubicBezTo>
                    <a:cubicBezTo>
                      <a:pt x="56" y="42"/>
                      <a:pt x="56" y="41"/>
                      <a:pt x="55"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dirty="0"/>
              </a:p>
            </p:txBody>
          </p:sp>
        </p:grpSp>
        <p:sp>
          <p:nvSpPr>
            <p:cNvPr id="48" name="Rectangle 47">
              <a:extLst>
                <a:ext uri="{FF2B5EF4-FFF2-40B4-BE49-F238E27FC236}">
                  <a16:creationId xmlns:a16="http://schemas.microsoft.com/office/drawing/2014/main" id="{AAC4C6E0-AC11-AF3C-1194-82CE190F45AF}"/>
                </a:ext>
              </a:extLst>
            </p:cNvPr>
            <p:cNvSpPr/>
            <p:nvPr/>
          </p:nvSpPr>
          <p:spPr>
            <a:xfrm>
              <a:off x="8870448" y="5725530"/>
              <a:ext cx="2711957"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1018824"/>
              <a:r>
                <a:rPr lang="en-US" sz="1000">
                  <a:solidFill>
                    <a:schemeClr val="bg1"/>
                  </a:solidFill>
                  <a:cs typeface="Poppins Light" panose="00000400000000000000" pitchFamily="2" charset="0"/>
                </a:rPr>
                <a:t>Discovery question bank</a:t>
              </a:r>
              <a:endParaRPr lang="en-US" sz="1000" dirty="0">
                <a:solidFill>
                  <a:schemeClr val="bg1"/>
                </a:solidFill>
                <a:cs typeface="Poppins Light" panose="00000400000000000000" pitchFamily="2" charset="0"/>
              </a:endParaRPr>
            </a:p>
          </p:txBody>
        </p:sp>
        <p:grpSp>
          <p:nvGrpSpPr>
            <p:cNvPr id="275" name="Group 274">
              <a:extLst>
                <a:ext uri="{FF2B5EF4-FFF2-40B4-BE49-F238E27FC236}">
                  <a16:creationId xmlns:a16="http://schemas.microsoft.com/office/drawing/2014/main" id="{C92890C9-F369-2189-F4D6-EE58337565A3}"/>
                </a:ext>
              </a:extLst>
            </p:cNvPr>
            <p:cNvGrpSpPr/>
            <p:nvPr/>
          </p:nvGrpSpPr>
          <p:grpSpPr>
            <a:xfrm>
              <a:off x="8611212" y="5067327"/>
              <a:ext cx="172269" cy="173028"/>
              <a:chOff x="6924675" y="2884488"/>
              <a:chExt cx="360363" cy="361950"/>
            </a:xfrm>
          </p:grpSpPr>
          <p:sp>
            <p:nvSpPr>
              <p:cNvPr id="276" name="Rectangle 275">
                <a:extLst>
                  <a:ext uri="{FF2B5EF4-FFF2-40B4-BE49-F238E27FC236}">
                    <a16:creationId xmlns:a16="http://schemas.microsoft.com/office/drawing/2014/main" id="{D8E553A7-494A-0A44-EAF4-A611F5B1DBF5}"/>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69">
                <a:extLst>
                  <a:ext uri="{FF2B5EF4-FFF2-40B4-BE49-F238E27FC236}">
                    <a16:creationId xmlns:a16="http://schemas.microsoft.com/office/drawing/2014/main" id="{7587C5AF-E202-4538-B645-E8C88374F409}"/>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8" name="Group 277">
              <a:extLst>
                <a:ext uri="{FF2B5EF4-FFF2-40B4-BE49-F238E27FC236}">
                  <a16:creationId xmlns:a16="http://schemas.microsoft.com/office/drawing/2014/main" id="{3C124816-D79A-0FE9-268C-0F9D2BBA1CAF}"/>
                </a:ext>
              </a:extLst>
            </p:cNvPr>
            <p:cNvGrpSpPr/>
            <p:nvPr/>
          </p:nvGrpSpPr>
          <p:grpSpPr>
            <a:xfrm>
              <a:off x="8611212" y="5396429"/>
              <a:ext cx="172269" cy="173028"/>
              <a:chOff x="6924675" y="2884488"/>
              <a:chExt cx="360363" cy="361950"/>
            </a:xfrm>
          </p:grpSpPr>
          <p:sp>
            <p:nvSpPr>
              <p:cNvPr id="279" name="Rectangle 278">
                <a:extLst>
                  <a:ext uri="{FF2B5EF4-FFF2-40B4-BE49-F238E27FC236}">
                    <a16:creationId xmlns:a16="http://schemas.microsoft.com/office/drawing/2014/main" id="{78A71A70-5B67-C718-D944-30E86073E696}"/>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69">
                <a:extLst>
                  <a:ext uri="{FF2B5EF4-FFF2-40B4-BE49-F238E27FC236}">
                    <a16:creationId xmlns:a16="http://schemas.microsoft.com/office/drawing/2014/main" id="{DBE6D4B5-E34A-2F0B-1214-902E3730C2C4}"/>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1" name="Group 280">
              <a:extLst>
                <a:ext uri="{FF2B5EF4-FFF2-40B4-BE49-F238E27FC236}">
                  <a16:creationId xmlns:a16="http://schemas.microsoft.com/office/drawing/2014/main" id="{8034130F-F3B6-641C-43C4-A2E2365A83B6}"/>
                </a:ext>
              </a:extLst>
            </p:cNvPr>
            <p:cNvGrpSpPr/>
            <p:nvPr/>
          </p:nvGrpSpPr>
          <p:grpSpPr>
            <a:xfrm>
              <a:off x="8611212" y="5725530"/>
              <a:ext cx="172269" cy="173028"/>
              <a:chOff x="6924675" y="2884488"/>
              <a:chExt cx="360363" cy="361950"/>
            </a:xfrm>
          </p:grpSpPr>
          <p:sp>
            <p:nvSpPr>
              <p:cNvPr id="282" name="Rectangle 281">
                <a:extLst>
                  <a:ext uri="{FF2B5EF4-FFF2-40B4-BE49-F238E27FC236}">
                    <a16:creationId xmlns:a16="http://schemas.microsoft.com/office/drawing/2014/main" id="{7AB28FCC-02FB-2AEA-9019-18C32D8225A9}"/>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69">
                <a:extLst>
                  <a:ext uri="{FF2B5EF4-FFF2-40B4-BE49-F238E27FC236}">
                    <a16:creationId xmlns:a16="http://schemas.microsoft.com/office/drawing/2014/main" id="{2FD6DBAF-DFCB-D9F6-3466-2D279BED78F4}"/>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179113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494-B04F-3842-7970-C414A5E7FA7B}"/>
              </a:ext>
            </a:extLst>
          </p:cNvPr>
          <p:cNvSpPr>
            <a:spLocks noGrp="1"/>
          </p:cNvSpPr>
          <p:nvPr>
            <p:ph type="title"/>
          </p:nvPr>
        </p:nvSpPr>
        <p:spPr/>
        <p:txBody>
          <a:bodyPr/>
          <a:lstStyle/>
          <a:p>
            <a:r>
              <a:rPr lang="en-US" sz="2400" dirty="0"/>
              <a:t>Objection Handling</a:t>
            </a:r>
            <a:endParaRPr lang="en-US" dirty="0"/>
          </a:p>
        </p:txBody>
      </p:sp>
      <p:sp>
        <p:nvSpPr>
          <p:cNvPr id="3" name="Rectangle 2">
            <a:extLst>
              <a:ext uri="{FF2B5EF4-FFF2-40B4-BE49-F238E27FC236}">
                <a16:creationId xmlns:a16="http://schemas.microsoft.com/office/drawing/2014/main" id="{EA26D598-7543-499F-1FB5-784CE7FC78A4}"/>
              </a:ext>
            </a:extLst>
          </p:cNvPr>
          <p:cNvSpPr/>
          <p:nvPr/>
        </p:nvSpPr>
        <p:spPr>
          <a:xfrm>
            <a:off x="609600" y="1066800"/>
            <a:ext cx="3403600" cy="510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3302A10-8DFC-A140-B4E7-C58C3C52F55A}"/>
              </a:ext>
            </a:extLst>
          </p:cNvPr>
          <p:cNvSpPr/>
          <p:nvPr/>
        </p:nvSpPr>
        <p:spPr>
          <a:xfrm>
            <a:off x="738601" y="106680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B9BACB6-C9D4-D5E3-63ED-A5838AD28C65}"/>
              </a:ext>
            </a:extLst>
          </p:cNvPr>
          <p:cNvGrpSpPr/>
          <p:nvPr/>
        </p:nvGrpSpPr>
        <p:grpSpPr>
          <a:xfrm>
            <a:off x="738601" y="1308670"/>
            <a:ext cx="3145599" cy="3986661"/>
            <a:chOff x="738601" y="1253268"/>
            <a:chExt cx="3145599" cy="3986661"/>
          </a:xfrm>
        </p:grpSpPr>
        <p:sp>
          <p:nvSpPr>
            <p:cNvPr id="6" name="TextBox 5">
              <a:extLst>
                <a:ext uri="{FF2B5EF4-FFF2-40B4-BE49-F238E27FC236}">
                  <a16:creationId xmlns:a16="http://schemas.microsoft.com/office/drawing/2014/main" id="{FA61AC42-B81C-EBE0-C9BB-3C003AC8479D}"/>
                </a:ext>
              </a:extLst>
            </p:cNvPr>
            <p:cNvSpPr txBox="1"/>
            <p:nvPr/>
          </p:nvSpPr>
          <p:spPr>
            <a:xfrm>
              <a:off x="809181" y="1253268"/>
              <a:ext cx="2851941" cy="553998"/>
            </a:xfrm>
            <a:prstGeom prst="rect">
              <a:avLst/>
            </a:prstGeom>
            <a:noFill/>
          </p:spPr>
          <p:txBody>
            <a:bodyPr wrap="square" lIns="0" tIns="0" rIns="0" bIns="0" rtlCol="0" anchor="t" anchorCtr="0">
              <a:spAutoFit/>
            </a:bodyPr>
            <a:lstStyle/>
            <a:p>
              <a:r>
                <a:rPr lang="en-US" b="1" dirty="0">
                  <a:solidFill>
                    <a:schemeClr val="accent4"/>
                  </a:solidFill>
                </a:rPr>
                <a:t>Best Practice for Objection Handling</a:t>
              </a:r>
            </a:p>
          </p:txBody>
        </p:sp>
        <p:grpSp>
          <p:nvGrpSpPr>
            <p:cNvPr id="7" name="Group 6">
              <a:extLst>
                <a:ext uri="{FF2B5EF4-FFF2-40B4-BE49-F238E27FC236}">
                  <a16:creationId xmlns:a16="http://schemas.microsoft.com/office/drawing/2014/main" id="{46C30D38-3480-0AD2-874E-18354B71FCC3}"/>
                </a:ext>
              </a:extLst>
            </p:cNvPr>
            <p:cNvGrpSpPr/>
            <p:nvPr/>
          </p:nvGrpSpPr>
          <p:grpSpPr>
            <a:xfrm>
              <a:off x="738601" y="2066509"/>
              <a:ext cx="3145599" cy="3173420"/>
              <a:chOff x="738601" y="2066509"/>
              <a:chExt cx="3145599" cy="3173420"/>
            </a:xfrm>
          </p:grpSpPr>
          <p:grpSp>
            <p:nvGrpSpPr>
              <p:cNvPr id="8" name="Group 7">
                <a:extLst>
                  <a:ext uri="{FF2B5EF4-FFF2-40B4-BE49-F238E27FC236}">
                    <a16:creationId xmlns:a16="http://schemas.microsoft.com/office/drawing/2014/main" id="{B3A410E9-3900-F80C-552A-FBE486D69157}"/>
                  </a:ext>
                </a:extLst>
              </p:cNvPr>
              <p:cNvGrpSpPr/>
              <p:nvPr/>
            </p:nvGrpSpPr>
            <p:grpSpPr>
              <a:xfrm>
                <a:off x="809181" y="2066509"/>
                <a:ext cx="3075019" cy="984885"/>
                <a:chOff x="809181" y="3133309"/>
                <a:chExt cx="3075019" cy="984885"/>
              </a:xfrm>
            </p:grpSpPr>
            <p:sp>
              <p:nvSpPr>
                <p:cNvPr id="21" name="Rectangle 20">
                  <a:extLst>
                    <a:ext uri="{FF2B5EF4-FFF2-40B4-BE49-F238E27FC236}">
                      <a16:creationId xmlns:a16="http://schemas.microsoft.com/office/drawing/2014/main" id="{1A3432A6-A225-E711-5B6E-91A7A57A6B43}"/>
                    </a:ext>
                  </a:extLst>
                </p:cNvPr>
                <p:cNvSpPr/>
                <p:nvPr/>
              </p:nvSpPr>
              <p:spPr>
                <a:xfrm>
                  <a:off x="809181" y="3153040"/>
                  <a:ext cx="133565" cy="13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bg1"/>
                    </a:solidFill>
                  </a:endParaRPr>
                </a:p>
              </p:txBody>
            </p:sp>
            <p:sp>
              <p:nvSpPr>
                <p:cNvPr id="22" name="Rectangle 21">
                  <a:extLst>
                    <a:ext uri="{FF2B5EF4-FFF2-40B4-BE49-F238E27FC236}">
                      <a16:creationId xmlns:a16="http://schemas.microsoft.com/office/drawing/2014/main" id="{60158A38-3686-6834-8F80-38AB77BEF2A4}"/>
                    </a:ext>
                  </a:extLst>
                </p:cNvPr>
                <p:cNvSpPr/>
                <p:nvPr/>
              </p:nvSpPr>
              <p:spPr>
                <a:xfrm>
                  <a:off x="1051183" y="3133309"/>
                  <a:ext cx="2833017"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600" dirty="0">
                      <a:solidFill>
                        <a:schemeClr val="bg1"/>
                      </a:solidFill>
                    </a:rPr>
                    <a:t>Always clarify the objection, you need to ensure you are reacting to what they are saying</a:t>
                  </a:r>
                </a:p>
              </p:txBody>
            </p:sp>
            <p:sp>
              <p:nvSpPr>
                <p:cNvPr id="23" name="Freeform 69">
                  <a:extLst>
                    <a:ext uri="{FF2B5EF4-FFF2-40B4-BE49-F238E27FC236}">
                      <a16:creationId xmlns:a16="http://schemas.microsoft.com/office/drawing/2014/main" id="{0F2C903F-76CB-CF95-ECB9-7EC87966B1CB}"/>
                    </a:ext>
                  </a:extLst>
                </p:cNvPr>
                <p:cNvSpPr>
                  <a:spLocks noEditPoints="1"/>
                </p:cNvSpPr>
                <p:nvPr/>
              </p:nvSpPr>
              <p:spPr bwMode="auto">
                <a:xfrm>
                  <a:off x="809181" y="3133309"/>
                  <a:ext cx="172269" cy="173028"/>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solidFill>
                      <a:schemeClr val="bg1"/>
                    </a:solidFill>
                  </a:endParaRPr>
                </a:p>
              </p:txBody>
            </p:sp>
          </p:grpSp>
          <p:grpSp>
            <p:nvGrpSpPr>
              <p:cNvPr id="9" name="Group 8">
                <a:extLst>
                  <a:ext uri="{FF2B5EF4-FFF2-40B4-BE49-F238E27FC236}">
                    <a16:creationId xmlns:a16="http://schemas.microsoft.com/office/drawing/2014/main" id="{6667C37F-5D69-BBA4-2507-4006A89D3FBE}"/>
                  </a:ext>
                </a:extLst>
              </p:cNvPr>
              <p:cNvGrpSpPr/>
              <p:nvPr/>
            </p:nvGrpSpPr>
            <p:grpSpPr>
              <a:xfrm>
                <a:off x="809181" y="3283888"/>
                <a:ext cx="3075019" cy="738664"/>
                <a:chOff x="809181" y="3828419"/>
                <a:chExt cx="3075019" cy="738664"/>
              </a:xfrm>
            </p:grpSpPr>
            <p:sp>
              <p:nvSpPr>
                <p:cNvPr id="17" name="Rectangle 16">
                  <a:extLst>
                    <a:ext uri="{FF2B5EF4-FFF2-40B4-BE49-F238E27FC236}">
                      <a16:creationId xmlns:a16="http://schemas.microsoft.com/office/drawing/2014/main" id="{09BC38A4-843C-CFB5-1B95-A679351B4ABE}"/>
                    </a:ext>
                  </a:extLst>
                </p:cNvPr>
                <p:cNvSpPr/>
                <p:nvPr/>
              </p:nvSpPr>
              <p:spPr>
                <a:xfrm>
                  <a:off x="1051183" y="3828419"/>
                  <a:ext cx="2833017"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600" dirty="0">
                      <a:solidFill>
                        <a:schemeClr val="bg1"/>
                      </a:solidFill>
                    </a:rPr>
                    <a:t>Demonstrate that you understand their concern and why it is a concern they have</a:t>
                  </a:r>
                </a:p>
              </p:txBody>
            </p:sp>
            <p:grpSp>
              <p:nvGrpSpPr>
                <p:cNvPr id="18" name="Group 17">
                  <a:extLst>
                    <a:ext uri="{FF2B5EF4-FFF2-40B4-BE49-F238E27FC236}">
                      <a16:creationId xmlns:a16="http://schemas.microsoft.com/office/drawing/2014/main" id="{46ED1D4D-55DD-B1C1-F357-75B1117852E3}"/>
                    </a:ext>
                  </a:extLst>
                </p:cNvPr>
                <p:cNvGrpSpPr/>
                <p:nvPr/>
              </p:nvGrpSpPr>
              <p:grpSpPr>
                <a:xfrm>
                  <a:off x="809181" y="3834238"/>
                  <a:ext cx="172269" cy="173028"/>
                  <a:chOff x="6924675" y="2884488"/>
                  <a:chExt cx="360363" cy="361950"/>
                </a:xfrm>
              </p:grpSpPr>
              <p:sp>
                <p:nvSpPr>
                  <p:cNvPr id="19" name="Rectangle 18">
                    <a:extLst>
                      <a:ext uri="{FF2B5EF4-FFF2-40B4-BE49-F238E27FC236}">
                        <a16:creationId xmlns:a16="http://schemas.microsoft.com/office/drawing/2014/main" id="{61798634-9EB0-DB24-5565-AFF6907FC774}"/>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bg1"/>
                      </a:solidFill>
                    </a:endParaRPr>
                  </a:p>
                </p:txBody>
              </p:sp>
              <p:sp>
                <p:nvSpPr>
                  <p:cNvPr id="20" name="Freeform 69">
                    <a:extLst>
                      <a:ext uri="{FF2B5EF4-FFF2-40B4-BE49-F238E27FC236}">
                        <a16:creationId xmlns:a16="http://schemas.microsoft.com/office/drawing/2014/main" id="{C0F30538-6A49-1A2E-5F2F-525D68E5E51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solidFill>
                        <a:schemeClr val="bg1"/>
                      </a:solidFill>
                    </a:endParaRPr>
                  </a:p>
                </p:txBody>
              </p:sp>
            </p:grpSp>
          </p:grpSp>
          <p:grpSp>
            <p:nvGrpSpPr>
              <p:cNvPr id="10" name="Group 9">
                <a:extLst>
                  <a:ext uri="{FF2B5EF4-FFF2-40B4-BE49-F238E27FC236}">
                    <a16:creationId xmlns:a16="http://schemas.microsoft.com/office/drawing/2014/main" id="{E0BCAC6E-81BD-124A-B75D-60632DA1DB7B}"/>
                  </a:ext>
                </a:extLst>
              </p:cNvPr>
              <p:cNvGrpSpPr/>
              <p:nvPr/>
            </p:nvGrpSpPr>
            <p:grpSpPr>
              <a:xfrm>
                <a:off x="809181" y="4255044"/>
                <a:ext cx="3021832" cy="984885"/>
                <a:chOff x="809181" y="4338864"/>
                <a:chExt cx="3021832" cy="984885"/>
              </a:xfrm>
            </p:grpSpPr>
            <p:sp>
              <p:nvSpPr>
                <p:cNvPr id="13" name="Rectangle 12">
                  <a:extLst>
                    <a:ext uri="{FF2B5EF4-FFF2-40B4-BE49-F238E27FC236}">
                      <a16:creationId xmlns:a16="http://schemas.microsoft.com/office/drawing/2014/main" id="{22B099DB-3178-B6EC-AB8A-4AC33446456E}"/>
                    </a:ext>
                  </a:extLst>
                </p:cNvPr>
                <p:cNvSpPr/>
                <p:nvPr/>
              </p:nvSpPr>
              <p:spPr>
                <a:xfrm>
                  <a:off x="1051183" y="4338864"/>
                  <a:ext cx="2779830"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600" dirty="0">
                      <a:solidFill>
                        <a:schemeClr val="bg1"/>
                      </a:solidFill>
                    </a:rPr>
                    <a:t>Respond to the objection with as many facts as possible, reference the guide below</a:t>
                  </a:r>
                </a:p>
              </p:txBody>
            </p:sp>
            <p:grpSp>
              <p:nvGrpSpPr>
                <p:cNvPr id="14" name="Group 13">
                  <a:extLst>
                    <a:ext uri="{FF2B5EF4-FFF2-40B4-BE49-F238E27FC236}">
                      <a16:creationId xmlns:a16="http://schemas.microsoft.com/office/drawing/2014/main" id="{DB9F7C1C-D50B-FF7A-0B35-A8CAE0C07E20}"/>
                    </a:ext>
                  </a:extLst>
                </p:cNvPr>
                <p:cNvGrpSpPr/>
                <p:nvPr/>
              </p:nvGrpSpPr>
              <p:grpSpPr>
                <a:xfrm>
                  <a:off x="809181" y="4338864"/>
                  <a:ext cx="172269" cy="173028"/>
                  <a:chOff x="6924675" y="2884488"/>
                  <a:chExt cx="360363" cy="361950"/>
                </a:xfrm>
              </p:grpSpPr>
              <p:sp>
                <p:nvSpPr>
                  <p:cNvPr id="15" name="Rectangle 14">
                    <a:extLst>
                      <a:ext uri="{FF2B5EF4-FFF2-40B4-BE49-F238E27FC236}">
                        <a16:creationId xmlns:a16="http://schemas.microsoft.com/office/drawing/2014/main" id="{FA5BF29F-2FFF-8E3C-723D-9A7CF50F35AD}"/>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bg1"/>
                      </a:solidFill>
                    </a:endParaRPr>
                  </a:p>
                </p:txBody>
              </p:sp>
              <p:sp>
                <p:nvSpPr>
                  <p:cNvPr id="16" name="Freeform 69">
                    <a:extLst>
                      <a:ext uri="{FF2B5EF4-FFF2-40B4-BE49-F238E27FC236}">
                        <a16:creationId xmlns:a16="http://schemas.microsoft.com/office/drawing/2014/main" id="{B5C9954C-451D-4F06-16BE-0452EC4F6A8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solidFill>
                        <a:schemeClr val="bg1"/>
                      </a:solidFill>
                    </a:endParaRPr>
                  </a:p>
                </p:txBody>
              </p:sp>
            </p:grpSp>
          </p:grpSp>
          <p:cxnSp>
            <p:nvCxnSpPr>
              <p:cNvPr id="11" name="Straight Connector 10">
                <a:extLst>
                  <a:ext uri="{FF2B5EF4-FFF2-40B4-BE49-F238E27FC236}">
                    <a16:creationId xmlns:a16="http://schemas.microsoft.com/office/drawing/2014/main" id="{ECDA7399-259A-9037-CB5F-35D2C839C48C}"/>
                  </a:ext>
                </a:extLst>
              </p:cNvPr>
              <p:cNvCxnSpPr>
                <a:cxnSpLocks/>
              </p:cNvCxnSpPr>
              <p:nvPr/>
            </p:nvCxnSpPr>
            <p:spPr>
              <a:xfrm>
                <a:off x="738601" y="4138798"/>
                <a:ext cx="3092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D6947F-4EEE-2AD8-5DAB-C584B465E20F}"/>
                  </a:ext>
                </a:extLst>
              </p:cNvPr>
              <p:cNvCxnSpPr>
                <a:cxnSpLocks/>
              </p:cNvCxnSpPr>
              <p:nvPr/>
            </p:nvCxnSpPr>
            <p:spPr>
              <a:xfrm>
                <a:off x="791788" y="3167641"/>
                <a:ext cx="3092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5113C358-1C60-B234-F5AE-B211D7C2C31B}"/>
              </a:ext>
            </a:extLst>
          </p:cNvPr>
          <p:cNvGrpSpPr/>
          <p:nvPr/>
        </p:nvGrpSpPr>
        <p:grpSpPr>
          <a:xfrm>
            <a:off x="4212782" y="1066801"/>
            <a:ext cx="3575048" cy="1584266"/>
            <a:chOff x="4212782" y="1066801"/>
            <a:chExt cx="3575048" cy="1584266"/>
          </a:xfrm>
        </p:grpSpPr>
        <p:sp>
          <p:nvSpPr>
            <p:cNvPr id="24" name="Rectangle 23">
              <a:extLst>
                <a:ext uri="{FF2B5EF4-FFF2-40B4-BE49-F238E27FC236}">
                  <a16:creationId xmlns:a16="http://schemas.microsoft.com/office/drawing/2014/main" id="{9840D59D-61BC-B5DF-274B-9555116CC8F1}"/>
                </a:ext>
              </a:extLst>
            </p:cNvPr>
            <p:cNvSpPr/>
            <p:nvPr/>
          </p:nvSpPr>
          <p:spPr>
            <a:xfrm>
              <a:off x="4212782" y="1066801"/>
              <a:ext cx="3575048" cy="292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pPr>
              <a:r>
                <a:rPr lang="en-US" sz="1400" b="1">
                  <a:solidFill>
                    <a:schemeClr val="bg1"/>
                  </a:solidFill>
                </a:rPr>
                <a:t>Listen</a:t>
              </a:r>
              <a:endParaRPr lang="en-US" sz="1400" b="1" dirty="0">
                <a:solidFill>
                  <a:schemeClr val="bg1"/>
                </a:solidFill>
              </a:endParaRPr>
            </a:p>
          </p:txBody>
        </p:sp>
        <p:sp>
          <p:nvSpPr>
            <p:cNvPr id="25" name="Rectangle 24">
              <a:extLst>
                <a:ext uri="{FF2B5EF4-FFF2-40B4-BE49-F238E27FC236}">
                  <a16:creationId xmlns:a16="http://schemas.microsoft.com/office/drawing/2014/main" id="{66C6F66D-9EC2-CAF8-65AB-C918132B6173}"/>
                </a:ext>
              </a:extLst>
            </p:cNvPr>
            <p:cNvSpPr/>
            <p:nvPr/>
          </p:nvSpPr>
          <p:spPr>
            <a:xfrm>
              <a:off x="4212782" y="1419961"/>
              <a:ext cx="3575048"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2880" indent="-182880">
                <a:buFont typeface="Arial" panose="020B0604020202020204" pitchFamily="34" charset="0"/>
                <a:buChar char="•"/>
              </a:pPr>
              <a:r>
                <a:rPr lang="en-US" sz="1000" b="1" i="1" dirty="0">
                  <a:solidFill>
                    <a:schemeClr val="tx1"/>
                  </a:solidFill>
                </a:rPr>
                <a:t>Don’t </a:t>
              </a:r>
              <a:r>
                <a:rPr lang="en-US" sz="1000" dirty="0">
                  <a:solidFill>
                    <a:schemeClr val="tx1"/>
                  </a:solidFill>
                </a:rPr>
                <a:t>interrupt; wait for the customer to finish before responding</a:t>
              </a:r>
            </a:p>
            <a:p>
              <a:pPr marL="182880" indent="-182880">
                <a:buFont typeface="Arial" panose="020B0604020202020204" pitchFamily="34" charset="0"/>
                <a:buChar char="•"/>
              </a:pPr>
              <a:r>
                <a:rPr lang="en-US" sz="1000" dirty="0">
                  <a:solidFill>
                    <a:schemeClr val="tx1"/>
                  </a:solidFill>
                </a:rPr>
                <a:t>Practice correct body language to demonstrate and engage listening behaviors </a:t>
              </a:r>
            </a:p>
            <a:p>
              <a:pPr marL="182880" indent="-182880">
                <a:buFont typeface="Arial" panose="020B0604020202020204" pitchFamily="34" charset="0"/>
                <a:buChar char="•"/>
              </a:pPr>
              <a:r>
                <a:rPr lang="en-US" sz="1000" dirty="0">
                  <a:solidFill>
                    <a:schemeClr val="tx1"/>
                  </a:solidFill>
                </a:rPr>
                <a:t>Engage with the what the customer is saying silently; e.g., take notes </a:t>
              </a:r>
            </a:p>
            <a:p>
              <a:pPr marL="182880" indent="-182880">
                <a:buFont typeface="Arial" panose="020B0604020202020204" pitchFamily="34" charset="0"/>
                <a:buChar char="•"/>
              </a:pPr>
              <a:r>
                <a:rPr lang="en-US" sz="1000" b="1" i="1" dirty="0">
                  <a:solidFill>
                    <a:schemeClr val="tx1"/>
                  </a:solidFill>
                </a:rPr>
                <a:t>Don't</a:t>
              </a:r>
              <a:r>
                <a:rPr lang="en-US" sz="1000" dirty="0">
                  <a:solidFill>
                    <a:schemeClr val="tx1"/>
                  </a:solidFill>
                </a:rPr>
                <a:t> assume understanding; listen to what the customer is actually saying</a:t>
              </a:r>
            </a:p>
          </p:txBody>
        </p:sp>
      </p:grpSp>
      <p:grpSp>
        <p:nvGrpSpPr>
          <p:cNvPr id="34" name="Group 33">
            <a:extLst>
              <a:ext uri="{FF2B5EF4-FFF2-40B4-BE49-F238E27FC236}">
                <a16:creationId xmlns:a16="http://schemas.microsoft.com/office/drawing/2014/main" id="{351A9A8D-0416-17E2-BDA0-25291F6214E8}"/>
              </a:ext>
            </a:extLst>
          </p:cNvPr>
          <p:cNvGrpSpPr/>
          <p:nvPr/>
        </p:nvGrpSpPr>
        <p:grpSpPr>
          <a:xfrm>
            <a:off x="4212782" y="2856065"/>
            <a:ext cx="3575048" cy="968713"/>
            <a:chOff x="4212782" y="2775870"/>
            <a:chExt cx="3575048" cy="968713"/>
          </a:xfrm>
        </p:grpSpPr>
        <p:sp>
          <p:nvSpPr>
            <p:cNvPr id="26" name="Rectangle 25">
              <a:extLst>
                <a:ext uri="{FF2B5EF4-FFF2-40B4-BE49-F238E27FC236}">
                  <a16:creationId xmlns:a16="http://schemas.microsoft.com/office/drawing/2014/main" id="{CA29AA46-300D-ABBE-D124-2140E47AA733}"/>
                </a:ext>
              </a:extLst>
            </p:cNvPr>
            <p:cNvSpPr/>
            <p:nvPr/>
          </p:nvSpPr>
          <p:spPr>
            <a:xfrm>
              <a:off x="4212782" y="2775870"/>
              <a:ext cx="3575048" cy="292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400"/>
                </a:spcAft>
                <a:buClrTx/>
                <a:buSzTx/>
                <a:tabLst/>
                <a:defRPr/>
              </a:pPr>
              <a:r>
                <a:rPr kumimoji="0" lang="en-US" sz="1400" b="1" i="0" u="none" strike="noStrike" kern="1200" cap="none" spc="0" normalizeH="0" baseline="0" noProof="0">
                  <a:ln>
                    <a:noFill/>
                  </a:ln>
                  <a:solidFill>
                    <a:schemeClr val="bg1"/>
                  </a:solidFill>
                  <a:effectLst/>
                  <a:uLnTx/>
                  <a:uFillTx/>
                  <a:ea typeface="+mn-ea"/>
                  <a:cs typeface="+mn-cs"/>
                </a:rPr>
                <a:t>Explore</a:t>
              </a:r>
              <a:endParaRPr kumimoji="0" lang="en-US" sz="1400" b="1" i="0" u="none" strike="noStrike" kern="1200" cap="none" spc="0" normalizeH="0" baseline="0" noProof="0" dirty="0">
                <a:ln>
                  <a:noFill/>
                </a:ln>
                <a:solidFill>
                  <a:schemeClr val="bg1"/>
                </a:solidFill>
                <a:effectLst/>
                <a:uLnTx/>
                <a:uFillTx/>
                <a:ea typeface="+mn-ea"/>
                <a:cs typeface="+mn-cs"/>
              </a:endParaRPr>
            </a:p>
          </p:txBody>
        </p:sp>
        <p:sp>
          <p:nvSpPr>
            <p:cNvPr id="27" name="Rectangle 26">
              <a:extLst>
                <a:ext uri="{FF2B5EF4-FFF2-40B4-BE49-F238E27FC236}">
                  <a16:creationId xmlns:a16="http://schemas.microsoft.com/office/drawing/2014/main" id="{8AF1001E-DED7-A03E-BED1-8233449C8DFD}"/>
                </a:ext>
              </a:extLst>
            </p:cNvPr>
            <p:cNvSpPr/>
            <p:nvPr/>
          </p:nvSpPr>
          <p:spPr>
            <a:xfrm>
              <a:off x="4212782" y="3129030"/>
              <a:ext cx="3575048"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0" u="none" strike="noStrike" kern="1200" cap="none" spc="0" normalizeH="0" baseline="0" noProof="0">
                  <a:ln>
                    <a:noFill/>
                  </a:ln>
                  <a:solidFill>
                    <a:schemeClr val="tx1"/>
                  </a:solidFill>
                  <a:effectLst/>
                  <a:uLnTx/>
                  <a:uFillTx/>
                  <a:ea typeface="+mn-ea"/>
                  <a:cs typeface="+mn-cs"/>
                </a:rPr>
                <a:t>Ask questions without probing </a:t>
              </a:r>
            </a:p>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0" u="none" strike="noStrike" kern="1200" cap="none" spc="0" normalizeH="0" baseline="0" noProof="0">
                  <a:ln>
                    <a:noFill/>
                  </a:ln>
                  <a:solidFill>
                    <a:schemeClr val="tx1"/>
                  </a:solidFill>
                  <a:effectLst/>
                  <a:uLnTx/>
                  <a:uFillTx/>
                  <a:ea typeface="+mn-ea"/>
                  <a:cs typeface="+mn-cs"/>
                </a:rPr>
                <a:t>Simply attempt to understand </a:t>
              </a:r>
            </a:p>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a:ln>
                    <a:noFill/>
                  </a:ln>
                  <a:solidFill>
                    <a:schemeClr val="tx1"/>
                  </a:solidFill>
                  <a:effectLst/>
                  <a:uLnTx/>
                  <a:uFillTx/>
                  <a:ea typeface="+mn-ea"/>
                  <a:cs typeface="+mn-cs"/>
                </a:rPr>
                <a:t>"Do you mind if I ask what function(s) you find most difficult to use?" </a:t>
              </a:r>
              <a:endParaRPr kumimoji="0" lang="en-US" sz="1000" b="0" i="1" u="none" strike="noStrike" kern="1200" cap="none" spc="0" normalizeH="0" baseline="0" noProof="0" dirty="0">
                <a:ln>
                  <a:noFill/>
                </a:ln>
                <a:solidFill>
                  <a:schemeClr val="tx1"/>
                </a:solidFill>
                <a:effectLst/>
                <a:uLnTx/>
                <a:uFillTx/>
                <a:ea typeface="+mn-ea"/>
                <a:cs typeface="+mn-cs"/>
              </a:endParaRPr>
            </a:p>
          </p:txBody>
        </p:sp>
      </p:grpSp>
      <p:grpSp>
        <p:nvGrpSpPr>
          <p:cNvPr id="33" name="Group 32">
            <a:extLst>
              <a:ext uri="{FF2B5EF4-FFF2-40B4-BE49-F238E27FC236}">
                <a16:creationId xmlns:a16="http://schemas.microsoft.com/office/drawing/2014/main" id="{45D45C6C-5B71-1089-4FC4-EB79E71DE0F5}"/>
              </a:ext>
            </a:extLst>
          </p:cNvPr>
          <p:cNvGrpSpPr/>
          <p:nvPr/>
        </p:nvGrpSpPr>
        <p:grpSpPr>
          <a:xfrm>
            <a:off x="4212782" y="4029776"/>
            <a:ext cx="3575048" cy="814825"/>
            <a:chOff x="4212782" y="3914040"/>
            <a:chExt cx="3575048" cy="814825"/>
          </a:xfrm>
        </p:grpSpPr>
        <p:sp>
          <p:nvSpPr>
            <p:cNvPr id="28" name="Rectangle 27">
              <a:extLst>
                <a:ext uri="{FF2B5EF4-FFF2-40B4-BE49-F238E27FC236}">
                  <a16:creationId xmlns:a16="http://schemas.microsoft.com/office/drawing/2014/main" id="{1D43E25F-03C1-F5F2-6F6C-0C1175470F0B}"/>
                </a:ext>
              </a:extLst>
            </p:cNvPr>
            <p:cNvSpPr/>
            <p:nvPr/>
          </p:nvSpPr>
          <p:spPr>
            <a:xfrm>
              <a:off x="4212782" y="3914040"/>
              <a:ext cx="3575048" cy="292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400"/>
                </a:spcAft>
                <a:buClrTx/>
                <a:buSzTx/>
                <a:tabLst/>
                <a:defRPr/>
              </a:pPr>
              <a:r>
                <a:rPr kumimoji="0" lang="en-US" sz="1400" b="1" i="0" u="none" strike="noStrike" kern="1200" cap="none" spc="0" normalizeH="0" baseline="0" noProof="0">
                  <a:ln>
                    <a:noFill/>
                  </a:ln>
                  <a:solidFill>
                    <a:schemeClr val="bg1"/>
                  </a:solidFill>
                  <a:effectLst/>
                  <a:uLnTx/>
                  <a:uFillTx/>
                  <a:ea typeface="+mn-ea"/>
                  <a:cs typeface="+mn-cs"/>
                </a:rPr>
                <a:t>Acknowledge</a:t>
              </a:r>
              <a:endParaRPr kumimoji="0" lang="en-US" sz="1400" b="1" i="0" u="none" strike="noStrike" kern="1200" cap="none" spc="0" normalizeH="0" baseline="0" noProof="0" dirty="0">
                <a:ln>
                  <a:noFill/>
                </a:ln>
                <a:solidFill>
                  <a:schemeClr val="bg1"/>
                </a:solidFill>
                <a:effectLst/>
                <a:uLnTx/>
                <a:uFillTx/>
                <a:ea typeface="+mn-ea"/>
                <a:cs typeface="+mn-cs"/>
              </a:endParaRPr>
            </a:p>
          </p:txBody>
        </p:sp>
        <p:sp>
          <p:nvSpPr>
            <p:cNvPr id="29" name="Rectangle 28">
              <a:extLst>
                <a:ext uri="{FF2B5EF4-FFF2-40B4-BE49-F238E27FC236}">
                  <a16:creationId xmlns:a16="http://schemas.microsoft.com/office/drawing/2014/main" id="{122188E1-4616-4815-594C-CB3F2CC468CE}"/>
                </a:ext>
              </a:extLst>
            </p:cNvPr>
            <p:cNvSpPr/>
            <p:nvPr/>
          </p:nvSpPr>
          <p:spPr>
            <a:xfrm>
              <a:off x="4212782" y="4267200"/>
              <a:ext cx="357504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u="none" strike="noStrike" kern="1200" cap="none" spc="0" normalizeH="0" baseline="0" noProof="0" dirty="0">
                  <a:ln>
                    <a:noFill/>
                  </a:ln>
                  <a:solidFill>
                    <a:schemeClr val="tx1"/>
                  </a:solidFill>
                  <a:effectLst/>
                  <a:uLnTx/>
                  <a:uFillTx/>
                  <a:ea typeface="+mn-ea"/>
                  <a:cs typeface="+mn-cs"/>
                </a:rPr>
                <a:t>Validate what the customer is saying; *</a:t>
              </a:r>
              <a:r>
                <a:rPr kumimoji="0" lang="en-US" sz="1000" b="1" u="none" strike="noStrike" kern="1200" cap="none" spc="0" normalizeH="0" baseline="0" noProof="0" dirty="0">
                  <a:ln>
                    <a:noFill/>
                  </a:ln>
                  <a:solidFill>
                    <a:schemeClr val="tx1"/>
                  </a:solidFill>
                  <a:effectLst/>
                  <a:uLnTx/>
                  <a:uFillTx/>
                  <a:ea typeface="+mn-ea"/>
                  <a:cs typeface="+mn-cs"/>
                </a:rPr>
                <a:t>no need to agree</a:t>
              </a:r>
              <a:r>
                <a:rPr kumimoji="0" lang="en-US" sz="1000" u="none" strike="noStrike" kern="1200" cap="none" spc="0" normalizeH="0" baseline="0" noProof="0" dirty="0">
                  <a:ln>
                    <a:noFill/>
                  </a:ln>
                  <a:solidFill>
                    <a:schemeClr val="tx1"/>
                  </a:solidFill>
                  <a:effectLst/>
                  <a:uLnTx/>
                  <a:uFillTx/>
                  <a:ea typeface="+mn-ea"/>
                  <a:cs typeface="+mn-cs"/>
                </a:rPr>
                <a:t>* </a:t>
              </a:r>
            </a:p>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i="1" u="none" strike="noStrike" kern="1200" cap="none" spc="0" normalizeH="0" baseline="0" noProof="0" dirty="0">
                  <a:ln>
                    <a:noFill/>
                  </a:ln>
                  <a:solidFill>
                    <a:schemeClr val="tx1"/>
                  </a:solidFill>
                  <a:effectLst/>
                  <a:uLnTx/>
                  <a:uFillTx/>
                  <a:ea typeface="+mn-ea"/>
                  <a:cs typeface="+mn-cs"/>
                </a:rPr>
                <a:t>"Yes, ease of use is a very important consideration for the other senior bankers that I've been working with." </a:t>
              </a:r>
            </a:p>
          </p:txBody>
        </p:sp>
      </p:grpSp>
      <p:grpSp>
        <p:nvGrpSpPr>
          <p:cNvPr id="32" name="Group 31">
            <a:extLst>
              <a:ext uri="{FF2B5EF4-FFF2-40B4-BE49-F238E27FC236}">
                <a16:creationId xmlns:a16="http://schemas.microsoft.com/office/drawing/2014/main" id="{02D2C696-9FCD-7A05-2CFD-42EFD4736B6D}"/>
              </a:ext>
            </a:extLst>
          </p:cNvPr>
          <p:cNvGrpSpPr/>
          <p:nvPr/>
        </p:nvGrpSpPr>
        <p:grpSpPr>
          <a:xfrm>
            <a:off x="4212782" y="5049599"/>
            <a:ext cx="3575048" cy="1122601"/>
            <a:chOff x="4212782" y="5019793"/>
            <a:chExt cx="3575048" cy="1122601"/>
          </a:xfrm>
        </p:grpSpPr>
        <p:sp>
          <p:nvSpPr>
            <p:cNvPr id="30" name="Rectangle 29">
              <a:extLst>
                <a:ext uri="{FF2B5EF4-FFF2-40B4-BE49-F238E27FC236}">
                  <a16:creationId xmlns:a16="http://schemas.microsoft.com/office/drawing/2014/main" id="{9D025FB2-3941-998F-BF49-349F4FDD1B34}"/>
                </a:ext>
              </a:extLst>
            </p:cNvPr>
            <p:cNvSpPr/>
            <p:nvPr/>
          </p:nvSpPr>
          <p:spPr>
            <a:xfrm>
              <a:off x="4212782" y="5019793"/>
              <a:ext cx="3575048" cy="292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400"/>
                </a:spcAft>
                <a:buClrTx/>
                <a:buSzTx/>
                <a:tabLst/>
                <a:defRPr/>
              </a:pPr>
              <a:r>
                <a:rPr kumimoji="0" lang="en-US" sz="1400" b="1" i="0" u="none" strike="noStrike" kern="1200" cap="none" spc="0" normalizeH="0" baseline="0" noProof="0">
                  <a:ln>
                    <a:noFill/>
                  </a:ln>
                  <a:solidFill>
                    <a:schemeClr val="bg1"/>
                  </a:solidFill>
                  <a:effectLst/>
                  <a:uLnTx/>
                  <a:uFillTx/>
                  <a:ea typeface="+mn-ea"/>
                  <a:cs typeface="+mn-cs"/>
                </a:rPr>
                <a:t>Respond</a:t>
              </a:r>
              <a:endParaRPr kumimoji="0" lang="en-US" sz="1400" b="1" i="0" u="none" strike="noStrike" kern="1200" cap="none" spc="0" normalizeH="0" baseline="0" noProof="0" dirty="0">
                <a:ln>
                  <a:noFill/>
                </a:ln>
                <a:solidFill>
                  <a:schemeClr val="bg1"/>
                </a:solidFill>
                <a:effectLst/>
                <a:uLnTx/>
                <a:uFillTx/>
                <a:ea typeface="+mn-ea"/>
                <a:cs typeface="+mn-cs"/>
              </a:endParaRPr>
            </a:p>
          </p:txBody>
        </p:sp>
        <p:sp>
          <p:nvSpPr>
            <p:cNvPr id="31" name="Rectangle 30">
              <a:extLst>
                <a:ext uri="{FF2B5EF4-FFF2-40B4-BE49-F238E27FC236}">
                  <a16:creationId xmlns:a16="http://schemas.microsoft.com/office/drawing/2014/main" id="{2C0B8CF9-8578-D583-69CF-DFAB4F1F3E5C}"/>
                </a:ext>
              </a:extLst>
            </p:cNvPr>
            <p:cNvSpPr/>
            <p:nvPr/>
          </p:nvSpPr>
          <p:spPr>
            <a:xfrm>
              <a:off x="4212782" y="5372953"/>
              <a:ext cx="357504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ea typeface="+mn-ea"/>
                  <a:cs typeface="+mn-cs"/>
                </a:rPr>
                <a:t>At this point, you have demonstrated that you're listening </a:t>
              </a:r>
            </a:p>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ea typeface="+mn-ea"/>
                  <a:cs typeface="+mn-cs"/>
                </a:rPr>
                <a:t>Present your alternative, solution, or next step; you earned the right to be listened to </a:t>
              </a:r>
            </a:p>
            <a:p>
              <a:pPr marL="182880" marR="0" lvl="0" indent="-18288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dirty="0">
                  <a:ln>
                    <a:noFill/>
                  </a:ln>
                  <a:solidFill>
                    <a:schemeClr val="tx1"/>
                  </a:solidFill>
                  <a:effectLst/>
                  <a:uLnTx/>
                  <a:uFillTx/>
                  <a:ea typeface="+mn-ea"/>
                  <a:cs typeface="+mn-cs"/>
                </a:rPr>
                <a:t>"How about I show you a quick tip that can help moving forward?" </a:t>
              </a:r>
            </a:p>
          </p:txBody>
        </p:sp>
      </p:grpSp>
      <p:sp>
        <p:nvSpPr>
          <p:cNvPr id="36" name="Rectangle 35">
            <a:extLst>
              <a:ext uri="{FF2B5EF4-FFF2-40B4-BE49-F238E27FC236}">
                <a16:creationId xmlns:a16="http://schemas.microsoft.com/office/drawing/2014/main" id="{71DB6DD8-F756-9855-F76D-04770B6A97F2}"/>
              </a:ext>
            </a:extLst>
          </p:cNvPr>
          <p:cNvSpPr/>
          <p:nvPr/>
        </p:nvSpPr>
        <p:spPr>
          <a:xfrm>
            <a:off x="8007353" y="1066800"/>
            <a:ext cx="3575048" cy="5105399"/>
          </a:xfrm>
          <a:prstGeom prst="rect">
            <a:avLst/>
          </a:prstGeom>
          <a:solidFill>
            <a:schemeClr val="bg1">
              <a:lumMod val="9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400"/>
              </a:spcAft>
              <a:buClrTx/>
              <a:buSzTx/>
              <a:tabLst/>
              <a:defRPr/>
            </a:pPr>
            <a:endParaRPr kumimoji="0" lang="en-US" sz="1400" b="1" i="0" u="none" strike="noStrike" kern="1200" cap="none" spc="0" normalizeH="0" baseline="0" noProof="0" dirty="0">
              <a:ln>
                <a:noFill/>
              </a:ln>
              <a:solidFill>
                <a:schemeClr val="bg1"/>
              </a:solidFill>
              <a:effectLst/>
              <a:uLnTx/>
              <a:uFillTx/>
              <a:ea typeface="+mn-ea"/>
              <a:cs typeface="+mn-cs"/>
            </a:endParaRPr>
          </a:p>
        </p:txBody>
      </p:sp>
      <p:grpSp>
        <p:nvGrpSpPr>
          <p:cNvPr id="37" name="Group 36">
            <a:extLst>
              <a:ext uri="{FF2B5EF4-FFF2-40B4-BE49-F238E27FC236}">
                <a16:creationId xmlns:a16="http://schemas.microsoft.com/office/drawing/2014/main" id="{40EA86E3-AB53-5B13-138B-9FD9CC423B20}"/>
              </a:ext>
            </a:extLst>
          </p:cNvPr>
          <p:cNvGrpSpPr/>
          <p:nvPr/>
        </p:nvGrpSpPr>
        <p:grpSpPr>
          <a:xfrm>
            <a:off x="8409839" y="1633004"/>
            <a:ext cx="2770077" cy="3972990"/>
            <a:chOff x="6204155" y="3339290"/>
            <a:chExt cx="2770077" cy="3972990"/>
          </a:xfrm>
        </p:grpSpPr>
        <p:sp>
          <p:nvSpPr>
            <p:cNvPr id="38" name="Isosceles Triangle 37">
              <a:extLst>
                <a:ext uri="{FF2B5EF4-FFF2-40B4-BE49-F238E27FC236}">
                  <a16:creationId xmlns:a16="http://schemas.microsoft.com/office/drawing/2014/main" id="{1DC7CDC5-1A1F-7698-D895-56AFF0B3E543}"/>
                </a:ext>
              </a:extLst>
            </p:cNvPr>
            <p:cNvSpPr/>
            <p:nvPr/>
          </p:nvSpPr>
          <p:spPr>
            <a:xfrm rot="6978447">
              <a:off x="7432517" y="4069161"/>
              <a:ext cx="653951" cy="49269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D46846-9CCD-ABD2-DC2D-DCE845D9C103}"/>
                </a:ext>
              </a:extLst>
            </p:cNvPr>
            <p:cNvSpPr/>
            <p:nvPr/>
          </p:nvSpPr>
          <p:spPr>
            <a:xfrm rot="10800000">
              <a:off x="7892256" y="5184286"/>
              <a:ext cx="761206" cy="49269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CFDA3DB7-3D3C-8C20-CA5A-F25F44C71FDD}"/>
                </a:ext>
              </a:extLst>
            </p:cNvPr>
            <p:cNvSpPr/>
            <p:nvPr/>
          </p:nvSpPr>
          <p:spPr>
            <a:xfrm rot="14601674">
              <a:off x="7227731" y="6175331"/>
              <a:ext cx="653951" cy="49269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9EEA7FBE-342F-855D-253E-61DD40DD17E5}"/>
                </a:ext>
              </a:extLst>
            </p:cNvPr>
            <p:cNvSpPr/>
            <p:nvPr/>
          </p:nvSpPr>
          <p:spPr>
            <a:xfrm>
              <a:off x="6204155" y="4632611"/>
              <a:ext cx="1608164" cy="138634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accent4"/>
                  </a:solidFill>
                </a:rPr>
                <a:t>LEAR</a:t>
              </a:r>
            </a:p>
          </p:txBody>
        </p:sp>
        <p:sp>
          <p:nvSpPr>
            <p:cNvPr id="42" name="Hexagon 41">
              <a:extLst>
                <a:ext uri="{FF2B5EF4-FFF2-40B4-BE49-F238E27FC236}">
                  <a16:creationId xmlns:a16="http://schemas.microsoft.com/office/drawing/2014/main" id="{147BBB34-5912-16A8-928A-3441D49F038B}"/>
                </a:ext>
              </a:extLst>
            </p:cNvPr>
            <p:cNvSpPr/>
            <p:nvPr/>
          </p:nvSpPr>
          <p:spPr>
            <a:xfrm>
              <a:off x="6334727" y="3339290"/>
              <a:ext cx="1347019" cy="116122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Listen</a:t>
              </a:r>
              <a:endParaRPr lang="en-US" sz="1100" dirty="0">
                <a:solidFill>
                  <a:schemeClr val="bg1"/>
                </a:solidFill>
              </a:endParaRPr>
            </a:p>
          </p:txBody>
        </p:sp>
        <p:sp>
          <p:nvSpPr>
            <p:cNvPr id="43" name="Hexagon 42">
              <a:extLst>
                <a:ext uri="{FF2B5EF4-FFF2-40B4-BE49-F238E27FC236}">
                  <a16:creationId xmlns:a16="http://schemas.microsoft.com/office/drawing/2014/main" id="{3138A849-60C5-8FF6-C379-F1D87A3A623B}"/>
                </a:ext>
              </a:extLst>
            </p:cNvPr>
            <p:cNvSpPr/>
            <p:nvPr/>
          </p:nvSpPr>
          <p:spPr>
            <a:xfrm>
              <a:off x="7596304" y="4023063"/>
              <a:ext cx="1347019" cy="116122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bg1"/>
                  </a:solidFill>
                </a:rPr>
                <a:t>Explore</a:t>
              </a:r>
            </a:p>
          </p:txBody>
        </p:sp>
        <p:sp>
          <p:nvSpPr>
            <p:cNvPr id="44" name="Hexagon 43">
              <a:extLst>
                <a:ext uri="{FF2B5EF4-FFF2-40B4-BE49-F238E27FC236}">
                  <a16:creationId xmlns:a16="http://schemas.microsoft.com/office/drawing/2014/main" id="{A3D1884C-3819-5347-F0DD-ECDD3DBCC3FD}"/>
                </a:ext>
              </a:extLst>
            </p:cNvPr>
            <p:cNvSpPr/>
            <p:nvPr/>
          </p:nvSpPr>
          <p:spPr>
            <a:xfrm>
              <a:off x="7627213" y="5438347"/>
              <a:ext cx="1347019" cy="116122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bg1"/>
                  </a:solidFill>
                </a:rPr>
                <a:t>Acknowledge</a:t>
              </a:r>
            </a:p>
          </p:txBody>
        </p:sp>
        <p:sp>
          <p:nvSpPr>
            <p:cNvPr id="45" name="Hexagon 44">
              <a:extLst>
                <a:ext uri="{FF2B5EF4-FFF2-40B4-BE49-F238E27FC236}">
                  <a16:creationId xmlns:a16="http://schemas.microsoft.com/office/drawing/2014/main" id="{E3A782EB-42C6-F454-F7FF-AB27BE52313C}"/>
                </a:ext>
              </a:extLst>
            </p:cNvPr>
            <p:cNvSpPr/>
            <p:nvPr/>
          </p:nvSpPr>
          <p:spPr>
            <a:xfrm>
              <a:off x="6334727" y="6151057"/>
              <a:ext cx="1347019" cy="116122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Respond</a:t>
              </a:r>
              <a:endParaRPr lang="en-US" sz="1100" dirty="0">
                <a:solidFill>
                  <a:schemeClr val="bg1"/>
                </a:solidFill>
              </a:endParaRPr>
            </a:p>
          </p:txBody>
        </p:sp>
      </p:grpSp>
    </p:spTree>
    <p:extLst>
      <p:ext uri="{BB962C8B-B14F-4D97-AF65-F5344CB8AC3E}">
        <p14:creationId xmlns:p14="http://schemas.microsoft.com/office/powerpoint/2010/main" val="73118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Example of a Checklist for Step 3</a:t>
            </a:r>
          </a:p>
        </p:txBody>
      </p:sp>
      <p:sp>
        <p:nvSpPr>
          <p:cNvPr id="10" name="Rectangle 9">
            <a:extLst>
              <a:ext uri="{FF2B5EF4-FFF2-40B4-BE49-F238E27FC236}">
                <a16:creationId xmlns:a16="http://schemas.microsoft.com/office/drawing/2014/main" id="{530D9C99-35FE-DF33-061A-0090BA862FAA}"/>
              </a:ext>
            </a:extLst>
          </p:cNvPr>
          <p:cNvSpPr/>
          <p:nvPr/>
        </p:nvSpPr>
        <p:spPr>
          <a:xfrm>
            <a:off x="609600" y="1076961"/>
            <a:ext cx="10962290" cy="5095238"/>
          </a:xfrm>
          <a:prstGeom prst="rect">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79E10D-7A19-62F3-FF0D-D6FAF7713446}"/>
              </a:ext>
            </a:extLst>
          </p:cNvPr>
          <p:cNvSpPr/>
          <p:nvPr/>
        </p:nvSpPr>
        <p:spPr>
          <a:xfrm>
            <a:off x="609600" y="1076961"/>
            <a:ext cx="10962290" cy="538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spc="120" dirty="0">
                <a:solidFill>
                  <a:schemeClr val="bg1"/>
                </a:solidFill>
                <a:latin typeface="+mj-lt"/>
              </a:rPr>
              <a:t>STEP 3 – ENGAGE – CHECKLIST</a:t>
            </a:r>
            <a:endParaRPr lang="en-US" sz="1600" b="1" dirty="0">
              <a:solidFill>
                <a:schemeClr val="bg1"/>
              </a:solidFill>
              <a:latin typeface="+mj-lt"/>
            </a:endParaRPr>
          </a:p>
        </p:txBody>
      </p:sp>
      <p:sp>
        <p:nvSpPr>
          <p:cNvPr id="18" name="TextBox 17">
            <a:extLst>
              <a:ext uri="{FF2B5EF4-FFF2-40B4-BE49-F238E27FC236}">
                <a16:creationId xmlns:a16="http://schemas.microsoft.com/office/drawing/2014/main" id="{CABE85A8-4269-F9AA-ED25-F871BEA962D8}"/>
              </a:ext>
            </a:extLst>
          </p:cNvPr>
          <p:cNvSpPr txBox="1"/>
          <p:nvPr/>
        </p:nvSpPr>
        <p:spPr>
          <a:xfrm>
            <a:off x="802433" y="1765660"/>
            <a:ext cx="10576624" cy="4247317"/>
          </a:xfrm>
          <a:prstGeom prst="rect">
            <a:avLst/>
          </a:prstGeom>
          <a:noFill/>
        </p:spPr>
        <p:txBody>
          <a:bodyPr wrap="square" lIns="0" tIns="0" rIns="0" bIns="0">
            <a:spAutoFit/>
          </a:bodyPr>
          <a:lstStyle/>
          <a:p>
            <a:pPr marL="274320" indent="-274320">
              <a:spcBef>
                <a:spcPts val="1200"/>
              </a:spcBef>
              <a:buFont typeface="Wingdings" panose="05000000000000000000" pitchFamily="2" charset="2"/>
              <a:buChar char="q"/>
            </a:pPr>
            <a:r>
              <a:rPr lang="en-US" sz="1200" dirty="0"/>
              <a:t>Establish early credibility by demonstrating understanding of their pain points </a:t>
            </a:r>
          </a:p>
          <a:p>
            <a:pPr marL="274320" indent="-274320">
              <a:spcBef>
                <a:spcPts val="1200"/>
              </a:spcBef>
              <a:buFont typeface="Wingdings" panose="05000000000000000000" pitchFamily="2" charset="2"/>
              <a:buChar char="q"/>
            </a:pPr>
            <a:r>
              <a:rPr lang="en-US" sz="1200" dirty="0"/>
              <a:t>Use their time efficiently, don’t do all of the talking</a:t>
            </a:r>
          </a:p>
          <a:p>
            <a:pPr marL="274320" indent="-274320">
              <a:spcBef>
                <a:spcPts val="1200"/>
              </a:spcBef>
              <a:buFont typeface="Wingdings" panose="05000000000000000000" pitchFamily="2" charset="2"/>
              <a:buChar char="q"/>
            </a:pPr>
            <a:r>
              <a:rPr lang="en-US" sz="1200" dirty="0"/>
              <a:t>Ask questions effectively – space them out throughout the conversation rather than going through a “checklist” of questions</a:t>
            </a:r>
          </a:p>
          <a:p>
            <a:pPr marL="274320" indent="-274320">
              <a:spcBef>
                <a:spcPts val="1200"/>
              </a:spcBef>
              <a:buFont typeface="Wingdings" panose="05000000000000000000" pitchFamily="2" charset="2"/>
              <a:buChar char="q"/>
            </a:pPr>
            <a:r>
              <a:rPr lang="en-US" sz="1200" dirty="0"/>
              <a:t>Establish credibility: offer perspectives on their industry, provide relevant information, and share success stories (briefly)</a:t>
            </a:r>
          </a:p>
          <a:p>
            <a:pPr marL="274320" indent="-274320">
              <a:spcBef>
                <a:spcPts val="1200"/>
              </a:spcBef>
              <a:buFont typeface="Wingdings" panose="05000000000000000000" pitchFamily="2" charset="2"/>
              <a:buChar char="q"/>
            </a:pPr>
            <a:r>
              <a:rPr lang="en-US" sz="1200" dirty="0"/>
              <a:t>Listen for clues of BANT (Budget, Authority, Needs, Timing)</a:t>
            </a:r>
          </a:p>
          <a:p>
            <a:pPr marL="274320" indent="-274320">
              <a:spcBef>
                <a:spcPts val="1200"/>
              </a:spcBef>
              <a:buFont typeface="Wingdings" panose="05000000000000000000" pitchFamily="2" charset="2"/>
              <a:buChar char="q"/>
            </a:pPr>
            <a:r>
              <a:rPr lang="en-US" sz="1200" dirty="0"/>
              <a:t>Listen to their needs: what they’re saying is almost as important as what they’re not saying</a:t>
            </a:r>
          </a:p>
          <a:p>
            <a:pPr marL="274320" indent="-274320">
              <a:spcBef>
                <a:spcPts val="1200"/>
              </a:spcBef>
              <a:buFont typeface="Wingdings" panose="05000000000000000000" pitchFamily="2" charset="2"/>
              <a:buChar char="q"/>
            </a:pPr>
            <a:r>
              <a:rPr lang="en-US" sz="1200" dirty="0"/>
              <a:t>Focus on key differentiators for your company’s product/service/solution (select 1 or 2 that are situation-appropriate):</a:t>
            </a:r>
          </a:p>
          <a:p>
            <a:pPr marL="274320" indent="-274320">
              <a:spcBef>
                <a:spcPts val="1200"/>
              </a:spcBef>
              <a:buFont typeface="Wingdings" panose="05000000000000000000" pitchFamily="2" charset="2"/>
              <a:buChar char="q"/>
            </a:pPr>
            <a:r>
              <a:rPr lang="en-US" sz="1200" dirty="0"/>
              <a:t>Read and use the value propositions, positioning statements, and contextual win strategies</a:t>
            </a:r>
          </a:p>
          <a:p>
            <a:pPr marL="274320" indent="-274320">
              <a:spcBef>
                <a:spcPts val="1200"/>
              </a:spcBef>
              <a:buFont typeface="Wingdings" panose="05000000000000000000" pitchFamily="2" charset="2"/>
              <a:buChar char="q"/>
            </a:pPr>
            <a:r>
              <a:rPr lang="en-US" sz="1200" dirty="0"/>
              <a:t>Establish urgency to get to the next meeting</a:t>
            </a:r>
          </a:p>
          <a:p>
            <a:pPr marL="274320" indent="-274320">
              <a:spcBef>
                <a:spcPts val="1200"/>
              </a:spcBef>
              <a:buFont typeface="Wingdings" panose="05000000000000000000" pitchFamily="2" charset="2"/>
              <a:buChar char="q"/>
            </a:pPr>
            <a:r>
              <a:rPr lang="en-US" sz="1200" dirty="0"/>
              <a:t>Follow up in a timely manner (e.g., immediately send email post-voice mail, immediately respond to requests for information, etc.)</a:t>
            </a:r>
          </a:p>
          <a:p>
            <a:pPr marL="274320" indent="-274320">
              <a:spcBef>
                <a:spcPts val="1200"/>
              </a:spcBef>
              <a:buFont typeface="Wingdings" panose="05000000000000000000" pitchFamily="2" charset="2"/>
              <a:buChar char="q"/>
            </a:pPr>
            <a:r>
              <a:rPr lang="en-US" sz="1200" dirty="0"/>
              <a:t>Be clear and concise in email </a:t>
            </a:r>
          </a:p>
          <a:p>
            <a:pPr marL="274320" indent="-274320">
              <a:spcBef>
                <a:spcPts val="1200"/>
              </a:spcBef>
              <a:buFont typeface="Wingdings" panose="05000000000000000000" pitchFamily="2" charset="2"/>
              <a:buChar char="q"/>
            </a:pPr>
            <a:r>
              <a:rPr lang="en-US" sz="1200" dirty="0"/>
              <a:t>Speak in terms of “we” and “us” rather than “I” or “you”</a:t>
            </a:r>
          </a:p>
          <a:p>
            <a:pPr marL="274320" indent="-274320">
              <a:spcBef>
                <a:spcPts val="1200"/>
              </a:spcBef>
              <a:buFont typeface="Wingdings" panose="05000000000000000000" pitchFamily="2" charset="2"/>
              <a:buChar char="q"/>
            </a:pPr>
            <a:r>
              <a:rPr lang="en-US" sz="1200" dirty="0"/>
              <a:t>Enter all engagement activities with the prospect in Salesforce</a:t>
            </a:r>
          </a:p>
        </p:txBody>
      </p:sp>
    </p:spTree>
    <p:extLst>
      <p:ext uri="{BB962C8B-B14F-4D97-AF65-F5344CB8AC3E}">
        <p14:creationId xmlns:p14="http://schemas.microsoft.com/office/powerpoint/2010/main" val="63620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3D2F2E-1CC5-42E8-A666-F6C61D0DCDC2}"/>
              </a:ext>
            </a:extLst>
          </p:cNvPr>
          <p:cNvSpPr/>
          <p:nvPr/>
        </p:nvSpPr>
        <p:spPr>
          <a:xfrm>
            <a:off x="6243678" y="1489742"/>
            <a:ext cx="5337546" cy="3852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C1906-90D2-E94D-1275-386315B5BC0F}"/>
              </a:ext>
            </a:extLst>
          </p:cNvPr>
          <p:cNvSpPr>
            <a:spLocks noGrp="1"/>
          </p:cNvSpPr>
          <p:nvPr>
            <p:ph type="title"/>
          </p:nvPr>
        </p:nvSpPr>
        <p:spPr/>
        <p:txBody>
          <a:bodyPr/>
          <a:lstStyle/>
          <a:p>
            <a:r>
              <a:rPr lang="en-US" sz="2400" dirty="0"/>
              <a:t>Building a Champion</a:t>
            </a:r>
            <a:endParaRPr lang="en-US" dirty="0"/>
          </a:p>
        </p:txBody>
      </p:sp>
      <p:sp>
        <p:nvSpPr>
          <p:cNvPr id="9" name="Rectangle 8">
            <a:extLst>
              <a:ext uri="{FF2B5EF4-FFF2-40B4-BE49-F238E27FC236}">
                <a16:creationId xmlns:a16="http://schemas.microsoft.com/office/drawing/2014/main" id="{C92A0D32-9B82-A30F-24EC-27E1E67DD987}"/>
              </a:ext>
            </a:extLst>
          </p:cNvPr>
          <p:cNvSpPr/>
          <p:nvPr/>
        </p:nvSpPr>
        <p:spPr>
          <a:xfrm>
            <a:off x="629482" y="1493565"/>
            <a:ext cx="5345739"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94A960-D16E-9E32-9D61-2B835E481FF2}"/>
              </a:ext>
            </a:extLst>
          </p:cNvPr>
          <p:cNvSpPr/>
          <p:nvPr/>
        </p:nvSpPr>
        <p:spPr>
          <a:xfrm>
            <a:off x="6239522" y="1489741"/>
            <a:ext cx="5345739"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323749-D811-76DC-BA5D-FB7E71A46818}"/>
              </a:ext>
            </a:extLst>
          </p:cNvPr>
          <p:cNvSpPr/>
          <p:nvPr/>
        </p:nvSpPr>
        <p:spPr>
          <a:xfrm>
            <a:off x="776124" y="1591567"/>
            <a:ext cx="4624651"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bg1"/>
                </a:solidFill>
              </a:rPr>
              <a:t>The 4 Golden Rules of a Champion</a:t>
            </a:r>
          </a:p>
        </p:txBody>
      </p:sp>
      <p:sp>
        <p:nvSpPr>
          <p:cNvPr id="12" name="Rectangle 11">
            <a:extLst>
              <a:ext uri="{FF2B5EF4-FFF2-40B4-BE49-F238E27FC236}">
                <a16:creationId xmlns:a16="http://schemas.microsoft.com/office/drawing/2014/main" id="{B1D84821-3C6D-8627-E26D-C49593FFFEB4}"/>
              </a:ext>
            </a:extLst>
          </p:cNvPr>
          <p:cNvSpPr/>
          <p:nvPr/>
        </p:nvSpPr>
        <p:spPr>
          <a:xfrm>
            <a:off x="6416438" y="1583144"/>
            <a:ext cx="4624651"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bg1"/>
                </a:solidFill>
              </a:rPr>
              <a:t>5 W’s – The Champion Narrative</a:t>
            </a:r>
          </a:p>
        </p:txBody>
      </p:sp>
      <p:sp>
        <p:nvSpPr>
          <p:cNvPr id="13" name="Rectangle 12">
            <a:extLst>
              <a:ext uri="{FF2B5EF4-FFF2-40B4-BE49-F238E27FC236}">
                <a16:creationId xmlns:a16="http://schemas.microsoft.com/office/drawing/2014/main" id="{E10CBF1B-5A3D-96CF-68AA-F888C970F54B}"/>
              </a:ext>
            </a:extLst>
          </p:cNvPr>
          <p:cNvSpPr/>
          <p:nvPr/>
        </p:nvSpPr>
        <p:spPr>
          <a:xfrm>
            <a:off x="629482" y="2116857"/>
            <a:ext cx="5332290"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r>
              <a:rPr lang="en-US" sz="1400" dirty="0">
                <a:solidFill>
                  <a:schemeClr val="tx1"/>
                </a:solidFill>
              </a:rPr>
              <a:t>How do you know if you’ve identified, and formed a relationship with a true champion? You must be able to check all four of the boxes below:</a:t>
            </a:r>
          </a:p>
        </p:txBody>
      </p:sp>
      <p:sp>
        <p:nvSpPr>
          <p:cNvPr id="14" name="Rectangle 13">
            <a:extLst>
              <a:ext uri="{FF2B5EF4-FFF2-40B4-BE49-F238E27FC236}">
                <a16:creationId xmlns:a16="http://schemas.microsoft.com/office/drawing/2014/main" id="{0526EAFF-53E2-71EF-3305-CF864463AF31}"/>
              </a:ext>
            </a:extLst>
          </p:cNvPr>
          <p:cNvSpPr/>
          <p:nvPr/>
        </p:nvSpPr>
        <p:spPr>
          <a:xfrm>
            <a:off x="6329505" y="2114552"/>
            <a:ext cx="5332290"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r>
              <a:rPr lang="en-US" sz="1400" dirty="0">
                <a:solidFill>
                  <a:schemeClr val="tx1"/>
                </a:solidFill>
              </a:rPr>
              <a:t>Once you are sure you have identified your champion, you need to further validate them. They should be able to answer the following questions:</a:t>
            </a:r>
          </a:p>
        </p:txBody>
      </p:sp>
      <p:sp>
        <p:nvSpPr>
          <p:cNvPr id="25" name="Rectangle 24">
            <a:extLst>
              <a:ext uri="{FF2B5EF4-FFF2-40B4-BE49-F238E27FC236}">
                <a16:creationId xmlns:a16="http://schemas.microsoft.com/office/drawing/2014/main" id="{AA765D68-4AFD-E9E9-6848-4BCB84F76B8F}"/>
              </a:ext>
            </a:extLst>
          </p:cNvPr>
          <p:cNvSpPr/>
          <p:nvPr/>
        </p:nvSpPr>
        <p:spPr>
          <a:xfrm>
            <a:off x="644190" y="2843341"/>
            <a:ext cx="507761" cy="5077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21FD51-0B07-B601-7A71-5E0ABF4BEE90}"/>
              </a:ext>
            </a:extLst>
          </p:cNvPr>
          <p:cNvSpPr/>
          <p:nvPr/>
        </p:nvSpPr>
        <p:spPr>
          <a:xfrm>
            <a:off x="649210" y="3512296"/>
            <a:ext cx="507761" cy="5077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A4A413-E9E8-A692-39A9-157B476DFEEC}"/>
              </a:ext>
            </a:extLst>
          </p:cNvPr>
          <p:cNvSpPr/>
          <p:nvPr/>
        </p:nvSpPr>
        <p:spPr>
          <a:xfrm>
            <a:off x="649211" y="4178856"/>
            <a:ext cx="507761" cy="5077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9238701-FA3E-C083-C3E2-B473BE861E1C}"/>
              </a:ext>
            </a:extLst>
          </p:cNvPr>
          <p:cNvSpPr/>
          <p:nvPr/>
        </p:nvSpPr>
        <p:spPr>
          <a:xfrm>
            <a:off x="649211" y="4831069"/>
            <a:ext cx="507761" cy="5077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27361B0-BAE7-B5FA-D64E-BEBF7B888DD8}"/>
              </a:ext>
            </a:extLst>
          </p:cNvPr>
          <p:cNvSpPr/>
          <p:nvPr/>
        </p:nvSpPr>
        <p:spPr>
          <a:xfrm>
            <a:off x="1221092" y="2843341"/>
            <a:ext cx="4727232" cy="507761"/>
          </a:xfrm>
          <a:prstGeom prst="rect">
            <a:avLst/>
          </a:prstGeom>
          <a:solidFill>
            <a:schemeClr val="bg1">
              <a:lumMod val="9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a:extLst>
              <a:ext uri="{FF2B5EF4-FFF2-40B4-BE49-F238E27FC236}">
                <a16:creationId xmlns:a16="http://schemas.microsoft.com/office/drawing/2014/main" id="{829DCEC4-7C90-710D-8150-A98E31F5820A}"/>
              </a:ext>
            </a:extLst>
          </p:cNvPr>
          <p:cNvSpPr/>
          <p:nvPr/>
        </p:nvSpPr>
        <p:spPr>
          <a:xfrm>
            <a:off x="1237106" y="3509274"/>
            <a:ext cx="4727232" cy="507761"/>
          </a:xfrm>
          <a:prstGeom prst="rect">
            <a:avLst/>
          </a:prstGeom>
          <a:solidFill>
            <a:schemeClr val="bg1">
              <a:lumMod val="9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Rectangle 30">
            <a:extLst>
              <a:ext uri="{FF2B5EF4-FFF2-40B4-BE49-F238E27FC236}">
                <a16:creationId xmlns:a16="http://schemas.microsoft.com/office/drawing/2014/main" id="{E722B5B3-F49A-5996-3DFF-DE4E97537DCD}"/>
              </a:ext>
            </a:extLst>
          </p:cNvPr>
          <p:cNvSpPr/>
          <p:nvPr/>
        </p:nvSpPr>
        <p:spPr>
          <a:xfrm>
            <a:off x="1228409" y="4169699"/>
            <a:ext cx="4727232" cy="507761"/>
          </a:xfrm>
          <a:prstGeom prst="rect">
            <a:avLst/>
          </a:prstGeom>
          <a:solidFill>
            <a:schemeClr val="bg1">
              <a:lumMod val="9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B22FD5ED-BD93-F293-196E-EA52A36FDF41}"/>
              </a:ext>
            </a:extLst>
          </p:cNvPr>
          <p:cNvSpPr/>
          <p:nvPr/>
        </p:nvSpPr>
        <p:spPr>
          <a:xfrm>
            <a:off x="1221092" y="4831070"/>
            <a:ext cx="4727232" cy="507761"/>
          </a:xfrm>
          <a:prstGeom prst="rect">
            <a:avLst/>
          </a:prstGeom>
          <a:solidFill>
            <a:schemeClr val="bg1">
              <a:lumMod val="95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1" name="Rectangle 40">
            <a:extLst>
              <a:ext uri="{FF2B5EF4-FFF2-40B4-BE49-F238E27FC236}">
                <a16:creationId xmlns:a16="http://schemas.microsoft.com/office/drawing/2014/main" id="{C004D7F6-40B6-34D9-5E4C-07EB8CC7EFFD}"/>
              </a:ext>
            </a:extLst>
          </p:cNvPr>
          <p:cNvSpPr/>
          <p:nvPr/>
        </p:nvSpPr>
        <p:spPr>
          <a:xfrm>
            <a:off x="1373492" y="2937294"/>
            <a:ext cx="4454460" cy="3385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100" dirty="0">
                <a:solidFill>
                  <a:schemeClr val="tx1"/>
                </a:solidFill>
              </a:rPr>
              <a:t>They are well respected and have influence within their organization (they get things done)</a:t>
            </a:r>
          </a:p>
        </p:txBody>
      </p:sp>
      <p:sp>
        <p:nvSpPr>
          <p:cNvPr id="42" name="Rectangle 41">
            <a:extLst>
              <a:ext uri="{FF2B5EF4-FFF2-40B4-BE49-F238E27FC236}">
                <a16:creationId xmlns:a16="http://schemas.microsoft.com/office/drawing/2014/main" id="{44B8EC93-91C2-660C-386B-858FA1D1CC51}"/>
              </a:ext>
            </a:extLst>
          </p:cNvPr>
          <p:cNvSpPr/>
          <p:nvPr/>
        </p:nvSpPr>
        <p:spPr>
          <a:xfrm>
            <a:off x="1391362" y="3583268"/>
            <a:ext cx="4454460" cy="3385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100" dirty="0">
                <a:solidFill>
                  <a:schemeClr val="tx1"/>
                </a:solidFill>
              </a:rPr>
              <a:t>They have direct access to the Economic Buyer </a:t>
            </a:r>
            <a:br>
              <a:rPr lang="en-US" sz="1100" dirty="0">
                <a:solidFill>
                  <a:schemeClr val="tx1"/>
                </a:solidFill>
              </a:rPr>
            </a:br>
            <a:r>
              <a:rPr lang="en-US" sz="1100" dirty="0">
                <a:solidFill>
                  <a:schemeClr val="tx1"/>
                </a:solidFill>
              </a:rPr>
              <a:t>(and can get access at a moment’s notice)</a:t>
            </a:r>
          </a:p>
        </p:txBody>
      </p:sp>
      <p:sp>
        <p:nvSpPr>
          <p:cNvPr id="43" name="Rectangle 42">
            <a:extLst>
              <a:ext uri="{FF2B5EF4-FFF2-40B4-BE49-F238E27FC236}">
                <a16:creationId xmlns:a16="http://schemas.microsoft.com/office/drawing/2014/main" id="{A5F60ABA-1B32-01FE-4D1B-D96F790397AE}"/>
              </a:ext>
            </a:extLst>
          </p:cNvPr>
          <p:cNvSpPr/>
          <p:nvPr/>
        </p:nvSpPr>
        <p:spPr>
          <a:xfrm>
            <a:off x="1373492" y="4334937"/>
            <a:ext cx="4454460" cy="169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100" dirty="0">
                <a:solidFill>
                  <a:schemeClr val="tx1"/>
                </a:solidFill>
              </a:rPr>
              <a:t>They have a personal gain in deploying our solution</a:t>
            </a:r>
          </a:p>
        </p:txBody>
      </p:sp>
      <p:sp>
        <p:nvSpPr>
          <p:cNvPr id="44" name="Rectangle 43">
            <a:extLst>
              <a:ext uri="{FF2B5EF4-FFF2-40B4-BE49-F238E27FC236}">
                <a16:creationId xmlns:a16="http://schemas.microsoft.com/office/drawing/2014/main" id="{9F9CD5EB-96B8-D8E6-4811-A8DF24BDB686}"/>
              </a:ext>
            </a:extLst>
          </p:cNvPr>
          <p:cNvSpPr/>
          <p:nvPr/>
        </p:nvSpPr>
        <p:spPr>
          <a:xfrm>
            <a:off x="1383514" y="5002380"/>
            <a:ext cx="4454460" cy="169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100" dirty="0">
                <a:solidFill>
                  <a:schemeClr val="tx1"/>
                </a:solidFill>
              </a:rPr>
              <a:t>They are actively selling on our behalf</a:t>
            </a:r>
          </a:p>
        </p:txBody>
      </p:sp>
      <p:sp>
        <p:nvSpPr>
          <p:cNvPr id="46" name="Rectangle 45">
            <a:extLst>
              <a:ext uri="{FF2B5EF4-FFF2-40B4-BE49-F238E27FC236}">
                <a16:creationId xmlns:a16="http://schemas.microsoft.com/office/drawing/2014/main" id="{589A1DF8-19E4-DF4B-0AF7-312B28DDB977}"/>
              </a:ext>
            </a:extLst>
          </p:cNvPr>
          <p:cNvSpPr/>
          <p:nvPr/>
        </p:nvSpPr>
        <p:spPr>
          <a:xfrm>
            <a:off x="6691711" y="3365200"/>
            <a:ext cx="505065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1200"/>
              </a:spcBef>
            </a:pPr>
            <a:r>
              <a:rPr lang="en-US" sz="1400" dirty="0">
                <a:solidFill>
                  <a:schemeClr val="tx1"/>
                </a:solidFill>
              </a:rPr>
              <a:t>Why are we doing this? (their problem)</a:t>
            </a:r>
          </a:p>
        </p:txBody>
      </p:sp>
      <p:grpSp>
        <p:nvGrpSpPr>
          <p:cNvPr id="47" name="Group 46">
            <a:extLst>
              <a:ext uri="{FF2B5EF4-FFF2-40B4-BE49-F238E27FC236}">
                <a16:creationId xmlns:a16="http://schemas.microsoft.com/office/drawing/2014/main" id="{B98BB85D-4B9A-2D3E-F4AF-2F4A300363CA}"/>
              </a:ext>
            </a:extLst>
          </p:cNvPr>
          <p:cNvGrpSpPr/>
          <p:nvPr/>
        </p:nvGrpSpPr>
        <p:grpSpPr>
          <a:xfrm>
            <a:off x="6416438" y="3411547"/>
            <a:ext cx="180527" cy="173028"/>
            <a:chOff x="6924675" y="2884488"/>
            <a:chExt cx="360363" cy="361950"/>
          </a:xfrm>
        </p:grpSpPr>
        <p:sp>
          <p:nvSpPr>
            <p:cNvPr id="48" name="Rectangle 47">
              <a:extLst>
                <a:ext uri="{FF2B5EF4-FFF2-40B4-BE49-F238E27FC236}">
                  <a16:creationId xmlns:a16="http://schemas.microsoft.com/office/drawing/2014/main" id="{D55C826D-2BAE-F08E-316D-0C3520E50E67}"/>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49" name="Freeform 69">
              <a:extLst>
                <a:ext uri="{FF2B5EF4-FFF2-40B4-BE49-F238E27FC236}">
                  <a16:creationId xmlns:a16="http://schemas.microsoft.com/office/drawing/2014/main" id="{65390E56-A4B1-C483-7F45-18D6CD31C94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nvGrpSpPr>
          <p:cNvPr id="91" name="Group 90">
            <a:extLst>
              <a:ext uri="{FF2B5EF4-FFF2-40B4-BE49-F238E27FC236}">
                <a16:creationId xmlns:a16="http://schemas.microsoft.com/office/drawing/2014/main" id="{F97A52F4-CF51-5422-D6E1-F9D2393AB2D4}"/>
              </a:ext>
            </a:extLst>
          </p:cNvPr>
          <p:cNvGrpSpPr/>
          <p:nvPr/>
        </p:nvGrpSpPr>
        <p:grpSpPr>
          <a:xfrm>
            <a:off x="6420049" y="3751638"/>
            <a:ext cx="5322318" cy="215444"/>
            <a:chOff x="6239522" y="3085570"/>
            <a:chExt cx="5322318" cy="215444"/>
          </a:xfrm>
        </p:grpSpPr>
        <p:sp>
          <p:nvSpPr>
            <p:cNvPr id="51" name="Rectangle 50">
              <a:extLst>
                <a:ext uri="{FF2B5EF4-FFF2-40B4-BE49-F238E27FC236}">
                  <a16:creationId xmlns:a16="http://schemas.microsoft.com/office/drawing/2014/main" id="{12186A55-0B05-9FDE-748C-D39F0FF5A838}"/>
                </a:ext>
              </a:extLst>
            </p:cNvPr>
            <p:cNvSpPr/>
            <p:nvPr/>
          </p:nvSpPr>
          <p:spPr>
            <a:xfrm>
              <a:off x="6511185" y="3085570"/>
              <a:ext cx="505065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1200"/>
                </a:spcBef>
              </a:pPr>
              <a:r>
                <a:rPr lang="en-US" sz="1400" dirty="0">
                  <a:solidFill>
                    <a:schemeClr val="tx1"/>
                  </a:solidFill>
                </a:rPr>
                <a:t>Why solve it with you (ACME)</a:t>
              </a:r>
            </a:p>
          </p:txBody>
        </p:sp>
        <p:grpSp>
          <p:nvGrpSpPr>
            <p:cNvPr id="52" name="Group 51">
              <a:extLst>
                <a:ext uri="{FF2B5EF4-FFF2-40B4-BE49-F238E27FC236}">
                  <a16:creationId xmlns:a16="http://schemas.microsoft.com/office/drawing/2014/main" id="{5695711A-8EF3-9EF8-22AD-8C058ED60C4D}"/>
                </a:ext>
              </a:extLst>
            </p:cNvPr>
            <p:cNvGrpSpPr/>
            <p:nvPr/>
          </p:nvGrpSpPr>
          <p:grpSpPr>
            <a:xfrm>
              <a:off x="6239522" y="3106778"/>
              <a:ext cx="180527" cy="173028"/>
              <a:chOff x="6924675" y="2884482"/>
              <a:chExt cx="360363" cy="361949"/>
            </a:xfrm>
          </p:grpSpPr>
          <p:sp>
            <p:nvSpPr>
              <p:cNvPr id="53" name="Rectangle 52">
                <a:extLst>
                  <a:ext uri="{FF2B5EF4-FFF2-40B4-BE49-F238E27FC236}">
                    <a16:creationId xmlns:a16="http://schemas.microsoft.com/office/drawing/2014/main" id="{82F854C5-9054-965A-1790-E9643A91C412}"/>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54" name="Freeform 69">
                <a:extLst>
                  <a:ext uri="{FF2B5EF4-FFF2-40B4-BE49-F238E27FC236}">
                    <a16:creationId xmlns:a16="http://schemas.microsoft.com/office/drawing/2014/main" id="{3AFE83F3-421A-4FA5-5D42-903E843388D6}"/>
                  </a:ext>
                </a:extLst>
              </p:cNvPr>
              <p:cNvSpPr>
                <a:spLocks noEditPoints="1"/>
              </p:cNvSpPr>
              <p:nvPr/>
            </p:nvSpPr>
            <p:spPr bwMode="auto">
              <a:xfrm>
                <a:off x="6924675" y="2884482"/>
                <a:ext cx="360363" cy="361949"/>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92" name="Group 91">
            <a:extLst>
              <a:ext uri="{FF2B5EF4-FFF2-40B4-BE49-F238E27FC236}">
                <a16:creationId xmlns:a16="http://schemas.microsoft.com/office/drawing/2014/main" id="{C9FA1CE2-CCC3-C1E1-0F81-21CCF4E5F178}"/>
              </a:ext>
            </a:extLst>
          </p:cNvPr>
          <p:cNvGrpSpPr/>
          <p:nvPr/>
        </p:nvGrpSpPr>
        <p:grpSpPr>
          <a:xfrm>
            <a:off x="6420049" y="4140701"/>
            <a:ext cx="5322318" cy="215444"/>
            <a:chOff x="6239522" y="3894084"/>
            <a:chExt cx="5322318" cy="215444"/>
          </a:xfrm>
        </p:grpSpPr>
        <p:sp>
          <p:nvSpPr>
            <p:cNvPr id="56" name="Rectangle 55">
              <a:extLst>
                <a:ext uri="{FF2B5EF4-FFF2-40B4-BE49-F238E27FC236}">
                  <a16:creationId xmlns:a16="http://schemas.microsoft.com/office/drawing/2014/main" id="{74748B15-B7F8-209E-8D58-BBE5516D33BE}"/>
                </a:ext>
              </a:extLst>
            </p:cNvPr>
            <p:cNvSpPr/>
            <p:nvPr/>
          </p:nvSpPr>
          <p:spPr>
            <a:xfrm>
              <a:off x="6511185" y="3894084"/>
              <a:ext cx="505065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1200"/>
                </a:spcBef>
              </a:pPr>
              <a:r>
                <a:rPr lang="en-US" sz="1400" dirty="0">
                  <a:solidFill>
                    <a:schemeClr val="tx1"/>
                  </a:solidFill>
                </a:rPr>
                <a:t>What results will we get for using your solution?</a:t>
              </a:r>
            </a:p>
          </p:txBody>
        </p:sp>
        <p:grpSp>
          <p:nvGrpSpPr>
            <p:cNvPr id="57" name="Group 56">
              <a:extLst>
                <a:ext uri="{FF2B5EF4-FFF2-40B4-BE49-F238E27FC236}">
                  <a16:creationId xmlns:a16="http://schemas.microsoft.com/office/drawing/2014/main" id="{525C720D-B795-CF42-8821-8AFBE296A941}"/>
                </a:ext>
              </a:extLst>
            </p:cNvPr>
            <p:cNvGrpSpPr/>
            <p:nvPr/>
          </p:nvGrpSpPr>
          <p:grpSpPr>
            <a:xfrm>
              <a:off x="6239522" y="3915292"/>
              <a:ext cx="180527" cy="173028"/>
              <a:chOff x="6924675" y="2884488"/>
              <a:chExt cx="360363" cy="361950"/>
            </a:xfrm>
          </p:grpSpPr>
          <p:sp>
            <p:nvSpPr>
              <p:cNvPr id="58" name="Rectangle 57">
                <a:extLst>
                  <a:ext uri="{FF2B5EF4-FFF2-40B4-BE49-F238E27FC236}">
                    <a16:creationId xmlns:a16="http://schemas.microsoft.com/office/drawing/2014/main" id="{B6964A98-B208-3575-622F-384D510E4138}"/>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59" name="Freeform 69">
                <a:extLst>
                  <a:ext uri="{FF2B5EF4-FFF2-40B4-BE49-F238E27FC236}">
                    <a16:creationId xmlns:a16="http://schemas.microsoft.com/office/drawing/2014/main" id="{A32127FF-C055-5123-F16D-A66A8AAACABF}"/>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94" name="Group 93">
            <a:extLst>
              <a:ext uri="{FF2B5EF4-FFF2-40B4-BE49-F238E27FC236}">
                <a16:creationId xmlns:a16="http://schemas.microsoft.com/office/drawing/2014/main" id="{4B00B8ED-EFA0-2E95-D6BA-33BD6EAD21A9}"/>
              </a:ext>
            </a:extLst>
          </p:cNvPr>
          <p:cNvGrpSpPr/>
          <p:nvPr/>
        </p:nvGrpSpPr>
        <p:grpSpPr>
          <a:xfrm>
            <a:off x="6420049" y="4504014"/>
            <a:ext cx="5322318" cy="215444"/>
            <a:chOff x="6239522" y="4560843"/>
            <a:chExt cx="5322318" cy="215444"/>
          </a:xfrm>
        </p:grpSpPr>
        <p:sp>
          <p:nvSpPr>
            <p:cNvPr id="61" name="Rectangle 60">
              <a:extLst>
                <a:ext uri="{FF2B5EF4-FFF2-40B4-BE49-F238E27FC236}">
                  <a16:creationId xmlns:a16="http://schemas.microsoft.com/office/drawing/2014/main" id="{F4A95493-F75F-0EDA-12C3-8E7033392196}"/>
                </a:ext>
              </a:extLst>
            </p:cNvPr>
            <p:cNvSpPr/>
            <p:nvPr/>
          </p:nvSpPr>
          <p:spPr>
            <a:xfrm>
              <a:off x="6511185" y="4560843"/>
              <a:ext cx="505065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1200"/>
                </a:spcBef>
              </a:pPr>
              <a:r>
                <a:rPr lang="en-US" sz="1400" dirty="0">
                  <a:solidFill>
                    <a:schemeClr val="tx1"/>
                  </a:solidFill>
                </a:rPr>
                <a:t>When will we get the results we want?</a:t>
              </a:r>
            </a:p>
          </p:txBody>
        </p:sp>
        <p:grpSp>
          <p:nvGrpSpPr>
            <p:cNvPr id="62" name="Group 61">
              <a:extLst>
                <a:ext uri="{FF2B5EF4-FFF2-40B4-BE49-F238E27FC236}">
                  <a16:creationId xmlns:a16="http://schemas.microsoft.com/office/drawing/2014/main" id="{833786F5-2E98-2F45-4A81-3271B2E1836D}"/>
                </a:ext>
              </a:extLst>
            </p:cNvPr>
            <p:cNvGrpSpPr/>
            <p:nvPr/>
          </p:nvGrpSpPr>
          <p:grpSpPr>
            <a:xfrm>
              <a:off x="6239522" y="4582051"/>
              <a:ext cx="180527" cy="173028"/>
              <a:chOff x="6924675" y="2884488"/>
              <a:chExt cx="360363" cy="361950"/>
            </a:xfrm>
          </p:grpSpPr>
          <p:sp>
            <p:nvSpPr>
              <p:cNvPr id="63" name="Rectangle 62">
                <a:extLst>
                  <a:ext uri="{FF2B5EF4-FFF2-40B4-BE49-F238E27FC236}">
                    <a16:creationId xmlns:a16="http://schemas.microsoft.com/office/drawing/2014/main" id="{E7A2DD6A-AE9B-6D47-E363-90848627F131}"/>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64" name="Freeform 69">
                <a:extLst>
                  <a:ext uri="{FF2B5EF4-FFF2-40B4-BE49-F238E27FC236}">
                    <a16:creationId xmlns:a16="http://schemas.microsoft.com/office/drawing/2014/main" id="{27110DCF-A898-C12D-9B5E-F1531B2F4FC7}"/>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93" name="Group 92">
            <a:extLst>
              <a:ext uri="{FF2B5EF4-FFF2-40B4-BE49-F238E27FC236}">
                <a16:creationId xmlns:a16="http://schemas.microsoft.com/office/drawing/2014/main" id="{00C24728-F1BB-81EA-7DF0-2CDC1703A8F3}"/>
              </a:ext>
            </a:extLst>
          </p:cNvPr>
          <p:cNvGrpSpPr/>
          <p:nvPr/>
        </p:nvGrpSpPr>
        <p:grpSpPr>
          <a:xfrm>
            <a:off x="6420049" y="4890715"/>
            <a:ext cx="5322318" cy="215444"/>
            <a:chOff x="6239522" y="5204405"/>
            <a:chExt cx="5322318" cy="215444"/>
          </a:xfrm>
        </p:grpSpPr>
        <p:sp>
          <p:nvSpPr>
            <p:cNvPr id="66" name="Rectangle 65">
              <a:extLst>
                <a:ext uri="{FF2B5EF4-FFF2-40B4-BE49-F238E27FC236}">
                  <a16:creationId xmlns:a16="http://schemas.microsoft.com/office/drawing/2014/main" id="{4E8615EF-F88A-9EE6-D79E-283D84D56077}"/>
                </a:ext>
              </a:extLst>
            </p:cNvPr>
            <p:cNvSpPr/>
            <p:nvPr/>
          </p:nvSpPr>
          <p:spPr>
            <a:xfrm>
              <a:off x="6511185" y="5204405"/>
              <a:ext cx="505065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1200"/>
                </a:spcBef>
              </a:pPr>
              <a:r>
                <a:rPr lang="en-US" sz="1400" dirty="0">
                  <a:solidFill>
                    <a:schemeClr val="tx1"/>
                  </a:solidFill>
                </a:rPr>
                <a:t>Why are we confident that we will get the results we want?</a:t>
              </a:r>
            </a:p>
          </p:txBody>
        </p:sp>
        <p:grpSp>
          <p:nvGrpSpPr>
            <p:cNvPr id="67" name="Group 66">
              <a:extLst>
                <a:ext uri="{FF2B5EF4-FFF2-40B4-BE49-F238E27FC236}">
                  <a16:creationId xmlns:a16="http://schemas.microsoft.com/office/drawing/2014/main" id="{46512FFE-DABF-FE25-5933-3DFBD0B88F32}"/>
                </a:ext>
              </a:extLst>
            </p:cNvPr>
            <p:cNvGrpSpPr/>
            <p:nvPr/>
          </p:nvGrpSpPr>
          <p:grpSpPr>
            <a:xfrm>
              <a:off x="6239522" y="5225613"/>
              <a:ext cx="180527" cy="173028"/>
              <a:chOff x="6924675" y="2884488"/>
              <a:chExt cx="360363" cy="361950"/>
            </a:xfrm>
          </p:grpSpPr>
          <p:sp>
            <p:nvSpPr>
              <p:cNvPr id="68" name="Rectangle 67">
                <a:extLst>
                  <a:ext uri="{FF2B5EF4-FFF2-40B4-BE49-F238E27FC236}">
                    <a16:creationId xmlns:a16="http://schemas.microsoft.com/office/drawing/2014/main" id="{CEC5CFA5-436E-5CEF-E9C7-6BFA127D6BC6}"/>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a:solidFill>
                    <a:schemeClr val="tx1"/>
                  </a:solidFill>
                </a:endParaRPr>
              </a:p>
            </p:txBody>
          </p:sp>
          <p:sp>
            <p:nvSpPr>
              <p:cNvPr id="69" name="Freeform 69">
                <a:extLst>
                  <a:ext uri="{FF2B5EF4-FFF2-40B4-BE49-F238E27FC236}">
                    <a16:creationId xmlns:a16="http://schemas.microsoft.com/office/drawing/2014/main" id="{ED173738-2A21-8C18-85D9-83C289578B5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400"/>
              </a:p>
            </p:txBody>
          </p:sp>
        </p:grpSp>
      </p:grpSp>
      <p:grpSp>
        <p:nvGrpSpPr>
          <p:cNvPr id="70" name="Group 69">
            <a:extLst>
              <a:ext uri="{FF2B5EF4-FFF2-40B4-BE49-F238E27FC236}">
                <a16:creationId xmlns:a16="http://schemas.microsoft.com/office/drawing/2014/main" id="{B9C8A38C-486D-6AE4-9D0D-ED9C2CB1386A}"/>
              </a:ext>
            </a:extLst>
          </p:cNvPr>
          <p:cNvGrpSpPr/>
          <p:nvPr/>
        </p:nvGrpSpPr>
        <p:grpSpPr>
          <a:xfrm>
            <a:off x="719768" y="2984753"/>
            <a:ext cx="360363" cy="250826"/>
            <a:chOff x="3408363" y="2940050"/>
            <a:chExt cx="360363" cy="250826"/>
          </a:xfrm>
          <a:solidFill>
            <a:schemeClr val="bg1"/>
          </a:solidFill>
        </p:grpSpPr>
        <p:sp>
          <p:nvSpPr>
            <p:cNvPr id="71" name="Freeform 22">
              <a:extLst>
                <a:ext uri="{FF2B5EF4-FFF2-40B4-BE49-F238E27FC236}">
                  <a16:creationId xmlns:a16="http://schemas.microsoft.com/office/drawing/2014/main" id="{20308530-7A3D-65E7-D50D-07E673FFD54B}"/>
                </a:ext>
              </a:extLst>
            </p:cNvPr>
            <p:cNvSpPr>
              <a:spLocks/>
            </p:cNvSpPr>
            <p:nvPr/>
          </p:nvSpPr>
          <p:spPr bwMode="auto">
            <a:xfrm>
              <a:off x="3551238" y="2940050"/>
              <a:ext cx="120650" cy="101600"/>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23">
              <a:extLst>
                <a:ext uri="{FF2B5EF4-FFF2-40B4-BE49-F238E27FC236}">
                  <a16:creationId xmlns:a16="http://schemas.microsoft.com/office/drawing/2014/main" id="{BC275682-AD3F-518E-803E-4905DFC3B36B}"/>
                </a:ext>
              </a:extLst>
            </p:cNvPr>
            <p:cNvSpPr>
              <a:spLocks/>
            </p:cNvSpPr>
            <p:nvPr/>
          </p:nvSpPr>
          <p:spPr bwMode="auto">
            <a:xfrm>
              <a:off x="3408363" y="3046413"/>
              <a:ext cx="112713" cy="144463"/>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24">
              <a:extLst>
                <a:ext uri="{FF2B5EF4-FFF2-40B4-BE49-F238E27FC236}">
                  <a16:creationId xmlns:a16="http://schemas.microsoft.com/office/drawing/2014/main" id="{C86EC33F-C113-0418-FA88-1D08E2753FD3}"/>
                </a:ext>
              </a:extLst>
            </p:cNvPr>
            <p:cNvSpPr>
              <a:spLocks/>
            </p:cNvSpPr>
            <p:nvPr/>
          </p:nvSpPr>
          <p:spPr bwMode="auto">
            <a:xfrm>
              <a:off x="3479801" y="2940050"/>
              <a:ext cx="288925" cy="250825"/>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8" name="Group 77">
            <a:extLst>
              <a:ext uri="{FF2B5EF4-FFF2-40B4-BE49-F238E27FC236}">
                <a16:creationId xmlns:a16="http://schemas.microsoft.com/office/drawing/2014/main" id="{9658C3CE-C5B0-1864-4D21-CE2967965DBB}"/>
              </a:ext>
            </a:extLst>
          </p:cNvPr>
          <p:cNvGrpSpPr/>
          <p:nvPr/>
        </p:nvGrpSpPr>
        <p:grpSpPr>
          <a:xfrm>
            <a:off x="735790" y="3663281"/>
            <a:ext cx="360363" cy="250826"/>
            <a:chOff x="3408363" y="2940050"/>
            <a:chExt cx="360363" cy="250826"/>
          </a:xfrm>
          <a:solidFill>
            <a:schemeClr val="bg1"/>
          </a:solidFill>
        </p:grpSpPr>
        <p:sp>
          <p:nvSpPr>
            <p:cNvPr id="79" name="Freeform 22">
              <a:extLst>
                <a:ext uri="{FF2B5EF4-FFF2-40B4-BE49-F238E27FC236}">
                  <a16:creationId xmlns:a16="http://schemas.microsoft.com/office/drawing/2014/main" id="{B470292C-1DFF-89F1-F9BF-96DBC37D2520}"/>
                </a:ext>
              </a:extLst>
            </p:cNvPr>
            <p:cNvSpPr>
              <a:spLocks/>
            </p:cNvSpPr>
            <p:nvPr/>
          </p:nvSpPr>
          <p:spPr bwMode="auto">
            <a:xfrm>
              <a:off x="3551238" y="2940050"/>
              <a:ext cx="120650" cy="101600"/>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23">
              <a:extLst>
                <a:ext uri="{FF2B5EF4-FFF2-40B4-BE49-F238E27FC236}">
                  <a16:creationId xmlns:a16="http://schemas.microsoft.com/office/drawing/2014/main" id="{20888D93-5704-8F0D-975C-B7B33FEF67BA}"/>
                </a:ext>
              </a:extLst>
            </p:cNvPr>
            <p:cNvSpPr>
              <a:spLocks/>
            </p:cNvSpPr>
            <p:nvPr/>
          </p:nvSpPr>
          <p:spPr bwMode="auto">
            <a:xfrm>
              <a:off x="3408363" y="3046413"/>
              <a:ext cx="112713" cy="144463"/>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24">
              <a:extLst>
                <a:ext uri="{FF2B5EF4-FFF2-40B4-BE49-F238E27FC236}">
                  <a16:creationId xmlns:a16="http://schemas.microsoft.com/office/drawing/2014/main" id="{1219C0E5-66A3-98C6-1FC7-461944DED284}"/>
                </a:ext>
              </a:extLst>
            </p:cNvPr>
            <p:cNvSpPr>
              <a:spLocks/>
            </p:cNvSpPr>
            <p:nvPr/>
          </p:nvSpPr>
          <p:spPr bwMode="auto">
            <a:xfrm>
              <a:off x="3479801" y="2940050"/>
              <a:ext cx="288925" cy="250825"/>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82" name="Group 81">
            <a:extLst>
              <a:ext uri="{FF2B5EF4-FFF2-40B4-BE49-F238E27FC236}">
                <a16:creationId xmlns:a16="http://schemas.microsoft.com/office/drawing/2014/main" id="{A8D4E4FA-D063-5EC5-C0C8-55E105C71257}"/>
              </a:ext>
            </a:extLst>
          </p:cNvPr>
          <p:cNvGrpSpPr/>
          <p:nvPr/>
        </p:nvGrpSpPr>
        <p:grpSpPr>
          <a:xfrm>
            <a:off x="735790" y="4279990"/>
            <a:ext cx="360363" cy="250826"/>
            <a:chOff x="3408363" y="2940050"/>
            <a:chExt cx="360363" cy="250826"/>
          </a:xfrm>
          <a:solidFill>
            <a:schemeClr val="bg1"/>
          </a:solidFill>
        </p:grpSpPr>
        <p:sp>
          <p:nvSpPr>
            <p:cNvPr id="83" name="Freeform 22">
              <a:extLst>
                <a:ext uri="{FF2B5EF4-FFF2-40B4-BE49-F238E27FC236}">
                  <a16:creationId xmlns:a16="http://schemas.microsoft.com/office/drawing/2014/main" id="{941D9EFC-C471-E163-1BB6-444D7DD3C0BF}"/>
                </a:ext>
              </a:extLst>
            </p:cNvPr>
            <p:cNvSpPr>
              <a:spLocks/>
            </p:cNvSpPr>
            <p:nvPr/>
          </p:nvSpPr>
          <p:spPr bwMode="auto">
            <a:xfrm>
              <a:off x="3551238" y="2940050"/>
              <a:ext cx="120650" cy="101600"/>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3">
              <a:extLst>
                <a:ext uri="{FF2B5EF4-FFF2-40B4-BE49-F238E27FC236}">
                  <a16:creationId xmlns:a16="http://schemas.microsoft.com/office/drawing/2014/main" id="{D0BFCA0E-D885-2CC3-AFEF-AE5B37D38C14}"/>
                </a:ext>
              </a:extLst>
            </p:cNvPr>
            <p:cNvSpPr>
              <a:spLocks/>
            </p:cNvSpPr>
            <p:nvPr/>
          </p:nvSpPr>
          <p:spPr bwMode="auto">
            <a:xfrm>
              <a:off x="3408363" y="3046413"/>
              <a:ext cx="112713" cy="144463"/>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4">
              <a:extLst>
                <a:ext uri="{FF2B5EF4-FFF2-40B4-BE49-F238E27FC236}">
                  <a16:creationId xmlns:a16="http://schemas.microsoft.com/office/drawing/2014/main" id="{25E089C2-5BD1-B82C-E7AB-B96319B24649}"/>
                </a:ext>
              </a:extLst>
            </p:cNvPr>
            <p:cNvSpPr>
              <a:spLocks/>
            </p:cNvSpPr>
            <p:nvPr/>
          </p:nvSpPr>
          <p:spPr bwMode="auto">
            <a:xfrm>
              <a:off x="3479801" y="2940050"/>
              <a:ext cx="288925" cy="250825"/>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86" name="Group 85">
            <a:extLst>
              <a:ext uri="{FF2B5EF4-FFF2-40B4-BE49-F238E27FC236}">
                <a16:creationId xmlns:a16="http://schemas.microsoft.com/office/drawing/2014/main" id="{FA6D9723-8A54-CF65-FF82-5E11953E3E51}"/>
              </a:ext>
            </a:extLst>
          </p:cNvPr>
          <p:cNvGrpSpPr/>
          <p:nvPr/>
        </p:nvGrpSpPr>
        <p:grpSpPr>
          <a:xfrm>
            <a:off x="750379" y="4959536"/>
            <a:ext cx="337747" cy="250826"/>
            <a:chOff x="3408363" y="2940050"/>
            <a:chExt cx="337747" cy="250826"/>
          </a:xfrm>
          <a:solidFill>
            <a:schemeClr val="bg1"/>
          </a:solidFill>
        </p:grpSpPr>
        <p:sp>
          <p:nvSpPr>
            <p:cNvPr id="87" name="Freeform 22">
              <a:extLst>
                <a:ext uri="{FF2B5EF4-FFF2-40B4-BE49-F238E27FC236}">
                  <a16:creationId xmlns:a16="http://schemas.microsoft.com/office/drawing/2014/main" id="{9C3E4FBE-9B22-2A87-49BE-7352DA013F12}"/>
                </a:ext>
              </a:extLst>
            </p:cNvPr>
            <p:cNvSpPr>
              <a:spLocks/>
            </p:cNvSpPr>
            <p:nvPr/>
          </p:nvSpPr>
          <p:spPr bwMode="auto">
            <a:xfrm>
              <a:off x="3551238" y="2940050"/>
              <a:ext cx="120650" cy="101600"/>
            </a:xfrm>
            <a:custGeom>
              <a:avLst/>
              <a:gdLst>
                <a:gd name="T0" fmla="*/ 2 w 32"/>
                <a:gd name="T1" fmla="*/ 27 h 27"/>
                <a:gd name="T2" fmla="*/ 1 w 32"/>
                <a:gd name="T3" fmla="*/ 27 h 27"/>
                <a:gd name="T4" fmla="*/ 1 w 32"/>
                <a:gd name="T5" fmla="*/ 24 h 27"/>
                <a:gd name="T6" fmla="*/ 24 w 32"/>
                <a:gd name="T7" fmla="*/ 1 h 27"/>
                <a:gd name="T8" fmla="*/ 27 w 32"/>
                <a:gd name="T9" fmla="*/ 1 h 27"/>
                <a:gd name="T10" fmla="*/ 31 w 32"/>
                <a:gd name="T11" fmla="*/ 6 h 27"/>
                <a:gd name="T12" fmla="*/ 31 w 32"/>
                <a:gd name="T13" fmla="*/ 8 h 27"/>
                <a:gd name="T14" fmla="*/ 29 w 32"/>
                <a:gd name="T15" fmla="*/ 8 h 27"/>
                <a:gd name="T16" fmla="*/ 25 w 32"/>
                <a:gd name="T17" fmla="*/ 5 h 27"/>
                <a:gd name="T18" fmla="*/ 4 w 32"/>
                <a:gd name="T19" fmla="*/ 27 h 27"/>
                <a:gd name="T20" fmla="*/ 2 w 32"/>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 y="27"/>
                  </a:moveTo>
                  <a:cubicBezTo>
                    <a:pt x="2" y="27"/>
                    <a:pt x="1" y="27"/>
                    <a:pt x="1" y="27"/>
                  </a:cubicBezTo>
                  <a:cubicBezTo>
                    <a:pt x="0" y="26"/>
                    <a:pt x="0" y="25"/>
                    <a:pt x="1" y="24"/>
                  </a:cubicBezTo>
                  <a:cubicBezTo>
                    <a:pt x="24" y="1"/>
                    <a:pt x="24" y="1"/>
                    <a:pt x="24" y="1"/>
                  </a:cubicBezTo>
                  <a:cubicBezTo>
                    <a:pt x="25" y="0"/>
                    <a:pt x="26" y="0"/>
                    <a:pt x="27" y="1"/>
                  </a:cubicBezTo>
                  <a:cubicBezTo>
                    <a:pt x="31" y="6"/>
                    <a:pt x="31" y="6"/>
                    <a:pt x="31" y="6"/>
                  </a:cubicBezTo>
                  <a:cubicBezTo>
                    <a:pt x="32" y="6"/>
                    <a:pt x="32" y="8"/>
                    <a:pt x="31" y="8"/>
                  </a:cubicBezTo>
                  <a:cubicBezTo>
                    <a:pt x="31" y="9"/>
                    <a:pt x="29" y="9"/>
                    <a:pt x="29" y="8"/>
                  </a:cubicBezTo>
                  <a:cubicBezTo>
                    <a:pt x="25" y="5"/>
                    <a:pt x="25" y="5"/>
                    <a:pt x="25" y="5"/>
                  </a:cubicBezTo>
                  <a:cubicBezTo>
                    <a:pt x="4" y="27"/>
                    <a:pt x="4" y="27"/>
                    <a:pt x="4" y="27"/>
                  </a:cubicBezTo>
                  <a:cubicBezTo>
                    <a:pt x="3" y="27"/>
                    <a:pt x="3" y="27"/>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23">
              <a:extLst>
                <a:ext uri="{FF2B5EF4-FFF2-40B4-BE49-F238E27FC236}">
                  <a16:creationId xmlns:a16="http://schemas.microsoft.com/office/drawing/2014/main" id="{5F137325-2129-2B5E-9138-35AE3693A535}"/>
                </a:ext>
              </a:extLst>
            </p:cNvPr>
            <p:cNvSpPr>
              <a:spLocks/>
            </p:cNvSpPr>
            <p:nvPr/>
          </p:nvSpPr>
          <p:spPr bwMode="auto">
            <a:xfrm>
              <a:off x="3408363" y="3046413"/>
              <a:ext cx="112713" cy="144463"/>
            </a:xfrm>
            <a:custGeom>
              <a:avLst/>
              <a:gdLst>
                <a:gd name="T0" fmla="*/ 24 w 30"/>
                <a:gd name="T1" fmla="*/ 38 h 38"/>
                <a:gd name="T2" fmla="*/ 23 w 30"/>
                <a:gd name="T3" fmla="*/ 37 h 38"/>
                <a:gd name="T4" fmla="*/ 1 w 30"/>
                <a:gd name="T5" fmla="*/ 15 h 38"/>
                <a:gd name="T6" fmla="*/ 1 w 30"/>
                <a:gd name="T7" fmla="*/ 12 h 38"/>
                <a:gd name="T8" fmla="*/ 12 w 30"/>
                <a:gd name="T9" fmla="*/ 1 h 38"/>
                <a:gd name="T10" fmla="*/ 14 w 30"/>
                <a:gd name="T11" fmla="*/ 1 h 38"/>
                <a:gd name="T12" fmla="*/ 19 w 30"/>
                <a:gd name="T13" fmla="*/ 5 h 38"/>
                <a:gd name="T14" fmla="*/ 19 w 30"/>
                <a:gd name="T15" fmla="*/ 8 h 38"/>
                <a:gd name="T16" fmla="*/ 16 w 30"/>
                <a:gd name="T17" fmla="*/ 8 h 38"/>
                <a:gd name="T18" fmla="*/ 13 w 30"/>
                <a:gd name="T19" fmla="*/ 5 h 38"/>
                <a:gd name="T20" fmla="*/ 5 w 30"/>
                <a:gd name="T21" fmla="*/ 14 h 38"/>
                <a:gd name="T22" fmla="*/ 24 w 30"/>
                <a:gd name="T23" fmla="*/ 33 h 38"/>
                <a:gd name="T24" fmla="*/ 26 w 30"/>
                <a:gd name="T25" fmla="*/ 31 h 38"/>
                <a:gd name="T26" fmla="*/ 29 w 30"/>
                <a:gd name="T27" fmla="*/ 31 h 38"/>
                <a:gd name="T28" fmla="*/ 29 w 30"/>
                <a:gd name="T29" fmla="*/ 34 h 38"/>
                <a:gd name="T30" fmla="*/ 25 w 30"/>
                <a:gd name="T31" fmla="*/ 37 h 38"/>
                <a:gd name="T32" fmla="*/ 24 w 3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8">
                  <a:moveTo>
                    <a:pt x="24" y="38"/>
                  </a:moveTo>
                  <a:cubicBezTo>
                    <a:pt x="24" y="38"/>
                    <a:pt x="23" y="37"/>
                    <a:pt x="23" y="37"/>
                  </a:cubicBezTo>
                  <a:cubicBezTo>
                    <a:pt x="1" y="15"/>
                    <a:pt x="1" y="15"/>
                    <a:pt x="1" y="15"/>
                  </a:cubicBezTo>
                  <a:cubicBezTo>
                    <a:pt x="0" y="14"/>
                    <a:pt x="0" y="13"/>
                    <a:pt x="1" y="12"/>
                  </a:cubicBezTo>
                  <a:cubicBezTo>
                    <a:pt x="12" y="1"/>
                    <a:pt x="12" y="1"/>
                    <a:pt x="12" y="1"/>
                  </a:cubicBezTo>
                  <a:cubicBezTo>
                    <a:pt x="12" y="0"/>
                    <a:pt x="14" y="0"/>
                    <a:pt x="14" y="1"/>
                  </a:cubicBezTo>
                  <a:cubicBezTo>
                    <a:pt x="19" y="5"/>
                    <a:pt x="19" y="5"/>
                    <a:pt x="19" y="5"/>
                  </a:cubicBezTo>
                  <a:cubicBezTo>
                    <a:pt x="19" y="6"/>
                    <a:pt x="19" y="7"/>
                    <a:pt x="19" y="8"/>
                  </a:cubicBezTo>
                  <a:cubicBezTo>
                    <a:pt x="18" y="9"/>
                    <a:pt x="17" y="9"/>
                    <a:pt x="16" y="8"/>
                  </a:cubicBezTo>
                  <a:cubicBezTo>
                    <a:pt x="13" y="5"/>
                    <a:pt x="13" y="5"/>
                    <a:pt x="13" y="5"/>
                  </a:cubicBezTo>
                  <a:cubicBezTo>
                    <a:pt x="5" y="14"/>
                    <a:pt x="5" y="14"/>
                    <a:pt x="5" y="14"/>
                  </a:cubicBezTo>
                  <a:cubicBezTo>
                    <a:pt x="24" y="33"/>
                    <a:pt x="24" y="33"/>
                    <a:pt x="24" y="33"/>
                  </a:cubicBezTo>
                  <a:cubicBezTo>
                    <a:pt x="26" y="31"/>
                    <a:pt x="26" y="31"/>
                    <a:pt x="26" y="31"/>
                  </a:cubicBezTo>
                  <a:cubicBezTo>
                    <a:pt x="27" y="30"/>
                    <a:pt x="28" y="30"/>
                    <a:pt x="29" y="31"/>
                  </a:cubicBezTo>
                  <a:cubicBezTo>
                    <a:pt x="30" y="31"/>
                    <a:pt x="30" y="33"/>
                    <a:pt x="29" y="34"/>
                  </a:cubicBezTo>
                  <a:cubicBezTo>
                    <a:pt x="25" y="37"/>
                    <a:pt x="25" y="37"/>
                    <a:pt x="25" y="37"/>
                  </a:cubicBezTo>
                  <a:cubicBezTo>
                    <a:pt x="25" y="37"/>
                    <a:pt x="25" y="38"/>
                    <a:pt x="2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24">
              <a:extLst>
                <a:ext uri="{FF2B5EF4-FFF2-40B4-BE49-F238E27FC236}">
                  <a16:creationId xmlns:a16="http://schemas.microsoft.com/office/drawing/2014/main" id="{6E6CDEDC-B184-6A32-99FA-7E638C02E033}"/>
                </a:ext>
              </a:extLst>
            </p:cNvPr>
            <p:cNvSpPr>
              <a:spLocks/>
            </p:cNvSpPr>
            <p:nvPr/>
          </p:nvSpPr>
          <p:spPr bwMode="auto">
            <a:xfrm>
              <a:off x="3457185" y="2940050"/>
              <a:ext cx="288925" cy="250825"/>
            </a:xfrm>
            <a:custGeom>
              <a:avLst/>
              <a:gdLst>
                <a:gd name="T0" fmla="*/ 76 w 77"/>
                <a:gd name="T1" fmla="*/ 12 h 66"/>
                <a:gd name="T2" fmla="*/ 65 w 77"/>
                <a:gd name="T3" fmla="*/ 1 h 66"/>
                <a:gd name="T4" fmla="*/ 63 w 77"/>
                <a:gd name="T5" fmla="*/ 1 h 66"/>
                <a:gd name="T6" fmla="*/ 25 w 77"/>
                <a:gd name="T7" fmla="*/ 39 h 66"/>
                <a:gd name="T8" fmla="*/ 15 w 77"/>
                <a:gd name="T9" fmla="*/ 29 h 66"/>
                <a:gd name="T10" fmla="*/ 12 w 77"/>
                <a:gd name="T11" fmla="*/ 29 h 66"/>
                <a:gd name="T12" fmla="*/ 1 w 77"/>
                <a:gd name="T13" fmla="*/ 40 h 66"/>
                <a:gd name="T14" fmla="*/ 1 w 77"/>
                <a:gd name="T15" fmla="*/ 43 h 66"/>
                <a:gd name="T16" fmla="*/ 23 w 77"/>
                <a:gd name="T17" fmla="*/ 65 h 66"/>
                <a:gd name="T18" fmla="*/ 25 w 77"/>
                <a:gd name="T19" fmla="*/ 66 h 66"/>
                <a:gd name="T20" fmla="*/ 26 w 77"/>
                <a:gd name="T21" fmla="*/ 65 h 66"/>
                <a:gd name="T22" fmla="*/ 76 w 77"/>
                <a:gd name="T23" fmla="*/ 15 h 66"/>
                <a:gd name="T24" fmla="*/ 76 w 77"/>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5"/>
                    <a:pt x="24" y="66"/>
                    <a:pt x="25" y="66"/>
                  </a:cubicBezTo>
                  <a:cubicBezTo>
                    <a:pt x="25" y="66"/>
                    <a:pt x="26" y="65"/>
                    <a:pt x="26" y="65"/>
                  </a:cubicBezTo>
                  <a:cubicBezTo>
                    <a:pt x="76" y="15"/>
                    <a:pt x="76" y="15"/>
                    <a:pt x="76" y="15"/>
                  </a:cubicBezTo>
                  <a:cubicBezTo>
                    <a:pt x="77" y="14"/>
                    <a:pt x="77" y="13"/>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spTree>
    <p:extLst>
      <p:ext uri="{BB962C8B-B14F-4D97-AF65-F5344CB8AC3E}">
        <p14:creationId xmlns:p14="http://schemas.microsoft.com/office/powerpoint/2010/main" val="156419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CBB9-0BEE-20F9-7622-2651F06E4D65}"/>
              </a:ext>
            </a:extLst>
          </p:cNvPr>
          <p:cNvSpPr>
            <a:spLocks noGrp="1"/>
          </p:cNvSpPr>
          <p:nvPr>
            <p:ph type="title"/>
          </p:nvPr>
        </p:nvSpPr>
        <p:spPr>
          <a:xfrm>
            <a:off x="586500" y="37589"/>
            <a:ext cx="10962290" cy="767853"/>
          </a:xfrm>
        </p:spPr>
        <p:txBody>
          <a:bodyPr/>
          <a:lstStyle/>
          <a:p>
            <a:r>
              <a:rPr lang="en-US" dirty="0"/>
              <a:t>Concluding the Discovery Call</a:t>
            </a:r>
          </a:p>
        </p:txBody>
      </p:sp>
      <p:sp>
        <p:nvSpPr>
          <p:cNvPr id="3" name="Rectangle 2">
            <a:extLst>
              <a:ext uri="{FF2B5EF4-FFF2-40B4-BE49-F238E27FC236}">
                <a16:creationId xmlns:a16="http://schemas.microsoft.com/office/drawing/2014/main" id="{468E4D97-859C-3BEE-293F-061D860A976A}"/>
              </a:ext>
            </a:extLst>
          </p:cNvPr>
          <p:cNvSpPr/>
          <p:nvPr/>
        </p:nvSpPr>
        <p:spPr>
          <a:xfrm>
            <a:off x="609675" y="5150858"/>
            <a:ext cx="10962138" cy="1021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2926A61-B06F-164F-1A38-5B27D694E4ED}"/>
              </a:ext>
            </a:extLst>
          </p:cNvPr>
          <p:cNvGrpSpPr/>
          <p:nvPr/>
        </p:nvGrpSpPr>
        <p:grpSpPr>
          <a:xfrm>
            <a:off x="767481" y="5397432"/>
            <a:ext cx="525878" cy="528194"/>
            <a:chOff x="4113213" y="2163763"/>
            <a:chExt cx="360363" cy="361950"/>
          </a:xfrm>
          <a:solidFill>
            <a:schemeClr val="accent1"/>
          </a:solidFill>
        </p:grpSpPr>
        <p:sp>
          <p:nvSpPr>
            <p:cNvPr id="5" name="Freeform 185">
              <a:extLst>
                <a:ext uri="{FF2B5EF4-FFF2-40B4-BE49-F238E27FC236}">
                  <a16:creationId xmlns:a16="http://schemas.microsoft.com/office/drawing/2014/main" id="{ABD3BA9D-36F9-657D-D997-A0B30E9AB02E}"/>
                </a:ext>
              </a:extLst>
            </p:cNvPr>
            <p:cNvSpPr>
              <a:spLocks/>
            </p:cNvSpPr>
            <p:nvPr/>
          </p:nvSpPr>
          <p:spPr bwMode="auto">
            <a:xfrm>
              <a:off x="4314825" y="2382838"/>
              <a:ext cx="120650" cy="120650"/>
            </a:xfrm>
            <a:custGeom>
              <a:avLst/>
              <a:gdLst>
                <a:gd name="T0" fmla="*/ 45 w 76"/>
                <a:gd name="T1" fmla="*/ 0 h 76"/>
                <a:gd name="T2" fmla="*/ 0 w 76"/>
                <a:gd name="T3" fmla="*/ 45 h 76"/>
                <a:gd name="T4" fmla="*/ 31 w 76"/>
                <a:gd name="T5" fmla="*/ 76 h 76"/>
                <a:gd name="T6" fmla="*/ 76 w 76"/>
                <a:gd name="T7" fmla="*/ 30 h 76"/>
                <a:gd name="T8" fmla="*/ 45 w 76"/>
                <a:gd name="T9" fmla="*/ 0 h 76"/>
              </a:gdLst>
              <a:ahLst/>
              <a:cxnLst>
                <a:cxn ang="0">
                  <a:pos x="T0" y="T1"/>
                </a:cxn>
                <a:cxn ang="0">
                  <a:pos x="T2" y="T3"/>
                </a:cxn>
                <a:cxn ang="0">
                  <a:pos x="T4" y="T5"/>
                </a:cxn>
                <a:cxn ang="0">
                  <a:pos x="T6" y="T7"/>
                </a:cxn>
                <a:cxn ang="0">
                  <a:pos x="T8" y="T9"/>
                </a:cxn>
              </a:cxnLst>
              <a:rect l="0" t="0" r="r" b="b"/>
              <a:pathLst>
                <a:path w="76" h="76">
                  <a:moveTo>
                    <a:pt x="45" y="0"/>
                  </a:moveTo>
                  <a:lnTo>
                    <a:pt x="0" y="45"/>
                  </a:lnTo>
                  <a:lnTo>
                    <a:pt x="31" y="76"/>
                  </a:lnTo>
                  <a:lnTo>
                    <a:pt x="76"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186">
              <a:extLst>
                <a:ext uri="{FF2B5EF4-FFF2-40B4-BE49-F238E27FC236}">
                  <a16:creationId xmlns:a16="http://schemas.microsoft.com/office/drawing/2014/main" id="{E9C26551-7798-EA52-7FFA-E4CCD2123324}"/>
                </a:ext>
              </a:extLst>
            </p:cNvPr>
            <p:cNvSpPr>
              <a:spLocks/>
            </p:cNvSpPr>
            <p:nvPr/>
          </p:nvSpPr>
          <p:spPr bwMode="auto">
            <a:xfrm>
              <a:off x="4292600" y="246856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187">
              <a:extLst>
                <a:ext uri="{FF2B5EF4-FFF2-40B4-BE49-F238E27FC236}">
                  <a16:creationId xmlns:a16="http://schemas.microsoft.com/office/drawing/2014/main" id="{24123EA0-95DB-8C12-C6E9-034FE45624C8}"/>
                </a:ext>
              </a:extLst>
            </p:cNvPr>
            <p:cNvSpPr>
              <a:spLocks/>
            </p:cNvSpPr>
            <p:nvPr/>
          </p:nvSpPr>
          <p:spPr bwMode="auto">
            <a:xfrm>
              <a:off x="4398963" y="234473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88">
              <a:extLst>
                <a:ext uri="{FF2B5EF4-FFF2-40B4-BE49-F238E27FC236}">
                  <a16:creationId xmlns:a16="http://schemas.microsoft.com/office/drawing/2014/main" id="{B8864FD0-4D61-1D40-FFBC-35535DA264ED}"/>
                </a:ext>
              </a:extLst>
            </p:cNvPr>
            <p:cNvSpPr>
              <a:spLocks noEditPoints="1"/>
            </p:cNvSpPr>
            <p:nvPr/>
          </p:nvSpPr>
          <p:spPr bwMode="auto">
            <a:xfrm>
              <a:off x="4113213" y="2163763"/>
              <a:ext cx="255588" cy="331788"/>
            </a:xfrm>
            <a:custGeom>
              <a:avLst/>
              <a:gdLst>
                <a:gd name="T0" fmla="*/ 48 w 68"/>
                <a:gd name="T1" fmla="*/ 78 h 88"/>
                <a:gd name="T2" fmla="*/ 50 w 68"/>
                <a:gd name="T3" fmla="*/ 76 h 88"/>
                <a:gd name="T4" fmla="*/ 68 w 68"/>
                <a:gd name="T5" fmla="*/ 58 h 88"/>
                <a:gd name="T6" fmla="*/ 68 w 68"/>
                <a:gd name="T7" fmla="*/ 22 h 88"/>
                <a:gd name="T8" fmla="*/ 67 w 68"/>
                <a:gd name="T9" fmla="*/ 21 h 88"/>
                <a:gd name="T10" fmla="*/ 47 w 68"/>
                <a:gd name="T11" fmla="*/ 1 h 88"/>
                <a:gd name="T12" fmla="*/ 46 w 68"/>
                <a:gd name="T13" fmla="*/ 0 h 88"/>
                <a:gd name="T14" fmla="*/ 2 w 68"/>
                <a:gd name="T15" fmla="*/ 0 h 88"/>
                <a:gd name="T16" fmla="*/ 0 w 68"/>
                <a:gd name="T17" fmla="*/ 2 h 88"/>
                <a:gd name="T18" fmla="*/ 0 w 68"/>
                <a:gd name="T19" fmla="*/ 86 h 88"/>
                <a:gd name="T20" fmla="*/ 2 w 68"/>
                <a:gd name="T21" fmla="*/ 88 h 88"/>
                <a:gd name="T22" fmla="*/ 45 w 68"/>
                <a:gd name="T23" fmla="*/ 88 h 88"/>
                <a:gd name="T24" fmla="*/ 48 w 68"/>
                <a:gd name="T25" fmla="*/ 78 h 88"/>
                <a:gd name="T26" fmla="*/ 46 w 68"/>
                <a:gd name="T27" fmla="*/ 2 h 88"/>
                <a:gd name="T28" fmla="*/ 66 w 68"/>
                <a:gd name="T29" fmla="*/ 22 h 88"/>
                <a:gd name="T30" fmla="*/ 46 w 68"/>
                <a:gd name="T31" fmla="*/ 22 h 88"/>
                <a:gd name="T32" fmla="*/ 46 w 68"/>
                <a:gd name="T33" fmla="*/ 2 h 88"/>
                <a:gd name="T34" fmla="*/ 36 w 68"/>
                <a:gd name="T35" fmla="*/ 40 h 88"/>
                <a:gd name="T36" fmla="*/ 52 w 68"/>
                <a:gd name="T37" fmla="*/ 40 h 88"/>
                <a:gd name="T38" fmla="*/ 54 w 68"/>
                <a:gd name="T39" fmla="*/ 42 h 88"/>
                <a:gd name="T40" fmla="*/ 52 w 68"/>
                <a:gd name="T41" fmla="*/ 44 h 88"/>
                <a:gd name="T42" fmla="*/ 36 w 68"/>
                <a:gd name="T43" fmla="*/ 44 h 88"/>
                <a:gd name="T44" fmla="*/ 34 w 68"/>
                <a:gd name="T45" fmla="*/ 42 h 88"/>
                <a:gd name="T46" fmla="*/ 36 w 68"/>
                <a:gd name="T47" fmla="*/ 40 h 88"/>
                <a:gd name="T48" fmla="*/ 31 w 68"/>
                <a:gd name="T49" fmla="*/ 51 h 88"/>
                <a:gd name="T50" fmla="*/ 21 w 68"/>
                <a:gd name="T51" fmla="*/ 61 h 88"/>
                <a:gd name="T52" fmla="*/ 20 w 68"/>
                <a:gd name="T53" fmla="*/ 62 h 88"/>
                <a:gd name="T54" fmla="*/ 19 w 68"/>
                <a:gd name="T55" fmla="*/ 61 h 88"/>
                <a:gd name="T56" fmla="*/ 13 w 68"/>
                <a:gd name="T57" fmla="*/ 55 h 88"/>
                <a:gd name="T58" fmla="*/ 13 w 68"/>
                <a:gd name="T59" fmla="*/ 53 h 88"/>
                <a:gd name="T60" fmla="*/ 15 w 68"/>
                <a:gd name="T61" fmla="*/ 53 h 88"/>
                <a:gd name="T62" fmla="*/ 20 w 68"/>
                <a:gd name="T63" fmla="*/ 57 h 88"/>
                <a:gd name="T64" fmla="*/ 29 w 68"/>
                <a:gd name="T65" fmla="*/ 49 h 88"/>
                <a:gd name="T66" fmla="*/ 31 w 68"/>
                <a:gd name="T67" fmla="*/ 49 h 88"/>
                <a:gd name="T68" fmla="*/ 31 w 68"/>
                <a:gd name="T69" fmla="*/ 51 h 88"/>
                <a:gd name="T70" fmla="*/ 31 w 68"/>
                <a:gd name="T71" fmla="*/ 35 h 88"/>
                <a:gd name="T72" fmla="*/ 21 w 68"/>
                <a:gd name="T73" fmla="*/ 45 h 88"/>
                <a:gd name="T74" fmla="*/ 20 w 68"/>
                <a:gd name="T75" fmla="*/ 46 h 88"/>
                <a:gd name="T76" fmla="*/ 19 w 68"/>
                <a:gd name="T77" fmla="*/ 45 h 88"/>
                <a:gd name="T78" fmla="*/ 13 w 68"/>
                <a:gd name="T79" fmla="*/ 39 h 88"/>
                <a:gd name="T80" fmla="*/ 13 w 68"/>
                <a:gd name="T81" fmla="*/ 37 h 88"/>
                <a:gd name="T82" fmla="*/ 15 w 68"/>
                <a:gd name="T83" fmla="*/ 37 h 88"/>
                <a:gd name="T84" fmla="*/ 20 w 68"/>
                <a:gd name="T85" fmla="*/ 41 h 88"/>
                <a:gd name="T86" fmla="*/ 29 w 68"/>
                <a:gd name="T87" fmla="*/ 33 h 88"/>
                <a:gd name="T88" fmla="*/ 31 w 68"/>
                <a:gd name="T89" fmla="*/ 33 h 88"/>
                <a:gd name="T90" fmla="*/ 31 w 68"/>
                <a:gd name="T91" fmla="*/ 35 h 88"/>
                <a:gd name="T92" fmla="*/ 34 w 68"/>
                <a:gd name="T93" fmla="*/ 58 h 88"/>
                <a:gd name="T94" fmla="*/ 36 w 68"/>
                <a:gd name="T95" fmla="*/ 56 h 88"/>
                <a:gd name="T96" fmla="*/ 52 w 68"/>
                <a:gd name="T97" fmla="*/ 56 h 88"/>
                <a:gd name="T98" fmla="*/ 54 w 68"/>
                <a:gd name="T99" fmla="*/ 58 h 88"/>
                <a:gd name="T100" fmla="*/ 52 w 68"/>
                <a:gd name="T101" fmla="*/ 60 h 88"/>
                <a:gd name="T102" fmla="*/ 36 w 68"/>
                <a:gd name="T103" fmla="*/ 60 h 88"/>
                <a:gd name="T104" fmla="*/ 34 w 68"/>
                <a:gd name="T105"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88">
                  <a:moveTo>
                    <a:pt x="48" y="78"/>
                  </a:moveTo>
                  <a:cubicBezTo>
                    <a:pt x="49" y="77"/>
                    <a:pt x="49" y="76"/>
                    <a:pt x="50" y="76"/>
                  </a:cubicBezTo>
                  <a:cubicBezTo>
                    <a:pt x="68" y="58"/>
                    <a:pt x="68" y="58"/>
                    <a:pt x="68" y="58"/>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8"/>
                  </a:lnTo>
                  <a:close/>
                  <a:moveTo>
                    <a:pt x="46" y="2"/>
                  </a:moveTo>
                  <a:cubicBezTo>
                    <a:pt x="66" y="22"/>
                    <a:pt x="66" y="22"/>
                    <a:pt x="66" y="22"/>
                  </a:cubicBezTo>
                  <a:cubicBezTo>
                    <a:pt x="46" y="22"/>
                    <a:pt x="46" y="22"/>
                    <a:pt x="46" y="22"/>
                  </a:cubicBezTo>
                  <a:lnTo>
                    <a:pt x="46" y="2"/>
                  </a:lnTo>
                  <a:close/>
                  <a:moveTo>
                    <a:pt x="36" y="40"/>
                  </a:moveTo>
                  <a:cubicBezTo>
                    <a:pt x="52" y="40"/>
                    <a:pt x="52" y="40"/>
                    <a:pt x="52" y="40"/>
                  </a:cubicBezTo>
                  <a:cubicBezTo>
                    <a:pt x="53" y="40"/>
                    <a:pt x="54" y="41"/>
                    <a:pt x="54" y="42"/>
                  </a:cubicBezTo>
                  <a:cubicBezTo>
                    <a:pt x="54" y="43"/>
                    <a:pt x="53" y="44"/>
                    <a:pt x="52" y="44"/>
                  </a:cubicBezTo>
                  <a:cubicBezTo>
                    <a:pt x="36" y="44"/>
                    <a:pt x="36" y="44"/>
                    <a:pt x="36" y="44"/>
                  </a:cubicBezTo>
                  <a:cubicBezTo>
                    <a:pt x="35" y="44"/>
                    <a:pt x="34" y="43"/>
                    <a:pt x="34" y="42"/>
                  </a:cubicBezTo>
                  <a:cubicBezTo>
                    <a:pt x="34" y="41"/>
                    <a:pt x="35" y="40"/>
                    <a:pt x="36" y="40"/>
                  </a:cubicBezTo>
                  <a:close/>
                  <a:moveTo>
                    <a:pt x="31" y="51"/>
                  </a:moveTo>
                  <a:cubicBezTo>
                    <a:pt x="21" y="61"/>
                    <a:pt x="21" y="61"/>
                    <a:pt x="21" y="61"/>
                  </a:cubicBezTo>
                  <a:cubicBezTo>
                    <a:pt x="21" y="62"/>
                    <a:pt x="21" y="62"/>
                    <a:pt x="20" y="62"/>
                  </a:cubicBezTo>
                  <a:cubicBezTo>
                    <a:pt x="19" y="62"/>
                    <a:pt x="19" y="62"/>
                    <a:pt x="19" y="61"/>
                  </a:cubicBezTo>
                  <a:cubicBezTo>
                    <a:pt x="13" y="55"/>
                    <a:pt x="13" y="55"/>
                    <a:pt x="13" y="55"/>
                  </a:cubicBezTo>
                  <a:cubicBezTo>
                    <a:pt x="12" y="55"/>
                    <a:pt x="12" y="53"/>
                    <a:pt x="13" y="53"/>
                  </a:cubicBezTo>
                  <a:cubicBezTo>
                    <a:pt x="13" y="52"/>
                    <a:pt x="15" y="52"/>
                    <a:pt x="15" y="53"/>
                  </a:cubicBezTo>
                  <a:cubicBezTo>
                    <a:pt x="20" y="57"/>
                    <a:pt x="20" y="57"/>
                    <a:pt x="20" y="57"/>
                  </a:cubicBezTo>
                  <a:cubicBezTo>
                    <a:pt x="29" y="49"/>
                    <a:pt x="29" y="49"/>
                    <a:pt x="29" y="49"/>
                  </a:cubicBezTo>
                  <a:cubicBezTo>
                    <a:pt x="29" y="48"/>
                    <a:pt x="31" y="48"/>
                    <a:pt x="31" y="49"/>
                  </a:cubicBezTo>
                  <a:cubicBezTo>
                    <a:pt x="32" y="49"/>
                    <a:pt x="32" y="51"/>
                    <a:pt x="31" y="51"/>
                  </a:cubicBezTo>
                  <a:close/>
                  <a:moveTo>
                    <a:pt x="31" y="35"/>
                  </a:moveTo>
                  <a:cubicBezTo>
                    <a:pt x="21" y="45"/>
                    <a:pt x="21" y="45"/>
                    <a:pt x="21" y="45"/>
                  </a:cubicBezTo>
                  <a:cubicBezTo>
                    <a:pt x="21" y="46"/>
                    <a:pt x="21" y="46"/>
                    <a:pt x="20" y="46"/>
                  </a:cubicBezTo>
                  <a:cubicBezTo>
                    <a:pt x="19" y="46"/>
                    <a:pt x="19" y="46"/>
                    <a:pt x="19" y="45"/>
                  </a:cubicBezTo>
                  <a:cubicBezTo>
                    <a:pt x="13" y="39"/>
                    <a:pt x="13" y="39"/>
                    <a:pt x="13" y="39"/>
                  </a:cubicBezTo>
                  <a:cubicBezTo>
                    <a:pt x="12" y="39"/>
                    <a:pt x="12" y="37"/>
                    <a:pt x="13" y="37"/>
                  </a:cubicBezTo>
                  <a:cubicBezTo>
                    <a:pt x="13" y="36"/>
                    <a:pt x="15" y="36"/>
                    <a:pt x="15" y="37"/>
                  </a:cubicBezTo>
                  <a:cubicBezTo>
                    <a:pt x="20" y="41"/>
                    <a:pt x="20" y="41"/>
                    <a:pt x="20" y="41"/>
                  </a:cubicBezTo>
                  <a:cubicBezTo>
                    <a:pt x="29" y="33"/>
                    <a:pt x="29" y="33"/>
                    <a:pt x="29" y="33"/>
                  </a:cubicBezTo>
                  <a:cubicBezTo>
                    <a:pt x="29" y="32"/>
                    <a:pt x="31" y="32"/>
                    <a:pt x="31" y="33"/>
                  </a:cubicBezTo>
                  <a:cubicBezTo>
                    <a:pt x="32" y="33"/>
                    <a:pt x="32" y="35"/>
                    <a:pt x="31" y="35"/>
                  </a:cubicBezTo>
                  <a:close/>
                  <a:moveTo>
                    <a:pt x="34" y="58"/>
                  </a:moveTo>
                  <a:cubicBezTo>
                    <a:pt x="34" y="57"/>
                    <a:pt x="35" y="56"/>
                    <a:pt x="36" y="56"/>
                  </a:cubicBezTo>
                  <a:cubicBezTo>
                    <a:pt x="52" y="56"/>
                    <a:pt x="52" y="56"/>
                    <a:pt x="52" y="56"/>
                  </a:cubicBezTo>
                  <a:cubicBezTo>
                    <a:pt x="53" y="56"/>
                    <a:pt x="54" y="57"/>
                    <a:pt x="54" y="58"/>
                  </a:cubicBezTo>
                  <a:cubicBezTo>
                    <a:pt x="54" y="59"/>
                    <a:pt x="53" y="60"/>
                    <a:pt x="52" y="60"/>
                  </a:cubicBezTo>
                  <a:cubicBezTo>
                    <a:pt x="36" y="60"/>
                    <a:pt x="36" y="60"/>
                    <a:pt x="36" y="60"/>
                  </a:cubicBezTo>
                  <a:cubicBezTo>
                    <a:pt x="35" y="60"/>
                    <a:pt x="34" y="59"/>
                    <a:pt x="3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9" name="Straight Connector 8">
            <a:extLst>
              <a:ext uri="{FF2B5EF4-FFF2-40B4-BE49-F238E27FC236}">
                <a16:creationId xmlns:a16="http://schemas.microsoft.com/office/drawing/2014/main" id="{D023B148-C522-8D16-B4E9-19C08FFEFAE4}"/>
              </a:ext>
            </a:extLst>
          </p:cNvPr>
          <p:cNvCxnSpPr>
            <a:cxnSpLocks/>
          </p:cNvCxnSpPr>
          <p:nvPr/>
        </p:nvCxnSpPr>
        <p:spPr>
          <a:xfrm>
            <a:off x="1442301" y="5268503"/>
            <a:ext cx="0" cy="7860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8B6770DD-1A92-3252-9C0A-8C14A3D8754A}"/>
              </a:ext>
            </a:extLst>
          </p:cNvPr>
          <p:cNvSpPr/>
          <p:nvPr/>
        </p:nvSpPr>
        <p:spPr>
          <a:xfrm flipV="1">
            <a:off x="11328926" y="6172200"/>
            <a:ext cx="242887" cy="184788"/>
          </a:xfrm>
          <a:prstGeom prst="triangl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496887-5DC5-23A1-0FFD-82A92826060B}"/>
              </a:ext>
            </a:extLst>
          </p:cNvPr>
          <p:cNvSpPr/>
          <p:nvPr/>
        </p:nvSpPr>
        <p:spPr>
          <a:xfrm>
            <a:off x="609600" y="1066800"/>
            <a:ext cx="6159986"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BE6EA6C-0459-3C03-27CB-ADE14F92A66E}"/>
              </a:ext>
            </a:extLst>
          </p:cNvPr>
          <p:cNvSpPr/>
          <p:nvPr/>
        </p:nvSpPr>
        <p:spPr>
          <a:xfrm>
            <a:off x="772662" y="1168627"/>
            <a:ext cx="5589798"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chemeClr val="bg1"/>
                </a:solidFill>
              </a:rPr>
              <a:t>The Five Ways a Call Can End – What is Your Goal?</a:t>
            </a:r>
          </a:p>
        </p:txBody>
      </p:sp>
      <p:sp>
        <p:nvSpPr>
          <p:cNvPr id="31" name="Rectangle 30">
            <a:extLst>
              <a:ext uri="{FF2B5EF4-FFF2-40B4-BE49-F238E27FC236}">
                <a16:creationId xmlns:a16="http://schemas.microsoft.com/office/drawing/2014/main" id="{AB1BFB9E-2A2A-F2A6-0448-15D7A83E1928}"/>
              </a:ext>
            </a:extLst>
          </p:cNvPr>
          <p:cNvSpPr/>
          <p:nvPr/>
        </p:nvSpPr>
        <p:spPr>
          <a:xfrm>
            <a:off x="7038671" y="1066800"/>
            <a:ext cx="4510120" cy="42798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B44C69B-A53A-18BF-4E9C-41F746428D60}"/>
              </a:ext>
            </a:extLst>
          </p:cNvPr>
          <p:cNvSpPr/>
          <p:nvPr/>
        </p:nvSpPr>
        <p:spPr>
          <a:xfrm>
            <a:off x="7201733" y="1168627"/>
            <a:ext cx="3073024"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chemeClr val="bg1"/>
                </a:solidFill>
              </a:rPr>
              <a:t>Concluding the Discovery Call Guidelines</a:t>
            </a:r>
          </a:p>
        </p:txBody>
      </p:sp>
      <p:sp>
        <p:nvSpPr>
          <p:cNvPr id="49" name="Rectangle 48">
            <a:extLst>
              <a:ext uri="{FF2B5EF4-FFF2-40B4-BE49-F238E27FC236}">
                <a16:creationId xmlns:a16="http://schemas.microsoft.com/office/drawing/2014/main" id="{395D9650-023D-F257-764C-3A4AE86B2DA3}"/>
              </a:ext>
            </a:extLst>
          </p:cNvPr>
          <p:cNvSpPr/>
          <p:nvPr/>
        </p:nvSpPr>
        <p:spPr>
          <a:xfrm>
            <a:off x="592934" y="1610897"/>
            <a:ext cx="6174505" cy="2769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900" dirty="0">
                <a:solidFill>
                  <a:schemeClr val="tx1"/>
                </a:solidFill>
              </a:rPr>
              <a:t>How do you know if you’ve identified, and formed a relationship with a true champion? You must be able to check all four of the boxes below:</a:t>
            </a:r>
          </a:p>
        </p:txBody>
      </p:sp>
      <p:sp>
        <p:nvSpPr>
          <p:cNvPr id="50" name="Rectangle 49">
            <a:extLst>
              <a:ext uri="{FF2B5EF4-FFF2-40B4-BE49-F238E27FC236}">
                <a16:creationId xmlns:a16="http://schemas.microsoft.com/office/drawing/2014/main" id="{C1AC6D58-BA13-713A-CEB0-27EDDE3ABA67}"/>
              </a:ext>
            </a:extLst>
          </p:cNvPr>
          <p:cNvSpPr/>
          <p:nvPr/>
        </p:nvSpPr>
        <p:spPr>
          <a:xfrm>
            <a:off x="7038593" y="1610897"/>
            <a:ext cx="4510120" cy="24211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82880" indent="-182880">
              <a:spcBef>
                <a:spcPts val="400"/>
              </a:spcBef>
              <a:buClr>
                <a:schemeClr val="tx1"/>
              </a:buClr>
              <a:buFont typeface="Arial" panose="020B0604020202020204" pitchFamily="34" charset="0"/>
              <a:buChar char="•"/>
            </a:pPr>
            <a:r>
              <a:rPr lang="en-US" sz="900" b="1" dirty="0">
                <a:solidFill>
                  <a:schemeClr val="accent3"/>
                </a:solidFill>
              </a:rPr>
              <a:t>Summarize</a:t>
            </a:r>
            <a:r>
              <a:rPr lang="en-US" sz="900" i="1" dirty="0">
                <a:solidFill>
                  <a:schemeClr val="tx1"/>
                </a:solidFill>
              </a:rPr>
              <a:t> </a:t>
            </a:r>
            <a:r>
              <a:rPr lang="en-US" sz="900" dirty="0">
                <a:solidFill>
                  <a:schemeClr val="tx1"/>
                </a:solidFill>
              </a:rPr>
              <a:t>- As you are wrapping up the call, it’s important to summarize key action items that you and the buyer own, as well as, specific pain points that were discussed on the call. </a:t>
            </a:r>
          </a:p>
          <a:p>
            <a:pPr marL="182880" indent="-182880">
              <a:spcBef>
                <a:spcPts val="400"/>
              </a:spcBef>
              <a:buClr>
                <a:schemeClr val="tx1"/>
              </a:buClr>
              <a:buFont typeface="Arial" panose="020B0604020202020204" pitchFamily="34" charset="0"/>
              <a:buChar char="•"/>
            </a:pPr>
            <a:r>
              <a:rPr lang="en-US" sz="900" b="1" dirty="0">
                <a:solidFill>
                  <a:schemeClr val="accent3"/>
                </a:solidFill>
              </a:rPr>
              <a:t>Close for Next Steps </a:t>
            </a:r>
            <a:r>
              <a:rPr lang="en-US" sz="900" b="1" dirty="0">
                <a:solidFill>
                  <a:schemeClr val="tx1"/>
                </a:solidFill>
              </a:rPr>
              <a:t>– </a:t>
            </a:r>
            <a:r>
              <a:rPr lang="en-US" sz="900" dirty="0">
                <a:solidFill>
                  <a:schemeClr val="tx1"/>
                </a:solidFill>
              </a:rPr>
              <a:t>A great discovery call is only great if you can secure next steps and continue to advance the opportunity forward. If you feel the discovery call has been successful, the aim here is to summarize the specific areas in which you feel your product or service will be of value.</a:t>
            </a:r>
          </a:p>
          <a:p>
            <a:pPr>
              <a:spcBef>
                <a:spcPts val="400"/>
              </a:spcBef>
            </a:pPr>
            <a:r>
              <a:rPr lang="en-US" sz="900" b="1" dirty="0">
                <a:solidFill>
                  <a:schemeClr val="tx1"/>
                </a:solidFill>
              </a:rPr>
              <a:t>There are two ways you should typically approach this:</a:t>
            </a:r>
          </a:p>
          <a:p>
            <a:pPr marL="182880" indent="-182880" fontAlgn="base">
              <a:spcBef>
                <a:spcPts val="400"/>
              </a:spcBef>
              <a:buClr>
                <a:schemeClr val="tx1"/>
              </a:buClr>
              <a:buFont typeface="Arial" panose="020B0604020202020204" pitchFamily="34" charset="0"/>
              <a:buChar char="•"/>
            </a:pPr>
            <a:r>
              <a:rPr lang="en-US" sz="900" b="1" dirty="0">
                <a:solidFill>
                  <a:schemeClr val="accent3"/>
                </a:solidFill>
              </a:rPr>
              <a:t>The ‘assumptive’ close </a:t>
            </a:r>
            <a:r>
              <a:rPr lang="en-US" sz="900" dirty="0">
                <a:solidFill>
                  <a:schemeClr val="tx1"/>
                </a:solidFill>
              </a:rPr>
              <a:t>– This is a way of confirming back to the prospect how you think you will be able to help address specific challenges identified during questioning, without necessarily ‘over pitching’ or selling your product. A confident tone and message can help build confidence in your prospect that scheduling a next step will be worth it.</a:t>
            </a:r>
          </a:p>
          <a:p>
            <a:pPr marL="182880" indent="-182880" fontAlgn="base">
              <a:spcBef>
                <a:spcPts val="400"/>
              </a:spcBef>
              <a:buClr>
                <a:schemeClr val="tx1"/>
              </a:buClr>
              <a:buFont typeface="Arial" panose="020B0604020202020204" pitchFamily="34" charset="0"/>
              <a:buChar char="•"/>
            </a:pPr>
            <a:r>
              <a:rPr lang="en-US" sz="900" b="1" dirty="0">
                <a:solidFill>
                  <a:schemeClr val="accent3"/>
                </a:solidFill>
              </a:rPr>
              <a:t>The ‘prospect buy-in’ close</a:t>
            </a:r>
            <a:r>
              <a:rPr lang="en-US" sz="900" dirty="0">
                <a:solidFill>
                  <a:schemeClr val="accent3"/>
                </a:solidFill>
              </a:rPr>
              <a:t> </a:t>
            </a:r>
            <a:r>
              <a:rPr lang="en-US" sz="900" dirty="0">
                <a:solidFill>
                  <a:schemeClr val="tx1"/>
                </a:solidFill>
              </a:rPr>
              <a:t>– This is less assumptive by design but invites the prospect into agreeing with you that they have a challenge that they want you to share how you can solve.</a:t>
            </a:r>
          </a:p>
        </p:txBody>
      </p:sp>
      <p:sp>
        <p:nvSpPr>
          <p:cNvPr id="52" name="Rectangle 51">
            <a:extLst>
              <a:ext uri="{FF2B5EF4-FFF2-40B4-BE49-F238E27FC236}">
                <a16:creationId xmlns:a16="http://schemas.microsoft.com/office/drawing/2014/main" id="{66F2CB77-D88E-E1C6-C464-7737E2308344}"/>
              </a:ext>
            </a:extLst>
          </p:cNvPr>
          <p:cNvSpPr/>
          <p:nvPr/>
        </p:nvSpPr>
        <p:spPr>
          <a:xfrm>
            <a:off x="7038593" y="4212141"/>
            <a:ext cx="4510120" cy="6924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spcBef>
                <a:spcPts val="400"/>
              </a:spcBef>
              <a:buClr>
                <a:schemeClr val="tx1"/>
              </a:buClr>
            </a:pPr>
            <a:r>
              <a:rPr lang="en-US" sz="900" dirty="0">
                <a:solidFill>
                  <a:schemeClr val="tx1"/>
                </a:solidFill>
              </a:rPr>
              <a:t>The other important aspect of the close (as well as getting a time and date locked down!), is the opportunity to bring other important stakeholders into the sales process. It’s surprising how few sales reps do this in practice, and they ultimately lose out on an easy opportunity to shorten the sales cycle. A great way of asking this question without coming across as too pushy is, “Who else is this important to?”</a:t>
            </a:r>
          </a:p>
        </p:txBody>
      </p:sp>
      <p:cxnSp>
        <p:nvCxnSpPr>
          <p:cNvPr id="54" name="Straight Connector 53">
            <a:extLst>
              <a:ext uri="{FF2B5EF4-FFF2-40B4-BE49-F238E27FC236}">
                <a16:creationId xmlns:a16="http://schemas.microsoft.com/office/drawing/2014/main" id="{4A4644F6-E40F-11FC-2050-4244FCB68754}"/>
              </a:ext>
            </a:extLst>
          </p:cNvPr>
          <p:cNvCxnSpPr>
            <a:cxnSpLocks/>
          </p:cNvCxnSpPr>
          <p:nvPr/>
        </p:nvCxnSpPr>
        <p:spPr>
          <a:xfrm>
            <a:off x="7038593" y="4122107"/>
            <a:ext cx="451004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41A4084-E382-A0A3-67F4-FE4A3E2B05D4}"/>
              </a:ext>
            </a:extLst>
          </p:cNvPr>
          <p:cNvSpPr/>
          <p:nvPr/>
        </p:nvSpPr>
        <p:spPr>
          <a:xfrm>
            <a:off x="607454" y="2953770"/>
            <a:ext cx="1079014" cy="407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t>“Not interested”</a:t>
            </a:r>
            <a:endParaRPr lang="en-US" sz="800" dirty="0"/>
          </a:p>
        </p:txBody>
      </p:sp>
      <p:sp>
        <p:nvSpPr>
          <p:cNvPr id="56" name="Rectangle 55">
            <a:extLst>
              <a:ext uri="{FF2B5EF4-FFF2-40B4-BE49-F238E27FC236}">
                <a16:creationId xmlns:a16="http://schemas.microsoft.com/office/drawing/2014/main" id="{844E5D9D-E9C0-E658-48F6-081BD5FCE16B}"/>
              </a:ext>
            </a:extLst>
          </p:cNvPr>
          <p:cNvSpPr/>
          <p:nvPr/>
        </p:nvSpPr>
        <p:spPr>
          <a:xfrm>
            <a:off x="1877697" y="2953770"/>
            <a:ext cx="1079014" cy="407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t>“Not interested but keep me around”</a:t>
            </a:r>
            <a:endParaRPr lang="en-US" sz="800" dirty="0"/>
          </a:p>
        </p:txBody>
      </p:sp>
      <p:sp>
        <p:nvSpPr>
          <p:cNvPr id="57" name="Rectangle 56">
            <a:extLst>
              <a:ext uri="{FF2B5EF4-FFF2-40B4-BE49-F238E27FC236}">
                <a16:creationId xmlns:a16="http://schemas.microsoft.com/office/drawing/2014/main" id="{AB9D9EF5-6A40-3B27-CEB1-5114885C6DB5}"/>
              </a:ext>
            </a:extLst>
          </p:cNvPr>
          <p:cNvSpPr/>
          <p:nvPr/>
        </p:nvSpPr>
        <p:spPr>
          <a:xfrm>
            <a:off x="3147940" y="2953770"/>
            <a:ext cx="1079014" cy="407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“I’m the wrong guy to talk to”</a:t>
            </a:r>
          </a:p>
        </p:txBody>
      </p:sp>
      <p:sp>
        <p:nvSpPr>
          <p:cNvPr id="58" name="Rectangle 57">
            <a:extLst>
              <a:ext uri="{FF2B5EF4-FFF2-40B4-BE49-F238E27FC236}">
                <a16:creationId xmlns:a16="http://schemas.microsoft.com/office/drawing/2014/main" id="{42B670A4-0D83-AA31-D1E7-BED5FBE8697C}"/>
              </a:ext>
            </a:extLst>
          </p:cNvPr>
          <p:cNvSpPr/>
          <p:nvPr/>
        </p:nvSpPr>
        <p:spPr>
          <a:xfrm>
            <a:off x="4418183" y="2953770"/>
            <a:ext cx="1079014" cy="407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t>“Sounds like you can help, what's next?”</a:t>
            </a:r>
            <a:endParaRPr lang="en-US" sz="800" dirty="0"/>
          </a:p>
        </p:txBody>
      </p:sp>
      <p:sp>
        <p:nvSpPr>
          <p:cNvPr id="59" name="Rectangle 58">
            <a:extLst>
              <a:ext uri="{FF2B5EF4-FFF2-40B4-BE49-F238E27FC236}">
                <a16:creationId xmlns:a16="http://schemas.microsoft.com/office/drawing/2014/main" id="{405BED7F-687A-184F-3714-561C4539BCB4}"/>
              </a:ext>
            </a:extLst>
          </p:cNvPr>
          <p:cNvSpPr/>
          <p:nvPr/>
        </p:nvSpPr>
        <p:spPr>
          <a:xfrm>
            <a:off x="5688425" y="2953770"/>
            <a:ext cx="1079014" cy="407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t>“Email me some more info”</a:t>
            </a:r>
            <a:endParaRPr lang="en-US" sz="800" dirty="0"/>
          </a:p>
        </p:txBody>
      </p:sp>
      <p:sp>
        <p:nvSpPr>
          <p:cNvPr id="60" name="Rectangle 59">
            <a:extLst>
              <a:ext uri="{FF2B5EF4-FFF2-40B4-BE49-F238E27FC236}">
                <a16:creationId xmlns:a16="http://schemas.microsoft.com/office/drawing/2014/main" id="{23F91503-99C3-37D6-D215-C8873AA6CE23}"/>
              </a:ext>
            </a:extLst>
          </p:cNvPr>
          <p:cNvSpPr/>
          <p:nvPr/>
        </p:nvSpPr>
        <p:spPr>
          <a:xfrm>
            <a:off x="3147940" y="2438998"/>
            <a:ext cx="1079014" cy="317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t>Discovery Call</a:t>
            </a:r>
            <a:endParaRPr lang="en-US" sz="900" dirty="0"/>
          </a:p>
        </p:txBody>
      </p:sp>
      <p:sp>
        <p:nvSpPr>
          <p:cNvPr id="61" name="Rectangle 60">
            <a:extLst>
              <a:ext uri="{FF2B5EF4-FFF2-40B4-BE49-F238E27FC236}">
                <a16:creationId xmlns:a16="http://schemas.microsoft.com/office/drawing/2014/main" id="{C17424DD-9198-DD34-6FAF-D7C681B1ABEA}"/>
              </a:ext>
            </a:extLst>
          </p:cNvPr>
          <p:cNvSpPr/>
          <p:nvPr/>
        </p:nvSpPr>
        <p:spPr>
          <a:xfrm>
            <a:off x="3147940" y="1924227"/>
            <a:ext cx="1079014" cy="317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t>Initial Contact</a:t>
            </a:r>
            <a:endParaRPr lang="en-US" sz="900" dirty="0"/>
          </a:p>
        </p:txBody>
      </p:sp>
      <p:sp>
        <p:nvSpPr>
          <p:cNvPr id="62" name="Rectangle 61">
            <a:extLst>
              <a:ext uri="{FF2B5EF4-FFF2-40B4-BE49-F238E27FC236}">
                <a16:creationId xmlns:a16="http://schemas.microsoft.com/office/drawing/2014/main" id="{9CBBB991-882A-5059-C876-7E5B93CECCA5}"/>
              </a:ext>
            </a:extLst>
          </p:cNvPr>
          <p:cNvSpPr/>
          <p:nvPr/>
        </p:nvSpPr>
        <p:spPr>
          <a:xfrm>
            <a:off x="607454" y="3429000"/>
            <a:ext cx="1079014" cy="147563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91440" indent="-91440">
              <a:buFont typeface="Arial" panose="020B0604020202020204" pitchFamily="34" charset="0"/>
              <a:buChar char="•"/>
            </a:pPr>
            <a:r>
              <a:rPr lang="en-US" sz="700" dirty="0">
                <a:solidFill>
                  <a:schemeClr val="tx1"/>
                </a:solidFill>
              </a:rPr>
              <a:t>Say, “Understood, perhaps you’d like to see the product in action to help you better understand how it would solve your problem. We have some case studies and video demos on our website, I’ll send you a link.</a:t>
            </a:r>
          </a:p>
        </p:txBody>
      </p:sp>
      <p:sp>
        <p:nvSpPr>
          <p:cNvPr id="63" name="Rectangle 62">
            <a:extLst>
              <a:ext uri="{FF2B5EF4-FFF2-40B4-BE49-F238E27FC236}">
                <a16:creationId xmlns:a16="http://schemas.microsoft.com/office/drawing/2014/main" id="{542502CE-2D8E-5F8F-07AC-66625F75C2EE}"/>
              </a:ext>
            </a:extLst>
          </p:cNvPr>
          <p:cNvSpPr/>
          <p:nvPr/>
        </p:nvSpPr>
        <p:spPr>
          <a:xfrm>
            <a:off x="1877697" y="3429000"/>
            <a:ext cx="1079014" cy="147563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91440" indent="-91440">
              <a:buFont typeface="Arial" panose="020B0604020202020204" pitchFamily="34" charset="0"/>
              <a:buChar char="•"/>
            </a:pPr>
            <a:r>
              <a:rPr lang="en-US" sz="700" dirty="0">
                <a:solidFill>
                  <a:schemeClr val="tx1"/>
                </a:solidFill>
              </a:rPr>
              <a:t>Say, “Understood, this time might not be right for you but I am happy to restart the conversation whenever you’re ready. In the meantime, I’ll send you some case studies of how some of our customers have solved similar problems.</a:t>
            </a:r>
          </a:p>
        </p:txBody>
      </p:sp>
      <p:sp>
        <p:nvSpPr>
          <p:cNvPr id="64" name="Rectangle 63">
            <a:extLst>
              <a:ext uri="{FF2B5EF4-FFF2-40B4-BE49-F238E27FC236}">
                <a16:creationId xmlns:a16="http://schemas.microsoft.com/office/drawing/2014/main" id="{2C960F14-5284-0806-BAD9-1F2B29A71AB5}"/>
              </a:ext>
            </a:extLst>
          </p:cNvPr>
          <p:cNvSpPr/>
          <p:nvPr/>
        </p:nvSpPr>
        <p:spPr>
          <a:xfrm>
            <a:off x="3147940" y="3429000"/>
            <a:ext cx="1079014" cy="147563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91440" indent="-91440">
              <a:buFont typeface="Arial" panose="020B0604020202020204" pitchFamily="34" charset="0"/>
              <a:buChar char="•"/>
            </a:pPr>
            <a:r>
              <a:rPr lang="en-US" sz="700">
                <a:solidFill>
                  <a:schemeClr val="tx1"/>
                </a:solidFill>
              </a:rPr>
              <a:t>Say, “Understood, is there someone else I should talk to that can give me a better feel for your current process and potential challenges? Would you be able to make the introduction?”</a:t>
            </a:r>
            <a:endParaRPr lang="en-US" sz="700" dirty="0">
              <a:solidFill>
                <a:schemeClr val="tx1"/>
              </a:solidFill>
            </a:endParaRPr>
          </a:p>
        </p:txBody>
      </p:sp>
      <p:sp>
        <p:nvSpPr>
          <p:cNvPr id="65" name="Rectangle 64">
            <a:extLst>
              <a:ext uri="{FF2B5EF4-FFF2-40B4-BE49-F238E27FC236}">
                <a16:creationId xmlns:a16="http://schemas.microsoft.com/office/drawing/2014/main" id="{D032DFD9-E446-CB89-429B-64363D8CF292}"/>
              </a:ext>
            </a:extLst>
          </p:cNvPr>
          <p:cNvSpPr/>
          <p:nvPr/>
        </p:nvSpPr>
        <p:spPr>
          <a:xfrm>
            <a:off x="4418183" y="3429000"/>
            <a:ext cx="1079014" cy="147563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91440" indent="-91440">
              <a:buFont typeface="Arial" panose="020B0604020202020204" pitchFamily="34" charset="0"/>
              <a:buChar char="•"/>
            </a:pPr>
            <a:r>
              <a:rPr lang="en-US" sz="700" dirty="0">
                <a:solidFill>
                  <a:schemeClr val="tx1"/>
                </a:solidFill>
              </a:rPr>
              <a:t>Schedule an awareness or solution demo Provide any materials discussed in initial call Receive and follow up on any example reports from prospect</a:t>
            </a:r>
          </a:p>
        </p:txBody>
      </p:sp>
      <p:sp>
        <p:nvSpPr>
          <p:cNvPr id="66" name="Rectangle 65">
            <a:extLst>
              <a:ext uri="{FF2B5EF4-FFF2-40B4-BE49-F238E27FC236}">
                <a16:creationId xmlns:a16="http://schemas.microsoft.com/office/drawing/2014/main" id="{A5A49730-6BE7-D9A4-F32C-8A201F015CA6}"/>
              </a:ext>
            </a:extLst>
          </p:cNvPr>
          <p:cNvSpPr/>
          <p:nvPr/>
        </p:nvSpPr>
        <p:spPr>
          <a:xfrm>
            <a:off x="5688425" y="3429000"/>
            <a:ext cx="1079014" cy="147563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91440" indent="-91440">
              <a:buFont typeface="Arial" panose="020B0604020202020204" pitchFamily="34" charset="0"/>
              <a:buChar char="•"/>
            </a:pPr>
            <a:r>
              <a:rPr lang="en-US" sz="700">
                <a:solidFill>
                  <a:schemeClr val="tx1"/>
                </a:solidFill>
              </a:rPr>
              <a:t>This is an excuse to get off the phone or they need to do their own background research before proceeding</a:t>
            </a:r>
          </a:p>
          <a:p>
            <a:pPr marL="91440" indent="-91440">
              <a:buFont typeface="Arial" panose="020B0604020202020204" pitchFamily="34" charset="0"/>
              <a:buChar char="•"/>
            </a:pPr>
            <a:r>
              <a:rPr lang="en-US" sz="700">
                <a:solidFill>
                  <a:schemeClr val="tx1"/>
                </a:solidFill>
              </a:rPr>
              <a:t>Email them info while still on the phone; schedule time to review, do not end call without scheduling</a:t>
            </a:r>
            <a:endParaRPr lang="en-US" sz="700" dirty="0">
              <a:solidFill>
                <a:schemeClr val="tx1"/>
              </a:solidFill>
            </a:endParaRPr>
          </a:p>
        </p:txBody>
      </p:sp>
      <p:cxnSp>
        <p:nvCxnSpPr>
          <p:cNvPr id="69" name="Straight Arrow Connector 68">
            <a:extLst>
              <a:ext uri="{FF2B5EF4-FFF2-40B4-BE49-F238E27FC236}">
                <a16:creationId xmlns:a16="http://schemas.microsoft.com/office/drawing/2014/main" id="{5BF55019-9FE4-AC10-A7FF-1F2844A46614}"/>
              </a:ext>
            </a:extLst>
          </p:cNvPr>
          <p:cNvCxnSpPr>
            <a:stCxn id="61" idx="2"/>
            <a:endCxn id="60" idx="0"/>
          </p:cNvCxnSpPr>
          <p:nvPr/>
        </p:nvCxnSpPr>
        <p:spPr>
          <a:xfrm>
            <a:off x="3687447" y="2242120"/>
            <a:ext cx="0" cy="19687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4A1F12-9C06-2EA3-EBB9-82A40F75D9D1}"/>
              </a:ext>
            </a:extLst>
          </p:cNvPr>
          <p:cNvCxnSpPr>
            <a:cxnSpLocks/>
            <a:stCxn id="60" idx="2"/>
            <a:endCxn id="57" idx="0"/>
          </p:cNvCxnSpPr>
          <p:nvPr/>
        </p:nvCxnSpPr>
        <p:spPr>
          <a:xfrm>
            <a:off x="3687447" y="2756891"/>
            <a:ext cx="0" cy="196879"/>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D0F0B4A-8159-22D6-F88C-54D42A9A08DA}"/>
              </a:ext>
            </a:extLst>
          </p:cNvPr>
          <p:cNvCxnSpPr>
            <a:cxnSpLocks/>
            <a:stCxn id="60" idx="2"/>
            <a:endCxn id="56" idx="0"/>
          </p:cNvCxnSpPr>
          <p:nvPr/>
        </p:nvCxnSpPr>
        <p:spPr>
          <a:xfrm rot="5400000">
            <a:off x="2953887" y="2220209"/>
            <a:ext cx="196879" cy="1270243"/>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2">
            <a:extLst>
              <a:ext uri="{FF2B5EF4-FFF2-40B4-BE49-F238E27FC236}">
                <a16:creationId xmlns:a16="http://schemas.microsoft.com/office/drawing/2014/main" id="{B6AE1FB8-0BC2-B6D1-BE5E-F403D5205FBF}"/>
              </a:ext>
            </a:extLst>
          </p:cNvPr>
          <p:cNvCxnSpPr>
            <a:cxnSpLocks/>
            <a:stCxn id="60" idx="2"/>
            <a:endCxn id="55" idx="0"/>
          </p:cNvCxnSpPr>
          <p:nvPr/>
        </p:nvCxnSpPr>
        <p:spPr>
          <a:xfrm rot="5400000">
            <a:off x="2318765" y="1585087"/>
            <a:ext cx="196879" cy="2540486"/>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2">
            <a:extLst>
              <a:ext uri="{FF2B5EF4-FFF2-40B4-BE49-F238E27FC236}">
                <a16:creationId xmlns:a16="http://schemas.microsoft.com/office/drawing/2014/main" id="{454E1257-1D78-A155-E52E-CCC4D7616012}"/>
              </a:ext>
            </a:extLst>
          </p:cNvPr>
          <p:cNvCxnSpPr>
            <a:cxnSpLocks/>
            <a:stCxn id="60" idx="2"/>
            <a:endCxn id="58" idx="0"/>
          </p:cNvCxnSpPr>
          <p:nvPr/>
        </p:nvCxnSpPr>
        <p:spPr>
          <a:xfrm rot="16200000" flipH="1">
            <a:off x="4224129" y="2220208"/>
            <a:ext cx="196879" cy="1270243"/>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72">
            <a:extLst>
              <a:ext uri="{FF2B5EF4-FFF2-40B4-BE49-F238E27FC236}">
                <a16:creationId xmlns:a16="http://schemas.microsoft.com/office/drawing/2014/main" id="{4D8428E6-BF1B-1D39-B5EA-71EEE9960F4A}"/>
              </a:ext>
            </a:extLst>
          </p:cNvPr>
          <p:cNvCxnSpPr>
            <a:cxnSpLocks/>
            <a:stCxn id="60" idx="2"/>
            <a:endCxn id="59" idx="0"/>
          </p:cNvCxnSpPr>
          <p:nvPr/>
        </p:nvCxnSpPr>
        <p:spPr>
          <a:xfrm rot="16200000" flipH="1">
            <a:off x="4859250" y="1585087"/>
            <a:ext cx="196879" cy="2540485"/>
          </a:xfrm>
          <a:prstGeom prst="bentConnector3">
            <a:avLst>
              <a:gd name="adj1" fmla="val 50000"/>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17F45E6-A4BE-BBDD-E9A0-8405DCAA5C2A}"/>
              </a:ext>
            </a:extLst>
          </p:cNvPr>
          <p:cNvSpPr/>
          <p:nvPr/>
        </p:nvSpPr>
        <p:spPr>
          <a:xfrm>
            <a:off x="1744142" y="5446086"/>
            <a:ext cx="9584784" cy="4308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400" b="1" dirty="0">
                <a:solidFill>
                  <a:schemeClr val="tx1"/>
                </a:solidFill>
              </a:rPr>
              <a:t>Tip: </a:t>
            </a:r>
            <a:r>
              <a:rPr lang="en-US" sz="1400" dirty="0">
                <a:solidFill>
                  <a:schemeClr val="tx1"/>
                </a:solidFill>
              </a:rPr>
              <a:t>Ensure you remain informed on the marketing material that is available for use. You should always provide relevant content, do not spam their inbox. </a:t>
            </a:r>
          </a:p>
        </p:txBody>
      </p:sp>
    </p:spTree>
    <p:extLst>
      <p:ext uri="{BB962C8B-B14F-4D97-AF65-F5344CB8AC3E}">
        <p14:creationId xmlns:p14="http://schemas.microsoft.com/office/powerpoint/2010/main" val="240778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Concluding the Call and Charting Next Steps</a:t>
            </a:r>
          </a:p>
        </p:txBody>
      </p:sp>
      <p:sp>
        <p:nvSpPr>
          <p:cNvPr id="6" name="Rectangle 5">
            <a:extLst>
              <a:ext uri="{FF2B5EF4-FFF2-40B4-BE49-F238E27FC236}">
                <a16:creationId xmlns:a16="http://schemas.microsoft.com/office/drawing/2014/main" id="{205E0414-4AE2-9D1F-D38B-23B9A92B1F43}"/>
              </a:ext>
            </a:extLst>
          </p:cNvPr>
          <p:cNvSpPr/>
          <p:nvPr/>
        </p:nvSpPr>
        <p:spPr>
          <a:xfrm>
            <a:off x="0" y="1244191"/>
            <a:ext cx="12192000" cy="640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838A1-017D-B283-DC15-6C0EBE9BFE8B}"/>
              </a:ext>
            </a:extLst>
          </p:cNvPr>
          <p:cNvSpPr txBox="1"/>
          <p:nvPr/>
        </p:nvSpPr>
        <p:spPr>
          <a:xfrm>
            <a:off x="609601" y="1474431"/>
            <a:ext cx="10972799" cy="249299"/>
          </a:xfrm>
          <a:prstGeom prst="rect">
            <a:avLst/>
          </a:prstGeom>
          <a:noFill/>
        </p:spPr>
        <p:txBody>
          <a:bodyPr wrap="square" lIns="0" tIns="0" rIns="0" bIns="0" rtlCol="0" anchor="ctr">
            <a:spAutoFit/>
          </a:bodyPr>
          <a:lstStyle/>
          <a:p>
            <a:pPr>
              <a:lnSpc>
                <a:spcPct val="90000"/>
              </a:lnSpc>
            </a:pPr>
            <a:r>
              <a:rPr lang="en-US" b="1" dirty="0">
                <a:solidFill>
                  <a:schemeClr val="accent4"/>
                </a:solidFill>
              </a:rPr>
              <a:t>STEP 3 – ENGAGE – CONCLUDING AN INTERACTION</a:t>
            </a:r>
          </a:p>
        </p:txBody>
      </p:sp>
      <p:sp>
        <p:nvSpPr>
          <p:cNvPr id="15" name="Rectangle 14">
            <a:extLst>
              <a:ext uri="{FF2B5EF4-FFF2-40B4-BE49-F238E27FC236}">
                <a16:creationId xmlns:a16="http://schemas.microsoft.com/office/drawing/2014/main" id="{A0F56C54-B445-C218-546F-6C87C7726E60}"/>
              </a:ext>
            </a:extLst>
          </p:cNvPr>
          <p:cNvSpPr/>
          <p:nvPr/>
        </p:nvSpPr>
        <p:spPr>
          <a:xfrm>
            <a:off x="609601" y="124419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9C46B06-BC74-3C7A-F484-61795ECC89C3}"/>
              </a:ext>
            </a:extLst>
          </p:cNvPr>
          <p:cNvGrpSpPr/>
          <p:nvPr/>
        </p:nvGrpSpPr>
        <p:grpSpPr>
          <a:xfrm>
            <a:off x="609600" y="2043183"/>
            <a:ext cx="10972800" cy="617155"/>
            <a:chOff x="609600" y="2071176"/>
            <a:chExt cx="10972800" cy="617155"/>
          </a:xfrm>
        </p:grpSpPr>
        <p:sp>
          <p:nvSpPr>
            <p:cNvPr id="5" name="TextBox 4">
              <a:extLst>
                <a:ext uri="{FF2B5EF4-FFF2-40B4-BE49-F238E27FC236}">
                  <a16:creationId xmlns:a16="http://schemas.microsoft.com/office/drawing/2014/main" id="{6DD6B9BD-03DF-7650-C258-21604A19EC99}"/>
                </a:ext>
              </a:extLst>
            </p:cNvPr>
            <p:cNvSpPr txBox="1"/>
            <p:nvPr/>
          </p:nvSpPr>
          <p:spPr>
            <a:xfrm>
              <a:off x="609600" y="2071176"/>
              <a:ext cx="10972800" cy="221599"/>
            </a:xfrm>
            <a:prstGeom prst="rect">
              <a:avLst/>
            </a:prstGeom>
            <a:noFill/>
          </p:spPr>
          <p:txBody>
            <a:bodyPr wrap="square" lIns="0" tIns="0" rIns="0" bIns="0" rtlCol="0" anchor="ctr">
              <a:spAutoFit/>
            </a:bodyPr>
            <a:lstStyle/>
            <a:p>
              <a:pPr>
                <a:lnSpc>
                  <a:spcPct val="90000"/>
                </a:lnSpc>
              </a:pPr>
              <a:r>
                <a:rPr lang="en-US" sz="1600" b="1" dirty="0"/>
                <a:t>The Five Ways a Call Can End – What is Your Goal?</a:t>
              </a:r>
            </a:p>
          </p:txBody>
        </p:sp>
        <p:sp>
          <p:nvSpPr>
            <p:cNvPr id="11" name="Rectangle 10">
              <a:extLst>
                <a:ext uri="{FF2B5EF4-FFF2-40B4-BE49-F238E27FC236}">
                  <a16:creationId xmlns:a16="http://schemas.microsoft.com/office/drawing/2014/main" id="{B5561F57-A44B-6312-CD45-714EAC5A95DE}"/>
                </a:ext>
              </a:extLst>
            </p:cNvPr>
            <p:cNvSpPr/>
            <p:nvPr/>
          </p:nvSpPr>
          <p:spPr>
            <a:xfrm>
              <a:off x="609600" y="2380554"/>
              <a:ext cx="10972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kumimoji="0" lang="en-US" sz="1000" b="1" i="0" u="none" strike="noStrike" kern="1200" cap="none" spc="0" normalizeH="0" baseline="0" noProof="0" dirty="0">
                  <a:ln>
                    <a:noFill/>
                  </a:ln>
                  <a:solidFill>
                    <a:schemeClr val="accent3"/>
                  </a:solidFill>
                  <a:effectLst/>
                  <a:uLnTx/>
                  <a:uFillTx/>
                  <a:cs typeface="Calibri" panose="020F0502020204030204" pitchFamily="34" charset="0"/>
                </a:rPr>
                <a:t>An initial interaction can end in any of the five ways highlighted below. The key is to set clear next steps, follow up with relevant content, and commit to staying engaged while the prospect continues their journey.</a:t>
              </a:r>
            </a:p>
          </p:txBody>
        </p:sp>
      </p:grpSp>
      <p:sp>
        <p:nvSpPr>
          <p:cNvPr id="2" name="Rectangle 1">
            <a:extLst>
              <a:ext uri="{FF2B5EF4-FFF2-40B4-BE49-F238E27FC236}">
                <a16:creationId xmlns:a16="http://schemas.microsoft.com/office/drawing/2014/main" id="{9669C2D2-E83D-FE13-5DA4-5C12E6F60776}"/>
              </a:ext>
            </a:extLst>
          </p:cNvPr>
          <p:cNvSpPr/>
          <p:nvPr/>
        </p:nvSpPr>
        <p:spPr>
          <a:xfrm>
            <a:off x="1899195" y="2832092"/>
            <a:ext cx="2052734" cy="37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mj-lt"/>
                <a:cs typeface="Arial" panose="020B0604020202020204" pitchFamily="34" charset="0"/>
              </a:rPr>
              <a:t>“Not interested”</a:t>
            </a:r>
          </a:p>
        </p:txBody>
      </p:sp>
      <p:sp>
        <p:nvSpPr>
          <p:cNvPr id="3" name="Rectangle 2">
            <a:extLst>
              <a:ext uri="{FF2B5EF4-FFF2-40B4-BE49-F238E27FC236}">
                <a16:creationId xmlns:a16="http://schemas.microsoft.com/office/drawing/2014/main" id="{EB053506-9F44-384A-4BEC-FB09EF9C0A09}"/>
              </a:ext>
            </a:extLst>
          </p:cNvPr>
          <p:cNvSpPr/>
          <p:nvPr/>
        </p:nvSpPr>
        <p:spPr>
          <a:xfrm>
            <a:off x="1899195" y="3278433"/>
            <a:ext cx="2052734" cy="37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mj-lt"/>
                <a:cs typeface="Arial" panose="020B0604020202020204" pitchFamily="34" charset="0"/>
              </a:rPr>
              <a:t>“Not interested </a:t>
            </a:r>
          </a:p>
          <a:p>
            <a:pPr algn="ctr"/>
            <a:r>
              <a:rPr lang="en-US" sz="900" b="1" dirty="0">
                <a:solidFill>
                  <a:schemeClr val="bg1"/>
                </a:solidFill>
                <a:latin typeface="+mj-lt"/>
                <a:cs typeface="Arial" panose="020B0604020202020204" pitchFamily="34" charset="0"/>
              </a:rPr>
              <a:t>but keep me around”</a:t>
            </a:r>
          </a:p>
        </p:txBody>
      </p:sp>
      <p:sp>
        <p:nvSpPr>
          <p:cNvPr id="13" name="Rectangle 12">
            <a:extLst>
              <a:ext uri="{FF2B5EF4-FFF2-40B4-BE49-F238E27FC236}">
                <a16:creationId xmlns:a16="http://schemas.microsoft.com/office/drawing/2014/main" id="{6722C81F-9861-1197-9168-748A2490FCDE}"/>
              </a:ext>
            </a:extLst>
          </p:cNvPr>
          <p:cNvSpPr/>
          <p:nvPr/>
        </p:nvSpPr>
        <p:spPr>
          <a:xfrm>
            <a:off x="1899195" y="3724774"/>
            <a:ext cx="2052734" cy="37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latin typeface="+mj-lt"/>
                <a:cs typeface="Arial" panose="020B0604020202020204" pitchFamily="34" charset="0"/>
              </a:rPr>
              <a:t>“I’m the wrong person to talk to”</a:t>
            </a:r>
          </a:p>
        </p:txBody>
      </p:sp>
      <p:sp>
        <p:nvSpPr>
          <p:cNvPr id="14" name="Rectangle 13">
            <a:extLst>
              <a:ext uri="{FF2B5EF4-FFF2-40B4-BE49-F238E27FC236}">
                <a16:creationId xmlns:a16="http://schemas.microsoft.com/office/drawing/2014/main" id="{306F4B1F-2CB9-DC39-9403-C65CFCF5F1EA}"/>
              </a:ext>
            </a:extLst>
          </p:cNvPr>
          <p:cNvSpPr/>
          <p:nvPr/>
        </p:nvSpPr>
        <p:spPr>
          <a:xfrm>
            <a:off x="1899195" y="4171114"/>
            <a:ext cx="2052734" cy="37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mj-lt"/>
                <a:cs typeface="Arial" panose="020B0604020202020204" pitchFamily="34" charset="0"/>
              </a:rPr>
              <a:t>“Sounds like you can help, </a:t>
            </a:r>
          </a:p>
          <a:p>
            <a:pPr algn="ctr"/>
            <a:r>
              <a:rPr lang="en-US" sz="900" b="1" dirty="0">
                <a:solidFill>
                  <a:schemeClr val="bg1"/>
                </a:solidFill>
                <a:latin typeface="+mj-lt"/>
                <a:cs typeface="Arial" panose="020B0604020202020204" pitchFamily="34" charset="0"/>
              </a:rPr>
              <a:t>what's next?”</a:t>
            </a:r>
          </a:p>
        </p:txBody>
      </p:sp>
      <p:sp>
        <p:nvSpPr>
          <p:cNvPr id="17" name="Rectangle 16">
            <a:extLst>
              <a:ext uri="{FF2B5EF4-FFF2-40B4-BE49-F238E27FC236}">
                <a16:creationId xmlns:a16="http://schemas.microsoft.com/office/drawing/2014/main" id="{5C697247-C565-9E2B-E60B-7606A72A06AE}"/>
              </a:ext>
            </a:extLst>
          </p:cNvPr>
          <p:cNvSpPr/>
          <p:nvPr/>
        </p:nvSpPr>
        <p:spPr>
          <a:xfrm>
            <a:off x="1899195" y="4617454"/>
            <a:ext cx="2052734" cy="37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latin typeface="+mj-lt"/>
                <a:cs typeface="Arial" panose="020B0604020202020204" pitchFamily="34" charset="0"/>
              </a:rPr>
              <a:t>“Email me some more info”</a:t>
            </a:r>
          </a:p>
        </p:txBody>
      </p:sp>
      <p:sp>
        <p:nvSpPr>
          <p:cNvPr id="23" name="Rectangle 22">
            <a:extLst>
              <a:ext uri="{FF2B5EF4-FFF2-40B4-BE49-F238E27FC236}">
                <a16:creationId xmlns:a16="http://schemas.microsoft.com/office/drawing/2014/main" id="{A4E0BD65-86D0-B7F2-6352-9AB6E54AD066}"/>
              </a:ext>
            </a:extLst>
          </p:cNvPr>
          <p:cNvSpPr/>
          <p:nvPr/>
        </p:nvSpPr>
        <p:spPr>
          <a:xfrm>
            <a:off x="3956179" y="2832092"/>
            <a:ext cx="7615711" cy="37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a:solidFill>
                  <a:schemeClr val="tx1"/>
                </a:solidFill>
                <a:cs typeface="Arial" panose="020B0604020202020204" pitchFamily="34" charset="0"/>
              </a:rPr>
              <a:t>“I know the transition to outsourcing can seem daunting. However, the trend we are seeing across the industry is that &lt;enter functional name here&gt; organizations that don’t consider all alternatives  run the risk of &lt;enter risk here&gt;</a:t>
            </a:r>
          </a:p>
        </p:txBody>
      </p:sp>
      <p:sp>
        <p:nvSpPr>
          <p:cNvPr id="24" name="Rectangle 23">
            <a:extLst>
              <a:ext uri="{FF2B5EF4-FFF2-40B4-BE49-F238E27FC236}">
                <a16:creationId xmlns:a16="http://schemas.microsoft.com/office/drawing/2014/main" id="{249819B8-3F76-356E-8BAC-F02A5276BA7C}"/>
              </a:ext>
            </a:extLst>
          </p:cNvPr>
          <p:cNvSpPr/>
          <p:nvPr/>
        </p:nvSpPr>
        <p:spPr>
          <a:xfrm>
            <a:off x="3956179" y="3278433"/>
            <a:ext cx="7615711" cy="37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cs typeface="Arial" panose="020B0604020202020204" pitchFamily="34" charset="0"/>
              </a:rPr>
              <a:t>“How about I schedule some time for us to check in on your &lt;enter product/service/solution category here&gt; wants &amp; needs next quarter? In the meantime, I’d happily introduce you to someone that was in your shoes just a year ago” (connect them with someone relevant from your LinkedIn network, it doesn’t have to be a formal intro)</a:t>
            </a:r>
          </a:p>
        </p:txBody>
      </p:sp>
      <p:sp>
        <p:nvSpPr>
          <p:cNvPr id="25" name="Rectangle 24">
            <a:extLst>
              <a:ext uri="{FF2B5EF4-FFF2-40B4-BE49-F238E27FC236}">
                <a16:creationId xmlns:a16="http://schemas.microsoft.com/office/drawing/2014/main" id="{60412D83-231B-1E78-8BEF-1CFAA4908921}"/>
              </a:ext>
            </a:extLst>
          </p:cNvPr>
          <p:cNvSpPr/>
          <p:nvPr/>
        </p:nvSpPr>
        <p:spPr>
          <a:xfrm>
            <a:off x="3956179" y="3724774"/>
            <a:ext cx="7615711" cy="37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cs typeface="Arial" panose="020B0604020202020204" pitchFamily="34" charset="0"/>
              </a:rPr>
              <a:t>“Sorry about that, has your role changed recently? I’m happy to answer any of your questions anyway as this transformation has a high degree of change management and our clients have had the most success when they involve key players early on. Is there someone you know of that I should speak with?”</a:t>
            </a:r>
          </a:p>
        </p:txBody>
      </p:sp>
      <p:sp>
        <p:nvSpPr>
          <p:cNvPr id="26" name="Rectangle 25">
            <a:extLst>
              <a:ext uri="{FF2B5EF4-FFF2-40B4-BE49-F238E27FC236}">
                <a16:creationId xmlns:a16="http://schemas.microsoft.com/office/drawing/2014/main" id="{B52DA85E-5E41-D1E1-76DB-8D189342FBE4}"/>
              </a:ext>
            </a:extLst>
          </p:cNvPr>
          <p:cNvSpPr/>
          <p:nvPr/>
        </p:nvSpPr>
        <p:spPr>
          <a:xfrm>
            <a:off x="3956179" y="4171114"/>
            <a:ext cx="7615711" cy="37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cs typeface="Arial" panose="020B0604020202020204" pitchFamily="34" charset="0"/>
              </a:rPr>
              <a:t>“This is just the first step in the transformational journey. The immediate next steps are to conduct an in-depth assessment of your current process and to ensure all other key stakeholders are brought up to speed. When is a good time to set up a next discussion and who, besides yourself, should be involved?” (Ideally the next meeting is in person)</a:t>
            </a:r>
          </a:p>
        </p:txBody>
      </p:sp>
      <p:sp>
        <p:nvSpPr>
          <p:cNvPr id="27" name="Rectangle 26">
            <a:extLst>
              <a:ext uri="{FF2B5EF4-FFF2-40B4-BE49-F238E27FC236}">
                <a16:creationId xmlns:a16="http://schemas.microsoft.com/office/drawing/2014/main" id="{A9C20808-F5AE-E8E5-E8EB-FCC858FEFA86}"/>
              </a:ext>
            </a:extLst>
          </p:cNvPr>
          <p:cNvSpPr/>
          <p:nvPr/>
        </p:nvSpPr>
        <p:spPr>
          <a:xfrm>
            <a:off x="3956179" y="4617454"/>
            <a:ext cx="7615711" cy="37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cs typeface="Arial" panose="020B0604020202020204" pitchFamily="34" charset="0"/>
              </a:rPr>
              <a:t>“Many of our clients have great stories of how they improved &lt;enter primary metric&gt; or &lt;other metric&gt;, I’ll share this information with you and schedule some time for us to have a more in-depth conversation. In the meantime, I’ll send you an invite to &lt;upcoming event&gt; so you can connect with some of your peers that have faced similar challenges.</a:t>
            </a:r>
          </a:p>
        </p:txBody>
      </p:sp>
      <p:sp>
        <p:nvSpPr>
          <p:cNvPr id="30" name="Rectangle 29">
            <a:extLst>
              <a:ext uri="{FF2B5EF4-FFF2-40B4-BE49-F238E27FC236}">
                <a16:creationId xmlns:a16="http://schemas.microsoft.com/office/drawing/2014/main" id="{CAD2A711-F3F7-9E76-082F-A0AE226C69C1}"/>
              </a:ext>
            </a:extLst>
          </p:cNvPr>
          <p:cNvSpPr/>
          <p:nvPr/>
        </p:nvSpPr>
        <p:spPr>
          <a:xfrm>
            <a:off x="0" y="2832092"/>
            <a:ext cx="1828800" cy="215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r>
              <a:rPr lang="en-US" sz="1200" b="1" dirty="0">
                <a:solidFill>
                  <a:schemeClr val="bg1"/>
                </a:solidFill>
                <a:latin typeface="+mj-lt"/>
                <a:cs typeface="Arial" panose="020B0604020202020204" pitchFamily="34" charset="0"/>
              </a:rPr>
              <a:t>Possible Conclusion of Initial Interaction</a:t>
            </a:r>
          </a:p>
        </p:txBody>
      </p:sp>
      <p:grpSp>
        <p:nvGrpSpPr>
          <p:cNvPr id="31" name="Group 30">
            <a:extLst>
              <a:ext uri="{FF2B5EF4-FFF2-40B4-BE49-F238E27FC236}">
                <a16:creationId xmlns:a16="http://schemas.microsoft.com/office/drawing/2014/main" id="{84E7347D-4BC1-649B-0896-EBF0B38196D4}"/>
              </a:ext>
            </a:extLst>
          </p:cNvPr>
          <p:cNvGrpSpPr/>
          <p:nvPr/>
        </p:nvGrpSpPr>
        <p:grpSpPr>
          <a:xfrm>
            <a:off x="1822405" y="2967574"/>
            <a:ext cx="149331" cy="149988"/>
            <a:chOff x="6924675" y="2884488"/>
            <a:chExt cx="360363" cy="361950"/>
          </a:xfrm>
        </p:grpSpPr>
        <p:sp>
          <p:nvSpPr>
            <p:cNvPr id="32" name="Rectangle 31">
              <a:extLst>
                <a:ext uri="{FF2B5EF4-FFF2-40B4-BE49-F238E27FC236}">
                  <a16:creationId xmlns:a16="http://schemas.microsoft.com/office/drawing/2014/main" id="{512EC0CA-E5D4-12B7-0364-A7E9AC9140C5}"/>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9">
              <a:extLst>
                <a:ext uri="{FF2B5EF4-FFF2-40B4-BE49-F238E27FC236}">
                  <a16:creationId xmlns:a16="http://schemas.microsoft.com/office/drawing/2014/main" id="{A9CA665B-FD23-C136-85BC-58FEEDECEA62}"/>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53304662-47CB-ADFF-34FA-37D35AEC0CB6}"/>
              </a:ext>
            </a:extLst>
          </p:cNvPr>
          <p:cNvGrpSpPr/>
          <p:nvPr/>
        </p:nvGrpSpPr>
        <p:grpSpPr>
          <a:xfrm>
            <a:off x="1823622" y="3402342"/>
            <a:ext cx="149331" cy="149988"/>
            <a:chOff x="6924675" y="2884488"/>
            <a:chExt cx="360363" cy="361950"/>
          </a:xfrm>
        </p:grpSpPr>
        <p:sp>
          <p:nvSpPr>
            <p:cNvPr id="35" name="Rectangle 34">
              <a:extLst>
                <a:ext uri="{FF2B5EF4-FFF2-40B4-BE49-F238E27FC236}">
                  <a16:creationId xmlns:a16="http://schemas.microsoft.com/office/drawing/2014/main" id="{73597528-3DBA-2196-A7D0-5252228E1859}"/>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9">
              <a:extLst>
                <a:ext uri="{FF2B5EF4-FFF2-40B4-BE49-F238E27FC236}">
                  <a16:creationId xmlns:a16="http://schemas.microsoft.com/office/drawing/2014/main" id="{B88F269A-745F-706A-2BA6-4B1A904663B1}"/>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7" name="Group 36">
            <a:extLst>
              <a:ext uri="{FF2B5EF4-FFF2-40B4-BE49-F238E27FC236}">
                <a16:creationId xmlns:a16="http://schemas.microsoft.com/office/drawing/2014/main" id="{1FD6575E-EC93-E3D7-D6B7-BF80BA4DF6E4}"/>
              </a:ext>
            </a:extLst>
          </p:cNvPr>
          <p:cNvGrpSpPr/>
          <p:nvPr/>
        </p:nvGrpSpPr>
        <p:grpSpPr>
          <a:xfrm>
            <a:off x="1822405" y="3835986"/>
            <a:ext cx="149331" cy="149988"/>
            <a:chOff x="6924675" y="2884488"/>
            <a:chExt cx="360363" cy="361950"/>
          </a:xfrm>
        </p:grpSpPr>
        <p:sp>
          <p:nvSpPr>
            <p:cNvPr id="38" name="Rectangle 37">
              <a:extLst>
                <a:ext uri="{FF2B5EF4-FFF2-40B4-BE49-F238E27FC236}">
                  <a16:creationId xmlns:a16="http://schemas.microsoft.com/office/drawing/2014/main" id="{1F60820B-E84C-B718-5E7A-96626F7DFAD6}"/>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69">
              <a:extLst>
                <a:ext uri="{FF2B5EF4-FFF2-40B4-BE49-F238E27FC236}">
                  <a16:creationId xmlns:a16="http://schemas.microsoft.com/office/drawing/2014/main" id="{BEAFD6BE-74A4-D1F5-C452-DF58E084854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251A116B-83D0-683C-A30C-A956C6057A0E}"/>
              </a:ext>
            </a:extLst>
          </p:cNvPr>
          <p:cNvGrpSpPr/>
          <p:nvPr/>
        </p:nvGrpSpPr>
        <p:grpSpPr>
          <a:xfrm>
            <a:off x="1822405" y="4293897"/>
            <a:ext cx="149331" cy="149988"/>
            <a:chOff x="6924675" y="2884488"/>
            <a:chExt cx="360363" cy="361950"/>
          </a:xfrm>
        </p:grpSpPr>
        <p:sp>
          <p:nvSpPr>
            <p:cNvPr id="41" name="Rectangle 40">
              <a:extLst>
                <a:ext uri="{FF2B5EF4-FFF2-40B4-BE49-F238E27FC236}">
                  <a16:creationId xmlns:a16="http://schemas.microsoft.com/office/drawing/2014/main" id="{A7D1C17E-097B-F308-C3C3-E7FD91355B38}"/>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69">
              <a:extLst>
                <a:ext uri="{FF2B5EF4-FFF2-40B4-BE49-F238E27FC236}">
                  <a16:creationId xmlns:a16="http://schemas.microsoft.com/office/drawing/2014/main" id="{2BB9E6B1-0EB9-255C-73DA-8F88B06104EB}"/>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 name="Group 42">
            <a:extLst>
              <a:ext uri="{FF2B5EF4-FFF2-40B4-BE49-F238E27FC236}">
                <a16:creationId xmlns:a16="http://schemas.microsoft.com/office/drawing/2014/main" id="{7D3B3EA4-E980-09CD-CABD-6218622E59CF}"/>
              </a:ext>
            </a:extLst>
          </p:cNvPr>
          <p:cNvGrpSpPr/>
          <p:nvPr/>
        </p:nvGrpSpPr>
        <p:grpSpPr>
          <a:xfrm>
            <a:off x="1822405" y="4728665"/>
            <a:ext cx="149331" cy="149988"/>
            <a:chOff x="6924675" y="2884488"/>
            <a:chExt cx="360363" cy="361950"/>
          </a:xfrm>
        </p:grpSpPr>
        <p:sp>
          <p:nvSpPr>
            <p:cNvPr id="44" name="Rectangle 43">
              <a:extLst>
                <a:ext uri="{FF2B5EF4-FFF2-40B4-BE49-F238E27FC236}">
                  <a16:creationId xmlns:a16="http://schemas.microsoft.com/office/drawing/2014/main" id="{1FFC9DC5-BE66-C748-CDC3-C6F71D47021F}"/>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69">
              <a:extLst>
                <a:ext uri="{FF2B5EF4-FFF2-40B4-BE49-F238E27FC236}">
                  <a16:creationId xmlns:a16="http://schemas.microsoft.com/office/drawing/2014/main" id="{5B3A7122-BF12-F7EF-A692-16E96DA830E1}"/>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6" name="Rectangle 45">
            <a:extLst>
              <a:ext uri="{FF2B5EF4-FFF2-40B4-BE49-F238E27FC236}">
                <a16:creationId xmlns:a16="http://schemas.microsoft.com/office/drawing/2014/main" id="{B1BA7C8D-7D55-207F-3D83-3243F0DAE788}"/>
              </a:ext>
            </a:extLst>
          </p:cNvPr>
          <p:cNvSpPr/>
          <p:nvPr/>
        </p:nvSpPr>
        <p:spPr>
          <a:xfrm>
            <a:off x="609602" y="5175004"/>
            <a:ext cx="2846883" cy="997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900" b="1" dirty="0">
                <a:solidFill>
                  <a:schemeClr val="tx1"/>
                </a:solidFill>
              </a:rPr>
              <a:t>Summarize – </a:t>
            </a:r>
            <a:r>
              <a:rPr lang="en-US" sz="900" dirty="0">
                <a:solidFill>
                  <a:schemeClr val="tx1"/>
                </a:solidFill>
              </a:rPr>
              <a:t>As you are wrapping up the call, it’s important to summarize key action items that you and the prospect own, as well as specific pain points that were discussed on the call. </a:t>
            </a:r>
            <a:endParaRPr lang="en-US" sz="800" dirty="0">
              <a:solidFill>
                <a:schemeClr val="tx1"/>
              </a:solidFill>
              <a:cs typeface="Arial" panose="020B0604020202020204" pitchFamily="34" charset="0"/>
            </a:endParaRPr>
          </a:p>
        </p:txBody>
      </p:sp>
      <p:sp>
        <p:nvSpPr>
          <p:cNvPr id="48" name="Rectangle 47">
            <a:extLst>
              <a:ext uri="{FF2B5EF4-FFF2-40B4-BE49-F238E27FC236}">
                <a16:creationId xmlns:a16="http://schemas.microsoft.com/office/drawing/2014/main" id="{EFCF9124-9489-FA09-33A4-45D282FF3652}"/>
              </a:ext>
            </a:extLst>
          </p:cNvPr>
          <p:cNvSpPr/>
          <p:nvPr/>
        </p:nvSpPr>
        <p:spPr>
          <a:xfrm>
            <a:off x="3656555" y="5175004"/>
            <a:ext cx="2846883" cy="997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900" b="1" dirty="0">
                <a:solidFill>
                  <a:schemeClr val="tx1"/>
                </a:solidFill>
              </a:rPr>
              <a:t>Close for Next Steps </a:t>
            </a:r>
            <a:r>
              <a:rPr lang="en-US" sz="900" dirty="0">
                <a:solidFill>
                  <a:schemeClr val="tx1"/>
                </a:solidFill>
              </a:rPr>
              <a:t>– A great interaction is only great if you can secure next steps and continue to advance the opportunity forward. Reiterate each of the next steps that will occur along with the time frame. </a:t>
            </a:r>
          </a:p>
        </p:txBody>
      </p:sp>
      <p:sp>
        <p:nvSpPr>
          <p:cNvPr id="49" name="Rectangle 48">
            <a:extLst>
              <a:ext uri="{FF2B5EF4-FFF2-40B4-BE49-F238E27FC236}">
                <a16:creationId xmlns:a16="http://schemas.microsoft.com/office/drawing/2014/main" id="{C54F6B77-37C9-A50D-01D3-FC46B9755F33}"/>
              </a:ext>
            </a:extLst>
          </p:cNvPr>
          <p:cNvSpPr/>
          <p:nvPr/>
        </p:nvSpPr>
        <p:spPr>
          <a:xfrm>
            <a:off x="6703508" y="5175004"/>
            <a:ext cx="4878892" cy="997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900" b="1" dirty="0">
                <a:solidFill>
                  <a:schemeClr val="tx1"/>
                </a:solidFill>
              </a:rPr>
              <a:t>Identifying Additional Decision Makers – </a:t>
            </a:r>
            <a:r>
              <a:rPr lang="en-US" sz="900" dirty="0">
                <a:solidFill>
                  <a:schemeClr val="tx1"/>
                </a:solidFill>
              </a:rPr>
              <a:t>The early part of the sales process is the best time to identify additional decision makers. Doing this can shorten the sales cycle, give you a better understanding of BANT, and help you identify future cross-sell / upsell opportunities. A great way of asking this question without coming across as too aggressive is, “Who else is this important to?”</a:t>
            </a:r>
            <a:endParaRPr lang="en-US" sz="800" dirty="0">
              <a:solidFill>
                <a:schemeClr val="tx1"/>
              </a:solidFill>
              <a:cs typeface="Arial" panose="020B0604020202020204" pitchFamily="34" charset="0"/>
            </a:endParaRPr>
          </a:p>
        </p:txBody>
      </p:sp>
    </p:spTree>
    <p:extLst>
      <p:ext uri="{BB962C8B-B14F-4D97-AF65-F5344CB8AC3E}">
        <p14:creationId xmlns:p14="http://schemas.microsoft.com/office/powerpoint/2010/main" val="231155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55B8FB-9596-BC8A-2D13-58913C38F797}"/>
              </a:ext>
            </a:extLst>
          </p:cNvPr>
          <p:cNvSpPr>
            <a:spLocks noGrp="1"/>
          </p:cNvSpPr>
          <p:nvPr>
            <p:ph type="body" sz="quarter" idx="10"/>
          </p:nvPr>
        </p:nvSpPr>
        <p:spPr/>
        <p:txBody>
          <a:bodyPr/>
          <a:lstStyle/>
          <a:p>
            <a:r>
              <a:rPr lang="en-US" dirty="0"/>
              <a:t>01</a:t>
            </a:r>
          </a:p>
          <a:p>
            <a:r>
              <a:rPr lang="en-US" dirty="0"/>
              <a:t>02</a:t>
            </a:r>
          </a:p>
        </p:txBody>
      </p:sp>
      <p:sp>
        <p:nvSpPr>
          <p:cNvPr id="6" name="Text Placeholder 5">
            <a:extLst>
              <a:ext uri="{FF2B5EF4-FFF2-40B4-BE49-F238E27FC236}">
                <a16:creationId xmlns:a16="http://schemas.microsoft.com/office/drawing/2014/main" id="{08EA78E0-B6B1-61E0-20F1-99675E9404CE}"/>
              </a:ext>
            </a:extLst>
          </p:cNvPr>
          <p:cNvSpPr>
            <a:spLocks noGrp="1"/>
          </p:cNvSpPr>
          <p:nvPr>
            <p:ph type="body" sz="quarter" idx="11"/>
          </p:nvPr>
        </p:nvSpPr>
        <p:spPr/>
        <p:txBody>
          <a:bodyPr>
            <a:normAutofit/>
          </a:bodyPr>
          <a:lstStyle/>
          <a:p>
            <a:r>
              <a:rPr lang="en-US" sz="1600" dirty="0"/>
              <a:t>Developing a Cadence</a:t>
            </a:r>
          </a:p>
        </p:txBody>
      </p:sp>
      <p:sp>
        <p:nvSpPr>
          <p:cNvPr id="7" name="Text Placeholder 6">
            <a:extLst>
              <a:ext uri="{FF2B5EF4-FFF2-40B4-BE49-F238E27FC236}">
                <a16:creationId xmlns:a16="http://schemas.microsoft.com/office/drawing/2014/main" id="{F504EAB7-30D3-2EA8-9BB6-236BC1A8B837}"/>
              </a:ext>
            </a:extLst>
          </p:cNvPr>
          <p:cNvSpPr>
            <a:spLocks noGrp="1"/>
          </p:cNvSpPr>
          <p:nvPr>
            <p:ph type="body" sz="quarter" idx="12"/>
          </p:nvPr>
        </p:nvSpPr>
        <p:spPr/>
        <p:txBody>
          <a:bodyPr>
            <a:normAutofit/>
          </a:bodyPr>
          <a:lstStyle/>
          <a:p>
            <a:r>
              <a:rPr lang="en-US" sz="1600" dirty="0"/>
              <a:t>Prospecting Methodology</a:t>
            </a:r>
          </a:p>
        </p:txBody>
      </p:sp>
      <p:sp>
        <p:nvSpPr>
          <p:cNvPr id="9" name="Text Placeholder 8">
            <a:extLst>
              <a:ext uri="{FF2B5EF4-FFF2-40B4-BE49-F238E27FC236}">
                <a16:creationId xmlns:a16="http://schemas.microsoft.com/office/drawing/2014/main" id="{12F870FE-3964-C2A0-5D0F-94F600237D7C}"/>
              </a:ext>
            </a:extLst>
          </p:cNvPr>
          <p:cNvSpPr>
            <a:spLocks noGrp="1"/>
          </p:cNvSpPr>
          <p:nvPr>
            <p:ph type="body" sz="quarter" idx="14"/>
          </p:nvPr>
        </p:nvSpPr>
        <p:spPr>
          <a:xfrm>
            <a:off x="1802541" y="1633649"/>
            <a:ext cx="10971942" cy="552450"/>
          </a:xfrm>
        </p:spPr>
        <p:txBody>
          <a:bodyPr/>
          <a:lstStyle/>
          <a:p>
            <a:r>
              <a:rPr lang="en-US" dirty="0"/>
              <a:t>Table of Contents</a:t>
            </a:r>
          </a:p>
        </p:txBody>
      </p:sp>
    </p:spTree>
    <p:extLst>
      <p:ext uri="{BB962C8B-B14F-4D97-AF65-F5344CB8AC3E}">
        <p14:creationId xmlns:p14="http://schemas.microsoft.com/office/powerpoint/2010/main" val="7182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t>Developing a Cadence </a:t>
            </a:r>
            <a:br>
              <a:rPr lang="en-US" dirty="0"/>
            </a:br>
            <a:r>
              <a:rPr lang="en-US" dirty="0"/>
              <a:t>for Prospecting</a:t>
            </a:r>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01</a:t>
            </a:r>
          </a:p>
        </p:txBody>
      </p:sp>
    </p:spTree>
    <p:extLst>
      <p:ext uri="{BB962C8B-B14F-4D97-AF65-F5344CB8AC3E}">
        <p14:creationId xmlns:p14="http://schemas.microsoft.com/office/powerpoint/2010/main" val="233500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B3723-138F-8D57-C035-2CE699ADD784}"/>
              </a:ext>
            </a:extLst>
          </p:cNvPr>
          <p:cNvSpPr/>
          <p:nvPr/>
        </p:nvSpPr>
        <p:spPr>
          <a:xfrm>
            <a:off x="4058816" y="1376016"/>
            <a:ext cx="7523584" cy="4796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E59302-D486-4082-1D6E-4CD6FD01F02D}"/>
              </a:ext>
            </a:extLst>
          </p:cNvPr>
          <p:cNvSpPr/>
          <p:nvPr/>
        </p:nvSpPr>
        <p:spPr>
          <a:xfrm>
            <a:off x="609600" y="1376016"/>
            <a:ext cx="3449216" cy="4796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lstStyle/>
          <a:p>
            <a:r>
              <a:rPr lang="en-US" dirty="0"/>
              <a:t>Build a Prospecting Plan Based on Data from a Variety of </a:t>
            </a:r>
            <a:br>
              <a:rPr lang="en-US" dirty="0"/>
            </a:br>
            <a:r>
              <a:rPr lang="en-US" dirty="0"/>
              <a:t>Cross-Functional Sources</a:t>
            </a:r>
          </a:p>
        </p:txBody>
      </p:sp>
      <p:sp>
        <p:nvSpPr>
          <p:cNvPr id="2" name="TextBox 1">
            <a:extLst>
              <a:ext uri="{FF2B5EF4-FFF2-40B4-BE49-F238E27FC236}">
                <a16:creationId xmlns:a16="http://schemas.microsoft.com/office/drawing/2014/main" id="{35228E5D-4A4C-A6BE-AA9C-9B9B7A312E21}"/>
              </a:ext>
            </a:extLst>
          </p:cNvPr>
          <p:cNvSpPr txBox="1"/>
          <p:nvPr/>
        </p:nvSpPr>
        <p:spPr>
          <a:xfrm>
            <a:off x="1118118" y="3072500"/>
            <a:ext cx="2432180" cy="1107996"/>
          </a:xfrm>
          <a:prstGeom prst="rect">
            <a:avLst/>
          </a:prstGeom>
          <a:noFill/>
        </p:spPr>
        <p:txBody>
          <a:bodyPr wrap="square" lIns="0" tIns="0" rIns="0" bIns="0" rtlCol="0">
            <a:spAutoFit/>
          </a:bodyPr>
          <a:lstStyle/>
          <a:p>
            <a:r>
              <a:rPr lang="en-US" sz="3600" b="1" dirty="0">
                <a:solidFill>
                  <a:schemeClr val="accent4"/>
                </a:solidFill>
              </a:rPr>
              <a:t>Strategy Inputs</a:t>
            </a:r>
          </a:p>
        </p:txBody>
      </p:sp>
      <p:sp>
        <p:nvSpPr>
          <p:cNvPr id="43" name="Rectangle 42">
            <a:extLst>
              <a:ext uri="{FF2B5EF4-FFF2-40B4-BE49-F238E27FC236}">
                <a16:creationId xmlns:a16="http://schemas.microsoft.com/office/drawing/2014/main" id="{E567FDA3-55E9-3CB3-232A-8F8013895CF7}"/>
              </a:ext>
            </a:extLst>
          </p:cNvPr>
          <p:cNvSpPr/>
          <p:nvPr/>
        </p:nvSpPr>
        <p:spPr>
          <a:xfrm>
            <a:off x="1118118" y="612648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65D176-2AD7-4DA7-E9A8-A4EA1A12C465}"/>
              </a:ext>
            </a:extLst>
          </p:cNvPr>
          <p:cNvSpPr txBox="1"/>
          <p:nvPr/>
        </p:nvSpPr>
        <p:spPr>
          <a:xfrm>
            <a:off x="4758612" y="1876365"/>
            <a:ext cx="6813278" cy="249299"/>
          </a:xfrm>
          <a:prstGeom prst="rect">
            <a:avLst/>
          </a:prstGeom>
          <a:noFill/>
        </p:spPr>
        <p:txBody>
          <a:bodyPr wrap="square" lIns="0" tIns="0" rIns="0" bIns="0" rtlCol="0" anchor="ctr">
            <a:spAutoFit/>
          </a:bodyPr>
          <a:lstStyle/>
          <a:p>
            <a:pPr>
              <a:lnSpc>
                <a:spcPct val="90000"/>
              </a:lnSpc>
            </a:pPr>
            <a:r>
              <a:rPr lang="en-US" dirty="0"/>
              <a:t>Revenue Growth Plan (by segment and/or product/solution)</a:t>
            </a:r>
          </a:p>
        </p:txBody>
      </p:sp>
      <p:grpSp>
        <p:nvGrpSpPr>
          <p:cNvPr id="6" name="Group 5">
            <a:extLst>
              <a:ext uri="{FF2B5EF4-FFF2-40B4-BE49-F238E27FC236}">
                <a16:creationId xmlns:a16="http://schemas.microsoft.com/office/drawing/2014/main" id="{90982B24-BEDA-193D-2F23-E0D4108F8392}"/>
              </a:ext>
            </a:extLst>
          </p:cNvPr>
          <p:cNvGrpSpPr/>
          <p:nvPr/>
        </p:nvGrpSpPr>
        <p:grpSpPr>
          <a:xfrm>
            <a:off x="4293759" y="1880236"/>
            <a:ext cx="240499" cy="241559"/>
            <a:chOff x="6924675" y="2884488"/>
            <a:chExt cx="360363" cy="361950"/>
          </a:xfrm>
        </p:grpSpPr>
        <p:sp>
          <p:nvSpPr>
            <p:cNvPr id="8" name="Rectangle 7">
              <a:extLst>
                <a:ext uri="{FF2B5EF4-FFF2-40B4-BE49-F238E27FC236}">
                  <a16:creationId xmlns:a16="http://schemas.microsoft.com/office/drawing/2014/main" id="{F688D78A-2B06-7798-CDC1-235CC4A9127B}"/>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9">
              <a:extLst>
                <a:ext uri="{FF2B5EF4-FFF2-40B4-BE49-F238E27FC236}">
                  <a16:creationId xmlns:a16="http://schemas.microsoft.com/office/drawing/2014/main" id="{93B6F166-DA96-A9B4-2171-4C8ABA3D396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5" name="Group 54">
            <a:extLst>
              <a:ext uri="{FF2B5EF4-FFF2-40B4-BE49-F238E27FC236}">
                <a16:creationId xmlns:a16="http://schemas.microsoft.com/office/drawing/2014/main" id="{BA6149ED-2C0D-DDBC-23E4-D74514467D67}"/>
              </a:ext>
            </a:extLst>
          </p:cNvPr>
          <p:cNvGrpSpPr/>
          <p:nvPr/>
        </p:nvGrpSpPr>
        <p:grpSpPr>
          <a:xfrm>
            <a:off x="4293759" y="2585602"/>
            <a:ext cx="7278131" cy="249299"/>
            <a:chOff x="4293759" y="2487428"/>
            <a:chExt cx="7278131" cy="249299"/>
          </a:xfrm>
        </p:grpSpPr>
        <p:sp>
          <p:nvSpPr>
            <p:cNvPr id="10" name="TextBox 9">
              <a:extLst>
                <a:ext uri="{FF2B5EF4-FFF2-40B4-BE49-F238E27FC236}">
                  <a16:creationId xmlns:a16="http://schemas.microsoft.com/office/drawing/2014/main" id="{1339D521-A7BE-AFAD-97BD-0E3E62CC9860}"/>
                </a:ext>
              </a:extLst>
            </p:cNvPr>
            <p:cNvSpPr txBox="1"/>
            <p:nvPr/>
          </p:nvSpPr>
          <p:spPr>
            <a:xfrm>
              <a:off x="4758612" y="2487428"/>
              <a:ext cx="6813278" cy="249299"/>
            </a:xfrm>
            <a:prstGeom prst="rect">
              <a:avLst/>
            </a:prstGeom>
            <a:noFill/>
          </p:spPr>
          <p:txBody>
            <a:bodyPr wrap="square" lIns="0" tIns="0" rIns="0" bIns="0" rtlCol="0" anchor="ctr">
              <a:spAutoFit/>
            </a:bodyPr>
            <a:lstStyle/>
            <a:p>
              <a:pPr>
                <a:lnSpc>
                  <a:spcPct val="90000"/>
                </a:lnSpc>
              </a:pPr>
              <a:r>
                <a:rPr lang="en-US" dirty="0"/>
                <a:t>Account Potential</a:t>
              </a:r>
            </a:p>
          </p:txBody>
        </p:sp>
        <p:grpSp>
          <p:nvGrpSpPr>
            <p:cNvPr id="16" name="Group 15">
              <a:extLst>
                <a:ext uri="{FF2B5EF4-FFF2-40B4-BE49-F238E27FC236}">
                  <a16:creationId xmlns:a16="http://schemas.microsoft.com/office/drawing/2014/main" id="{8F7EC5C2-A4F1-9277-093D-29F87576DE47}"/>
                </a:ext>
              </a:extLst>
            </p:cNvPr>
            <p:cNvGrpSpPr/>
            <p:nvPr/>
          </p:nvGrpSpPr>
          <p:grpSpPr>
            <a:xfrm>
              <a:off x="4293759" y="2491299"/>
              <a:ext cx="240499" cy="241559"/>
              <a:chOff x="6924675" y="2884488"/>
              <a:chExt cx="360363" cy="361950"/>
            </a:xfrm>
          </p:grpSpPr>
          <p:sp>
            <p:nvSpPr>
              <p:cNvPr id="17" name="Rectangle 16">
                <a:extLst>
                  <a:ext uri="{FF2B5EF4-FFF2-40B4-BE49-F238E27FC236}">
                    <a16:creationId xmlns:a16="http://schemas.microsoft.com/office/drawing/2014/main" id="{6A025BA9-4605-91F0-65FC-68587C744CA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9">
                <a:extLst>
                  <a:ext uri="{FF2B5EF4-FFF2-40B4-BE49-F238E27FC236}">
                    <a16:creationId xmlns:a16="http://schemas.microsoft.com/office/drawing/2014/main" id="{D0402B0E-B7DB-DE55-CC77-56F674595C56}"/>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54" name="Group 53">
            <a:extLst>
              <a:ext uri="{FF2B5EF4-FFF2-40B4-BE49-F238E27FC236}">
                <a16:creationId xmlns:a16="http://schemas.microsoft.com/office/drawing/2014/main" id="{9B3C7D5D-27C8-A2E1-7F9F-EEFD2B23AC56}"/>
              </a:ext>
            </a:extLst>
          </p:cNvPr>
          <p:cNvGrpSpPr/>
          <p:nvPr/>
        </p:nvGrpSpPr>
        <p:grpSpPr>
          <a:xfrm>
            <a:off x="4293759" y="3294839"/>
            <a:ext cx="7278131" cy="249299"/>
            <a:chOff x="4293759" y="3163708"/>
            <a:chExt cx="7278131" cy="249299"/>
          </a:xfrm>
        </p:grpSpPr>
        <p:sp>
          <p:nvSpPr>
            <p:cNvPr id="11" name="TextBox 10">
              <a:extLst>
                <a:ext uri="{FF2B5EF4-FFF2-40B4-BE49-F238E27FC236}">
                  <a16:creationId xmlns:a16="http://schemas.microsoft.com/office/drawing/2014/main" id="{B512046F-72CE-7E2F-86A4-43FEBEB22AB6}"/>
                </a:ext>
              </a:extLst>
            </p:cNvPr>
            <p:cNvSpPr txBox="1"/>
            <p:nvPr/>
          </p:nvSpPr>
          <p:spPr>
            <a:xfrm>
              <a:off x="4758612" y="3163708"/>
              <a:ext cx="6813278" cy="249299"/>
            </a:xfrm>
            <a:prstGeom prst="rect">
              <a:avLst/>
            </a:prstGeom>
            <a:noFill/>
          </p:spPr>
          <p:txBody>
            <a:bodyPr wrap="square" lIns="0" tIns="0" rIns="0" bIns="0" rtlCol="0" anchor="ctr">
              <a:spAutoFit/>
            </a:bodyPr>
            <a:lstStyle/>
            <a:p>
              <a:pPr>
                <a:lnSpc>
                  <a:spcPct val="90000"/>
                </a:lnSpc>
              </a:pPr>
              <a:r>
                <a:rPr lang="en-US" dirty="0"/>
                <a:t>Persona/Buying decision team intel</a:t>
              </a:r>
            </a:p>
          </p:txBody>
        </p:sp>
        <p:grpSp>
          <p:nvGrpSpPr>
            <p:cNvPr id="19" name="Group 18">
              <a:extLst>
                <a:ext uri="{FF2B5EF4-FFF2-40B4-BE49-F238E27FC236}">
                  <a16:creationId xmlns:a16="http://schemas.microsoft.com/office/drawing/2014/main" id="{22CBBEE5-A4F0-1C47-B460-23F4E57D1463}"/>
                </a:ext>
              </a:extLst>
            </p:cNvPr>
            <p:cNvGrpSpPr/>
            <p:nvPr/>
          </p:nvGrpSpPr>
          <p:grpSpPr>
            <a:xfrm>
              <a:off x="4293759" y="3167579"/>
              <a:ext cx="240499" cy="241559"/>
              <a:chOff x="6924675" y="2884488"/>
              <a:chExt cx="360363" cy="361950"/>
            </a:xfrm>
          </p:grpSpPr>
          <p:sp>
            <p:nvSpPr>
              <p:cNvPr id="20" name="Rectangle 19">
                <a:extLst>
                  <a:ext uri="{FF2B5EF4-FFF2-40B4-BE49-F238E27FC236}">
                    <a16:creationId xmlns:a16="http://schemas.microsoft.com/office/drawing/2014/main" id="{CE4D4740-656A-2DC7-4B68-6372EBC9B106}"/>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9">
                <a:extLst>
                  <a:ext uri="{FF2B5EF4-FFF2-40B4-BE49-F238E27FC236}">
                    <a16:creationId xmlns:a16="http://schemas.microsoft.com/office/drawing/2014/main" id="{23789701-2F58-BFA5-373C-40353857CEE6}"/>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53" name="Group 52">
            <a:extLst>
              <a:ext uri="{FF2B5EF4-FFF2-40B4-BE49-F238E27FC236}">
                <a16:creationId xmlns:a16="http://schemas.microsoft.com/office/drawing/2014/main" id="{8D72B6F0-3D4B-B6BC-BB70-79950CE2291E}"/>
              </a:ext>
            </a:extLst>
          </p:cNvPr>
          <p:cNvGrpSpPr/>
          <p:nvPr/>
        </p:nvGrpSpPr>
        <p:grpSpPr>
          <a:xfrm>
            <a:off x="4293759" y="4004076"/>
            <a:ext cx="7278131" cy="249299"/>
            <a:chOff x="4293759" y="3839988"/>
            <a:chExt cx="7278131" cy="249299"/>
          </a:xfrm>
        </p:grpSpPr>
        <p:sp>
          <p:nvSpPr>
            <p:cNvPr id="12" name="TextBox 11">
              <a:extLst>
                <a:ext uri="{FF2B5EF4-FFF2-40B4-BE49-F238E27FC236}">
                  <a16:creationId xmlns:a16="http://schemas.microsoft.com/office/drawing/2014/main" id="{8C3841AD-C98E-A1CE-E862-5CAE37A47514}"/>
                </a:ext>
              </a:extLst>
            </p:cNvPr>
            <p:cNvSpPr txBox="1"/>
            <p:nvPr/>
          </p:nvSpPr>
          <p:spPr>
            <a:xfrm>
              <a:off x="4758612" y="3839988"/>
              <a:ext cx="6813278" cy="249299"/>
            </a:xfrm>
            <a:prstGeom prst="rect">
              <a:avLst/>
            </a:prstGeom>
            <a:noFill/>
          </p:spPr>
          <p:txBody>
            <a:bodyPr wrap="square" lIns="0" tIns="0" rIns="0" bIns="0" rtlCol="0" anchor="ctr">
              <a:spAutoFit/>
            </a:bodyPr>
            <a:lstStyle/>
            <a:p>
              <a:pPr>
                <a:lnSpc>
                  <a:spcPct val="90000"/>
                </a:lnSpc>
              </a:pPr>
              <a:r>
                <a:rPr lang="en-US" dirty="0"/>
                <a:t>Opportunity Sourcing Plan</a:t>
              </a:r>
            </a:p>
          </p:txBody>
        </p:sp>
        <p:grpSp>
          <p:nvGrpSpPr>
            <p:cNvPr id="22" name="Group 21">
              <a:extLst>
                <a:ext uri="{FF2B5EF4-FFF2-40B4-BE49-F238E27FC236}">
                  <a16:creationId xmlns:a16="http://schemas.microsoft.com/office/drawing/2014/main" id="{A9CAA9B6-2B4B-70CE-20F2-EFBB3E1694F1}"/>
                </a:ext>
              </a:extLst>
            </p:cNvPr>
            <p:cNvGrpSpPr/>
            <p:nvPr/>
          </p:nvGrpSpPr>
          <p:grpSpPr>
            <a:xfrm>
              <a:off x="4293759" y="3843859"/>
              <a:ext cx="240499" cy="241559"/>
              <a:chOff x="6924675" y="2884488"/>
              <a:chExt cx="360363" cy="361950"/>
            </a:xfrm>
          </p:grpSpPr>
          <p:sp>
            <p:nvSpPr>
              <p:cNvPr id="23" name="Rectangle 22">
                <a:extLst>
                  <a:ext uri="{FF2B5EF4-FFF2-40B4-BE49-F238E27FC236}">
                    <a16:creationId xmlns:a16="http://schemas.microsoft.com/office/drawing/2014/main" id="{3F229F5C-37AC-6389-004A-BCF2DD83EC79}"/>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9">
                <a:extLst>
                  <a:ext uri="{FF2B5EF4-FFF2-40B4-BE49-F238E27FC236}">
                    <a16:creationId xmlns:a16="http://schemas.microsoft.com/office/drawing/2014/main" id="{3CB27827-F1F6-686C-ABA5-5834EEE7264E}"/>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52" name="Group 51">
            <a:extLst>
              <a:ext uri="{FF2B5EF4-FFF2-40B4-BE49-F238E27FC236}">
                <a16:creationId xmlns:a16="http://schemas.microsoft.com/office/drawing/2014/main" id="{17489D9E-9A34-CE59-8D29-038359715E94}"/>
              </a:ext>
            </a:extLst>
          </p:cNvPr>
          <p:cNvGrpSpPr/>
          <p:nvPr/>
        </p:nvGrpSpPr>
        <p:grpSpPr>
          <a:xfrm>
            <a:off x="4293759" y="4713313"/>
            <a:ext cx="7278131" cy="249299"/>
            <a:chOff x="4293759" y="4516268"/>
            <a:chExt cx="7278131" cy="249299"/>
          </a:xfrm>
        </p:grpSpPr>
        <p:sp>
          <p:nvSpPr>
            <p:cNvPr id="13" name="TextBox 12">
              <a:extLst>
                <a:ext uri="{FF2B5EF4-FFF2-40B4-BE49-F238E27FC236}">
                  <a16:creationId xmlns:a16="http://schemas.microsoft.com/office/drawing/2014/main" id="{4D64F461-EA3F-9400-2D47-0209A231B5F1}"/>
                </a:ext>
              </a:extLst>
            </p:cNvPr>
            <p:cNvSpPr txBox="1"/>
            <p:nvPr/>
          </p:nvSpPr>
          <p:spPr>
            <a:xfrm>
              <a:off x="4758612" y="4516268"/>
              <a:ext cx="6813278" cy="249299"/>
            </a:xfrm>
            <a:prstGeom prst="rect">
              <a:avLst/>
            </a:prstGeom>
            <a:noFill/>
          </p:spPr>
          <p:txBody>
            <a:bodyPr wrap="square" lIns="0" tIns="0" rIns="0" bIns="0" rtlCol="0" anchor="ctr">
              <a:spAutoFit/>
            </a:bodyPr>
            <a:lstStyle/>
            <a:p>
              <a:pPr>
                <a:lnSpc>
                  <a:spcPct val="90000"/>
                </a:lnSpc>
              </a:pPr>
              <a:r>
                <a:rPr lang="en-US" dirty="0"/>
                <a:t>Marketing Campaign Calendar</a:t>
              </a:r>
            </a:p>
          </p:txBody>
        </p:sp>
        <p:grpSp>
          <p:nvGrpSpPr>
            <p:cNvPr id="29" name="Group 28">
              <a:extLst>
                <a:ext uri="{FF2B5EF4-FFF2-40B4-BE49-F238E27FC236}">
                  <a16:creationId xmlns:a16="http://schemas.microsoft.com/office/drawing/2014/main" id="{B4F7CB24-EA23-A09E-55CD-853A0C990A34}"/>
                </a:ext>
              </a:extLst>
            </p:cNvPr>
            <p:cNvGrpSpPr/>
            <p:nvPr/>
          </p:nvGrpSpPr>
          <p:grpSpPr>
            <a:xfrm>
              <a:off x="4293759" y="4520139"/>
              <a:ext cx="240499" cy="241559"/>
              <a:chOff x="6924675" y="2884488"/>
              <a:chExt cx="360363" cy="361950"/>
            </a:xfrm>
          </p:grpSpPr>
          <p:sp>
            <p:nvSpPr>
              <p:cNvPr id="30" name="Rectangle 29">
                <a:extLst>
                  <a:ext uri="{FF2B5EF4-FFF2-40B4-BE49-F238E27FC236}">
                    <a16:creationId xmlns:a16="http://schemas.microsoft.com/office/drawing/2014/main" id="{F7E58A6D-CD5C-30E4-4FC2-7BDA07D187F4}"/>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9">
                <a:extLst>
                  <a:ext uri="{FF2B5EF4-FFF2-40B4-BE49-F238E27FC236}">
                    <a16:creationId xmlns:a16="http://schemas.microsoft.com/office/drawing/2014/main" id="{B7033650-1972-BDFE-F6D0-713C65C9EBC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51" name="Group 50">
            <a:extLst>
              <a:ext uri="{FF2B5EF4-FFF2-40B4-BE49-F238E27FC236}">
                <a16:creationId xmlns:a16="http://schemas.microsoft.com/office/drawing/2014/main" id="{173959B3-E4F1-B69C-0DFE-14AA08F8E9D4}"/>
              </a:ext>
            </a:extLst>
          </p:cNvPr>
          <p:cNvGrpSpPr/>
          <p:nvPr/>
        </p:nvGrpSpPr>
        <p:grpSpPr>
          <a:xfrm>
            <a:off x="4293759" y="5422550"/>
            <a:ext cx="7278131" cy="249299"/>
            <a:chOff x="4293759" y="5192548"/>
            <a:chExt cx="7278131" cy="249299"/>
          </a:xfrm>
        </p:grpSpPr>
        <p:sp>
          <p:nvSpPr>
            <p:cNvPr id="15" name="TextBox 14">
              <a:extLst>
                <a:ext uri="{FF2B5EF4-FFF2-40B4-BE49-F238E27FC236}">
                  <a16:creationId xmlns:a16="http://schemas.microsoft.com/office/drawing/2014/main" id="{492CCADF-A753-4EAA-60FD-AD035154830B}"/>
                </a:ext>
              </a:extLst>
            </p:cNvPr>
            <p:cNvSpPr txBox="1"/>
            <p:nvPr/>
          </p:nvSpPr>
          <p:spPr>
            <a:xfrm>
              <a:off x="4758612" y="5192548"/>
              <a:ext cx="6813278" cy="249299"/>
            </a:xfrm>
            <a:prstGeom prst="rect">
              <a:avLst/>
            </a:prstGeom>
            <a:noFill/>
          </p:spPr>
          <p:txBody>
            <a:bodyPr wrap="square" lIns="0" tIns="0" rIns="0" bIns="0" rtlCol="0" anchor="ctr">
              <a:spAutoFit/>
            </a:bodyPr>
            <a:lstStyle/>
            <a:p>
              <a:pPr>
                <a:lnSpc>
                  <a:spcPct val="90000"/>
                </a:lnSpc>
              </a:pPr>
              <a:r>
                <a:rPr lang="en-US" dirty="0"/>
                <a:t>Marketing Program/Event Schedule</a:t>
              </a:r>
            </a:p>
          </p:txBody>
        </p:sp>
        <p:grpSp>
          <p:nvGrpSpPr>
            <p:cNvPr id="32" name="Group 31">
              <a:extLst>
                <a:ext uri="{FF2B5EF4-FFF2-40B4-BE49-F238E27FC236}">
                  <a16:creationId xmlns:a16="http://schemas.microsoft.com/office/drawing/2014/main" id="{F5816B4C-07DC-492F-5D4D-5442A7FA81A5}"/>
                </a:ext>
              </a:extLst>
            </p:cNvPr>
            <p:cNvGrpSpPr/>
            <p:nvPr/>
          </p:nvGrpSpPr>
          <p:grpSpPr>
            <a:xfrm>
              <a:off x="4293759" y="5196419"/>
              <a:ext cx="240499" cy="241559"/>
              <a:chOff x="6924675" y="2884488"/>
              <a:chExt cx="360363" cy="361950"/>
            </a:xfrm>
          </p:grpSpPr>
          <p:sp>
            <p:nvSpPr>
              <p:cNvPr id="33" name="Rectangle 32">
                <a:extLst>
                  <a:ext uri="{FF2B5EF4-FFF2-40B4-BE49-F238E27FC236}">
                    <a16:creationId xmlns:a16="http://schemas.microsoft.com/office/drawing/2014/main" id="{94B5D03D-AD0E-9EC1-2719-D26B72742EE1}"/>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9">
                <a:extLst>
                  <a:ext uri="{FF2B5EF4-FFF2-40B4-BE49-F238E27FC236}">
                    <a16:creationId xmlns:a16="http://schemas.microsoft.com/office/drawing/2014/main" id="{0F8008BE-A615-7A3F-B09C-E7813CB60C45}"/>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cxnSp>
        <p:nvCxnSpPr>
          <p:cNvPr id="44" name="Straight Connector 43">
            <a:extLst>
              <a:ext uri="{FF2B5EF4-FFF2-40B4-BE49-F238E27FC236}">
                <a16:creationId xmlns:a16="http://schemas.microsoft.com/office/drawing/2014/main" id="{53CB9F72-79DA-7EE4-1051-648E66C91F75}"/>
              </a:ext>
            </a:extLst>
          </p:cNvPr>
          <p:cNvCxnSpPr>
            <a:cxnSpLocks/>
          </p:cNvCxnSpPr>
          <p:nvPr/>
        </p:nvCxnSpPr>
        <p:spPr>
          <a:xfrm>
            <a:off x="4758612" y="2355633"/>
            <a:ext cx="68132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9C4CE2C-86F4-EAE4-BAF3-32B5478105BE}"/>
              </a:ext>
            </a:extLst>
          </p:cNvPr>
          <p:cNvCxnSpPr>
            <a:cxnSpLocks/>
          </p:cNvCxnSpPr>
          <p:nvPr/>
        </p:nvCxnSpPr>
        <p:spPr>
          <a:xfrm>
            <a:off x="4758612" y="3064870"/>
            <a:ext cx="68132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68AD41-CD3E-5979-75A3-C5171D660E9B}"/>
              </a:ext>
            </a:extLst>
          </p:cNvPr>
          <p:cNvCxnSpPr>
            <a:cxnSpLocks/>
          </p:cNvCxnSpPr>
          <p:nvPr/>
        </p:nvCxnSpPr>
        <p:spPr>
          <a:xfrm>
            <a:off x="4758612" y="3774107"/>
            <a:ext cx="68132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C3BB0B8-B86D-5209-79E0-4619BB557FF7}"/>
              </a:ext>
            </a:extLst>
          </p:cNvPr>
          <p:cNvCxnSpPr>
            <a:cxnSpLocks/>
          </p:cNvCxnSpPr>
          <p:nvPr/>
        </p:nvCxnSpPr>
        <p:spPr>
          <a:xfrm>
            <a:off x="4758612" y="4483344"/>
            <a:ext cx="68132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6913C35-286D-791C-F462-20B4C0008F3D}"/>
              </a:ext>
            </a:extLst>
          </p:cNvPr>
          <p:cNvCxnSpPr>
            <a:cxnSpLocks/>
          </p:cNvCxnSpPr>
          <p:nvPr/>
        </p:nvCxnSpPr>
        <p:spPr>
          <a:xfrm>
            <a:off x="4758612" y="5192581"/>
            <a:ext cx="68132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7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03E9DA76-D7A5-3B18-6849-ACC6A674021A}"/>
              </a:ext>
            </a:extLst>
          </p:cNvPr>
          <p:cNvSpPr/>
          <p:nvPr/>
        </p:nvSpPr>
        <p:spPr>
          <a:xfrm>
            <a:off x="8067040" y="3312159"/>
            <a:ext cx="3504850" cy="1419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latin typeface="+mj-lt"/>
            </a:endParaRPr>
          </a:p>
        </p:txBody>
      </p:sp>
      <p:sp>
        <p:nvSpPr>
          <p:cNvPr id="15" name="Rectangle 14">
            <a:extLst>
              <a:ext uri="{FF2B5EF4-FFF2-40B4-BE49-F238E27FC236}">
                <a16:creationId xmlns:a16="http://schemas.microsoft.com/office/drawing/2014/main" id="{11480213-66C5-93AE-1BE8-EF2A6EF71100}"/>
              </a:ext>
            </a:extLst>
          </p:cNvPr>
          <p:cNvSpPr/>
          <p:nvPr/>
        </p:nvSpPr>
        <p:spPr>
          <a:xfrm>
            <a:off x="7197012" y="1114065"/>
            <a:ext cx="1635975" cy="93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mj-lt"/>
              <a:ea typeface="+mn-ea"/>
              <a:cs typeface="+mn-cs"/>
            </a:endParaRPr>
          </a:p>
        </p:txBody>
      </p:sp>
      <p:graphicFrame>
        <p:nvGraphicFramePr>
          <p:cNvPr id="19" name="Table 18">
            <a:extLst>
              <a:ext uri="{FF2B5EF4-FFF2-40B4-BE49-F238E27FC236}">
                <a16:creationId xmlns:a16="http://schemas.microsoft.com/office/drawing/2014/main" id="{B84557BF-7697-2681-B541-4814DDD5A992}"/>
              </a:ext>
            </a:extLst>
          </p:cNvPr>
          <p:cNvGraphicFramePr>
            <a:graphicFrameLocks noGrp="1"/>
          </p:cNvGraphicFramePr>
          <p:nvPr>
            <p:extLst>
              <p:ext uri="{D42A27DB-BD31-4B8C-83A1-F6EECF244321}">
                <p14:modId xmlns:p14="http://schemas.microsoft.com/office/powerpoint/2010/main" val="4088642303"/>
              </p:ext>
            </p:extLst>
          </p:nvPr>
        </p:nvGraphicFramePr>
        <p:xfrm>
          <a:off x="2245575" y="1114065"/>
          <a:ext cx="4835943" cy="930886"/>
        </p:xfrm>
        <a:graphic>
          <a:graphicData uri="http://schemas.openxmlformats.org/drawingml/2006/table">
            <a:tbl>
              <a:tblPr firstRow="1" bandRow="1">
                <a:tableStyleId>{16D9F66E-5EB9-4882-86FB-DCBF35E3C3E4}</a:tableStyleId>
              </a:tblPr>
              <a:tblGrid>
                <a:gridCol w="690849">
                  <a:extLst>
                    <a:ext uri="{9D8B030D-6E8A-4147-A177-3AD203B41FA5}">
                      <a16:colId xmlns:a16="http://schemas.microsoft.com/office/drawing/2014/main" val="20000"/>
                    </a:ext>
                  </a:extLst>
                </a:gridCol>
                <a:gridCol w="690849">
                  <a:extLst>
                    <a:ext uri="{9D8B030D-6E8A-4147-A177-3AD203B41FA5}">
                      <a16:colId xmlns:a16="http://schemas.microsoft.com/office/drawing/2014/main" val="20001"/>
                    </a:ext>
                  </a:extLst>
                </a:gridCol>
                <a:gridCol w="690849">
                  <a:extLst>
                    <a:ext uri="{9D8B030D-6E8A-4147-A177-3AD203B41FA5}">
                      <a16:colId xmlns:a16="http://schemas.microsoft.com/office/drawing/2014/main" val="20002"/>
                    </a:ext>
                  </a:extLst>
                </a:gridCol>
                <a:gridCol w="690849">
                  <a:extLst>
                    <a:ext uri="{9D8B030D-6E8A-4147-A177-3AD203B41FA5}">
                      <a16:colId xmlns:a16="http://schemas.microsoft.com/office/drawing/2014/main" val="20003"/>
                    </a:ext>
                  </a:extLst>
                </a:gridCol>
                <a:gridCol w="690849">
                  <a:extLst>
                    <a:ext uri="{9D8B030D-6E8A-4147-A177-3AD203B41FA5}">
                      <a16:colId xmlns:a16="http://schemas.microsoft.com/office/drawing/2014/main" val="20004"/>
                    </a:ext>
                  </a:extLst>
                </a:gridCol>
                <a:gridCol w="690849">
                  <a:extLst>
                    <a:ext uri="{9D8B030D-6E8A-4147-A177-3AD203B41FA5}">
                      <a16:colId xmlns:a16="http://schemas.microsoft.com/office/drawing/2014/main" val="20005"/>
                    </a:ext>
                  </a:extLst>
                </a:gridCol>
                <a:gridCol w="690849">
                  <a:extLst>
                    <a:ext uri="{9D8B030D-6E8A-4147-A177-3AD203B41FA5}">
                      <a16:colId xmlns:a16="http://schemas.microsoft.com/office/drawing/2014/main" val="2034276423"/>
                    </a:ext>
                  </a:extLst>
                </a:gridCol>
              </a:tblGrid>
              <a:tr h="465443">
                <a:tc>
                  <a:txBody>
                    <a:bodyPr/>
                    <a:lstStyle/>
                    <a:p>
                      <a:pPr algn="ctr"/>
                      <a:r>
                        <a:rPr lang="en-US" sz="1000" b="1" dirty="0">
                          <a:solidFill>
                            <a:schemeClr val="bg1"/>
                          </a:solidFill>
                          <a:latin typeface="+mj-lt"/>
                          <a:cs typeface="Futura Std Medium"/>
                        </a:rPr>
                        <a:t>Touch</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latin typeface="+mj-lt"/>
                          <a:cs typeface="Futura Std Medium"/>
                        </a:rPr>
                        <a:t>1</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a:solidFill>
                            <a:schemeClr val="bg1"/>
                          </a:solidFill>
                          <a:latin typeface="+mj-lt"/>
                          <a:cs typeface="Futura Std Medium"/>
                        </a:rPr>
                        <a:t>2</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latin typeface="+mj-lt"/>
                          <a:cs typeface="Futura Std Medium"/>
                        </a:rPr>
                        <a:t>3</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a:solidFill>
                            <a:schemeClr val="bg1"/>
                          </a:solidFill>
                          <a:latin typeface="+mj-lt"/>
                          <a:cs typeface="Futura Std Medium"/>
                        </a:rPr>
                        <a:t>4</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latin typeface="+mj-lt"/>
                          <a:cs typeface="Futura Std Medium"/>
                        </a:rPr>
                        <a:t>5</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latin typeface="+mj-lt"/>
                          <a:cs typeface="Futura Std Medium"/>
                        </a:rPr>
                        <a:t>…</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65443">
                <a:tc>
                  <a:txBody>
                    <a:bodyPr/>
                    <a:lstStyle/>
                    <a:p>
                      <a:pPr algn="ctr"/>
                      <a:r>
                        <a:rPr lang="en-US" sz="1000" b="1" dirty="0">
                          <a:solidFill>
                            <a:schemeClr val="tx1"/>
                          </a:solidFill>
                          <a:latin typeface="+mj-lt"/>
                          <a:cs typeface="Futura Std Medium"/>
                        </a:rPr>
                        <a:t>Day</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b="1" dirty="0">
                          <a:solidFill>
                            <a:schemeClr val="tx1"/>
                          </a:solidFill>
                          <a:latin typeface="+mj-lt"/>
                          <a:cs typeface="Futura Std Medium"/>
                        </a:rPr>
                        <a:t>1</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b="1" dirty="0">
                          <a:solidFill>
                            <a:schemeClr val="tx1"/>
                          </a:solidFill>
                          <a:latin typeface="+mj-lt"/>
                          <a:cs typeface="Futura Std Medium"/>
                        </a:rPr>
                        <a:t>7</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b="1" dirty="0">
                          <a:solidFill>
                            <a:schemeClr val="tx1"/>
                          </a:solidFill>
                          <a:latin typeface="+mj-lt"/>
                          <a:cs typeface="Futura Std Medium"/>
                        </a:rPr>
                        <a:t>13</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b="1" dirty="0">
                          <a:solidFill>
                            <a:schemeClr val="tx1"/>
                          </a:solidFill>
                          <a:latin typeface="+mj-lt"/>
                          <a:cs typeface="Futura Std Medium"/>
                        </a:rPr>
                        <a:t>19</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b="1" dirty="0">
                          <a:solidFill>
                            <a:schemeClr val="tx1"/>
                          </a:solidFill>
                          <a:latin typeface="+mj-lt"/>
                          <a:cs typeface="Futura Std Medium"/>
                        </a:rPr>
                        <a:t>25</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solidFill>
                            <a:schemeClr val="tx1"/>
                          </a:solidFill>
                          <a:latin typeface="+mj-lt"/>
                          <a:cs typeface="Futura Std Medium"/>
                        </a:rPr>
                        <a:t>…</a:t>
                      </a:r>
                    </a:p>
                  </a:txBody>
                  <a:tcPr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78A68014-2B8A-D9E6-1F8E-FD162A0BC139}"/>
              </a:ext>
            </a:extLst>
          </p:cNvPr>
          <p:cNvSpPr/>
          <p:nvPr/>
        </p:nvSpPr>
        <p:spPr>
          <a:xfrm>
            <a:off x="609600" y="1114065"/>
            <a:ext cx="1635975" cy="466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j-lt"/>
                <a:ea typeface="+mn-ea"/>
                <a:cs typeface="+mn-cs"/>
              </a:rPr>
              <a:t>Email + phone</a:t>
            </a:r>
          </a:p>
        </p:txBody>
      </p:sp>
      <p:sp>
        <p:nvSpPr>
          <p:cNvPr id="21" name="Rectangle 20">
            <a:extLst>
              <a:ext uri="{FF2B5EF4-FFF2-40B4-BE49-F238E27FC236}">
                <a16:creationId xmlns:a16="http://schemas.microsoft.com/office/drawing/2014/main" id="{338C2179-AD62-015E-E121-DA61F4860E8A}"/>
              </a:ext>
            </a:extLst>
          </p:cNvPr>
          <p:cNvSpPr/>
          <p:nvPr/>
        </p:nvSpPr>
        <p:spPr>
          <a:xfrm>
            <a:off x="609600" y="1579508"/>
            <a:ext cx="1635975" cy="466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j-lt"/>
                <a:ea typeface="+mn-ea"/>
                <a:cs typeface="+mn-cs"/>
              </a:rPr>
              <a:t>Touch intervals</a:t>
            </a:r>
          </a:p>
        </p:txBody>
      </p:sp>
      <p:sp>
        <p:nvSpPr>
          <p:cNvPr id="22" name="&quot;No&quot; Symbol 16">
            <a:extLst>
              <a:ext uri="{FF2B5EF4-FFF2-40B4-BE49-F238E27FC236}">
                <a16:creationId xmlns:a16="http://schemas.microsoft.com/office/drawing/2014/main" id="{3E2F2C2A-F62D-4B16-680E-68B629B699B6}"/>
              </a:ext>
            </a:extLst>
          </p:cNvPr>
          <p:cNvSpPr/>
          <p:nvPr/>
        </p:nvSpPr>
        <p:spPr>
          <a:xfrm>
            <a:off x="7612211" y="1191143"/>
            <a:ext cx="805576" cy="776731"/>
          </a:xfrm>
          <a:prstGeom prst="noSmoking">
            <a:avLst/>
          </a:prstGeom>
          <a:solidFill>
            <a:srgbClr val="E5001C">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9513DF13-1945-E4C1-CB95-C41600B77B73}"/>
              </a:ext>
            </a:extLst>
          </p:cNvPr>
          <p:cNvSpPr txBox="1"/>
          <p:nvPr/>
        </p:nvSpPr>
        <p:spPr>
          <a:xfrm>
            <a:off x="7634991" y="1256343"/>
            <a:ext cx="760016"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venir Next LT Pro"/>
                <a:ea typeface="+mn-ea"/>
                <a:cs typeface="+mn-cs"/>
              </a:rPr>
              <a:t>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venir Next LT Pro"/>
                <a:ea typeface="+mn-ea"/>
                <a:cs typeface="+mn-cs"/>
              </a:rPr>
              <a:t>Real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venir Next LT Pro"/>
                <a:ea typeface="+mn-ea"/>
                <a:cs typeface="+mn-cs"/>
              </a:rPr>
              <a:t>Contact</a:t>
            </a:r>
          </a:p>
        </p:txBody>
      </p:sp>
      <p:sp>
        <p:nvSpPr>
          <p:cNvPr id="24" name="Title 23">
            <a:extLst>
              <a:ext uri="{FF2B5EF4-FFF2-40B4-BE49-F238E27FC236}">
                <a16:creationId xmlns:a16="http://schemas.microsoft.com/office/drawing/2014/main" id="{5EDEECFE-ADC4-3663-CAB7-5E7F232302E3}"/>
              </a:ext>
            </a:extLst>
          </p:cNvPr>
          <p:cNvSpPr>
            <a:spLocks noGrp="1"/>
          </p:cNvSpPr>
          <p:nvPr>
            <p:ph type="title"/>
          </p:nvPr>
        </p:nvSpPr>
        <p:spPr/>
        <p:txBody>
          <a:bodyPr/>
          <a:lstStyle/>
          <a:p>
            <a:r>
              <a:rPr lang="en-US" dirty="0"/>
              <a:t>Example Outbound Prospecting Cadence</a:t>
            </a:r>
          </a:p>
        </p:txBody>
      </p:sp>
      <p:sp>
        <p:nvSpPr>
          <p:cNvPr id="25" name="Rectangle 24">
            <a:extLst>
              <a:ext uri="{FF2B5EF4-FFF2-40B4-BE49-F238E27FC236}">
                <a16:creationId xmlns:a16="http://schemas.microsoft.com/office/drawing/2014/main" id="{8173CE99-73B4-76CA-F899-E30AE37A001C}"/>
              </a:ext>
            </a:extLst>
          </p:cNvPr>
          <p:cNvSpPr/>
          <p:nvPr/>
        </p:nvSpPr>
        <p:spPr>
          <a:xfrm>
            <a:off x="8948481" y="1114065"/>
            <a:ext cx="2633919" cy="930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Futura Std Medium"/>
              </a:rPr>
              <a:t>NURTURE: LOW INTEREST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mn-ea"/>
                <a:cs typeface="Futura Std Medium"/>
              </a:rPr>
              <a:t>Touches at &lt;8-Week Intervals</a:t>
            </a:r>
          </a:p>
        </p:txBody>
      </p:sp>
      <p:grpSp>
        <p:nvGrpSpPr>
          <p:cNvPr id="54" name="Group 53">
            <a:extLst>
              <a:ext uri="{FF2B5EF4-FFF2-40B4-BE49-F238E27FC236}">
                <a16:creationId xmlns:a16="http://schemas.microsoft.com/office/drawing/2014/main" id="{E35E8B6A-1175-7026-B65A-8DD763DCAF1A}"/>
              </a:ext>
            </a:extLst>
          </p:cNvPr>
          <p:cNvGrpSpPr/>
          <p:nvPr/>
        </p:nvGrpSpPr>
        <p:grpSpPr>
          <a:xfrm rot="5400000">
            <a:off x="3209647" y="1987694"/>
            <a:ext cx="164264" cy="164987"/>
            <a:chOff x="6924675" y="2884488"/>
            <a:chExt cx="360363" cy="361950"/>
          </a:xfrm>
        </p:grpSpPr>
        <p:sp>
          <p:nvSpPr>
            <p:cNvPr id="55" name="Rectangle 54">
              <a:extLst>
                <a:ext uri="{FF2B5EF4-FFF2-40B4-BE49-F238E27FC236}">
                  <a16:creationId xmlns:a16="http://schemas.microsoft.com/office/drawing/2014/main" id="{0D742F70-125B-FA1B-B7D9-80967FBCCA9C}"/>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69">
              <a:extLst>
                <a:ext uri="{FF2B5EF4-FFF2-40B4-BE49-F238E27FC236}">
                  <a16:creationId xmlns:a16="http://schemas.microsoft.com/office/drawing/2014/main" id="{A06A794E-2486-BBCF-D5B0-107CFAC222BA}"/>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9" name="Group 58">
            <a:extLst>
              <a:ext uri="{FF2B5EF4-FFF2-40B4-BE49-F238E27FC236}">
                <a16:creationId xmlns:a16="http://schemas.microsoft.com/office/drawing/2014/main" id="{3C6901F1-7B3E-092A-B251-F38F190BDF45}"/>
              </a:ext>
            </a:extLst>
          </p:cNvPr>
          <p:cNvGrpSpPr/>
          <p:nvPr/>
        </p:nvGrpSpPr>
        <p:grpSpPr>
          <a:xfrm rot="5400000">
            <a:off x="3899511" y="1987694"/>
            <a:ext cx="164264" cy="164987"/>
            <a:chOff x="6924675" y="2884488"/>
            <a:chExt cx="360363" cy="361950"/>
          </a:xfrm>
        </p:grpSpPr>
        <p:sp>
          <p:nvSpPr>
            <p:cNvPr id="60" name="Rectangle 59">
              <a:extLst>
                <a:ext uri="{FF2B5EF4-FFF2-40B4-BE49-F238E27FC236}">
                  <a16:creationId xmlns:a16="http://schemas.microsoft.com/office/drawing/2014/main" id="{A77932A3-A8C4-18DA-D61C-EB3EF860457A}"/>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9">
              <a:extLst>
                <a:ext uri="{FF2B5EF4-FFF2-40B4-BE49-F238E27FC236}">
                  <a16:creationId xmlns:a16="http://schemas.microsoft.com/office/drawing/2014/main" id="{5CBFACC1-8069-EF23-9543-F3565B68E31D}"/>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2" name="Group 61">
            <a:extLst>
              <a:ext uri="{FF2B5EF4-FFF2-40B4-BE49-F238E27FC236}">
                <a16:creationId xmlns:a16="http://schemas.microsoft.com/office/drawing/2014/main" id="{0FBE45A9-4258-80F6-1AB4-5E5551CADBAC}"/>
              </a:ext>
            </a:extLst>
          </p:cNvPr>
          <p:cNvGrpSpPr/>
          <p:nvPr/>
        </p:nvGrpSpPr>
        <p:grpSpPr>
          <a:xfrm rot="5400000">
            <a:off x="4589375" y="1987694"/>
            <a:ext cx="164264" cy="164987"/>
            <a:chOff x="6924675" y="2884488"/>
            <a:chExt cx="360363" cy="361950"/>
          </a:xfrm>
        </p:grpSpPr>
        <p:sp>
          <p:nvSpPr>
            <p:cNvPr id="63" name="Rectangle 62">
              <a:extLst>
                <a:ext uri="{FF2B5EF4-FFF2-40B4-BE49-F238E27FC236}">
                  <a16:creationId xmlns:a16="http://schemas.microsoft.com/office/drawing/2014/main" id="{619CA5C4-1D57-7957-8DB5-2C0E6DD87893}"/>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9">
              <a:extLst>
                <a:ext uri="{FF2B5EF4-FFF2-40B4-BE49-F238E27FC236}">
                  <a16:creationId xmlns:a16="http://schemas.microsoft.com/office/drawing/2014/main" id="{BE372A2D-556B-55AB-D8C6-D19B3578086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5" name="Group 64">
            <a:extLst>
              <a:ext uri="{FF2B5EF4-FFF2-40B4-BE49-F238E27FC236}">
                <a16:creationId xmlns:a16="http://schemas.microsoft.com/office/drawing/2014/main" id="{B93CAFC7-BF6D-E7F5-55E8-44161560F610}"/>
              </a:ext>
            </a:extLst>
          </p:cNvPr>
          <p:cNvGrpSpPr/>
          <p:nvPr/>
        </p:nvGrpSpPr>
        <p:grpSpPr>
          <a:xfrm rot="5400000">
            <a:off x="5279239" y="1987694"/>
            <a:ext cx="164264" cy="164987"/>
            <a:chOff x="6924675" y="2884488"/>
            <a:chExt cx="360363" cy="361950"/>
          </a:xfrm>
        </p:grpSpPr>
        <p:sp>
          <p:nvSpPr>
            <p:cNvPr id="66" name="Rectangle 65">
              <a:extLst>
                <a:ext uri="{FF2B5EF4-FFF2-40B4-BE49-F238E27FC236}">
                  <a16:creationId xmlns:a16="http://schemas.microsoft.com/office/drawing/2014/main" id="{57B05CD5-3877-0239-1CF7-3EE51E81A340}"/>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9">
              <a:extLst>
                <a:ext uri="{FF2B5EF4-FFF2-40B4-BE49-F238E27FC236}">
                  <a16:creationId xmlns:a16="http://schemas.microsoft.com/office/drawing/2014/main" id="{79111A8B-3815-E33F-92BF-90FB99E3099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9" name="Group 68">
            <a:extLst>
              <a:ext uri="{FF2B5EF4-FFF2-40B4-BE49-F238E27FC236}">
                <a16:creationId xmlns:a16="http://schemas.microsoft.com/office/drawing/2014/main" id="{B52D2AAF-5457-A050-86C4-E78061649703}"/>
              </a:ext>
            </a:extLst>
          </p:cNvPr>
          <p:cNvGrpSpPr/>
          <p:nvPr/>
        </p:nvGrpSpPr>
        <p:grpSpPr>
          <a:xfrm rot="5400000">
            <a:off x="5969103" y="1987694"/>
            <a:ext cx="164264" cy="164987"/>
            <a:chOff x="6924675" y="2884488"/>
            <a:chExt cx="360363" cy="361950"/>
          </a:xfrm>
        </p:grpSpPr>
        <p:sp>
          <p:nvSpPr>
            <p:cNvPr id="71" name="Rectangle 70">
              <a:extLst>
                <a:ext uri="{FF2B5EF4-FFF2-40B4-BE49-F238E27FC236}">
                  <a16:creationId xmlns:a16="http://schemas.microsoft.com/office/drawing/2014/main" id="{4519F951-38B1-4EE3-55F0-541EC52B6D5F}"/>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69">
              <a:extLst>
                <a:ext uri="{FF2B5EF4-FFF2-40B4-BE49-F238E27FC236}">
                  <a16:creationId xmlns:a16="http://schemas.microsoft.com/office/drawing/2014/main" id="{5ACA4A33-AA32-6C5A-6120-1B8079B656B6}"/>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9" name="Group 78">
            <a:extLst>
              <a:ext uri="{FF2B5EF4-FFF2-40B4-BE49-F238E27FC236}">
                <a16:creationId xmlns:a16="http://schemas.microsoft.com/office/drawing/2014/main" id="{A05B7657-8635-0A4B-2EA4-A96428102B33}"/>
              </a:ext>
            </a:extLst>
          </p:cNvPr>
          <p:cNvGrpSpPr/>
          <p:nvPr/>
        </p:nvGrpSpPr>
        <p:grpSpPr>
          <a:xfrm rot="5400000">
            <a:off x="6658967" y="1987694"/>
            <a:ext cx="164264" cy="164987"/>
            <a:chOff x="6924675" y="2884488"/>
            <a:chExt cx="360363" cy="361950"/>
          </a:xfrm>
        </p:grpSpPr>
        <p:sp>
          <p:nvSpPr>
            <p:cNvPr id="84" name="Rectangle 83">
              <a:extLst>
                <a:ext uri="{FF2B5EF4-FFF2-40B4-BE49-F238E27FC236}">
                  <a16:creationId xmlns:a16="http://schemas.microsoft.com/office/drawing/2014/main" id="{A20EC245-0E81-1A3C-DAE8-E31F72BA6227}"/>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69">
              <a:extLst>
                <a:ext uri="{FF2B5EF4-FFF2-40B4-BE49-F238E27FC236}">
                  <a16:creationId xmlns:a16="http://schemas.microsoft.com/office/drawing/2014/main" id="{C2C2BAB1-BFAA-1F63-856B-4D796B25A01F}"/>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1" name="Rectangle 90">
            <a:extLst>
              <a:ext uri="{FF2B5EF4-FFF2-40B4-BE49-F238E27FC236}">
                <a16:creationId xmlns:a16="http://schemas.microsoft.com/office/drawing/2014/main" id="{1DBF5F65-FB61-29A7-E4B9-7DAC948F27B4}"/>
              </a:ext>
            </a:extLst>
          </p:cNvPr>
          <p:cNvSpPr/>
          <p:nvPr/>
        </p:nvSpPr>
        <p:spPr>
          <a:xfrm>
            <a:off x="2946400" y="2277222"/>
            <a:ext cx="4135118" cy="466344"/>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mn-cs"/>
              </a:rPr>
              <a:t>Real Contact Achieved</a:t>
            </a:r>
          </a:p>
        </p:txBody>
      </p:sp>
      <p:sp>
        <p:nvSpPr>
          <p:cNvPr id="92" name="Rectangle 91">
            <a:extLst>
              <a:ext uri="{FF2B5EF4-FFF2-40B4-BE49-F238E27FC236}">
                <a16:creationId xmlns:a16="http://schemas.microsoft.com/office/drawing/2014/main" id="{262D2FDE-3DC0-30B2-DEC6-1CB0CF9DE0E0}"/>
              </a:ext>
            </a:extLst>
          </p:cNvPr>
          <p:cNvSpPr/>
          <p:nvPr/>
        </p:nvSpPr>
        <p:spPr>
          <a:xfrm>
            <a:off x="620109" y="2277221"/>
            <a:ext cx="1625466" cy="38949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 rIns="182880" bIns="45720"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94" name="Rectangle 93">
            <a:extLst>
              <a:ext uri="{FF2B5EF4-FFF2-40B4-BE49-F238E27FC236}">
                <a16:creationId xmlns:a16="http://schemas.microsoft.com/office/drawing/2014/main" id="{C55444D9-52C7-9A9F-4218-AEE54185E5EE}"/>
              </a:ext>
            </a:extLst>
          </p:cNvPr>
          <p:cNvSpPr/>
          <p:nvPr/>
        </p:nvSpPr>
        <p:spPr>
          <a:xfrm rot="16200000">
            <a:off x="1062256" y="4564486"/>
            <a:ext cx="2860039" cy="355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mn-cs"/>
              </a:rPr>
              <a:t>INTEREST LEVEL</a:t>
            </a:r>
          </a:p>
        </p:txBody>
      </p:sp>
      <p:sp>
        <p:nvSpPr>
          <p:cNvPr id="93" name="Rectangle 92">
            <a:extLst>
              <a:ext uri="{FF2B5EF4-FFF2-40B4-BE49-F238E27FC236}">
                <a16:creationId xmlns:a16="http://schemas.microsoft.com/office/drawing/2014/main" id="{3307D228-48D4-10DF-C66A-FB46331DAEC7}"/>
              </a:ext>
            </a:extLst>
          </p:cNvPr>
          <p:cNvSpPr/>
          <p:nvPr/>
        </p:nvSpPr>
        <p:spPr>
          <a:xfrm>
            <a:off x="2946401" y="3312162"/>
            <a:ext cx="4135118" cy="5747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mj-lt"/>
                <a:ea typeface="+mn-ea"/>
                <a:cs typeface="+mn-cs"/>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mn-cs"/>
              </a:rPr>
              <a:t>Custom Touch &gt; = 1/week</a:t>
            </a:r>
          </a:p>
        </p:txBody>
      </p:sp>
      <p:sp>
        <p:nvSpPr>
          <p:cNvPr id="95" name="Rectangle 94">
            <a:extLst>
              <a:ext uri="{FF2B5EF4-FFF2-40B4-BE49-F238E27FC236}">
                <a16:creationId xmlns:a16="http://schemas.microsoft.com/office/drawing/2014/main" id="{72C13BF4-C03D-8A56-65C9-56B3D3DD228F}"/>
              </a:ext>
            </a:extLst>
          </p:cNvPr>
          <p:cNvSpPr/>
          <p:nvPr/>
        </p:nvSpPr>
        <p:spPr>
          <a:xfrm>
            <a:off x="2946401" y="4073930"/>
            <a:ext cx="4135118" cy="5747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mn-ea"/>
                <a:cs typeface="Futura Std Medium"/>
              </a:rPr>
              <a:t>MEDIUM (SHORT-TERM)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Futura Std Medium"/>
              </a:rPr>
              <a:t> 1/week for 8 weeks</a:t>
            </a:r>
          </a:p>
        </p:txBody>
      </p:sp>
      <p:sp>
        <p:nvSpPr>
          <p:cNvPr id="96" name="Rectangle 95">
            <a:extLst>
              <a:ext uri="{FF2B5EF4-FFF2-40B4-BE49-F238E27FC236}">
                <a16:creationId xmlns:a16="http://schemas.microsoft.com/office/drawing/2014/main" id="{1448409F-DACF-E30E-5A4B-C2ABEEA74AAB}"/>
              </a:ext>
            </a:extLst>
          </p:cNvPr>
          <p:cNvSpPr/>
          <p:nvPr/>
        </p:nvSpPr>
        <p:spPr>
          <a:xfrm>
            <a:off x="2946401" y="4835699"/>
            <a:ext cx="4135118" cy="5747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mn-ea"/>
                <a:cs typeface="Futura Std Medium"/>
              </a:rPr>
              <a:t>MEDIUM (LONG-TERM)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Futura Std Medium"/>
              </a:rPr>
              <a:t>1/month for 12 months</a:t>
            </a:r>
          </a:p>
        </p:txBody>
      </p:sp>
      <p:sp>
        <p:nvSpPr>
          <p:cNvPr id="97" name="Rectangle 96">
            <a:extLst>
              <a:ext uri="{FF2B5EF4-FFF2-40B4-BE49-F238E27FC236}">
                <a16:creationId xmlns:a16="http://schemas.microsoft.com/office/drawing/2014/main" id="{2CCCA4D8-04F4-E1EF-04D8-D1F30E66C18B}"/>
              </a:ext>
            </a:extLst>
          </p:cNvPr>
          <p:cNvSpPr/>
          <p:nvPr/>
        </p:nvSpPr>
        <p:spPr>
          <a:xfrm>
            <a:off x="2946401" y="5597469"/>
            <a:ext cx="4135118" cy="5747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mn-ea"/>
                <a:cs typeface="Futura Std Medium"/>
              </a:rPr>
              <a:t>LOW INTEREST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Futura Std Medium"/>
              </a:rPr>
              <a:t>Every 6-weeks for 12 months</a:t>
            </a:r>
          </a:p>
        </p:txBody>
      </p:sp>
      <p:cxnSp>
        <p:nvCxnSpPr>
          <p:cNvPr id="100" name="Connector: Elbow 99">
            <a:extLst>
              <a:ext uri="{FF2B5EF4-FFF2-40B4-BE49-F238E27FC236}">
                <a16:creationId xmlns:a16="http://schemas.microsoft.com/office/drawing/2014/main" id="{844147FA-2B1E-F755-663C-58AFF9B96C0C}"/>
              </a:ext>
            </a:extLst>
          </p:cNvPr>
          <p:cNvCxnSpPr>
            <a:cxnSpLocks/>
            <a:stCxn id="95" idx="1"/>
            <a:endCxn id="93" idx="1"/>
          </p:cNvCxnSpPr>
          <p:nvPr/>
        </p:nvCxnSpPr>
        <p:spPr>
          <a:xfrm rot="10800000">
            <a:off x="2946401" y="3599528"/>
            <a:ext cx="12700" cy="761768"/>
          </a:xfrm>
          <a:prstGeom prst="bentConnector3">
            <a:avLst>
              <a:gd name="adj1" fmla="val 1800000"/>
            </a:avLst>
          </a:prstGeom>
          <a:ln>
            <a:solidFill>
              <a:schemeClr val="bg1">
                <a:lumMod val="5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04" name="Connector: Elbow 103">
            <a:extLst>
              <a:ext uri="{FF2B5EF4-FFF2-40B4-BE49-F238E27FC236}">
                <a16:creationId xmlns:a16="http://schemas.microsoft.com/office/drawing/2014/main" id="{6104B689-0D49-66A8-0912-0335F6B0BF34}"/>
              </a:ext>
            </a:extLst>
          </p:cNvPr>
          <p:cNvCxnSpPr>
            <a:cxnSpLocks/>
            <a:stCxn id="96" idx="1"/>
            <a:endCxn id="95" idx="1"/>
          </p:cNvCxnSpPr>
          <p:nvPr/>
        </p:nvCxnSpPr>
        <p:spPr>
          <a:xfrm rot="10800000">
            <a:off x="2946401" y="4361295"/>
            <a:ext cx="12700" cy="761769"/>
          </a:xfrm>
          <a:prstGeom prst="bentConnector3">
            <a:avLst>
              <a:gd name="adj1" fmla="val 1800000"/>
            </a:avLst>
          </a:prstGeom>
          <a:ln>
            <a:solidFill>
              <a:schemeClr val="bg1">
                <a:lumMod val="6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07" name="Connector: Elbow 106">
            <a:extLst>
              <a:ext uri="{FF2B5EF4-FFF2-40B4-BE49-F238E27FC236}">
                <a16:creationId xmlns:a16="http://schemas.microsoft.com/office/drawing/2014/main" id="{CB0ACC8C-77E3-EB8B-4CDF-EF8511A43D7D}"/>
              </a:ext>
            </a:extLst>
          </p:cNvPr>
          <p:cNvCxnSpPr>
            <a:cxnSpLocks/>
            <a:stCxn id="97" idx="1"/>
            <a:endCxn id="96" idx="1"/>
          </p:cNvCxnSpPr>
          <p:nvPr/>
        </p:nvCxnSpPr>
        <p:spPr>
          <a:xfrm rot="10800000">
            <a:off x="2946401" y="5123065"/>
            <a:ext cx="12700" cy="761770"/>
          </a:xfrm>
          <a:prstGeom prst="bentConnector3">
            <a:avLst>
              <a:gd name="adj1" fmla="val 1800000"/>
            </a:avLst>
          </a:prstGeom>
          <a:ln>
            <a:solidFill>
              <a:schemeClr val="bg1">
                <a:lumMod val="50000"/>
              </a:schemeClr>
            </a:solidFill>
            <a:tailEnd type="arrow"/>
          </a:ln>
        </p:spPr>
        <p:style>
          <a:lnRef idx="1">
            <a:schemeClr val="accent2"/>
          </a:lnRef>
          <a:fillRef idx="0">
            <a:schemeClr val="accent2"/>
          </a:fillRef>
          <a:effectRef idx="0">
            <a:schemeClr val="accent2"/>
          </a:effectRef>
          <a:fontRef idx="minor">
            <a:schemeClr val="tx1"/>
          </a:fontRef>
        </p:style>
      </p:cxnSp>
      <p:sp>
        <p:nvSpPr>
          <p:cNvPr id="113" name="Pentagon 72">
            <a:extLst>
              <a:ext uri="{FF2B5EF4-FFF2-40B4-BE49-F238E27FC236}">
                <a16:creationId xmlns:a16="http://schemas.microsoft.com/office/drawing/2014/main" id="{47CF74A4-7B73-6702-110E-C0CAF1E9D50A}"/>
              </a:ext>
            </a:extLst>
          </p:cNvPr>
          <p:cNvSpPr/>
          <p:nvPr/>
        </p:nvSpPr>
        <p:spPr>
          <a:xfrm>
            <a:off x="7197012" y="3312160"/>
            <a:ext cx="2189443" cy="2860040"/>
          </a:xfrm>
          <a:prstGeom prst="homePlate">
            <a:avLst>
              <a:gd name="adj" fmla="val 29118"/>
            </a:avLst>
          </a:prstGeom>
          <a:solidFill>
            <a:srgbClr val="03327C"/>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j-lt"/>
                <a:ea typeface="+mn-ea"/>
                <a:cs typeface="Futura Std Medium"/>
              </a:rPr>
              <a:t>Reclassify for Ongoing Nurture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mj-lt"/>
              <a:ea typeface="+mn-ea"/>
              <a:cs typeface="Futura Std Medium"/>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j-lt"/>
                <a:ea typeface="+mn-ea"/>
                <a:cs typeface="Futura Std Medium"/>
              </a:rPr>
              <a:t>or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mj-lt"/>
              <a:ea typeface="+mn-ea"/>
              <a:cs typeface="Futura Std Medium"/>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j-lt"/>
                <a:ea typeface="+mn-ea"/>
                <a:cs typeface="Futura Std Medium"/>
              </a:rPr>
              <a:t>Advance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j-lt"/>
                <a:ea typeface="+mn-ea"/>
                <a:cs typeface="Futura Std Medium"/>
              </a:rPr>
              <a:t>Qualified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j-lt"/>
                <a:ea typeface="+mn-ea"/>
                <a:cs typeface="Futura Std Medium"/>
              </a:rPr>
              <a:t>Opportunity</a:t>
            </a:r>
          </a:p>
        </p:txBody>
      </p:sp>
      <p:sp>
        <p:nvSpPr>
          <p:cNvPr id="117" name="Pentagon 72">
            <a:extLst>
              <a:ext uri="{FF2B5EF4-FFF2-40B4-BE49-F238E27FC236}">
                <a16:creationId xmlns:a16="http://schemas.microsoft.com/office/drawing/2014/main" id="{2FDFD6C9-6872-2B57-ABDC-669FF00FB502}"/>
              </a:ext>
            </a:extLst>
          </p:cNvPr>
          <p:cNvSpPr/>
          <p:nvPr/>
        </p:nvSpPr>
        <p:spPr>
          <a:xfrm rot="5400000">
            <a:off x="4711751" y="2480480"/>
            <a:ext cx="566476" cy="1120140"/>
          </a:xfrm>
          <a:prstGeom prst="homePlate">
            <a:avLst>
              <a:gd name="adj" fmla="val 33432"/>
            </a:avLst>
          </a:prstGeom>
          <a:solidFill>
            <a:srgbClr val="D7EAF9"/>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Futura Std Medium"/>
            </a:endParaRPr>
          </a:p>
        </p:txBody>
      </p:sp>
      <p:sp>
        <p:nvSpPr>
          <p:cNvPr id="119" name="TextBox 118">
            <a:extLst>
              <a:ext uri="{FF2B5EF4-FFF2-40B4-BE49-F238E27FC236}">
                <a16:creationId xmlns:a16="http://schemas.microsoft.com/office/drawing/2014/main" id="{05A15F56-598B-0A3E-9F6C-C8F4E7A4558F}"/>
              </a:ext>
            </a:extLst>
          </p:cNvPr>
          <p:cNvSpPr txBox="1"/>
          <p:nvPr/>
        </p:nvSpPr>
        <p:spPr>
          <a:xfrm>
            <a:off x="2959101" y="2832579"/>
            <a:ext cx="412241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71E31"/>
                </a:solidFill>
                <a:effectLst/>
                <a:uLnTx/>
                <a:uFillTx/>
                <a:latin typeface="Avenir Next LT Pro"/>
                <a:ea typeface="+mn-ea"/>
                <a:cs typeface="Futura Std Medium"/>
              </a:rPr>
              <a:t>DEVELOP</a:t>
            </a:r>
          </a:p>
        </p:txBody>
      </p:sp>
      <p:sp>
        <p:nvSpPr>
          <p:cNvPr id="121" name="TextBox 120">
            <a:extLst>
              <a:ext uri="{FF2B5EF4-FFF2-40B4-BE49-F238E27FC236}">
                <a16:creationId xmlns:a16="http://schemas.microsoft.com/office/drawing/2014/main" id="{F530092D-247E-1C99-C4D9-F1792A19E8A0}"/>
              </a:ext>
            </a:extLst>
          </p:cNvPr>
          <p:cNvSpPr txBox="1"/>
          <p:nvPr/>
        </p:nvSpPr>
        <p:spPr>
          <a:xfrm>
            <a:off x="9386455" y="3549255"/>
            <a:ext cx="1932975" cy="738664"/>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E31"/>
                </a:solidFill>
                <a:effectLst/>
                <a:uLnTx/>
                <a:uFillTx/>
                <a:latin typeface="Avenir Next LT Pro"/>
                <a:ea typeface="+mn-ea"/>
                <a:cs typeface="Futura Std Medium"/>
              </a:rPr>
              <a:t>Adopt a “subscription” mentality to maximize both short- and long-term yields.</a:t>
            </a:r>
          </a:p>
        </p:txBody>
      </p:sp>
      <p:grpSp>
        <p:nvGrpSpPr>
          <p:cNvPr id="122" name="Group 121">
            <a:extLst>
              <a:ext uri="{FF2B5EF4-FFF2-40B4-BE49-F238E27FC236}">
                <a16:creationId xmlns:a16="http://schemas.microsoft.com/office/drawing/2014/main" id="{BF4B803C-0420-5162-2755-853C5072CA9C}"/>
              </a:ext>
            </a:extLst>
          </p:cNvPr>
          <p:cNvGrpSpPr/>
          <p:nvPr/>
        </p:nvGrpSpPr>
        <p:grpSpPr>
          <a:xfrm flipH="1">
            <a:off x="8948481" y="3797808"/>
            <a:ext cx="240499" cy="241559"/>
            <a:chOff x="6924675" y="2884488"/>
            <a:chExt cx="360363" cy="361950"/>
          </a:xfrm>
        </p:grpSpPr>
        <p:sp>
          <p:nvSpPr>
            <p:cNvPr id="123" name="Rectangle 122">
              <a:extLst>
                <a:ext uri="{FF2B5EF4-FFF2-40B4-BE49-F238E27FC236}">
                  <a16:creationId xmlns:a16="http://schemas.microsoft.com/office/drawing/2014/main" id="{919AD155-5A6D-D90D-BDF2-1FAED122C41C}"/>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69">
              <a:extLst>
                <a:ext uri="{FF2B5EF4-FFF2-40B4-BE49-F238E27FC236}">
                  <a16:creationId xmlns:a16="http://schemas.microsoft.com/office/drawing/2014/main" id="{57238CC7-DC12-3061-4217-506B6B4EA5A7}"/>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rgbClr val="7AC3F8"/>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26" name="Straight Arrow Connector 125">
            <a:extLst>
              <a:ext uri="{FF2B5EF4-FFF2-40B4-BE49-F238E27FC236}">
                <a16:creationId xmlns:a16="http://schemas.microsoft.com/office/drawing/2014/main" id="{270D052C-81D4-C595-9636-09F66463ECC0}"/>
              </a:ext>
            </a:extLst>
          </p:cNvPr>
          <p:cNvCxnSpPr>
            <a:cxnSpLocks/>
            <a:stCxn id="91" idx="1"/>
          </p:cNvCxnSpPr>
          <p:nvPr/>
        </p:nvCxnSpPr>
        <p:spPr>
          <a:xfrm flipH="1">
            <a:off x="2137410" y="2510394"/>
            <a:ext cx="808990" cy="0"/>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78FDE122-F1E2-079E-507F-17FD715E9DE7}"/>
              </a:ext>
            </a:extLst>
          </p:cNvPr>
          <p:cNvCxnSpPr>
            <a:cxnSpLocks/>
          </p:cNvCxnSpPr>
          <p:nvPr/>
        </p:nvCxnSpPr>
        <p:spPr>
          <a:xfrm flipH="1">
            <a:off x="7093656" y="2495393"/>
            <a:ext cx="4488744" cy="0"/>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7986EA3-A6F6-A993-CADB-B06CCCEF1B7D}"/>
              </a:ext>
            </a:extLst>
          </p:cNvPr>
          <p:cNvCxnSpPr>
            <a:cxnSpLocks/>
          </p:cNvCxnSpPr>
          <p:nvPr/>
        </p:nvCxnSpPr>
        <p:spPr>
          <a:xfrm>
            <a:off x="7035798" y="1579508"/>
            <a:ext cx="267972" cy="0"/>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33DA859B-CF86-3638-FF97-BA25E47BDC95}"/>
              </a:ext>
            </a:extLst>
          </p:cNvPr>
          <p:cNvCxnSpPr>
            <a:cxnSpLocks/>
          </p:cNvCxnSpPr>
          <p:nvPr/>
        </p:nvCxnSpPr>
        <p:spPr>
          <a:xfrm>
            <a:off x="8832986" y="1587751"/>
            <a:ext cx="235744" cy="0"/>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3452C83E-B2B4-F83D-4DB2-FC1BDD5610A9}"/>
              </a:ext>
            </a:extLst>
          </p:cNvPr>
          <p:cNvCxnSpPr>
            <a:cxnSpLocks/>
          </p:cNvCxnSpPr>
          <p:nvPr/>
        </p:nvCxnSpPr>
        <p:spPr>
          <a:xfrm>
            <a:off x="11571890" y="2044951"/>
            <a:ext cx="0" cy="404261"/>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19EB2D73-A58D-B951-D8E4-FFB7B576F795}"/>
              </a:ext>
            </a:extLst>
          </p:cNvPr>
          <p:cNvSpPr txBox="1"/>
          <p:nvPr/>
        </p:nvSpPr>
        <p:spPr>
          <a:xfrm>
            <a:off x="773823" y="2413337"/>
            <a:ext cx="1273103"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dirty="0">
                <a:ln>
                  <a:noFill/>
                </a:ln>
                <a:solidFill>
                  <a:schemeClr val="tx1"/>
                </a:solidFill>
                <a:effectLst/>
                <a:uLnTx/>
                <a:uFillTx/>
                <a:latin typeface="+mj-lt"/>
                <a:ea typeface="+mn-ea"/>
                <a:cs typeface="+mn-cs"/>
              </a:rPr>
              <a:t>Any</a:t>
            </a:r>
            <a:r>
              <a:rPr kumimoji="0" lang="en-US" sz="1400" i="0" u="none" strike="noStrike" kern="1200" cap="none" spc="0" normalizeH="0" baseline="0" noProof="0" dirty="0">
                <a:ln>
                  <a:noFill/>
                </a:ln>
                <a:solidFill>
                  <a:schemeClr val="tx1"/>
                </a:solidFill>
                <a:effectLst/>
                <a:uLnTx/>
                <a:uFillTx/>
                <a:latin typeface="+mj-lt"/>
                <a:ea typeface="+mn-ea"/>
                <a:cs typeface="+mn-cs"/>
              </a:rPr>
              <a:t> signal of openness to continuing interaction.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Not</a:t>
            </a:r>
            <a:r>
              <a:rPr kumimoji="0" lang="en-US" sz="1400" i="0" u="none" strike="noStrike" kern="1200" cap="none" spc="0" normalizeH="0" baseline="0" noProof="0" dirty="0">
                <a:ln>
                  <a:noFill/>
                </a:ln>
                <a:solidFill>
                  <a:schemeClr val="tx1"/>
                </a:solidFill>
                <a:effectLst/>
                <a:uLnTx/>
                <a:uFillTx/>
                <a:latin typeface="+mj-lt"/>
                <a:ea typeface="+mn-ea"/>
                <a:cs typeface="+mn-cs"/>
              </a:rPr>
              <a:t> willing to take a phone call.</a:t>
            </a:r>
            <a:endParaRPr lang="en-US" sz="1400"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31415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t>Prospecting Methodology</a:t>
            </a:r>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02</a:t>
            </a:r>
          </a:p>
        </p:txBody>
      </p:sp>
    </p:spTree>
    <p:extLst>
      <p:ext uri="{BB962C8B-B14F-4D97-AF65-F5344CB8AC3E}">
        <p14:creationId xmlns:p14="http://schemas.microsoft.com/office/powerpoint/2010/main" val="386432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74271-DF28-6D0F-EC5E-3C50C74F2F96}"/>
              </a:ext>
            </a:extLst>
          </p:cNvPr>
          <p:cNvSpPr>
            <a:spLocks noGrp="1"/>
          </p:cNvSpPr>
          <p:nvPr>
            <p:ph type="title"/>
          </p:nvPr>
        </p:nvSpPr>
        <p:spPr/>
        <p:txBody>
          <a:bodyPr/>
          <a:lstStyle/>
          <a:p>
            <a:r>
              <a:rPr lang="en-US" dirty="0"/>
              <a:t>Prospecting is an “Always on” Activity</a:t>
            </a:r>
          </a:p>
        </p:txBody>
      </p:sp>
      <p:sp>
        <p:nvSpPr>
          <p:cNvPr id="6" name="Rectangle 5">
            <a:extLst>
              <a:ext uri="{FF2B5EF4-FFF2-40B4-BE49-F238E27FC236}">
                <a16:creationId xmlns:a16="http://schemas.microsoft.com/office/drawing/2014/main" id="{205E0414-4AE2-9D1F-D38B-23B9A92B1F43}"/>
              </a:ext>
            </a:extLst>
          </p:cNvPr>
          <p:cNvSpPr/>
          <p:nvPr/>
        </p:nvSpPr>
        <p:spPr>
          <a:xfrm>
            <a:off x="0" y="1244190"/>
            <a:ext cx="12192000" cy="167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838A1-017D-B283-DC15-6C0EBE9BFE8B}"/>
              </a:ext>
            </a:extLst>
          </p:cNvPr>
          <p:cNvSpPr txBox="1"/>
          <p:nvPr/>
        </p:nvSpPr>
        <p:spPr>
          <a:xfrm>
            <a:off x="609601" y="1539748"/>
            <a:ext cx="10972799" cy="249299"/>
          </a:xfrm>
          <a:prstGeom prst="rect">
            <a:avLst/>
          </a:prstGeom>
          <a:noFill/>
        </p:spPr>
        <p:txBody>
          <a:bodyPr wrap="square" lIns="0" tIns="0" rIns="0" bIns="0" rtlCol="0" anchor="ctr">
            <a:spAutoFit/>
          </a:bodyPr>
          <a:lstStyle/>
          <a:p>
            <a:pPr>
              <a:lnSpc>
                <a:spcPct val="90000"/>
              </a:lnSpc>
            </a:pPr>
            <a:r>
              <a:rPr lang="en-US" b="1" dirty="0">
                <a:solidFill>
                  <a:schemeClr val="accent4"/>
                </a:solidFill>
              </a:rPr>
              <a:t>THE IMPORTANCE OF PROSPECTING</a:t>
            </a:r>
          </a:p>
        </p:txBody>
      </p:sp>
      <p:sp>
        <p:nvSpPr>
          <p:cNvPr id="12" name="TextBox 11">
            <a:extLst>
              <a:ext uri="{FF2B5EF4-FFF2-40B4-BE49-F238E27FC236}">
                <a16:creationId xmlns:a16="http://schemas.microsoft.com/office/drawing/2014/main" id="{4599B8C7-F9FA-1658-D22A-EB75E0EAE2D4}"/>
              </a:ext>
            </a:extLst>
          </p:cNvPr>
          <p:cNvSpPr txBox="1"/>
          <p:nvPr/>
        </p:nvSpPr>
        <p:spPr>
          <a:xfrm>
            <a:off x="609601" y="1849327"/>
            <a:ext cx="10972799" cy="775597"/>
          </a:xfrm>
          <a:prstGeom prst="rect">
            <a:avLst/>
          </a:prstGeom>
          <a:noFill/>
        </p:spPr>
        <p:txBody>
          <a:bodyPr wrap="square" lIns="0" tIns="0" rIns="0" bIns="0" rtlCol="0" anchor="ctr">
            <a:spAutoFit/>
          </a:bodyPr>
          <a:lstStyle/>
          <a:p>
            <a:pPr>
              <a:lnSpc>
                <a:spcPct val="90000"/>
              </a:lnSpc>
              <a:spcBef>
                <a:spcPts val="1000"/>
              </a:spcBef>
            </a:pPr>
            <a:r>
              <a:rPr lang="en-US" sz="1400" dirty="0">
                <a:solidFill>
                  <a:schemeClr val="bg1"/>
                </a:solidFill>
              </a:rPr>
              <a:t>Opportunities generated through prospecting, networking, and referrals have a much higher win rate compared to inbound opportunities or RFPs. Marketing and Business Development are both responsible for continuously filling the top of the funnel with high quality opportunities. Because most products or solutions are sold through complex sales process, it is important to conduct prospecting activities even as you are managing later stage opportunities so that your pipeline remains filled.</a:t>
            </a:r>
          </a:p>
        </p:txBody>
      </p:sp>
      <p:sp>
        <p:nvSpPr>
          <p:cNvPr id="14" name="TextBox 13">
            <a:extLst>
              <a:ext uri="{FF2B5EF4-FFF2-40B4-BE49-F238E27FC236}">
                <a16:creationId xmlns:a16="http://schemas.microsoft.com/office/drawing/2014/main" id="{AA93A357-F505-D461-E468-5BD494A9BED2}"/>
              </a:ext>
            </a:extLst>
          </p:cNvPr>
          <p:cNvSpPr txBox="1"/>
          <p:nvPr/>
        </p:nvSpPr>
        <p:spPr>
          <a:xfrm>
            <a:off x="609601" y="3109932"/>
            <a:ext cx="10972799" cy="249299"/>
          </a:xfrm>
          <a:prstGeom prst="rect">
            <a:avLst/>
          </a:prstGeom>
          <a:noFill/>
        </p:spPr>
        <p:txBody>
          <a:bodyPr wrap="square" lIns="0" tIns="0" rIns="0" bIns="0" rtlCol="0" anchor="ctr">
            <a:spAutoFit/>
          </a:bodyPr>
          <a:lstStyle/>
          <a:p>
            <a:pPr>
              <a:lnSpc>
                <a:spcPct val="90000"/>
              </a:lnSpc>
            </a:pPr>
            <a:r>
              <a:rPr lang="en-US" b="1" dirty="0"/>
              <a:t>DID YOU KNOW?</a:t>
            </a:r>
          </a:p>
        </p:txBody>
      </p:sp>
      <p:sp>
        <p:nvSpPr>
          <p:cNvPr id="15" name="Rectangle 14">
            <a:extLst>
              <a:ext uri="{FF2B5EF4-FFF2-40B4-BE49-F238E27FC236}">
                <a16:creationId xmlns:a16="http://schemas.microsoft.com/office/drawing/2014/main" id="{A0F56C54-B445-C218-546F-6C87C7726E60}"/>
              </a:ext>
            </a:extLst>
          </p:cNvPr>
          <p:cNvSpPr/>
          <p:nvPr/>
        </p:nvSpPr>
        <p:spPr>
          <a:xfrm>
            <a:off x="609601" y="124419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57EE936-9EA0-B2E6-9071-D7AF90331654}"/>
              </a:ext>
            </a:extLst>
          </p:cNvPr>
          <p:cNvSpPr txBox="1"/>
          <p:nvPr/>
        </p:nvSpPr>
        <p:spPr>
          <a:xfrm>
            <a:off x="958852" y="3528292"/>
            <a:ext cx="10623547" cy="193899"/>
          </a:xfrm>
          <a:prstGeom prst="rect">
            <a:avLst/>
          </a:prstGeom>
          <a:noFill/>
        </p:spPr>
        <p:txBody>
          <a:bodyPr wrap="square" lIns="0" tIns="0" rIns="0" bIns="0" rtlCol="0" anchor="ctr">
            <a:spAutoFit/>
          </a:bodyPr>
          <a:lstStyle/>
          <a:p>
            <a:pPr>
              <a:lnSpc>
                <a:spcPct val="90000"/>
              </a:lnSpc>
              <a:spcBef>
                <a:spcPts val="1000"/>
              </a:spcBef>
            </a:pPr>
            <a:r>
              <a:rPr lang="en-US" sz="1400" dirty="0"/>
              <a:t>Over 40% of salespeople find prospecting to be the most difficult part of the sales process</a:t>
            </a:r>
          </a:p>
        </p:txBody>
      </p:sp>
      <p:grpSp>
        <p:nvGrpSpPr>
          <p:cNvPr id="19" name="Group 18">
            <a:extLst>
              <a:ext uri="{FF2B5EF4-FFF2-40B4-BE49-F238E27FC236}">
                <a16:creationId xmlns:a16="http://schemas.microsoft.com/office/drawing/2014/main" id="{06270C4D-8838-9BDF-ACF9-1775B682C04E}"/>
              </a:ext>
            </a:extLst>
          </p:cNvPr>
          <p:cNvGrpSpPr/>
          <p:nvPr/>
        </p:nvGrpSpPr>
        <p:grpSpPr>
          <a:xfrm>
            <a:off x="609601" y="3534498"/>
            <a:ext cx="180690" cy="181486"/>
            <a:chOff x="6924675" y="2884488"/>
            <a:chExt cx="360363" cy="361950"/>
          </a:xfrm>
        </p:grpSpPr>
        <p:sp>
          <p:nvSpPr>
            <p:cNvPr id="20" name="Rectangle 19">
              <a:extLst>
                <a:ext uri="{FF2B5EF4-FFF2-40B4-BE49-F238E27FC236}">
                  <a16:creationId xmlns:a16="http://schemas.microsoft.com/office/drawing/2014/main" id="{CD83C675-39CC-41C8-1C39-4E6BD4B71C5F}"/>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9">
              <a:extLst>
                <a:ext uri="{FF2B5EF4-FFF2-40B4-BE49-F238E27FC236}">
                  <a16:creationId xmlns:a16="http://schemas.microsoft.com/office/drawing/2014/main" id="{DA1995D0-93E5-DD3B-4C0D-B6E470D55A07}"/>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3" name="Group 22">
            <a:extLst>
              <a:ext uri="{FF2B5EF4-FFF2-40B4-BE49-F238E27FC236}">
                <a16:creationId xmlns:a16="http://schemas.microsoft.com/office/drawing/2014/main" id="{427AD8FD-99BE-610D-B18C-867AB347BD31}"/>
              </a:ext>
            </a:extLst>
          </p:cNvPr>
          <p:cNvGrpSpPr/>
          <p:nvPr/>
        </p:nvGrpSpPr>
        <p:grpSpPr>
          <a:xfrm>
            <a:off x="609601" y="4060313"/>
            <a:ext cx="10972798" cy="387798"/>
            <a:chOff x="609601" y="3655728"/>
            <a:chExt cx="10972798" cy="387798"/>
          </a:xfrm>
        </p:grpSpPr>
        <p:sp>
          <p:nvSpPr>
            <p:cNvPr id="24" name="TextBox 23">
              <a:extLst>
                <a:ext uri="{FF2B5EF4-FFF2-40B4-BE49-F238E27FC236}">
                  <a16:creationId xmlns:a16="http://schemas.microsoft.com/office/drawing/2014/main" id="{1BA2B7A4-EAB4-266B-F93B-1C0EBAE6DF77}"/>
                </a:ext>
              </a:extLst>
            </p:cNvPr>
            <p:cNvSpPr txBox="1"/>
            <p:nvPr/>
          </p:nvSpPr>
          <p:spPr>
            <a:xfrm>
              <a:off x="958852" y="3655728"/>
              <a:ext cx="10623547" cy="387798"/>
            </a:xfrm>
            <a:prstGeom prst="rect">
              <a:avLst/>
            </a:prstGeom>
            <a:noFill/>
          </p:spPr>
          <p:txBody>
            <a:bodyPr wrap="square" lIns="0" tIns="0" rIns="0" bIns="0" rtlCol="0" anchor="ctr">
              <a:spAutoFit/>
            </a:bodyPr>
            <a:lstStyle/>
            <a:p>
              <a:pPr>
                <a:lnSpc>
                  <a:spcPct val="90000"/>
                </a:lnSpc>
                <a:spcBef>
                  <a:spcPts val="1000"/>
                </a:spcBef>
              </a:pPr>
              <a:r>
                <a:rPr lang="en-US" sz="1400" dirty="0"/>
                <a:t>Only 1 in 5 buyers want to have contact with a salesperson during the early stages of their buying journey but 3 in 5 want sales contact once they have conducted their own research</a:t>
              </a:r>
            </a:p>
          </p:txBody>
        </p:sp>
        <p:grpSp>
          <p:nvGrpSpPr>
            <p:cNvPr id="25" name="Group 24">
              <a:extLst>
                <a:ext uri="{FF2B5EF4-FFF2-40B4-BE49-F238E27FC236}">
                  <a16:creationId xmlns:a16="http://schemas.microsoft.com/office/drawing/2014/main" id="{835ED10A-6FF5-D8F0-7758-426FAB7AE8DB}"/>
                </a:ext>
              </a:extLst>
            </p:cNvPr>
            <p:cNvGrpSpPr/>
            <p:nvPr/>
          </p:nvGrpSpPr>
          <p:grpSpPr>
            <a:xfrm>
              <a:off x="609601" y="3655728"/>
              <a:ext cx="180690" cy="181486"/>
              <a:chOff x="6924675" y="2884488"/>
              <a:chExt cx="360363" cy="361950"/>
            </a:xfrm>
          </p:grpSpPr>
          <p:sp>
            <p:nvSpPr>
              <p:cNvPr id="26" name="Rectangle 25">
                <a:extLst>
                  <a:ext uri="{FF2B5EF4-FFF2-40B4-BE49-F238E27FC236}">
                    <a16:creationId xmlns:a16="http://schemas.microsoft.com/office/drawing/2014/main" id="{7701920B-8353-C620-86F9-3A7B8F51BA12}"/>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9">
                <a:extLst>
                  <a:ext uri="{FF2B5EF4-FFF2-40B4-BE49-F238E27FC236}">
                    <a16:creationId xmlns:a16="http://schemas.microsoft.com/office/drawing/2014/main" id="{B10926FC-710F-DBF4-4416-E637CC0C2ACF}"/>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33" name="Group 32">
            <a:extLst>
              <a:ext uri="{FF2B5EF4-FFF2-40B4-BE49-F238E27FC236}">
                <a16:creationId xmlns:a16="http://schemas.microsoft.com/office/drawing/2014/main" id="{32465F3F-6423-00C2-6BD0-F69D3F65F3C8}"/>
              </a:ext>
            </a:extLst>
          </p:cNvPr>
          <p:cNvGrpSpPr/>
          <p:nvPr/>
        </p:nvGrpSpPr>
        <p:grpSpPr>
          <a:xfrm>
            <a:off x="609601" y="4786233"/>
            <a:ext cx="10972798" cy="193899"/>
            <a:chOff x="609601" y="4667675"/>
            <a:chExt cx="10972798" cy="193899"/>
          </a:xfrm>
        </p:grpSpPr>
        <p:sp>
          <p:nvSpPr>
            <p:cNvPr id="29" name="TextBox 28">
              <a:extLst>
                <a:ext uri="{FF2B5EF4-FFF2-40B4-BE49-F238E27FC236}">
                  <a16:creationId xmlns:a16="http://schemas.microsoft.com/office/drawing/2014/main" id="{3C8EC2FA-8448-1A64-1962-17AADA473288}"/>
                </a:ext>
              </a:extLst>
            </p:cNvPr>
            <p:cNvSpPr txBox="1"/>
            <p:nvPr/>
          </p:nvSpPr>
          <p:spPr>
            <a:xfrm>
              <a:off x="958852" y="4667675"/>
              <a:ext cx="10623547" cy="193899"/>
            </a:xfrm>
            <a:prstGeom prst="rect">
              <a:avLst/>
            </a:prstGeom>
            <a:noFill/>
          </p:spPr>
          <p:txBody>
            <a:bodyPr wrap="square" lIns="0" tIns="0" rIns="0" bIns="0" rtlCol="0" anchor="ctr">
              <a:spAutoFit/>
            </a:bodyPr>
            <a:lstStyle/>
            <a:p>
              <a:pPr>
                <a:lnSpc>
                  <a:spcPct val="90000"/>
                </a:lnSpc>
                <a:spcBef>
                  <a:spcPts val="1000"/>
                </a:spcBef>
              </a:pPr>
              <a:r>
                <a:rPr lang="en-US" sz="1400" dirty="0"/>
                <a:t>A good rule of thumb is that it takes 350 outreach attempts to schedule 35 initial conversations, which leads to 1 opportunity </a:t>
              </a:r>
            </a:p>
          </p:txBody>
        </p:sp>
        <p:grpSp>
          <p:nvGrpSpPr>
            <p:cNvPr id="30" name="Group 29">
              <a:extLst>
                <a:ext uri="{FF2B5EF4-FFF2-40B4-BE49-F238E27FC236}">
                  <a16:creationId xmlns:a16="http://schemas.microsoft.com/office/drawing/2014/main" id="{69E4F4FF-BCED-3A5D-0255-67AE345589D6}"/>
                </a:ext>
              </a:extLst>
            </p:cNvPr>
            <p:cNvGrpSpPr/>
            <p:nvPr/>
          </p:nvGrpSpPr>
          <p:grpSpPr>
            <a:xfrm>
              <a:off x="609601" y="4673881"/>
              <a:ext cx="180690" cy="181486"/>
              <a:chOff x="6924675" y="2884488"/>
              <a:chExt cx="360363" cy="361950"/>
            </a:xfrm>
          </p:grpSpPr>
          <p:sp>
            <p:nvSpPr>
              <p:cNvPr id="31" name="Rectangle 30">
                <a:extLst>
                  <a:ext uri="{FF2B5EF4-FFF2-40B4-BE49-F238E27FC236}">
                    <a16:creationId xmlns:a16="http://schemas.microsoft.com/office/drawing/2014/main" id="{34118123-299D-010C-4166-B8215450A495}"/>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9">
                <a:extLst>
                  <a:ext uri="{FF2B5EF4-FFF2-40B4-BE49-F238E27FC236}">
                    <a16:creationId xmlns:a16="http://schemas.microsoft.com/office/drawing/2014/main" id="{4C23D610-0443-B441-DC3D-533C28A26855}"/>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34" name="Group 33">
            <a:extLst>
              <a:ext uri="{FF2B5EF4-FFF2-40B4-BE49-F238E27FC236}">
                <a16:creationId xmlns:a16="http://schemas.microsoft.com/office/drawing/2014/main" id="{1CF10FAE-7125-383A-2D51-DBA71B381D95}"/>
              </a:ext>
            </a:extLst>
          </p:cNvPr>
          <p:cNvGrpSpPr/>
          <p:nvPr/>
        </p:nvGrpSpPr>
        <p:grpSpPr>
          <a:xfrm>
            <a:off x="609601" y="5318252"/>
            <a:ext cx="10972798" cy="775597"/>
            <a:chOff x="609601" y="4667675"/>
            <a:chExt cx="10972798" cy="775597"/>
          </a:xfrm>
        </p:grpSpPr>
        <p:sp>
          <p:nvSpPr>
            <p:cNvPr id="35" name="TextBox 34">
              <a:extLst>
                <a:ext uri="{FF2B5EF4-FFF2-40B4-BE49-F238E27FC236}">
                  <a16:creationId xmlns:a16="http://schemas.microsoft.com/office/drawing/2014/main" id="{D81E66D9-8F0F-EE21-0A53-E7A66766BF87}"/>
                </a:ext>
              </a:extLst>
            </p:cNvPr>
            <p:cNvSpPr txBox="1"/>
            <p:nvPr/>
          </p:nvSpPr>
          <p:spPr>
            <a:xfrm>
              <a:off x="958852" y="4667675"/>
              <a:ext cx="10623547" cy="775597"/>
            </a:xfrm>
            <a:prstGeom prst="rect">
              <a:avLst/>
            </a:prstGeom>
            <a:noFill/>
          </p:spPr>
          <p:txBody>
            <a:bodyPr wrap="square" lIns="0" tIns="0" rIns="0" bIns="0" rtlCol="0" anchor="t">
              <a:spAutoFit/>
            </a:bodyPr>
            <a:lstStyle/>
            <a:p>
              <a:pPr>
                <a:lnSpc>
                  <a:spcPct val="90000"/>
                </a:lnSpc>
                <a:spcBef>
                  <a:spcPts val="1000"/>
                </a:spcBef>
              </a:pPr>
              <a:r>
                <a:rPr lang="en-US" sz="1400" dirty="0"/>
                <a:t>In short, generating opportunities through prospecting is a marathon not a sprint. Your buyers do not actively want to interact with you during their early education. In order to get them to engage with you, you must come prepared with an insight or observation that they find valuable. Only then will you be able start building your network of potential buyers and start activating that network to generate opportunities.</a:t>
              </a:r>
            </a:p>
          </p:txBody>
        </p:sp>
        <p:grpSp>
          <p:nvGrpSpPr>
            <p:cNvPr id="36" name="Group 35">
              <a:extLst>
                <a:ext uri="{FF2B5EF4-FFF2-40B4-BE49-F238E27FC236}">
                  <a16:creationId xmlns:a16="http://schemas.microsoft.com/office/drawing/2014/main" id="{2DC606E5-79D2-21E7-58BA-CAA7FEB1106E}"/>
                </a:ext>
              </a:extLst>
            </p:cNvPr>
            <p:cNvGrpSpPr/>
            <p:nvPr/>
          </p:nvGrpSpPr>
          <p:grpSpPr>
            <a:xfrm>
              <a:off x="609601" y="4673881"/>
              <a:ext cx="180690" cy="181486"/>
              <a:chOff x="6924675" y="2884488"/>
              <a:chExt cx="360363" cy="361950"/>
            </a:xfrm>
          </p:grpSpPr>
          <p:sp>
            <p:nvSpPr>
              <p:cNvPr id="37" name="Rectangle 36">
                <a:extLst>
                  <a:ext uri="{FF2B5EF4-FFF2-40B4-BE49-F238E27FC236}">
                    <a16:creationId xmlns:a16="http://schemas.microsoft.com/office/drawing/2014/main" id="{C5470A67-6F3C-0752-1CE7-CDDE50E56B11}"/>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9">
                <a:extLst>
                  <a:ext uri="{FF2B5EF4-FFF2-40B4-BE49-F238E27FC236}">
                    <a16:creationId xmlns:a16="http://schemas.microsoft.com/office/drawing/2014/main" id="{64424783-0A7B-1D3D-9CF4-1ADC340F9DA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cxnSp>
        <p:nvCxnSpPr>
          <p:cNvPr id="39" name="Straight Connector 38">
            <a:extLst>
              <a:ext uri="{FF2B5EF4-FFF2-40B4-BE49-F238E27FC236}">
                <a16:creationId xmlns:a16="http://schemas.microsoft.com/office/drawing/2014/main" id="{D6F6E615-4F33-E7A5-9311-DF62FC77AE3F}"/>
              </a:ext>
            </a:extLst>
          </p:cNvPr>
          <p:cNvCxnSpPr>
            <a:cxnSpLocks/>
          </p:cNvCxnSpPr>
          <p:nvPr/>
        </p:nvCxnSpPr>
        <p:spPr>
          <a:xfrm>
            <a:off x="958852" y="4617172"/>
            <a:ext cx="10623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654EEF-0B77-0965-FB9C-903FC58CC5BA}"/>
              </a:ext>
            </a:extLst>
          </p:cNvPr>
          <p:cNvCxnSpPr>
            <a:cxnSpLocks/>
          </p:cNvCxnSpPr>
          <p:nvPr/>
        </p:nvCxnSpPr>
        <p:spPr>
          <a:xfrm>
            <a:off x="958852" y="5149193"/>
            <a:ext cx="10623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AD02F2-309A-55DF-74F0-7E5F40875B20}"/>
              </a:ext>
            </a:extLst>
          </p:cNvPr>
          <p:cNvCxnSpPr>
            <a:cxnSpLocks/>
          </p:cNvCxnSpPr>
          <p:nvPr/>
        </p:nvCxnSpPr>
        <p:spPr>
          <a:xfrm>
            <a:off x="958852" y="3891252"/>
            <a:ext cx="10623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61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59302-D486-4082-1D6E-4CD6FD01F02D}"/>
              </a:ext>
            </a:extLst>
          </p:cNvPr>
          <p:cNvSpPr/>
          <p:nvPr/>
        </p:nvSpPr>
        <p:spPr>
          <a:xfrm>
            <a:off x="0" y="1181852"/>
            <a:ext cx="11582400" cy="1700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a:lstStyle/>
          <a:p>
            <a:r>
              <a:rPr lang="en-US" dirty="0"/>
              <a:t>Prospecting 101</a:t>
            </a:r>
          </a:p>
        </p:txBody>
      </p:sp>
      <p:sp>
        <p:nvSpPr>
          <p:cNvPr id="2" name="TextBox 1">
            <a:extLst>
              <a:ext uri="{FF2B5EF4-FFF2-40B4-BE49-F238E27FC236}">
                <a16:creationId xmlns:a16="http://schemas.microsoft.com/office/drawing/2014/main" id="{35228E5D-4A4C-A6BE-AA9C-9B9B7A312E21}"/>
              </a:ext>
            </a:extLst>
          </p:cNvPr>
          <p:cNvSpPr txBox="1"/>
          <p:nvPr/>
        </p:nvSpPr>
        <p:spPr>
          <a:xfrm>
            <a:off x="609600" y="1601016"/>
            <a:ext cx="2992016" cy="861774"/>
          </a:xfrm>
          <a:prstGeom prst="rect">
            <a:avLst/>
          </a:prstGeom>
          <a:noFill/>
        </p:spPr>
        <p:txBody>
          <a:bodyPr wrap="square" lIns="0" tIns="0" rIns="0" bIns="0" rtlCol="0">
            <a:spAutoFit/>
          </a:bodyPr>
          <a:lstStyle/>
          <a:p>
            <a:r>
              <a:rPr lang="en-US" sz="2800" b="1" dirty="0">
                <a:solidFill>
                  <a:schemeClr val="tx2"/>
                </a:solidFill>
              </a:rPr>
              <a:t>PROSPECTING METHODOLOGY</a:t>
            </a:r>
          </a:p>
        </p:txBody>
      </p:sp>
      <p:sp>
        <p:nvSpPr>
          <p:cNvPr id="14" name="TextBox 13">
            <a:extLst>
              <a:ext uri="{FF2B5EF4-FFF2-40B4-BE49-F238E27FC236}">
                <a16:creationId xmlns:a16="http://schemas.microsoft.com/office/drawing/2014/main" id="{CCD8661F-C3D7-96F1-E2AC-687EA634B023}"/>
              </a:ext>
            </a:extLst>
          </p:cNvPr>
          <p:cNvSpPr txBox="1"/>
          <p:nvPr/>
        </p:nvSpPr>
        <p:spPr>
          <a:xfrm>
            <a:off x="3900196" y="1657955"/>
            <a:ext cx="7671694" cy="747897"/>
          </a:xfrm>
          <a:prstGeom prst="rect">
            <a:avLst/>
          </a:prstGeom>
          <a:noFill/>
        </p:spPr>
        <p:txBody>
          <a:bodyPr wrap="square" lIns="0" tIns="0" rIns="0" bIns="0" rtlCol="0">
            <a:spAutoFit/>
          </a:bodyPr>
          <a:lstStyle/>
          <a:p>
            <a:pPr indent="0">
              <a:lnSpc>
                <a:spcPct val="90000"/>
              </a:lnSpc>
              <a:spcBef>
                <a:spcPts val="0"/>
              </a:spcBef>
              <a:buNone/>
            </a:pPr>
            <a:r>
              <a:rPr lang="en-US" dirty="0"/>
              <a:t>Use this simple 3 step approach to ensure you are making the most of your early-stage interactions with each prospect. Each of these steps are covered in detail in the following pages.</a:t>
            </a:r>
          </a:p>
        </p:txBody>
      </p:sp>
      <p:sp>
        <p:nvSpPr>
          <p:cNvPr id="25" name="Rectangle 24">
            <a:extLst>
              <a:ext uri="{FF2B5EF4-FFF2-40B4-BE49-F238E27FC236}">
                <a16:creationId xmlns:a16="http://schemas.microsoft.com/office/drawing/2014/main" id="{867C7D4F-138B-3553-3966-09E4B5D57286}"/>
              </a:ext>
            </a:extLst>
          </p:cNvPr>
          <p:cNvSpPr/>
          <p:nvPr/>
        </p:nvSpPr>
        <p:spPr>
          <a:xfrm>
            <a:off x="609600" y="2667358"/>
            <a:ext cx="3417373" cy="3504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3AAF641-BCE3-08FE-01C1-27103DD3FF05}"/>
              </a:ext>
            </a:extLst>
          </p:cNvPr>
          <p:cNvSpPr/>
          <p:nvPr/>
        </p:nvSpPr>
        <p:spPr>
          <a:xfrm>
            <a:off x="938116" y="3143460"/>
            <a:ext cx="2760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kumimoji="0" lang="en-US" sz="2400" b="1" i="0" u="none" strike="noStrike" kern="1200" cap="none" spc="0" normalizeH="0" baseline="0" noProof="0" dirty="0">
                <a:ln>
                  <a:noFill/>
                </a:ln>
                <a:solidFill>
                  <a:schemeClr val="accent4"/>
                </a:solidFill>
                <a:effectLst/>
                <a:uLnTx/>
                <a:uFillTx/>
                <a:cs typeface="Calibri" panose="020F0502020204030204" pitchFamily="34" charset="0"/>
              </a:rPr>
              <a:t>EDUCATE</a:t>
            </a:r>
            <a:endParaRPr kumimoji="0" lang="en-US" sz="2400" b="1" i="0" u="none" strike="noStrike" kern="1200" cap="none" spc="0" normalizeH="0" baseline="0" noProof="0" dirty="0">
              <a:ln>
                <a:noFill/>
              </a:ln>
              <a:solidFill>
                <a:schemeClr val="accent4"/>
              </a:solidFill>
              <a:effectLst/>
              <a:uLnTx/>
              <a:uFillTx/>
              <a:ea typeface="+mn-ea"/>
              <a:cs typeface="+mn-cs"/>
            </a:endParaRPr>
          </a:p>
        </p:txBody>
      </p:sp>
      <p:grpSp>
        <p:nvGrpSpPr>
          <p:cNvPr id="63" name="Group 62">
            <a:extLst>
              <a:ext uri="{FF2B5EF4-FFF2-40B4-BE49-F238E27FC236}">
                <a16:creationId xmlns:a16="http://schemas.microsoft.com/office/drawing/2014/main" id="{38A5FECE-8795-D7A7-6E2B-6CE5246951D8}"/>
              </a:ext>
            </a:extLst>
          </p:cNvPr>
          <p:cNvGrpSpPr/>
          <p:nvPr/>
        </p:nvGrpSpPr>
        <p:grpSpPr>
          <a:xfrm>
            <a:off x="938116" y="5503285"/>
            <a:ext cx="542925" cy="668915"/>
            <a:chOff x="879732" y="5503285"/>
            <a:chExt cx="542925" cy="668915"/>
          </a:xfrm>
        </p:grpSpPr>
        <p:sp>
          <p:nvSpPr>
            <p:cNvPr id="28" name="Rectangle 27">
              <a:extLst>
                <a:ext uri="{FF2B5EF4-FFF2-40B4-BE49-F238E27FC236}">
                  <a16:creationId xmlns:a16="http://schemas.microsoft.com/office/drawing/2014/main" id="{B0CF0029-E351-A1B3-1319-4F0A3A697953}"/>
                </a:ext>
              </a:extLst>
            </p:cNvPr>
            <p:cNvSpPr/>
            <p:nvPr/>
          </p:nvSpPr>
          <p:spPr>
            <a:xfrm>
              <a:off x="879732" y="6126481"/>
              <a:ext cx="5429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18321F-714F-4D9A-9BAC-F3648DBACA93}"/>
                </a:ext>
              </a:extLst>
            </p:cNvPr>
            <p:cNvSpPr/>
            <p:nvPr/>
          </p:nvSpPr>
          <p:spPr>
            <a:xfrm>
              <a:off x="879732" y="5503285"/>
              <a:ext cx="542925" cy="49244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3200" b="1" i="1" dirty="0">
                  <a:solidFill>
                    <a:schemeClr val="bg1">
                      <a:lumMod val="85000"/>
                    </a:schemeClr>
                  </a:solidFill>
                </a:rPr>
                <a:t>01</a:t>
              </a:r>
            </a:p>
          </p:txBody>
        </p:sp>
      </p:grpSp>
      <p:sp>
        <p:nvSpPr>
          <p:cNvPr id="37" name="Rectangle 36">
            <a:extLst>
              <a:ext uri="{FF2B5EF4-FFF2-40B4-BE49-F238E27FC236}">
                <a16:creationId xmlns:a16="http://schemas.microsoft.com/office/drawing/2014/main" id="{439B04D3-49D4-145B-A3D9-04A9E99B4F73}"/>
              </a:ext>
            </a:extLst>
          </p:cNvPr>
          <p:cNvSpPr/>
          <p:nvPr/>
        </p:nvSpPr>
        <p:spPr>
          <a:xfrm>
            <a:off x="938116" y="3675798"/>
            <a:ext cx="2760340" cy="6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fontAlgn="auto">
              <a:lnSpc>
                <a:spcPct val="90000"/>
              </a:lnSpc>
              <a:spcAft>
                <a:spcPts val="0"/>
              </a:spcAft>
              <a:buClrTx/>
              <a:buSzTx/>
              <a:tabLst/>
              <a:defRPr/>
            </a:pPr>
            <a:r>
              <a:rPr lang="en-US" sz="1600" dirty="0">
                <a:solidFill>
                  <a:schemeClr val="bg1"/>
                </a:solidFill>
              </a:rPr>
              <a:t>yourself on the prospect’s industry, organization, and background</a:t>
            </a:r>
          </a:p>
        </p:txBody>
      </p:sp>
      <p:sp>
        <p:nvSpPr>
          <p:cNvPr id="40" name="Rectangle 39">
            <a:extLst>
              <a:ext uri="{FF2B5EF4-FFF2-40B4-BE49-F238E27FC236}">
                <a16:creationId xmlns:a16="http://schemas.microsoft.com/office/drawing/2014/main" id="{622FE3B1-1846-FF82-976E-75045D00B7B3}"/>
              </a:ext>
            </a:extLst>
          </p:cNvPr>
          <p:cNvSpPr/>
          <p:nvPr/>
        </p:nvSpPr>
        <p:spPr>
          <a:xfrm>
            <a:off x="4382059" y="2667358"/>
            <a:ext cx="3417373" cy="3504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4DB2541-2FE2-65AB-68D0-30537AD8650D}"/>
              </a:ext>
            </a:extLst>
          </p:cNvPr>
          <p:cNvSpPr/>
          <p:nvPr/>
        </p:nvSpPr>
        <p:spPr>
          <a:xfrm>
            <a:off x="4710575" y="3143460"/>
            <a:ext cx="2760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kumimoji="0" lang="en-US" sz="2400" b="1" i="0" u="none" strike="noStrike" kern="1200" cap="none" spc="0" normalizeH="0" baseline="0" noProof="0" dirty="0">
                <a:ln>
                  <a:noFill/>
                </a:ln>
                <a:solidFill>
                  <a:schemeClr val="accent4"/>
                </a:solidFill>
                <a:effectLst/>
                <a:uLnTx/>
                <a:uFillTx/>
                <a:cs typeface="Calibri" panose="020F0502020204030204" pitchFamily="34" charset="0"/>
              </a:rPr>
              <a:t>PREPARE </a:t>
            </a:r>
            <a:endParaRPr kumimoji="0" lang="en-US" sz="2400" b="1" i="0" u="none" strike="noStrike" kern="1200" cap="none" spc="0" normalizeH="0" baseline="0" noProof="0" dirty="0">
              <a:ln>
                <a:noFill/>
              </a:ln>
              <a:solidFill>
                <a:schemeClr val="accent4"/>
              </a:solidFill>
              <a:effectLst/>
              <a:uLnTx/>
              <a:uFillTx/>
              <a:ea typeface="+mn-ea"/>
              <a:cs typeface="+mn-cs"/>
            </a:endParaRPr>
          </a:p>
        </p:txBody>
      </p:sp>
      <p:grpSp>
        <p:nvGrpSpPr>
          <p:cNvPr id="64" name="Group 63">
            <a:extLst>
              <a:ext uri="{FF2B5EF4-FFF2-40B4-BE49-F238E27FC236}">
                <a16:creationId xmlns:a16="http://schemas.microsoft.com/office/drawing/2014/main" id="{A3AC29E7-77D3-19A4-E8F5-A3D5BC00E8E0}"/>
              </a:ext>
            </a:extLst>
          </p:cNvPr>
          <p:cNvGrpSpPr/>
          <p:nvPr/>
        </p:nvGrpSpPr>
        <p:grpSpPr>
          <a:xfrm>
            <a:off x="4710575" y="5503285"/>
            <a:ext cx="542925" cy="668915"/>
            <a:chOff x="4652191" y="5503285"/>
            <a:chExt cx="542925" cy="668915"/>
          </a:xfrm>
        </p:grpSpPr>
        <p:sp>
          <p:nvSpPr>
            <p:cNvPr id="42" name="Rectangle 41">
              <a:extLst>
                <a:ext uri="{FF2B5EF4-FFF2-40B4-BE49-F238E27FC236}">
                  <a16:creationId xmlns:a16="http://schemas.microsoft.com/office/drawing/2014/main" id="{288E905B-CFC6-56A9-FB97-FB045B59B1C6}"/>
                </a:ext>
              </a:extLst>
            </p:cNvPr>
            <p:cNvSpPr/>
            <p:nvPr/>
          </p:nvSpPr>
          <p:spPr>
            <a:xfrm>
              <a:off x="4652191" y="6126481"/>
              <a:ext cx="5429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7BC5BA6-A8F1-27F0-8CDA-43D8C0B492D9}"/>
                </a:ext>
              </a:extLst>
            </p:cNvPr>
            <p:cNvSpPr/>
            <p:nvPr/>
          </p:nvSpPr>
          <p:spPr>
            <a:xfrm>
              <a:off x="4652191" y="5503285"/>
              <a:ext cx="542925" cy="49244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3200" b="1" i="1" dirty="0">
                  <a:solidFill>
                    <a:schemeClr val="bg1">
                      <a:lumMod val="85000"/>
                    </a:schemeClr>
                  </a:solidFill>
                </a:rPr>
                <a:t>02</a:t>
              </a:r>
            </a:p>
          </p:txBody>
        </p:sp>
      </p:grpSp>
      <p:sp>
        <p:nvSpPr>
          <p:cNvPr id="46" name="Rectangle 45">
            <a:extLst>
              <a:ext uri="{FF2B5EF4-FFF2-40B4-BE49-F238E27FC236}">
                <a16:creationId xmlns:a16="http://schemas.microsoft.com/office/drawing/2014/main" id="{C4F34918-BAA4-ABBE-648F-A246FFA0ABD9}"/>
              </a:ext>
            </a:extLst>
          </p:cNvPr>
          <p:cNvSpPr/>
          <p:nvPr/>
        </p:nvSpPr>
        <p:spPr>
          <a:xfrm>
            <a:off x="4710575" y="3675798"/>
            <a:ext cx="2760340" cy="88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fontAlgn="auto">
              <a:lnSpc>
                <a:spcPct val="90000"/>
              </a:lnSpc>
              <a:spcAft>
                <a:spcPts val="0"/>
              </a:spcAft>
              <a:buClrTx/>
              <a:buSzTx/>
              <a:tabLst/>
              <a:defRPr/>
            </a:pPr>
            <a:r>
              <a:rPr lang="en-US" sz="1600" dirty="0">
                <a:solidFill>
                  <a:schemeClr val="bg1"/>
                </a:solidFill>
              </a:rPr>
              <a:t>objectives for the interaction, appropriate follow up content, and responses to likely prospect questions</a:t>
            </a:r>
          </a:p>
        </p:txBody>
      </p:sp>
      <p:sp>
        <p:nvSpPr>
          <p:cNvPr id="58" name="Rectangle 57">
            <a:extLst>
              <a:ext uri="{FF2B5EF4-FFF2-40B4-BE49-F238E27FC236}">
                <a16:creationId xmlns:a16="http://schemas.microsoft.com/office/drawing/2014/main" id="{04C2F83A-50E1-04A5-B023-5DFAA04E8034}"/>
              </a:ext>
            </a:extLst>
          </p:cNvPr>
          <p:cNvSpPr/>
          <p:nvPr/>
        </p:nvSpPr>
        <p:spPr>
          <a:xfrm>
            <a:off x="8154517" y="2667358"/>
            <a:ext cx="3417373" cy="3504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976C1D-4575-45B7-5C25-A6DD5BF43AC7}"/>
              </a:ext>
            </a:extLst>
          </p:cNvPr>
          <p:cNvSpPr/>
          <p:nvPr/>
        </p:nvSpPr>
        <p:spPr>
          <a:xfrm>
            <a:off x="8483033" y="3143460"/>
            <a:ext cx="2760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algn="l" defTabSz="1219170" rtl="0" eaLnBrk="1" fontAlgn="auto" latinLnBrk="0" hangingPunct="1">
              <a:lnSpc>
                <a:spcPct val="100000"/>
              </a:lnSpc>
              <a:spcBef>
                <a:spcPts val="600"/>
              </a:spcBef>
              <a:spcAft>
                <a:spcPts val="0"/>
              </a:spcAft>
              <a:buClrTx/>
              <a:buSzTx/>
              <a:tabLst/>
              <a:defRPr/>
            </a:pPr>
            <a:r>
              <a:rPr kumimoji="0" lang="en-US" sz="2400" b="1" i="0" u="none" strike="noStrike" kern="1200" cap="none" spc="0" normalizeH="0" baseline="0" noProof="0" dirty="0">
                <a:ln>
                  <a:noFill/>
                </a:ln>
                <a:solidFill>
                  <a:schemeClr val="accent4"/>
                </a:solidFill>
                <a:effectLst/>
                <a:uLnTx/>
                <a:uFillTx/>
                <a:cs typeface="Calibri" panose="020F0502020204030204" pitchFamily="34" charset="0"/>
              </a:rPr>
              <a:t>ENGAGE</a:t>
            </a:r>
            <a:endParaRPr kumimoji="0" lang="en-US" sz="2400" b="1" i="0" u="none" strike="noStrike" kern="1200" cap="none" spc="0" normalizeH="0" baseline="0" noProof="0" dirty="0">
              <a:ln>
                <a:noFill/>
              </a:ln>
              <a:solidFill>
                <a:schemeClr val="accent4"/>
              </a:solidFill>
              <a:effectLst/>
              <a:uLnTx/>
              <a:uFillTx/>
              <a:ea typeface="+mn-ea"/>
              <a:cs typeface="+mn-cs"/>
            </a:endParaRPr>
          </a:p>
        </p:txBody>
      </p:sp>
      <p:grpSp>
        <p:nvGrpSpPr>
          <p:cNvPr id="65" name="Group 64">
            <a:extLst>
              <a:ext uri="{FF2B5EF4-FFF2-40B4-BE49-F238E27FC236}">
                <a16:creationId xmlns:a16="http://schemas.microsoft.com/office/drawing/2014/main" id="{189690D6-4267-3A45-B949-27401BDBFE53}"/>
              </a:ext>
            </a:extLst>
          </p:cNvPr>
          <p:cNvGrpSpPr/>
          <p:nvPr/>
        </p:nvGrpSpPr>
        <p:grpSpPr>
          <a:xfrm>
            <a:off x="8483033" y="5503285"/>
            <a:ext cx="542925" cy="668915"/>
            <a:chOff x="8424649" y="5503285"/>
            <a:chExt cx="542925" cy="668915"/>
          </a:xfrm>
        </p:grpSpPr>
        <p:sp>
          <p:nvSpPr>
            <p:cNvPr id="60" name="Rectangle 59">
              <a:extLst>
                <a:ext uri="{FF2B5EF4-FFF2-40B4-BE49-F238E27FC236}">
                  <a16:creationId xmlns:a16="http://schemas.microsoft.com/office/drawing/2014/main" id="{72267405-60B2-977F-B479-262D566FED63}"/>
                </a:ext>
              </a:extLst>
            </p:cNvPr>
            <p:cNvSpPr/>
            <p:nvPr/>
          </p:nvSpPr>
          <p:spPr>
            <a:xfrm>
              <a:off x="8424649" y="6126481"/>
              <a:ext cx="5429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0A0BFDF-4321-65A2-751E-4351666609E0}"/>
                </a:ext>
              </a:extLst>
            </p:cNvPr>
            <p:cNvSpPr/>
            <p:nvPr/>
          </p:nvSpPr>
          <p:spPr>
            <a:xfrm>
              <a:off x="8424649" y="5503285"/>
              <a:ext cx="542925" cy="49244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3200" b="1" i="1" dirty="0">
                  <a:solidFill>
                    <a:schemeClr val="bg1">
                      <a:lumMod val="85000"/>
                    </a:schemeClr>
                  </a:solidFill>
                </a:rPr>
                <a:t>03</a:t>
              </a:r>
            </a:p>
          </p:txBody>
        </p:sp>
      </p:grpSp>
      <p:sp>
        <p:nvSpPr>
          <p:cNvPr id="62" name="Rectangle 61">
            <a:extLst>
              <a:ext uri="{FF2B5EF4-FFF2-40B4-BE49-F238E27FC236}">
                <a16:creationId xmlns:a16="http://schemas.microsoft.com/office/drawing/2014/main" id="{50BF0CDF-629D-EE44-B364-3C49E7392939}"/>
              </a:ext>
            </a:extLst>
          </p:cNvPr>
          <p:cNvSpPr/>
          <p:nvPr/>
        </p:nvSpPr>
        <p:spPr>
          <a:xfrm>
            <a:off x="8483033" y="3675798"/>
            <a:ext cx="2760340" cy="132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R="0" lvl="0" fontAlgn="auto">
              <a:lnSpc>
                <a:spcPct val="90000"/>
              </a:lnSpc>
              <a:spcAft>
                <a:spcPts val="0"/>
              </a:spcAft>
              <a:buClrTx/>
              <a:buSzTx/>
              <a:tabLst/>
              <a:defRPr/>
            </a:pPr>
            <a:r>
              <a:rPr lang="en-US" sz="1600" dirty="0">
                <a:solidFill>
                  <a:schemeClr val="bg1"/>
                </a:solidFill>
              </a:rPr>
              <a:t>the prospect by bringing a unique insight on challenges their industry / organization is likely facing that your product, service, or solution addresses</a:t>
            </a:r>
          </a:p>
        </p:txBody>
      </p:sp>
    </p:spTree>
    <p:extLst>
      <p:ext uri="{BB962C8B-B14F-4D97-AF65-F5344CB8AC3E}">
        <p14:creationId xmlns:p14="http://schemas.microsoft.com/office/powerpoint/2010/main" val="2628023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374</TotalTime>
  <Words>5887</Words>
  <Application>Microsoft Macintosh PowerPoint</Application>
  <PresentationFormat>Widescreen</PresentationFormat>
  <Paragraphs>403</Paragraphs>
  <Slides>25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Avenir Next LT Pro</vt:lpstr>
      <vt:lpstr>Calibri</vt:lpstr>
      <vt:lpstr>Courier New</vt:lpstr>
      <vt:lpstr>Microsoft Sans Serif</vt:lpstr>
      <vt:lpstr>Poppins Light</vt:lpstr>
      <vt:lpstr>Poppins SemiBold</vt:lpstr>
      <vt:lpstr>Wingdings</vt:lpstr>
      <vt:lpstr>SBI PPT</vt:lpstr>
      <vt:lpstr>think-cell Slide</vt:lpstr>
      <vt:lpstr>Prospecting Playbook</vt:lpstr>
      <vt:lpstr>Prospecting Playbook Overview</vt:lpstr>
      <vt:lpstr>PowerPoint Presentation</vt:lpstr>
      <vt:lpstr>PowerPoint Presentation</vt:lpstr>
      <vt:lpstr>Build a Prospecting Plan Based on Data from a Variety of  Cross-Functional Sources</vt:lpstr>
      <vt:lpstr>Example Outbound Prospecting Cadence</vt:lpstr>
      <vt:lpstr>PowerPoint Presentation</vt:lpstr>
      <vt:lpstr>Prospecting is an “Always on” Activity</vt:lpstr>
      <vt:lpstr>Prospecting 101</vt:lpstr>
      <vt:lpstr>Prospecting Begins with Education</vt:lpstr>
      <vt:lpstr>Example of a Checklist for Step 1</vt:lpstr>
      <vt:lpstr>Preparation for Every Interaction is Imperative</vt:lpstr>
      <vt:lpstr>Call Plan Template and Best Practices</vt:lpstr>
      <vt:lpstr>Example of a Checklist for Step 2</vt:lpstr>
      <vt:lpstr>Actively Engage the Prospect in a Conversation</vt:lpstr>
      <vt:lpstr>Bring Commercial Insight to Establish Credibility</vt:lpstr>
      <vt:lpstr>Conducting the Discovery Call</vt:lpstr>
      <vt:lpstr>Conducting the Discovery Call</vt:lpstr>
      <vt:lpstr>Diving Deeper</vt:lpstr>
      <vt:lpstr>Objection Handling</vt:lpstr>
      <vt:lpstr>Example of a Checklist for Step 3</vt:lpstr>
      <vt:lpstr>Building a Champion</vt:lpstr>
      <vt:lpstr>Concluding the Discovery Call</vt:lpstr>
      <vt:lpstr>Concluding the Call and Charting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14</cp:revision>
  <dcterms:created xsi:type="dcterms:W3CDTF">2022-12-02T21:37:18Z</dcterms:created>
  <dcterms:modified xsi:type="dcterms:W3CDTF">2024-04-24T19:25:16Z</dcterms:modified>
</cp:coreProperties>
</file>