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113416025" r:id="rId6"/>
    <p:sldId id="258" r:id="rId7"/>
    <p:sldId id="257" r:id="rId8"/>
    <p:sldId id="2113416038" r:id="rId9"/>
    <p:sldId id="2113416042" r:id="rId10"/>
    <p:sldId id="2113416039" r:id="rId11"/>
    <p:sldId id="2113416043" r:id="rId12"/>
    <p:sldId id="2113416790" r:id="rId13"/>
    <p:sldId id="2113416040" r:id="rId14"/>
    <p:sldId id="2113416791" r:id="rId15"/>
    <p:sldId id="2113416792" r:id="rId16"/>
    <p:sldId id="2113416793" r:id="rId17"/>
    <p:sldId id="2113416794" r:id="rId18"/>
    <p:sldId id="2113416041" r:id="rId19"/>
    <p:sldId id="2113416795" r:id="rId20"/>
    <p:sldId id="2113416796" r:id="rId21"/>
    <p:sldId id="2113416797" r:id="rId22"/>
    <p:sldId id="21134167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1" autoAdjust="0"/>
    <p:restoredTop sz="95859"/>
  </p:normalViewPr>
  <p:slideViewPr>
    <p:cSldViewPr snapToGrid="0">
      <p:cViewPr>
        <p:scale>
          <a:sx n="96" d="100"/>
          <a:sy n="96" d="100"/>
        </p:scale>
        <p:origin x="1488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43484388476363E-2"/>
          <c:y val="2.2690652739043693E-2"/>
          <c:w val="0.90385654988401254"/>
          <c:h val="0.80575114228122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0 to 50%</c:v>
                </c:pt>
                <c:pt idx="1">
                  <c:v>50 to 75%</c:v>
                </c:pt>
                <c:pt idx="2">
                  <c:v>75 to 90%</c:v>
                </c:pt>
                <c:pt idx="3">
                  <c:v>90 to 100%</c:v>
                </c:pt>
                <c:pt idx="4">
                  <c:v>100 to 110%</c:v>
                </c:pt>
                <c:pt idx="5">
                  <c:v>110 to 125%</c:v>
                </c:pt>
                <c:pt idx="6">
                  <c:v>125 to 150%</c:v>
                </c:pt>
                <c:pt idx="7">
                  <c:v>150%+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3.5714285714285712E-2</c:v>
                </c:pt>
                <c:pt idx="1">
                  <c:v>0.25</c:v>
                </c:pt>
                <c:pt idx="2">
                  <c:v>0.25</c:v>
                </c:pt>
                <c:pt idx="3">
                  <c:v>0.2857142857142857</c:v>
                </c:pt>
                <c:pt idx="4">
                  <c:v>7.1428571428571425E-2</c:v>
                </c:pt>
                <c:pt idx="5">
                  <c:v>3.5714285714285712E-2</c:v>
                </c:pt>
                <c:pt idx="6">
                  <c:v>3.5714285714285712E-2</c:v>
                </c:pt>
                <c:pt idx="7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EC-422F-BC1E-D707839E3DDA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CAM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0 to 50%</c:v>
                </c:pt>
                <c:pt idx="1">
                  <c:v>50 to 75%</c:v>
                </c:pt>
                <c:pt idx="2">
                  <c:v>75 to 90%</c:v>
                </c:pt>
                <c:pt idx="3">
                  <c:v>90 to 100%</c:v>
                </c:pt>
                <c:pt idx="4">
                  <c:v>100 to 110%</c:v>
                </c:pt>
                <c:pt idx="5">
                  <c:v>110 to 125%</c:v>
                </c:pt>
                <c:pt idx="6">
                  <c:v>125 to 150%</c:v>
                </c:pt>
                <c:pt idx="7">
                  <c:v>150%+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5.5555555555555552E-2</c:v>
                </c:pt>
                <c:pt idx="1">
                  <c:v>0.3888888888888889</c:v>
                </c:pt>
                <c:pt idx="2">
                  <c:v>0.27777777777777779</c:v>
                </c:pt>
                <c:pt idx="3">
                  <c:v>0.16666666666666666</c:v>
                </c:pt>
                <c:pt idx="4">
                  <c:v>0.1111111111111111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EC-422F-BC1E-D707839E3DDA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0 to 50%</c:v>
                </c:pt>
                <c:pt idx="1">
                  <c:v>50 to 75%</c:v>
                </c:pt>
                <c:pt idx="2">
                  <c:v>75 to 90%</c:v>
                </c:pt>
                <c:pt idx="3">
                  <c:v>90 to 100%</c:v>
                </c:pt>
                <c:pt idx="4">
                  <c:v>100 to 110%</c:v>
                </c:pt>
                <c:pt idx="5">
                  <c:v>110 to 125%</c:v>
                </c:pt>
                <c:pt idx="6">
                  <c:v>125 to 150%</c:v>
                </c:pt>
                <c:pt idx="7">
                  <c:v>150%+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</c:v>
                </c:pt>
                <c:pt idx="1">
                  <c:v>0.39285714285714285</c:v>
                </c:pt>
                <c:pt idx="2">
                  <c:v>0.25</c:v>
                </c:pt>
                <c:pt idx="3">
                  <c:v>0.25</c:v>
                </c:pt>
                <c:pt idx="4">
                  <c:v>0.10714285714285714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EC-422F-BC1E-D707839E3DDA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CORP SE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0 to 50%</c:v>
                </c:pt>
                <c:pt idx="1">
                  <c:v>50 to 75%</c:v>
                </c:pt>
                <c:pt idx="2">
                  <c:v>75 to 90%</c:v>
                </c:pt>
                <c:pt idx="3">
                  <c:v>90 to 100%</c:v>
                </c:pt>
                <c:pt idx="4">
                  <c:v>100 to 110%</c:v>
                </c:pt>
                <c:pt idx="5">
                  <c:v>110 to 125%</c:v>
                </c:pt>
                <c:pt idx="6">
                  <c:v>125 to 150%</c:v>
                </c:pt>
                <c:pt idx="7">
                  <c:v>150%+</c:v>
                </c:pt>
              </c:strCache>
            </c:strRef>
          </c:cat>
          <c:val>
            <c:numRef>
              <c:f>Sheet1!$E$2:$E$9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EC-422F-BC1E-D707839E3DDA}"/>
            </c:ext>
          </c:extLst>
        </c:ser>
        <c:ser>
          <c:idx val="1"/>
          <c:order val="4"/>
          <c:tx>
            <c:strRef>
              <c:f>Sheet1!$F$1</c:f>
              <c:strCache>
                <c:ptCount val="1"/>
                <c:pt idx="0">
                  <c:v>SLED (State, Local, Ed, Non Profit)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0 to 50%</c:v>
                </c:pt>
                <c:pt idx="1">
                  <c:v>50 to 75%</c:v>
                </c:pt>
                <c:pt idx="2">
                  <c:v>75 to 90%</c:v>
                </c:pt>
                <c:pt idx="3">
                  <c:v>90 to 100%</c:v>
                </c:pt>
                <c:pt idx="4">
                  <c:v>100 to 110%</c:v>
                </c:pt>
                <c:pt idx="5">
                  <c:v>110 to 125%</c:v>
                </c:pt>
                <c:pt idx="6">
                  <c:v>125 to 150%</c:v>
                </c:pt>
                <c:pt idx="7">
                  <c:v>150%+</c:v>
                </c:pt>
              </c:strCache>
            </c:strRef>
          </c:cat>
          <c:val>
            <c:numRef>
              <c:f>Sheet1!$F$2:$F$9</c:f>
              <c:numCache>
                <c:formatCode>0%</c:formatCode>
                <c:ptCount val="8"/>
                <c:pt idx="0">
                  <c:v>0</c:v>
                </c:pt>
                <c:pt idx="1">
                  <c:v>0.1111111111111111</c:v>
                </c:pt>
                <c:pt idx="2">
                  <c:v>0.22222222222222221</c:v>
                </c:pt>
                <c:pt idx="3">
                  <c:v>0.22222222222222221</c:v>
                </c:pt>
                <c:pt idx="4">
                  <c:v>0.1111111111111111</c:v>
                </c:pt>
                <c:pt idx="5">
                  <c:v>0.1111111111111111</c:v>
                </c:pt>
                <c:pt idx="6">
                  <c:v>0.22222222222222221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EC-422F-BC1E-D707839E3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5582136"/>
        <c:axId val="855586072"/>
      </c:barChart>
      <c:catAx>
        <c:axId val="85558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586072"/>
        <c:crosses val="autoZero"/>
        <c:auto val="1"/>
        <c:lblAlgn val="ctr"/>
        <c:lblOffset val="100"/>
        <c:noMultiLvlLbl val="0"/>
      </c:catAx>
      <c:valAx>
        <c:axId val="855586072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Population %</a:t>
                </a:r>
              </a:p>
            </c:rich>
          </c:tx>
          <c:layout>
            <c:manualLayout>
              <c:xMode val="edge"/>
              <c:yMode val="edge"/>
              <c:x val="0"/>
              <c:y val="0.291075265247017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582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58403627906523"/>
          <c:y val="0.93041027871019155"/>
          <c:w val="0.67720435014832325"/>
          <c:h val="6.95897212898084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D58C10-D992-79E8-12B9-7EA9E9A81F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33F33-6105-6A73-0EF5-E035B1E295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7B67A-3D57-2E47-9C3C-8AF63E7539FE}" type="datetimeFigureOut">
              <a:rPr lang="en-US" smtClean="0"/>
              <a:t>5/5/24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C321D-BF3C-9900-83A4-B4FA32EDA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99599-4128-E67E-6BD1-D8A86306F1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36524-2504-2D4E-BDD0-ECB7D97B7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0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0FBAC-2931-9B43-A674-EE0616E13CDC}" type="datetimeFigureOut">
              <a:rPr lang="en-US" smtClean="0"/>
              <a:t>5/5/24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B410-0CDD-1344-85EC-686FC52609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9884F-1EFE-BB8D-C41F-188FE3063D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1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9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0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5B410-0CDD-1344-85EC-686FC52609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1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anel no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F90FA9-C732-154F-7C41-F42B7E5840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771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F90FA9-C732-154F-7C41-F42B7E5840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136956-7C03-F843-83D0-7C532C73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45AA0-8D59-C76C-1411-2A3A210F2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  <a:p>
            <a:r>
              <a:rPr lang="en-US" dirty="0"/>
              <a:t>Notes: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069DB7-BD92-42FC-963A-F010D7F46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8083"/>
            <a:ext cx="10962290" cy="45641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99248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97D4CC6-32AD-BCA7-E5DC-806815585B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3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40710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86041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11536B-E5C4-A106-C81D-293D994FF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2" y="206062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217117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3402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text, night, dark, lit&#10;&#10;Description automatically generated">
            <a:extLst>
              <a:ext uri="{FF2B5EF4-FFF2-40B4-BE49-F238E27FC236}">
                <a16:creationId xmlns:a16="http://schemas.microsoft.com/office/drawing/2014/main" id="{94B80643-DB53-93CF-0CC8-F5B0CC74C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176419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5248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41F8DC0-76D0-8840-4794-40095E1485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3164601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251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A320BF0-2CB7-7307-F4DF-D200AD3CD9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2016633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0847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591F0AA-87FF-62FE-5D42-09693E23D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 userDrawn="1"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2139101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6650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text, night, road, dark&#10;&#10;Description automatically generated">
            <a:extLst>
              <a:ext uri="{FF2B5EF4-FFF2-40B4-BE49-F238E27FC236}">
                <a16:creationId xmlns:a16="http://schemas.microsoft.com/office/drawing/2014/main" id="{8D58678D-5B64-3781-4493-30D95C9EDA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331318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F90FA9-C732-154F-7C41-F42B7E5840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09221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F90FA9-C732-154F-7C41-F42B7E5840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268DF-0D1B-2D93-A94B-382F22D1D1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2541" y="2186099"/>
            <a:ext cx="1354138" cy="27305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400" b="1" kern="1200" dirty="0">
                <a:solidFill>
                  <a:srgbClr val="000B0B"/>
                </a:solidFill>
                <a:latin typeface="Avenir Next LT Pro" panose="020B0504020202020204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US" sz="5400" b="1" dirty="0">
                <a:solidFill>
                  <a:srgbClr val="000B0B"/>
                </a:solidFill>
                <a:latin typeface="Avenir Next LT Pro" panose="020B0504020202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01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000B0B"/>
                </a:solidFill>
                <a:latin typeface="Avenir Next LT Pro" panose="020B0504020202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02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000B0B"/>
                </a:solidFill>
                <a:latin typeface="Avenir Next LT Pro" panose="020B0504020202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03</a:t>
            </a:r>
            <a:endParaRPr lang="en-US" sz="1600" b="1" dirty="0">
              <a:solidFill>
                <a:srgbClr val="000B0B"/>
              </a:solidFill>
              <a:latin typeface="Avenir Next LT Pro" panose="020B0504020202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591AD-199E-A70A-9360-68820C39D0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9681" y="2331426"/>
            <a:ext cx="6866305" cy="56783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4pPr marL="461962" indent="0">
              <a:buNone/>
              <a:defRPr/>
            </a:lvl4pPr>
          </a:lstStyle>
          <a:p>
            <a:pPr lvl="0"/>
            <a:r>
              <a:rPr lang="en-US" dirty="0"/>
              <a:t>Objectives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F9CE85-3705-01D7-81C8-A9AD36741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9681" y="3209931"/>
            <a:ext cx="6866305" cy="56783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4pPr marL="461962" indent="0">
              <a:buNone/>
              <a:defRPr/>
            </a:lvl4pPr>
          </a:lstStyle>
          <a:p>
            <a:pPr lvl="0"/>
            <a:r>
              <a:rPr lang="en-US" dirty="0"/>
              <a:t>Objectives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2B5B75-0F34-37CE-E770-B421C085D2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9681" y="4094298"/>
            <a:ext cx="6866305" cy="56783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4pPr marL="461962" indent="0">
              <a:buNone/>
              <a:defRPr/>
            </a:lvl4pPr>
          </a:lstStyle>
          <a:p>
            <a:pPr lvl="0"/>
            <a:r>
              <a:rPr lang="en-US" dirty="0"/>
              <a:t>Objectives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r>
              <a:rPr lang="en-US" dirty="0"/>
              <a:t> </a:t>
            </a:r>
            <a:r>
              <a:rPr lang="en-US" dirty="0" err="1"/>
              <a:t>Objectives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6ED341-6B69-D776-D498-64B4BD4F4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1587" y="1493698"/>
            <a:ext cx="10971942" cy="552450"/>
          </a:xfrm>
        </p:spPr>
        <p:txBody>
          <a:bodyPr>
            <a:noAutofit/>
          </a:bodyPr>
          <a:lstStyle>
            <a:lvl1pPr>
              <a:defRPr sz="2200" b="1"/>
            </a:lvl1pPr>
            <a:lvl5pPr marL="682625" indent="0">
              <a:buNone/>
              <a:defRPr/>
            </a:lvl5pPr>
          </a:lstStyle>
          <a:p>
            <a:pPr lvl="0"/>
            <a:r>
              <a:rPr lang="en-US" dirty="0"/>
              <a:t>For Our Discussion Today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D2C085C-6A1D-55FE-FC2B-2274062B14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Source:</a:t>
            </a:r>
          </a:p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748A7B2-D9A7-1206-BB9C-07112A16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F47D6-E035-C56C-E792-218EA9747CD4}"/>
              </a:ext>
            </a:extLst>
          </p:cNvPr>
          <p:cNvSpPr txBox="1"/>
          <p:nvPr userDrawn="1"/>
        </p:nvSpPr>
        <p:spPr>
          <a:xfrm>
            <a:off x="11479524" y="66068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3050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dark blue bkgd">
    <p:bg>
      <p:bgPr>
        <a:solidFill>
          <a:srgbClr val="071E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0CAFE59-ECF5-B4E2-D8F9-56098D0E7A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8531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0CAFE59-ECF5-B4E2-D8F9-56098D0E7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4D61-23F9-6EF3-F72B-2A3B81206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5817" y="2533650"/>
            <a:ext cx="7310483" cy="875211"/>
          </a:xfrm>
        </p:spPr>
        <p:txBody>
          <a:bodyPr tIns="91440" bIns="91440" anchor="ctr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BEAE2B-15B9-9138-C2CD-0260F66594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2533650"/>
            <a:ext cx="870858" cy="875211"/>
          </a:xfrm>
        </p:spPr>
        <p:txBody>
          <a:bodyPr tIns="91440" bIns="91440" anchor="ctr">
            <a:normAutofit/>
          </a:bodyPr>
          <a:lstStyle>
            <a:lvl1pPr algn="ctr"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42819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 bkg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0CAFE59-ECF5-B4E2-D8F9-56098D0E7A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8531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0CAFE59-ECF5-B4E2-D8F9-56098D0E7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4D61-23F9-6EF3-F72B-2A3B81206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5817" y="2533650"/>
            <a:ext cx="7310483" cy="875211"/>
          </a:xfrm>
        </p:spPr>
        <p:txBody>
          <a:bodyPr tIns="91440" bIns="91440" anchor="ctr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BEAE2B-15B9-9138-C2CD-0260F66594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2533650"/>
            <a:ext cx="870858" cy="875211"/>
          </a:xfrm>
        </p:spPr>
        <p:txBody>
          <a:bodyPr tIns="91440" bIns="91440" anchor="ctr">
            <a:normAutofit/>
          </a:bodyPr>
          <a:lstStyle>
            <a:lvl1pPr algn="ctr"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63620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F90FA9-C732-154F-7C41-F42B7E5840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771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F90FA9-C732-154F-7C41-F42B7E5840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136956-7C03-F843-83D0-7C532C73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45AA0-8D59-C76C-1411-2A3A210F2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  <a:p>
            <a:r>
              <a:rPr lang="en-US" dirty="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2653271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light blue bkg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0CAFE59-ECF5-B4E2-D8F9-56098D0E7A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8531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0CAFE59-ECF5-B4E2-D8F9-56098D0E7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4D61-23F9-6EF3-F72B-2A3B81206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5817" y="2533650"/>
            <a:ext cx="7310483" cy="875211"/>
          </a:xfrm>
        </p:spPr>
        <p:txBody>
          <a:bodyPr tIns="91440" bIns="91440" anchor="ctr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BEAE2B-15B9-9138-C2CD-0260F66594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2533650"/>
            <a:ext cx="870858" cy="875211"/>
          </a:xfrm>
        </p:spPr>
        <p:txBody>
          <a:bodyPr tIns="91440" bIns="91440" anchor="ctr">
            <a:normAutofit/>
          </a:bodyPr>
          <a:lstStyle>
            <a:lvl1pPr algn="ctr"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035625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mnt right dark blu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0769D4-09CF-23F3-570A-508D9151D6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4929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0769D4-09CF-23F3-570A-508D9151D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DB5B30A-EBCA-94F2-242C-A03663DF0164}"/>
              </a:ext>
            </a:extLst>
          </p:cNvPr>
          <p:cNvSpPr/>
          <p:nvPr/>
        </p:nvSpPr>
        <p:spPr>
          <a:xfrm>
            <a:off x="7884159" y="3"/>
            <a:ext cx="4307841" cy="6857997"/>
          </a:xfrm>
          <a:prstGeom prst="rect">
            <a:avLst/>
          </a:prstGeom>
          <a:solidFill>
            <a:srgbClr val="071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E5DE9C-43B8-4966-6723-47BF0E08E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4742" y="1608083"/>
            <a:ext cx="3226676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85B3F06-6316-3AF0-9DF1-9F1DEB1ADF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608083"/>
            <a:ext cx="6380481" cy="328136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This is a “Big Statement” slide. Use it to make a single, important point. 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15AF4891-5BBF-507B-21B3-7FBD409DB9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10" y="6400942"/>
            <a:ext cx="620111" cy="2625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EBB83B-62B5-8E5B-2297-7438E0511489}"/>
              </a:ext>
            </a:extLst>
          </p:cNvPr>
          <p:cNvSpPr txBox="1"/>
          <p:nvPr/>
        </p:nvSpPr>
        <p:spPr>
          <a:xfrm>
            <a:off x="11267590" y="6451844"/>
            <a:ext cx="3043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A4F3246-57E6-4D23-B4C0-B33CEEC38083}" type="slidenum">
              <a:rPr lang="en-US" sz="1100" smtClean="0">
                <a:solidFill>
                  <a:schemeClr val="bg1"/>
                </a:solidFill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A45A60-5D16-E41D-32DF-B6C18EDF4E3C}"/>
              </a:ext>
            </a:extLst>
          </p:cNvPr>
          <p:cNvSpPr txBox="1"/>
          <p:nvPr/>
        </p:nvSpPr>
        <p:spPr>
          <a:xfrm>
            <a:off x="6856733" y="6697300"/>
            <a:ext cx="471515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A0A0A0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3200587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mnt right light blu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0769D4-09CF-23F3-570A-508D9151D6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3396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0769D4-09CF-23F3-570A-508D9151D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DB5B30A-EBCA-94F2-242C-A03663DF0164}"/>
              </a:ext>
            </a:extLst>
          </p:cNvPr>
          <p:cNvSpPr/>
          <p:nvPr/>
        </p:nvSpPr>
        <p:spPr>
          <a:xfrm>
            <a:off x="7884159" y="3"/>
            <a:ext cx="4307841" cy="6857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E5DE9C-43B8-4966-6723-47BF0E08E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4742" y="1608083"/>
            <a:ext cx="3226676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85B3F06-6316-3AF0-9DF1-9F1DEB1ADF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608083"/>
            <a:ext cx="6380481" cy="328136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This is a “Big Statement” slide. Use it to make a single, important point. 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15AF4891-5BBF-507B-21B3-7FBD409DB9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10" y="6400942"/>
            <a:ext cx="620111" cy="2625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EBB83B-62B5-8E5B-2297-7438E0511489}"/>
              </a:ext>
            </a:extLst>
          </p:cNvPr>
          <p:cNvSpPr txBox="1"/>
          <p:nvPr/>
        </p:nvSpPr>
        <p:spPr>
          <a:xfrm>
            <a:off x="11267590" y="6451844"/>
            <a:ext cx="3043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A4F3246-57E6-4D23-B4C0-B33CEEC38083}" type="slidenum">
              <a:rPr lang="en-US" sz="1100" smtClean="0">
                <a:solidFill>
                  <a:schemeClr val="bg1"/>
                </a:solidFill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2A3CD-9F27-5AE1-225C-3361E5B5BB61}"/>
              </a:ext>
            </a:extLst>
          </p:cNvPr>
          <p:cNvSpPr txBox="1"/>
          <p:nvPr userDrawn="1"/>
        </p:nvSpPr>
        <p:spPr>
          <a:xfrm>
            <a:off x="6856733" y="6697300"/>
            <a:ext cx="471515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A0A0A0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3306939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mnt left dark blu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0769D4-09CF-23F3-570A-508D9151D6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0299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0769D4-09CF-23F3-570A-508D9151D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1E7902B-D476-B2C2-A81B-BD2D4EEEF4EA}"/>
              </a:ext>
            </a:extLst>
          </p:cNvPr>
          <p:cNvSpPr/>
          <p:nvPr/>
        </p:nvSpPr>
        <p:spPr>
          <a:xfrm>
            <a:off x="-18628" y="0"/>
            <a:ext cx="7008708" cy="6858000"/>
          </a:xfrm>
          <a:prstGeom prst="rect">
            <a:avLst/>
          </a:prstGeom>
          <a:solidFill>
            <a:srgbClr val="071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E5DE9C-43B8-4966-6723-47BF0E08E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5310" y="1608083"/>
            <a:ext cx="3647091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85B3F06-6316-3AF0-9DF1-9F1DEB1ADF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608083"/>
            <a:ext cx="5729057" cy="328136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This is a “Big Statement” slide. Use it to make a single, important point.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C7CD8-642F-96D9-AB60-6770D69C426B}"/>
              </a:ext>
            </a:extLst>
          </p:cNvPr>
          <p:cNvSpPr txBox="1"/>
          <p:nvPr/>
        </p:nvSpPr>
        <p:spPr>
          <a:xfrm>
            <a:off x="11267590" y="6451844"/>
            <a:ext cx="3043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A4F3246-57E6-4D23-B4C0-B33CEEC38083}" type="slidenum">
              <a:rPr lang="en-US" sz="1100" smtClean="0">
                <a:solidFill>
                  <a:schemeClr val="tx1"/>
                </a:solidFill>
              </a:rPr>
              <a:pPr algn="r"/>
              <a:t>‹#›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0" name="Picture 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46FC3E1-FCFE-4BFC-896E-BE93A86F06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63"/>
          <a:stretch/>
        </p:blipFill>
        <p:spPr>
          <a:xfrm>
            <a:off x="620110" y="6400942"/>
            <a:ext cx="616252" cy="262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F1FFD-372D-1C59-527C-57A4B18E07F8}"/>
              </a:ext>
            </a:extLst>
          </p:cNvPr>
          <p:cNvSpPr txBox="1"/>
          <p:nvPr/>
        </p:nvSpPr>
        <p:spPr>
          <a:xfrm>
            <a:off x="6856733" y="6697300"/>
            <a:ext cx="471515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A0A0A0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30081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mnt left light blue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0769D4-09CF-23F3-570A-508D9151D6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0227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0769D4-09CF-23F3-570A-508D9151D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1E7902B-D476-B2C2-A81B-BD2D4EEEF4EA}"/>
              </a:ext>
            </a:extLst>
          </p:cNvPr>
          <p:cNvSpPr/>
          <p:nvPr/>
        </p:nvSpPr>
        <p:spPr>
          <a:xfrm>
            <a:off x="-18628" y="0"/>
            <a:ext cx="70087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E5DE9C-43B8-4966-6723-47BF0E08E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5310" y="1608083"/>
            <a:ext cx="3647091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85B3F06-6316-3AF0-9DF1-9F1DEB1ADF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608083"/>
            <a:ext cx="5729057" cy="328136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This is a “Big Statement” slide. Use it to make a single, important point. </a:t>
            </a:r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E76424F-251D-91B3-502B-FFA88D29D5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63"/>
          <a:stretch/>
        </p:blipFill>
        <p:spPr>
          <a:xfrm>
            <a:off x="620110" y="6396759"/>
            <a:ext cx="616252" cy="262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DC7CD8-642F-96D9-AB60-6770D69C426B}"/>
              </a:ext>
            </a:extLst>
          </p:cNvPr>
          <p:cNvSpPr txBox="1"/>
          <p:nvPr/>
        </p:nvSpPr>
        <p:spPr>
          <a:xfrm>
            <a:off x="11267590" y="6451844"/>
            <a:ext cx="3043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A4F3246-57E6-4D23-B4C0-B33CEEC38083}" type="slidenum">
              <a:rPr lang="en-US" sz="1100" smtClean="0">
                <a:solidFill>
                  <a:schemeClr val="tx1"/>
                </a:solidFill>
              </a:rPr>
              <a:pPr algn="r"/>
              <a:t>‹#›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5A66D-ACCA-FCA5-BB7A-6090A9490304}"/>
              </a:ext>
            </a:extLst>
          </p:cNvPr>
          <p:cNvSpPr txBox="1"/>
          <p:nvPr/>
        </p:nvSpPr>
        <p:spPr>
          <a:xfrm>
            <a:off x="6856733" y="6697300"/>
            <a:ext cx="471515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A0A0A0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2771057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0769D4-09CF-23F3-570A-508D9151D63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30182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0769D4-09CF-23F3-570A-508D9151D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DB5B30A-EBCA-94F2-242C-A03663DF0164}"/>
              </a:ext>
            </a:extLst>
          </p:cNvPr>
          <p:cNvSpPr/>
          <p:nvPr/>
        </p:nvSpPr>
        <p:spPr>
          <a:xfrm>
            <a:off x="8839200" y="3"/>
            <a:ext cx="3352800" cy="6857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E5DE9C-43B8-4966-6723-47BF0E08E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3697" y="1608083"/>
            <a:ext cx="2238704" cy="3657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85B3F06-6316-3AF0-9DF1-9F1DEB1ADF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1608083"/>
            <a:ext cx="7304691" cy="328136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Case Study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15AF4891-5BBF-507B-21B3-7FBD409DB9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10" y="6396759"/>
            <a:ext cx="620111" cy="262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BAC9E-9340-B35E-11EE-6AB60D024A56}"/>
              </a:ext>
            </a:extLst>
          </p:cNvPr>
          <p:cNvSpPr txBox="1"/>
          <p:nvPr/>
        </p:nvSpPr>
        <p:spPr>
          <a:xfrm>
            <a:off x="11267590" y="6447969"/>
            <a:ext cx="3043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A4F3246-57E6-4D23-B4C0-B33CEEC38083}" type="slidenum">
              <a:rPr lang="en-US" sz="1100" smtClean="0">
                <a:solidFill>
                  <a:schemeClr val="bg1"/>
                </a:solidFill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6CF8F-5A50-7E72-6C38-E2CAFD8EE8C3}"/>
              </a:ext>
            </a:extLst>
          </p:cNvPr>
          <p:cNvSpPr txBox="1"/>
          <p:nvPr/>
        </p:nvSpPr>
        <p:spPr>
          <a:xfrm>
            <a:off x="620110" y="6709205"/>
            <a:ext cx="471515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" dirty="0">
                <a:solidFill>
                  <a:srgbClr val="A0A0A0"/>
                </a:solidFill>
              </a:rPr>
              <a:t>Includes content supplied by Sales Benchmark Index; Copyright © Sales Benchmark Index, 2023</a:t>
            </a:r>
          </a:p>
        </p:txBody>
      </p:sp>
    </p:spTree>
    <p:extLst>
      <p:ext uri="{BB962C8B-B14F-4D97-AF65-F5344CB8AC3E}">
        <p14:creationId xmlns:p14="http://schemas.microsoft.com/office/powerpoint/2010/main" val="2909229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02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226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84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66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A959BB53-5E2D-F154-371F-D8BE52CBAB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62003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A959BB53-5E2D-F154-371F-D8BE52CBA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136956-7C03-F843-83D0-7C532C73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EDBB4-7707-D4A6-E90E-1CB8A56EF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81163"/>
            <a:ext cx="73151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D541E-AADF-6768-B379-994F7EA83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2505075"/>
            <a:ext cx="7315199" cy="368458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BDD8F4-7ADF-FBA0-2A7B-EBB7EC5477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Source:</a:t>
            </a:r>
          </a:p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9256D23-E1BC-B6C9-B9DD-EA96DFD4D05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525" y="1681163"/>
            <a:ext cx="3280875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0B05C0F-3DB0-0751-24BE-0FF23DBCEE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01525" y="2505075"/>
            <a:ext cx="3280875" cy="368458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56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514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49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11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00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67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upertit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941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3840">
          <p15:clr>
            <a:srgbClr val="FBAE40"/>
          </p15:clr>
        </p15:guide>
        <p15:guide id="3" pos="672">
          <p15:clr>
            <a:srgbClr val="FBAE40"/>
          </p15:clr>
        </p15:guide>
        <p15:guide id="5" orient="horz" pos="720">
          <p15:clr>
            <a:srgbClr val="FBAE40"/>
          </p15:clr>
        </p15:guide>
        <p15:guide id="6" orient="horz" pos="3888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912">
          <p15:clr>
            <a:srgbClr val="FBAE40"/>
          </p15:clr>
        </p15:guide>
        <p15:guide id="9" pos="3792">
          <p15:clr>
            <a:srgbClr val="FBAE40"/>
          </p15:clr>
        </p15:guide>
        <p15:guide id="10" pos="3888">
          <p15:clr>
            <a:srgbClr val="FBAE40"/>
          </p15:clr>
        </p15:guide>
        <p15:guide id="11" orient="horz" pos="2376">
          <p15:clr>
            <a:srgbClr val="FBAE40"/>
          </p15:clr>
        </p15:guide>
        <p15:guide id="12" orient="horz" pos="24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anel no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48D1AD9-A85C-CC9C-2379-A294B91BF4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21575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48D1AD9-A85C-CC9C-2379-A294B91BF4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136956-7C03-F843-83D0-7C532C73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EDBB4-7707-D4A6-E90E-1CB8A56EF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54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D541E-AADF-6768-B379-994F7EA83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2505075"/>
            <a:ext cx="518212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F7D59-AB3D-3F5F-F8BE-608E38ACA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27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4B5B5-E169-82B3-4823-63269CF0A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27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BDD8F4-7ADF-FBA0-2A7B-EBB7EC5477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Source:</a:t>
            </a:r>
          </a:p>
          <a:p>
            <a:r>
              <a:rPr lang="en-US"/>
              <a:t>Notes: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8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no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A959BB53-5E2D-F154-371F-D8BE52CBAB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62003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A959BB53-5E2D-F154-371F-D8BE52CBA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136956-7C03-F843-83D0-7C532C73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EDBB4-7707-D4A6-E90E-1CB8A56EF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3280876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D541E-AADF-6768-B379-994F7EA83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3280876" cy="368458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BDD8F4-7ADF-FBA0-2A7B-EBB7EC5477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Source:</a:t>
            </a:r>
          </a:p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9256D23-E1BC-B6C9-B9DD-EA96DFD4D05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525" y="1681163"/>
            <a:ext cx="3280875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0B05C0F-3DB0-0751-24BE-0FF23DBCEE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01525" y="2505075"/>
            <a:ext cx="3280875" cy="368458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3D2EAEA-4A1A-4BD0-AAA4-E823F3352FA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455562" y="1681163"/>
            <a:ext cx="3280876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A95F98-B444-45B3-B26F-E3A566F5AD2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55562" y="2505075"/>
            <a:ext cx="3280876" cy="368458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4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anel small text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A959BB53-5E2D-F154-371F-D8BE52CBAB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30459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A959BB53-5E2D-F154-371F-D8BE52CBA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136956-7C03-F843-83D0-7C532C73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EDBB4-7707-D4A6-E90E-1CB8A56EF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110" y="1618987"/>
            <a:ext cx="2564586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D541E-AADF-6768-B379-994F7EA83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110" y="2510632"/>
            <a:ext cx="2564585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BDD8F4-7ADF-FBA0-2A7B-EBB7EC5477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Source:</a:t>
            </a:r>
          </a:p>
          <a:p>
            <a:r>
              <a:rPr lang="en-US"/>
              <a:t>Notes: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178CED2-08EF-4CF6-A179-4392DD3514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386316" y="1618987"/>
            <a:ext cx="2564586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B1AC188-4440-4EA7-A8C4-FD8FE5FF5D0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386316" y="2510632"/>
            <a:ext cx="2564584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A1EBFA0-4A27-4371-8AF1-C2D421D126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9007306" y="1613430"/>
            <a:ext cx="2564586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8971224-A4C3-4B38-8487-E75903A9B75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007306" y="2510632"/>
            <a:ext cx="2564584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F7C2B96-4B20-46A3-A648-DB8B6AEDC02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35423" y="1613430"/>
            <a:ext cx="2564586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E5215DC-8B13-45E7-AC26-B09A437B5B6E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41099" y="2510632"/>
            <a:ext cx="2564584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no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5029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id="{B328026A-8319-44BC-B6B3-8D0A2B5E39A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02214" y="780933"/>
            <a:ext cx="3494345" cy="745107"/>
            <a:chOff x="611188" y="-279400"/>
            <a:chExt cx="3767138" cy="8032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B780836-0EA1-4764-9C48-1217D0B297D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6E5C381-914B-47AA-AE2B-28A2392478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0DBDE80-DF7D-4696-AE00-4FF472F4B0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DAEE8C0-239A-4F5F-A01A-65BD5D44AA1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4E68502-6F50-4E7B-AF1B-50A9EB649B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B294D58-DE2D-4091-BE0A-48E0C4BB11EB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326E64D-04ED-4ABB-93E4-447EB91A43C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B424A6A0-9FD6-41E0-A6B5-44DACE49A6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0B3F0C38-DC97-4CD1-984E-7572735440B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350261F-44E5-4C95-AA87-2DB3FC7643F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AB7FC7D-55F6-4FAD-8462-71A4B975343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4BDA452B-8283-4B2A-A8D4-25BB7CF8B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04988" y="438150"/>
              <a:ext cx="11113" cy="61913"/>
            </a:xfrm>
            <a:prstGeom prst="rect">
              <a:avLst/>
            </a:pr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7C01BEE-E1C7-4682-8761-33473C67DB6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ADD09EB-6CBD-4B56-B289-F1F1B730C7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7F46E3E-21DB-440A-836C-161975F96448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05C7460C-2718-41A8-B766-0DB3ABA769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383DB17-5CC3-49DC-A0C6-BE7B8C2DC7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8F9BA604-1770-430B-A304-132F8EA692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68501" y="-96838"/>
              <a:ext cx="88900" cy="422275"/>
            </a:xfrm>
            <a:prstGeom prst="rect">
              <a:avLst/>
            </a:pr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9CA311BE-EAED-478B-98A4-BF498FEC0E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B0E85FD-D0E6-43B5-9382-FF5952C2CFF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5FB98D20-7032-4D26-B1F1-7EA34F0B31E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2E699044-1520-4F88-8A17-6CF62388039A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0DF0DD4-928C-48C0-BC35-CF6EED8953B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1B76DE3-C2A7-4A83-B953-1F33FCA64DA4}"/>
                </a:ext>
              </a:extLst>
            </p:cNvPr>
            <p:cNvSpPr>
              <a:spLocks/>
            </p:cNvSpPr>
            <p:nvPr/>
          </p:nvSpPr>
          <p:spPr bwMode="gray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F7EEDA81-C08A-4DC4-8FF5-D29833551AD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011A3E-5D81-44C1-81C8-0E9C3D1613F8}"/>
                </a:ext>
              </a:extLst>
            </p:cNvPr>
            <p:cNvSpPr>
              <a:spLocks/>
            </p:cNvSpPr>
            <p:nvPr/>
          </p:nvSpPr>
          <p:spPr bwMode="gray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B85124B3-6C21-4594-A9A6-59A2C470C1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19451" y="-31750"/>
              <a:ext cx="17463" cy="112713"/>
            </a:xfrm>
            <a:prstGeom prst="rect">
              <a:avLst/>
            </a:pr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0C47C8D2-EDBD-422C-BAD0-54C40A72FBDD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A40CB4FE-CD15-4C2F-9494-477D01BCD6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578F2B6-A484-465A-8C41-7F0832C6D5D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BA0B863B-99FA-4614-A890-EF612AA0C02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8BF3FDF6-9666-4930-96E4-BC4E609DB24D}"/>
                </a:ext>
              </a:extLst>
            </p:cNvPr>
            <p:cNvSpPr>
              <a:spLocks/>
            </p:cNvSpPr>
            <p:nvPr/>
          </p:nvSpPr>
          <p:spPr bwMode="gray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097DB741-0174-4445-ACF0-2E111BD1044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339DFA6-7C0F-49F2-B455-8F6C2763AFB1}"/>
                </a:ext>
              </a:extLst>
            </p:cNvPr>
            <p:cNvSpPr>
              <a:spLocks/>
            </p:cNvSpPr>
            <p:nvPr/>
          </p:nvSpPr>
          <p:spPr bwMode="gray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EB02563-F1E0-4B91-8A08-45117DF2EC9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906C1324-2438-4CB8-B14E-FFDF0537B3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2">
              <a:extLst>
                <a:ext uri="{FF2B5EF4-FFF2-40B4-BE49-F238E27FC236}">
                  <a16:creationId xmlns:a16="http://schemas.microsoft.com/office/drawing/2014/main" id="{BEAF57B2-015F-40B8-AF84-515E59FF7B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7163" y="153988"/>
              <a:ext cx="15875" cy="115888"/>
            </a:xfrm>
            <a:prstGeom prst="rect">
              <a:avLst/>
            </a:pr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CF6638C6-5E94-43FF-B8CB-2E4C6C89757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43F4615-1DA6-4F95-A77B-12A91752972F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A31BF1F7-BE07-47E9-94AB-5CCD46FF8A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A22ADA2-4714-4C31-B6E5-7A6DE6B2A6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C31B1364-FEB4-4067-808C-3AB6A9DBEC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058F51C-6920-4633-BD74-B7B7F911541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0E426658-42CE-4CFA-9C79-3A40251C8AD6}"/>
                </a:ext>
              </a:extLst>
            </p:cNvPr>
            <p:cNvSpPr>
              <a:spLocks/>
            </p:cNvSpPr>
            <p:nvPr/>
          </p:nvSpPr>
          <p:spPr bwMode="gray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8B1D0F47-BA80-466B-890A-7AFAA099276F}"/>
                </a:ext>
              </a:extLst>
            </p:cNvPr>
            <p:cNvSpPr>
              <a:spLocks/>
            </p:cNvSpPr>
            <p:nvPr/>
          </p:nvSpPr>
          <p:spPr bwMode="gray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CC49CFE-C30A-45D7-9150-7EE856DA7C2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A40FE52E-7390-4224-981F-5B9B6DC75BAE}"/>
                </a:ext>
              </a:extLst>
            </p:cNvPr>
            <p:cNvSpPr>
              <a:spLocks/>
            </p:cNvSpPr>
            <p:nvPr/>
          </p:nvSpPr>
          <p:spPr bwMode="gray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225F0FE3-9380-41E3-A971-A1DC24E451B0}"/>
                </a:ext>
              </a:extLst>
            </p:cNvPr>
            <p:cNvSpPr>
              <a:spLocks/>
            </p:cNvSpPr>
            <p:nvPr/>
          </p:nvSpPr>
          <p:spPr bwMode="gray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6AA00411-4F40-4847-97A9-4AB47DD95393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5C5F2C34-52CC-46A3-8253-9C9F98D87E3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F3FA3044-1824-4008-9D96-843FADC68A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741F03E7-CEFB-463E-B41D-FAFD19AFB475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2E0C9EC-4353-4470-9B5B-8020BB52481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98B83E80-EEA6-4BB3-ABCB-5F9325CBE1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0">
              <a:extLst>
                <a:ext uri="{FF2B5EF4-FFF2-40B4-BE49-F238E27FC236}">
                  <a16:creationId xmlns:a16="http://schemas.microsoft.com/office/drawing/2014/main" id="{FE827C06-4B96-4A16-AD13-91F144096E7D}"/>
                </a:ext>
              </a:extLst>
            </p:cNvPr>
            <p:cNvSpPr>
              <a:spLocks/>
            </p:cNvSpPr>
            <p:nvPr/>
          </p:nvSpPr>
          <p:spPr bwMode="gray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1">
              <a:extLst>
                <a:ext uri="{FF2B5EF4-FFF2-40B4-BE49-F238E27FC236}">
                  <a16:creationId xmlns:a16="http://schemas.microsoft.com/office/drawing/2014/main" id="{9F5B7148-53F2-4CC5-9B1B-56B74DF15CFB}"/>
                </a:ext>
              </a:extLst>
            </p:cNvPr>
            <p:cNvSpPr>
              <a:spLocks/>
            </p:cNvSpPr>
            <p:nvPr/>
          </p:nvSpPr>
          <p:spPr bwMode="gray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2">
              <a:extLst>
                <a:ext uri="{FF2B5EF4-FFF2-40B4-BE49-F238E27FC236}">
                  <a16:creationId xmlns:a16="http://schemas.microsoft.com/office/drawing/2014/main" id="{751FCF45-B390-4115-A636-DB10FDE1DE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9059B125-F3A2-430A-99C1-BCE86CFF5F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71713" y="-269875"/>
              <a:ext cx="12700" cy="773113"/>
            </a:xfrm>
            <a:prstGeom prst="rect">
              <a:avLst/>
            </a:pr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64">
              <a:extLst>
                <a:ext uri="{FF2B5EF4-FFF2-40B4-BE49-F238E27FC236}">
                  <a16:creationId xmlns:a16="http://schemas.microsoft.com/office/drawing/2014/main" id="{0F2051E8-EAF8-4E49-9A02-D04863AFED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1226" y="-279400"/>
              <a:ext cx="119063" cy="120650"/>
            </a:xfrm>
            <a:prstGeom prst="ellipse">
              <a:avLst/>
            </a:prstGeom>
            <a:solidFill>
              <a:srgbClr val="033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65">
              <a:extLst>
                <a:ext uri="{FF2B5EF4-FFF2-40B4-BE49-F238E27FC236}">
                  <a16:creationId xmlns:a16="http://schemas.microsoft.com/office/drawing/2014/main" id="{F222E149-4D3D-46E7-8E15-1380BD4165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476" y="-269875"/>
              <a:ext cx="101600" cy="101600"/>
            </a:xfrm>
            <a:prstGeom prst="ellipse">
              <a:avLst/>
            </a:prstGeom>
            <a:solidFill>
              <a:srgbClr val="219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66">
              <a:extLst>
                <a:ext uri="{FF2B5EF4-FFF2-40B4-BE49-F238E27FC236}">
                  <a16:creationId xmlns:a16="http://schemas.microsoft.com/office/drawing/2014/main" id="{8F12F9D8-1C12-49B1-AEFE-9723C9E81A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9163" y="-103188"/>
              <a:ext cx="101600" cy="101600"/>
            </a:xfrm>
            <a:prstGeom prst="ellipse">
              <a:avLst/>
            </a:prstGeom>
            <a:solidFill>
              <a:srgbClr val="2193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67">
              <a:extLst>
                <a:ext uri="{FF2B5EF4-FFF2-40B4-BE49-F238E27FC236}">
                  <a16:creationId xmlns:a16="http://schemas.microsoft.com/office/drawing/2014/main" id="{BAA348BF-2B1E-456C-9685-C53DCA4B38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7101" y="53975"/>
              <a:ext cx="85725" cy="87313"/>
            </a:xfrm>
            <a:prstGeom prst="ellipse">
              <a:avLst/>
            </a:prstGeom>
            <a:solidFill>
              <a:srgbClr val="7AC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68">
              <a:extLst>
                <a:ext uri="{FF2B5EF4-FFF2-40B4-BE49-F238E27FC236}">
                  <a16:creationId xmlns:a16="http://schemas.microsoft.com/office/drawing/2014/main" id="{41A1F4EA-78D7-4C65-8430-31B1D585F0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0413" y="-95250"/>
              <a:ext cx="87313" cy="87313"/>
            </a:xfrm>
            <a:prstGeom prst="ellipse">
              <a:avLst/>
            </a:prstGeom>
            <a:solidFill>
              <a:srgbClr val="7AC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69">
              <a:extLst>
                <a:ext uri="{FF2B5EF4-FFF2-40B4-BE49-F238E27FC236}">
                  <a16:creationId xmlns:a16="http://schemas.microsoft.com/office/drawing/2014/main" id="{421EBBA9-8C4F-4295-8553-3046368396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11188" y="-261938"/>
              <a:ext cx="85725" cy="87313"/>
            </a:xfrm>
            <a:prstGeom prst="ellipse">
              <a:avLst/>
            </a:prstGeom>
            <a:solidFill>
              <a:srgbClr val="7AC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0" name="Title 1">
            <a:extLst>
              <a:ext uri="{FF2B5EF4-FFF2-40B4-BE49-F238E27FC236}">
                <a16:creationId xmlns:a16="http://schemas.microsoft.com/office/drawing/2014/main" id="{99B2FAE0-6F28-0B07-ABC2-210010161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1" name="Text Placeholder 81">
            <a:extLst>
              <a:ext uri="{FF2B5EF4-FFF2-40B4-BE49-F238E27FC236}">
                <a16:creationId xmlns:a16="http://schemas.microsoft.com/office/drawing/2014/main" id="{AABBBD46-2D94-9A1E-1B0B-4EA66A5B81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2" name="Subtitle 2">
            <a:extLst>
              <a:ext uri="{FF2B5EF4-FFF2-40B4-BE49-F238E27FC236}">
                <a16:creationId xmlns:a16="http://schemas.microsoft.com/office/drawing/2014/main" id="{AE1C7A48-0D13-1059-2A8B-9267721FA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5FA29A0-C03A-3277-5EF6-1E67883CD46A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Includes content supplied by Sales Benchmark Index; Copyright © Sales Benchmark Index, 2023</a:t>
            </a:r>
          </a:p>
        </p:txBody>
      </p:sp>
    </p:spTree>
    <p:extLst>
      <p:ext uri="{BB962C8B-B14F-4D97-AF65-F5344CB8AC3E}">
        <p14:creationId xmlns:p14="http://schemas.microsoft.com/office/powerpoint/2010/main" val="309263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dots bkd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6705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FC5C2C-B337-3578-4DEF-5FA5EAEA706D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13900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dark blue bckg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4658552-6E07-9117-0CA9-3B60B69873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6705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4658552-6E07-9117-0CA9-3B60B69873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C5F5AEC-749C-44CA-94C1-9495903C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30" y="2523757"/>
            <a:ext cx="9139234" cy="664797"/>
          </a:xfrm>
        </p:spPr>
        <p:txBody>
          <a:bodyPr vert="horz" lIns="91440" tIns="91440" rIns="91440" bIns="9144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B020BF28-FA10-43DE-B2FD-965A7D859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0386" y="3998279"/>
            <a:ext cx="4586287" cy="323850"/>
          </a:xfrm>
        </p:spPr>
        <p:txBody>
          <a:bodyPr lIns="91440" tIns="91440" rIns="91440" bIns="9144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Subtitle 2">
            <a:extLst>
              <a:ext uri="{FF2B5EF4-FFF2-40B4-BE49-F238E27FC236}">
                <a16:creationId xmlns:a16="http://schemas.microsoft.com/office/drawing/2014/main" id="{CA420EE9-07D0-49A0-A796-E6EAA8EBD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830" y="3444432"/>
            <a:ext cx="9139234" cy="297969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lang="en-US" sz="22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F47BE45-9A6B-F77A-A246-E9AD74AC3E05}"/>
              </a:ext>
            </a:extLst>
          </p:cNvPr>
          <p:cNvGrpSpPr>
            <a:grpSpLocks noChangeAspect="1"/>
          </p:cNvGrpSpPr>
          <p:nvPr/>
        </p:nvGrpSpPr>
        <p:grpSpPr>
          <a:xfrm>
            <a:off x="702214" y="780933"/>
            <a:ext cx="3494345" cy="745107"/>
            <a:chOff x="611188" y="-279400"/>
            <a:chExt cx="3767138" cy="803275"/>
          </a:xfrm>
          <a:solidFill>
            <a:schemeClr val="bg1"/>
          </a:solidFill>
        </p:grpSpPr>
        <p:sp>
          <p:nvSpPr>
            <p:cNvPr id="149" name="Freeform 5">
              <a:extLst>
                <a:ext uri="{FF2B5EF4-FFF2-40B4-BE49-F238E27FC236}">
                  <a16:creationId xmlns:a16="http://schemas.microsoft.com/office/drawing/2014/main" id="{5C5B487B-3C0A-CD7C-49B9-906DAA6B0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5951" y="438150"/>
              <a:ext cx="60325" cy="63500"/>
            </a:xfrm>
            <a:custGeom>
              <a:avLst/>
              <a:gdLst>
                <a:gd name="T0" fmla="*/ 36 w 73"/>
                <a:gd name="T1" fmla="*/ 0 h 78"/>
                <a:gd name="T2" fmla="*/ 10 w 73"/>
                <a:gd name="T3" fmla="*/ 10 h 78"/>
                <a:gd name="T4" fmla="*/ 0 w 73"/>
                <a:gd name="T5" fmla="*/ 39 h 78"/>
                <a:gd name="T6" fmla="*/ 10 w 73"/>
                <a:gd name="T7" fmla="*/ 67 h 78"/>
                <a:gd name="T8" fmla="*/ 36 w 73"/>
                <a:gd name="T9" fmla="*/ 78 h 78"/>
                <a:gd name="T10" fmla="*/ 63 w 73"/>
                <a:gd name="T11" fmla="*/ 67 h 78"/>
                <a:gd name="T12" fmla="*/ 73 w 73"/>
                <a:gd name="T13" fmla="*/ 39 h 78"/>
                <a:gd name="T14" fmla="*/ 63 w 73"/>
                <a:gd name="T15" fmla="*/ 10 h 78"/>
                <a:gd name="T16" fmla="*/ 36 w 73"/>
                <a:gd name="T17" fmla="*/ 0 h 78"/>
                <a:gd name="T18" fmla="*/ 52 w 73"/>
                <a:gd name="T19" fmla="*/ 59 h 78"/>
                <a:gd name="T20" fmla="*/ 36 w 73"/>
                <a:gd name="T21" fmla="*/ 66 h 78"/>
                <a:gd name="T22" fmla="*/ 20 w 73"/>
                <a:gd name="T23" fmla="*/ 59 h 78"/>
                <a:gd name="T24" fmla="*/ 15 w 73"/>
                <a:gd name="T25" fmla="*/ 39 h 78"/>
                <a:gd name="T26" fmla="*/ 21 w 73"/>
                <a:gd name="T27" fmla="*/ 19 h 78"/>
                <a:gd name="T28" fmla="*/ 36 w 73"/>
                <a:gd name="T29" fmla="*/ 11 h 78"/>
                <a:gd name="T30" fmla="*/ 52 w 73"/>
                <a:gd name="T31" fmla="*/ 19 h 78"/>
                <a:gd name="T32" fmla="*/ 58 w 73"/>
                <a:gd name="T33" fmla="*/ 39 h 78"/>
                <a:gd name="T34" fmla="*/ 52 w 73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78">
                  <a:moveTo>
                    <a:pt x="36" y="0"/>
                  </a:moveTo>
                  <a:cubicBezTo>
                    <a:pt x="25" y="0"/>
                    <a:pt x="17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7" y="74"/>
                    <a:pt x="25" y="78"/>
                    <a:pt x="36" y="78"/>
                  </a:cubicBezTo>
                  <a:cubicBezTo>
                    <a:pt x="47" y="78"/>
                    <a:pt x="56" y="74"/>
                    <a:pt x="63" y="67"/>
                  </a:cubicBezTo>
                  <a:cubicBezTo>
                    <a:pt x="69" y="60"/>
                    <a:pt x="73" y="51"/>
                    <a:pt x="73" y="39"/>
                  </a:cubicBezTo>
                  <a:cubicBezTo>
                    <a:pt x="73" y="27"/>
                    <a:pt x="69" y="17"/>
                    <a:pt x="63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1" y="19"/>
                  </a:cubicBezTo>
                  <a:cubicBezTo>
                    <a:pt x="24" y="14"/>
                    <a:pt x="30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8" y="30"/>
                    <a:pt x="58" y="39"/>
                  </a:cubicBezTo>
                  <a:cubicBezTo>
                    <a:pt x="58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FC002D50-1258-94CD-A4CA-8EF05842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6" y="414338"/>
              <a:ext cx="74613" cy="87313"/>
            </a:xfrm>
            <a:custGeom>
              <a:avLst/>
              <a:gdLst>
                <a:gd name="T0" fmla="*/ 50 w 89"/>
                <a:gd name="T1" fmla="*/ 62 h 106"/>
                <a:gd name="T2" fmla="*/ 75 w 89"/>
                <a:gd name="T3" fmla="*/ 62 h 106"/>
                <a:gd name="T4" fmla="*/ 75 w 89"/>
                <a:gd name="T5" fmla="*/ 80 h 106"/>
                <a:gd name="T6" fmla="*/ 74 w 89"/>
                <a:gd name="T7" fmla="*/ 81 h 106"/>
                <a:gd name="T8" fmla="*/ 71 w 89"/>
                <a:gd name="T9" fmla="*/ 84 h 106"/>
                <a:gd name="T10" fmla="*/ 66 w 89"/>
                <a:gd name="T11" fmla="*/ 88 h 106"/>
                <a:gd name="T12" fmla="*/ 58 w 89"/>
                <a:gd name="T13" fmla="*/ 91 h 106"/>
                <a:gd name="T14" fmla="*/ 48 w 89"/>
                <a:gd name="T15" fmla="*/ 92 h 106"/>
                <a:gd name="T16" fmla="*/ 24 w 89"/>
                <a:gd name="T17" fmla="*/ 82 h 106"/>
                <a:gd name="T18" fmla="*/ 15 w 89"/>
                <a:gd name="T19" fmla="*/ 52 h 106"/>
                <a:gd name="T20" fmla="*/ 25 w 89"/>
                <a:gd name="T21" fmla="*/ 23 h 106"/>
                <a:gd name="T22" fmla="*/ 48 w 89"/>
                <a:gd name="T23" fmla="*/ 13 h 106"/>
                <a:gd name="T24" fmla="*/ 57 w 89"/>
                <a:gd name="T25" fmla="*/ 14 h 106"/>
                <a:gd name="T26" fmla="*/ 64 w 89"/>
                <a:gd name="T27" fmla="*/ 16 h 106"/>
                <a:gd name="T28" fmla="*/ 69 w 89"/>
                <a:gd name="T29" fmla="*/ 19 h 106"/>
                <a:gd name="T30" fmla="*/ 73 w 89"/>
                <a:gd name="T31" fmla="*/ 23 h 106"/>
                <a:gd name="T32" fmla="*/ 75 w 89"/>
                <a:gd name="T33" fmla="*/ 26 h 106"/>
                <a:gd name="T34" fmla="*/ 76 w 89"/>
                <a:gd name="T35" fmla="*/ 27 h 106"/>
                <a:gd name="T36" fmla="*/ 86 w 89"/>
                <a:gd name="T37" fmla="*/ 18 h 106"/>
                <a:gd name="T38" fmla="*/ 48 w 89"/>
                <a:gd name="T39" fmla="*/ 0 h 106"/>
                <a:gd name="T40" fmla="*/ 14 w 89"/>
                <a:gd name="T41" fmla="*/ 14 h 106"/>
                <a:gd name="T42" fmla="*/ 0 w 89"/>
                <a:gd name="T43" fmla="*/ 52 h 106"/>
                <a:gd name="T44" fmla="*/ 13 w 89"/>
                <a:gd name="T45" fmla="*/ 91 h 106"/>
                <a:gd name="T46" fmla="*/ 45 w 89"/>
                <a:gd name="T47" fmla="*/ 106 h 106"/>
                <a:gd name="T48" fmla="*/ 57 w 89"/>
                <a:gd name="T49" fmla="*/ 104 h 106"/>
                <a:gd name="T50" fmla="*/ 66 w 89"/>
                <a:gd name="T51" fmla="*/ 101 h 106"/>
                <a:gd name="T52" fmla="*/ 73 w 89"/>
                <a:gd name="T53" fmla="*/ 97 h 106"/>
                <a:gd name="T54" fmla="*/ 76 w 89"/>
                <a:gd name="T55" fmla="*/ 94 h 106"/>
                <a:gd name="T56" fmla="*/ 78 w 89"/>
                <a:gd name="T57" fmla="*/ 92 h 106"/>
                <a:gd name="T58" fmla="*/ 79 w 89"/>
                <a:gd name="T59" fmla="*/ 104 h 106"/>
                <a:gd name="T60" fmla="*/ 89 w 89"/>
                <a:gd name="T61" fmla="*/ 104 h 106"/>
                <a:gd name="T62" fmla="*/ 89 w 89"/>
                <a:gd name="T63" fmla="*/ 51 h 106"/>
                <a:gd name="T64" fmla="*/ 50 w 89"/>
                <a:gd name="T65" fmla="*/ 51 h 106"/>
                <a:gd name="T66" fmla="*/ 50 w 89"/>
                <a:gd name="T67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06">
                  <a:moveTo>
                    <a:pt x="50" y="62"/>
                  </a:moveTo>
                  <a:cubicBezTo>
                    <a:pt x="75" y="62"/>
                    <a:pt x="75" y="62"/>
                    <a:pt x="75" y="62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3" y="82"/>
                    <a:pt x="72" y="83"/>
                    <a:pt x="71" y="84"/>
                  </a:cubicBezTo>
                  <a:cubicBezTo>
                    <a:pt x="69" y="86"/>
                    <a:pt x="68" y="87"/>
                    <a:pt x="66" y="88"/>
                  </a:cubicBezTo>
                  <a:cubicBezTo>
                    <a:pt x="64" y="89"/>
                    <a:pt x="61" y="90"/>
                    <a:pt x="58" y="91"/>
                  </a:cubicBezTo>
                  <a:cubicBezTo>
                    <a:pt x="55" y="92"/>
                    <a:pt x="51" y="92"/>
                    <a:pt x="48" y="92"/>
                  </a:cubicBezTo>
                  <a:cubicBezTo>
                    <a:pt x="38" y="92"/>
                    <a:pt x="30" y="89"/>
                    <a:pt x="24" y="82"/>
                  </a:cubicBezTo>
                  <a:cubicBezTo>
                    <a:pt x="18" y="74"/>
                    <a:pt x="15" y="65"/>
                    <a:pt x="15" y="52"/>
                  </a:cubicBezTo>
                  <a:cubicBezTo>
                    <a:pt x="15" y="40"/>
                    <a:pt x="18" y="31"/>
                    <a:pt x="25" y="23"/>
                  </a:cubicBezTo>
                  <a:cubicBezTo>
                    <a:pt x="31" y="16"/>
                    <a:pt x="39" y="13"/>
                    <a:pt x="48" y="13"/>
                  </a:cubicBezTo>
                  <a:cubicBezTo>
                    <a:pt x="51" y="13"/>
                    <a:pt x="54" y="13"/>
                    <a:pt x="57" y="14"/>
                  </a:cubicBezTo>
                  <a:cubicBezTo>
                    <a:pt x="60" y="14"/>
                    <a:pt x="62" y="15"/>
                    <a:pt x="64" y="16"/>
                  </a:cubicBezTo>
                  <a:cubicBezTo>
                    <a:pt x="66" y="17"/>
                    <a:pt x="67" y="18"/>
                    <a:pt x="69" y="19"/>
                  </a:cubicBezTo>
                  <a:cubicBezTo>
                    <a:pt x="71" y="21"/>
                    <a:pt x="72" y="22"/>
                    <a:pt x="73" y="23"/>
                  </a:cubicBezTo>
                  <a:cubicBezTo>
                    <a:pt x="74" y="24"/>
                    <a:pt x="74" y="25"/>
                    <a:pt x="75" y="26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7" y="6"/>
                    <a:pt x="64" y="0"/>
                    <a:pt x="48" y="0"/>
                  </a:cubicBezTo>
                  <a:cubicBezTo>
                    <a:pt x="35" y="0"/>
                    <a:pt x="23" y="4"/>
                    <a:pt x="14" y="14"/>
                  </a:cubicBezTo>
                  <a:cubicBezTo>
                    <a:pt x="4" y="24"/>
                    <a:pt x="0" y="36"/>
                    <a:pt x="0" y="52"/>
                  </a:cubicBezTo>
                  <a:cubicBezTo>
                    <a:pt x="0" y="69"/>
                    <a:pt x="4" y="82"/>
                    <a:pt x="13" y="91"/>
                  </a:cubicBezTo>
                  <a:cubicBezTo>
                    <a:pt x="21" y="101"/>
                    <a:pt x="32" y="106"/>
                    <a:pt x="45" y="106"/>
                  </a:cubicBezTo>
                  <a:cubicBezTo>
                    <a:pt x="50" y="106"/>
                    <a:pt x="54" y="105"/>
                    <a:pt x="57" y="104"/>
                  </a:cubicBezTo>
                  <a:cubicBezTo>
                    <a:pt x="61" y="103"/>
                    <a:pt x="64" y="102"/>
                    <a:pt x="66" y="101"/>
                  </a:cubicBezTo>
                  <a:cubicBezTo>
                    <a:pt x="69" y="100"/>
                    <a:pt x="71" y="99"/>
                    <a:pt x="73" y="97"/>
                  </a:cubicBezTo>
                  <a:cubicBezTo>
                    <a:pt x="75" y="95"/>
                    <a:pt x="76" y="94"/>
                    <a:pt x="76" y="94"/>
                  </a:cubicBezTo>
                  <a:cubicBezTo>
                    <a:pt x="77" y="93"/>
                    <a:pt x="77" y="93"/>
                    <a:pt x="78" y="92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50" y="51"/>
                    <a:pt x="50" y="51"/>
                    <a:pt x="50" y="51"/>
                  </a:cubicBezTo>
                  <a:lnTo>
                    <a:pt x="5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5E276722-5197-B412-82F4-CAE376DB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436563"/>
              <a:ext cx="34925" cy="63500"/>
            </a:xfrm>
            <a:custGeom>
              <a:avLst/>
              <a:gdLst>
                <a:gd name="T0" fmla="*/ 23 w 43"/>
                <a:gd name="T1" fmla="*/ 5 h 77"/>
                <a:gd name="T2" fmla="*/ 14 w 43"/>
                <a:gd name="T3" fmla="*/ 17 h 77"/>
                <a:gd name="T4" fmla="*/ 13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4 w 43"/>
                <a:gd name="T11" fmla="*/ 77 h 77"/>
                <a:gd name="T12" fmla="*/ 14 w 43"/>
                <a:gd name="T13" fmla="*/ 35 h 77"/>
                <a:gd name="T14" fmla="*/ 24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3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3" y="5"/>
                  </a:moveTo>
                  <a:cubicBezTo>
                    <a:pt x="19" y="8"/>
                    <a:pt x="16" y="12"/>
                    <a:pt x="14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5" y="27"/>
                    <a:pt x="19" y="22"/>
                    <a:pt x="24" y="18"/>
                  </a:cubicBezTo>
                  <a:cubicBezTo>
                    <a:pt x="28" y="16"/>
                    <a:pt x="31" y="14"/>
                    <a:pt x="35" y="14"/>
                  </a:cubicBezTo>
                  <a:cubicBezTo>
                    <a:pt x="37" y="14"/>
                    <a:pt x="39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7" y="2"/>
                    <a:pt x="2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030C0CC0-0956-B1B0-70A8-800FA865F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288" y="438150"/>
              <a:ext cx="60325" cy="63500"/>
            </a:xfrm>
            <a:custGeom>
              <a:avLst/>
              <a:gdLst>
                <a:gd name="T0" fmla="*/ 36 w 72"/>
                <a:gd name="T1" fmla="*/ 0 h 78"/>
                <a:gd name="T2" fmla="*/ 10 w 72"/>
                <a:gd name="T3" fmla="*/ 10 h 78"/>
                <a:gd name="T4" fmla="*/ 0 w 72"/>
                <a:gd name="T5" fmla="*/ 39 h 78"/>
                <a:gd name="T6" fmla="*/ 10 w 72"/>
                <a:gd name="T7" fmla="*/ 67 h 78"/>
                <a:gd name="T8" fmla="*/ 36 w 72"/>
                <a:gd name="T9" fmla="*/ 78 h 78"/>
                <a:gd name="T10" fmla="*/ 62 w 72"/>
                <a:gd name="T11" fmla="*/ 67 h 78"/>
                <a:gd name="T12" fmla="*/ 72 w 72"/>
                <a:gd name="T13" fmla="*/ 39 h 78"/>
                <a:gd name="T14" fmla="*/ 62 w 72"/>
                <a:gd name="T15" fmla="*/ 10 h 78"/>
                <a:gd name="T16" fmla="*/ 36 w 72"/>
                <a:gd name="T17" fmla="*/ 0 h 78"/>
                <a:gd name="T18" fmla="*/ 52 w 72"/>
                <a:gd name="T19" fmla="*/ 59 h 78"/>
                <a:gd name="T20" fmla="*/ 36 w 72"/>
                <a:gd name="T21" fmla="*/ 66 h 78"/>
                <a:gd name="T22" fmla="*/ 20 w 72"/>
                <a:gd name="T23" fmla="*/ 59 h 78"/>
                <a:gd name="T24" fmla="*/ 15 w 72"/>
                <a:gd name="T25" fmla="*/ 39 h 78"/>
                <a:gd name="T26" fmla="*/ 20 w 72"/>
                <a:gd name="T27" fmla="*/ 19 h 78"/>
                <a:gd name="T28" fmla="*/ 36 w 72"/>
                <a:gd name="T29" fmla="*/ 11 h 78"/>
                <a:gd name="T30" fmla="*/ 52 w 72"/>
                <a:gd name="T31" fmla="*/ 19 h 78"/>
                <a:gd name="T32" fmla="*/ 57 w 72"/>
                <a:gd name="T33" fmla="*/ 39 h 78"/>
                <a:gd name="T34" fmla="*/ 52 w 72"/>
                <a:gd name="T35" fmla="*/ 5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78">
                  <a:moveTo>
                    <a:pt x="36" y="0"/>
                  </a:moveTo>
                  <a:cubicBezTo>
                    <a:pt x="25" y="0"/>
                    <a:pt x="16" y="3"/>
                    <a:pt x="10" y="10"/>
                  </a:cubicBezTo>
                  <a:cubicBezTo>
                    <a:pt x="3" y="17"/>
                    <a:pt x="0" y="27"/>
                    <a:pt x="0" y="39"/>
                  </a:cubicBezTo>
                  <a:cubicBezTo>
                    <a:pt x="0" y="51"/>
                    <a:pt x="3" y="60"/>
                    <a:pt x="10" y="67"/>
                  </a:cubicBezTo>
                  <a:cubicBezTo>
                    <a:pt x="16" y="74"/>
                    <a:pt x="25" y="78"/>
                    <a:pt x="36" y="78"/>
                  </a:cubicBezTo>
                  <a:cubicBezTo>
                    <a:pt x="47" y="78"/>
                    <a:pt x="56" y="74"/>
                    <a:pt x="62" y="67"/>
                  </a:cubicBezTo>
                  <a:cubicBezTo>
                    <a:pt x="69" y="60"/>
                    <a:pt x="72" y="51"/>
                    <a:pt x="72" y="39"/>
                  </a:cubicBezTo>
                  <a:cubicBezTo>
                    <a:pt x="72" y="27"/>
                    <a:pt x="69" y="17"/>
                    <a:pt x="62" y="10"/>
                  </a:cubicBezTo>
                  <a:cubicBezTo>
                    <a:pt x="56" y="3"/>
                    <a:pt x="47" y="0"/>
                    <a:pt x="36" y="0"/>
                  </a:cubicBezTo>
                  <a:close/>
                  <a:moveTo>
                    <a:pt x="52" y="59"/>
                  </a:moveTo>
                  <a:cubicBezTo>
                    <a:pt x="48" y="64"/>
                    <a:pt x="43" y="66"/>
                    <a:pt x="36" y="66"/>
                  </a:cubicBezTo>
                  <a:cubicBezTo>
                    <a:pt x="29" y="66"/>
                    <a:pt x="24" y="64"/>
                    <a:pt x="20" y="59"/>
                  </a:cubicBezTo>
                  <a:cubicBezTo>
                    <a:pt x="17" y="54"/>
                    <a:pt x="15" y="47"/>
                    <a:pt x="15" y="39"/>
                  </a:cubicBezTo>
                  <a:cubicBezTo>
                    <a:pt x="15" y="30"/>
                    <a:pt x="17" y="24"/>
                    <a:pt x="20" y="19"/>
                  </a:cubicBezTo>
                  <a:cubicBezTo>
                    <a:pt x="24" y="14"/>
                    <a:pt x="29" y="11"/>
                    <a:pt x="36" y="11"/>
                  </a:cubicBezTo>
                  <a:cubicBezTo>
                    <a:pt x="43" y="11"/>
                    <a:pt x="48" y="14"/>
                    <a:pt x="52" y="19"/>
                  </a:cubicBezTo>
                  <a:cubicBezTo>
                    <a:pt x="56" y="24"/>
                    <a:pt x="57" y="30"/>
                    <a:pt x="57" y="39"/>
                  </a:cubicBezTo>
                  <a:cubicBezTo>
                    <a:pt x="57" y="47"/>
                    <a:pt x="56" y="54"/>
                    <a:pt x="52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8BAE485-97CC-07B4-6CBC-75F7EB1F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38150"/>
              <a:ext cx="90488" cy="61913"/>
            </a:xfrm>
            <a:custGeom>
              <a:avLst/>
              <a:gdLst>
                <a:gd name="T0" fmla="*/ 41 w 57"/>
                <a:gd name="T1" fmla="*/ 31 h 39"/>
                <a:gd name="T2" fmla="*/ 32 w 57"/>
                <a:gd name="T3" fmla="*/ 0 h 39"/>
                <a:gd name="T4" fmla="*/ 24 w 57"/>
                <a:gd name="T5" fmla="*/ 0 h 39"/>
                <a:gd name="T6" fmla="*/ 16 w 57"/>
                <a:gd name="T7" fmla="*/ 31 h 39"/>
                <a:gd name="T8" fmla="*/ 8 w 57"/>
                <a:gd name="T9" fmla="*/ 0 h 39"/>
                <a:gd name="T10" fmla="*/ 0 w 57"/>
                <a:gd name="T11" fmla="*/ 0 h 39"/>
                <a:gd name="T12" fmla="*/ 12 w 57"/>
                <a:gd name="T13" fmla="*/ 39 h 39"/>
                <a:gd name="T14" fmla="*/ 20 w 57"/>
                <a:gd name="T15" fmla="*/ 39 h 39"/>
                <a:gd name="T16" fmla="*/ 28 w 57"/>
                <a:gd name="T17" fmla="*/ 9 h 39"/>
                <a:gd name="T18" fmla="*/ 37 w 57"/>
                <a:gd name="T19" fmla="*/ 39 h 39"/>
                <a:gd name="T20" fmla="*/ 45 w 57"/>
                <a:gd name="T21" fmla="*/ 39 h 39"/>
                <a:gd name="T22" fmla="*/ 57 w 57"/>
                <a:gd name="T23" fmla="*/ 0 h 39"/>
                <a:gd name="T24" fmla="*/ 49 w 57"/>
                <a:gd name="T25" fmla="*/ 0 h 39"/>
                <a:gd name="T26" fmla="*/ 41 w 57"/>
                <a:gd name="T27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39">
                  <a:moveTo>
                    <a:pt x="41" y="31"/>
                  </a:moveTo>
                  <a:lnTo>
                    <a:pt x="32" y="0"/>
                  </a:lnTo>
                  <a:lnTo>
                    <a:pt x="24" y="0"/>
                  </a:lnTo>
                  <a:lnTo>
                    <a:pt x="16" y="31"/>
                  </a:lnTo>
                  <a:lnTo>
                    <a:pt x="8" y="0"/>
                  </a:lnTo>
                  <a:lnTo>
                    <a:pt x="0" y="0"/>
                  </a:lnTo>
                  <a:lnTo>
                    <a:pt x="12" y="39"/>
                  </a:lnTo>
                  <a:lnTo>
                    <a:pt x="20" y="39"/>
                  </a:lnTo>
                  <a:lnTo>
                    <a:pt x="28" y="9"/>
                  </a:lnTo>
                  <a:lnTo>
                    <a:pt x="37" y="39"/>
                  </a:lnTo>
                  <a:lnTo>
                    <a:pt x="45" y="39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E0EE8424-6820-BE0B-2C64-487E7DD5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213" y="422275"/>
              <a:ext cx="38100" cy="79375"/>
            </a:xfrm>
            <a:custGeom>
              <a:avLst/>
              <a:gdLst>
                <a:gd name="T0" fmla="*/ 26 w 46"/>
                <a:gd name="T1" fmla="*/ 0 h 97"/>
                <a:gd name="T2" fmla="*/ 13 w 46"/>
                <a:gd name="T3" fmla="*/ 0 h 97"/>
                <a:gd name="T4" fmla="*/ 11 w 46"/>
                <a:gd name="T5" fmla="*/ 20 h 97"/>
                <a:gd name="T6" fmla="*/ 0 w 46"/>
                <a:gd name="T7" fmla="*/ 20 h 97"/>
                <a:gd name="T8" fmla="*/ 0 w 46"/>
                <a:gd name="T9" fmla="*/ 31 h 97"/>
                <a:gd name="T10" fmla="*/ 11 w 46"/>
                <a:gd name="T11" fmla="*/ 31 h 97"/>
                <a:gd name="T12" fmla="*/ 11 w 46"/>
                <a:gd name="T13" fmla="*/ 72 h 97"/>
                <a:gd name="T14" fmla="*/ 16 w 46"/>
                <a:gd name="T15" fmla="*/ 91 h 97"/>
                <a:gd name="T16" fmla="*/ 32 w 46"/>
                <a:gd name="T17" fmla="*/ 97 h 97"/>
                <a:gd name="T18" fmla="*/ 46 w 46"/>
                <a:gd name="T19" fmla="*/ 95 h 97"/>
                <a:gd name="T20" fmla="*/ 44 w 46"/>
                <a:gd name="T21" fmla="*/ 84 h 97"/>
                <a:gd name="T22" fmla="*/ 36 w 46"/>
                <a:gd name="T23" fmla="*/ 85 h 97"/>
                <a:gd name="T24" fmla="*/ 28 w 46"/>
                <a:gd name="T25" fmla="*/ 82 h 97"/>
                <a:gd name="T26" fmla="*/ 26 w 46"/>
                <a:gd name="T27" fmla="*/ 70 h 97"/>
                <a:gd name="T28" fmla="*/ 26 w 46"/>
                <a:gd name="T29" fmla="*/ 31 h 97"/>
                <a:gd name="T30" fmla="*/ 46 w 46"/>
                <a:gd name="T31" fmla="*/ 31 h 97"/>
                <a:gd name="T32" fmla="*/ 46 w 46"/>
                <a:gd name="T33" fmla="*/ 20 h 97"/>
                <a:gd name="T34" fmla="*/ 26 w 46"/>
                <a:gd name="T35" fmla="*/ 20 h 97"/>
                <a:gd name="T36" fmla="*/ 26 w 46"/>
                <a:gd name="T3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97">
                  <a:moveTo>
                    <a:pt x="2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81"/>
                    <a:pt x="13" y="88"/>
                    <a:pt x="16" y="91"/>
                  </a:cubicBezTo>
                  <a:cubicBezTo>
                    <a:pt x="20" y="95"/>
                    <a:pt x="25" y="97"/>
                    <a:pt x="32" y="97"/>
                  </a:cubicBezTo>
                  <a:cubicBezTo>
                    <a:pt x="38" y="97"/>
                    <a:pt x="42" y="96"/>
                    <a:pt x="46" y="95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2" y="85"/>
                    <a:pt x="39" y="85"/>
                    <a:pt x="36" y="85"/>
                  </a:cubicBezTo>
                  <a:cubicBezTo>
                    <a:pt x="33" y="85"/>
                    <a:pt x="30" y="84"/>
                    <a:pt x="28" y="82"/>
                  </a:cubicBezTo>
                  <a:cubicBezTo>
                    <a:pt x="27" y="80"/>
                    <a:pt x="26" y="76"/>
                    <a:pt x="26" y="7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493BFF13-D216-7236-ADB3-513803D7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412750"/>
              <a:ext cx="52388" cy="87313"/>
            </a:xfrm>
            <a:custGeom>
              <a:avLst/>
              <a:gdLst>
                <a:gd name="T0" fmla="*/ 39 w 64"/>
                <a:gd name="T1" fmla="*/ 30 h 106"/>
                <a:gd name="T2" fmla="*/ 14 w 64"/>
                <a:gd name="T3" fmla="*/ 45 h 106"/>
                <a:gd name="T4" fmla="*/ 14 w 64"/>
                <a:gd name="T5" fmla="*/ 0 h 106"/>
                <a:gd name="T6" fmla="*/ 0 w 64"/>
                <a:gd name="T7" fmla="*/ 0 h 106"/>
                <a:gd name="T8" fmla="*/ 0 w 64"/>
                <a:gd name="T9" fmla="*/ 106 h 106"/>
                <a:gd name="T10" fmla="*/ 14 w 64"/>
                <a:gd name="T11" fmla="*/ 106 h 106"/>
                <a:gd name="T12" fmla="*/ 14 w 64"/>
                <a:gd name="T13" fmla="*/ 62 h 106"/>
                <a:gd name="T14" fmla="*/ 21 w 64"/>
                <a:gd name="T15" fmla="*/ 49 h 106"/>
                <a:gd name="T16" fmla="*/ 34 w 64"/>
                <a:gd name="T17" fmla="*/ 42 h 106"/>
                <a:gd name="T18" fmla="*/ 46 w 64"/>
                <a:gd name="T19" fmla="*/ 47 h 106"/>
                <a:gd name="T20" fmla="*/ 49 w 64"/>
                <a:gd name="T21" fmla="*/ 62 h 106"/>
                <a:gd name="T22" fmla="*/ 49 w 64"/>
                <a:gd name="T23" fmla="*/ 106 h 106"/>
                <a:gd name="T24" fmla="*/ 64 w 64"/>
                <a:gd name="T25" fmla="*/ 106 h 106"/>
                <a:gd name="T26" fmla="*/ 64 w 64"/>
                <a:gd name="T27" fmla="*/ 58 h 106"/>
                <a:gd name="T28" fmla="*/ 57 w 64"/>
                <a:gd name="T29" fmla="*/ 37 h 106"/>
                <a:gd name="T30" fmla="*/ 39 w 64"/>
                <a:gd name="T3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06">
                  <a:moveTo>
                    <a:pt x="39" y="30"/>
                  </a:moveTo>
                  <a:cubicBezTo>
                    <a:pt x="29" y="30"/>
                    <a:pt x="20" y="35"/>
                    <a:pt x="14" y="4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57"/>
                    <a:pt x="17" y="53"/>
                    <a:pt x="21" y="49"/>
                  </a:cubicBezTo>
                  <a:cubicBezTo>
                    <a:pt x="25" y="44"/>
                    <a:pt x="29" y="42"/>
                    <a:pt x="34" y="42"/>
                  </a:cubicBezTo>
                  <a:cubicBezTo>
                    <a:pt x="40" y="42"/>
                    <a:pt x="44" y="44"/>
                    <a:pt x="46" y="47"/>
                  </a:cubicBezTo>
                  <a:cubicBezTo>
                    <a:pt x="48" y="50"/>
                    <a:pt x="49" y="55"/>
                    <a:pt x="49" y="62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48"/>
                    <a:pt x="62" y="41"/>
                    <a:pt x="57" y="37"/>
                  </a:cubicBezTo>
                  <a:cubicBezTo>
                    <a:pt x="53" y="32"/>
                    <a:pt x="47" y="30"/>
                    <a:pt x="3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A2FBFC85-5630-8BC3-A583-1DEC58BBC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1151" y="415925"/>
              <a:ext cx="77788" cy="84138"/>
            </a:xfrm>
            <a:custGeom>
              <a:avLst/>
              <a:gdLst>
                <a:gd name="T0" fmla="*/ 20 w 49"/>
                <a:gd name="T1" fmla="*/ 0 h 53"/>
                <a:gd name="T2" fmla="*/ 0 w 49"/>
                <a:gd name="T3" fmla="*/ 53 h 53"/>
                <a:gd name="T4" fmla="*/ 8 w 49"/>
                <a:gd name="T5" fmla="*/ 53 h 53"/>
                <a:gd name="T6" fmla="*/ 13 w 49"/>
                <a:gd name="T7" fmla="*/ 40 h 53"/>
                <a:gd name="T8" fmla="*/ 36 w 49"/>
                <a:gd name="T9" fmla="*/ 40 h 53"/>
                <a:gd name="T10" fmla="*/ 40 w 49"/>
                <a:gd name="T11" fmla="*/ 53 h 53"/>
                <a:gd name="T12" fmla="*/ 49 w 49"/>
                <a:gd name="T13" fmla="*/ 53 h 53"/>
                <a:gd name="T14" fmla="*/ 29 w 49"/>
                <a:gd name="T15" fmla="*/ 0 h 53"/>
                <a:gd name="T16" fmla="*/ 20 w 49"/>
                <a:gd name="T17" fmla="*/ 0 h 53"/>
                <a:gd name="T18" fmla="*/ 15 w 49"/>
                <a:gd name="T19" fmla="*/ 34 h 53"/>
                <a:gd name="T20" fmla="*/ 24 w 49"/>
                <a:gd name="T21" fmla="*/ 7 h 53"/>
                <a:gd name="T22" fmla="*/ 34 w 49"/>
                <a:gd name="T23" fmla="*/ 34 h 53"/>
                <a:gd name="T24" fmla="*/ 15 w 49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3">
                  <a:moveTo>
                    <a:pt x="20" y="0"/>
                  </a:moveTo>
                  <a:lnTo>
                    <a:pt x="0" y="53"/>
                  </a:lnTo>
                  <a:lnTo>
                    <a:pt x="8" y="53"/>
                  </a:lnTo>
                  <a:lnTo>
                    <a:pt x="13" y="40"/>
                  </a:lnTo>
                  <a:lnTo>
                    <a:pt x="36" y="40"/>
                  </a:lnTo>
                  <a:lnTo>
                    <a:pt x="40" y="53"/>
                  </a:lnTo>
                  <a:lnTo>
                    <a:pt x="49" y="53"/>
                  </a:lnTo>
                  <a:lnTo>
                    <a:pt x="29" y="0"/>
                  </a:lnTo>
                  <a:lnTo>
                    <a:pt x="20" y="0"/>
                  </a:lnTo>
                  <a:close/>
                  <a:moveTo>
                    <a:pt x="15" y="34"/>
                  </a:moveTo>
                  <a:lnTo>
                    <a:pt x="24" y="7"/>
                  </a:lnTo>
                  <a:lnTo>
                    <a:pt x="34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FF83A1F9-4D22-902B-230C-EA48637DF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1" y="412750"/>
              <a:ext cx="58738" cy="88900"/>
            </a:xfrm>
            <a:custGeom>
              <a:avLst/>
              <a:gdLst>
                <a:gd name="T0" fmla="*/ 57 w 71"/>
                <a:gd name="T1" fmla="*/ 43 h 108"/>
                <a:gd name="T2" fmla="*/ 55 w 71"/>
                <a:gd name="T3" fmla="*/ 40 h 108"/>
                <a:gd name="T4" fmla="*/ 51 w 71"/>
                <a:gd name="T5" fmla="*/ 36 h 108"/>
                <a:gd name="T6" fmla="*/ 43 w 71"/>
                <a:gd name="T7" fmla="*/ 31 h 108"/>
                <a:gd name="T8" fmla="*/ 33 w 71"/>
                <a:gd name="T9" fmla="*/ 30 h 108"/>
                <a:gd name="T10" fmla="*/ 9 w 71"/>
                <a:gd name="T11" fmla="*/ 41 h 108"/>
                <a:gd name="T12" fmla="*/ 0 w 71"/>
                <a:gd name="T13" fmla="*/ 69 h 108"/>
                <a:gd name="T14" fmla="*/ 8 w 71"/>
                <a:gd name="T15" fmla="*/ 97 h 108"/>
                <a:gd name="T16" fmla="*/ 32 w 71"/>
                <a:gd name="T17" fmla="*/ 108 h 108"/>
                <a:gd name="T18" fmla="*/ 37 w 71"/>
                <a:gd name="T19" fmla="*/ 107 h 108"/>
                <a:gd name="T20" fmla="*/ 42 w 71"/>
                <a:gd name="T21" fmla="*/ 106 h 108"/>
                <a:gd name="T22" fmla="*/ 46 w 71"/>
                <a:gd name="T23" fmla="*/ 104 h 108"/>
                <a:gd name="T24" fmla="*/ 49 w 71"/>
                <a:gd name="T25" fmla="*/ 103 h 108"/>
                <a:gd name="T26" fmla="*/ 52 w 71"/>
                <a:gd name="T27" fmla="*/ 100 h 108"/>
                <a:gd name="T28" fmla="*/ 54 w 71"/>
                <a:gd name="T29" fmla="*/ 98 h 108"/>
                <a:gd name="T30" fmla="*/ 55 w 71"/>
                <a:gd name="T31" fmla="*/ 97 h 108"/>
                <a:gd name="T32" fmla="*/ 56 w 71"/>
                <a:gd name="T33" fmla="*/ 95 h 108"/>
                <a:gd name="T34" fmla="*/ 57 w 71"/>
                <a:gd name="T35" fmla="*/ 95 h 108"/>
                <a:gd name="T36" fmla="*/ 59 w 71"/>
                <a:gd name="T37" fmla="*/ 106 h 108"/>
                <a:gd name="T38" fmla="*/ 71 w 71"/>
                <a:gd name="T39" fmla="*/ 106 h 108"/>
                <a:gd name="T40" fmla="*/ 71 w 71"/>
                <a:gd name="T41" fmla="*/ 0 h 108"/>
                <a:gd name="T42" fmla="*/ 57 w 71"/>
                <a:gd name="T43" fmla="*/ 0 h 108"/>
                <a:gd name="T44" fmla="*/ 57 w 71"/>
                <a:gd name="T45" fmla="*/ 43 h 108"/>
                <a:gd name="T46" fmla="*/ 51 w 71"/>
                <a:gd name="T47" fmla="*/ 88 h 108"/>
                <a:gd name="T48" fmla="*/ 36 w 71"/>
                <a:gd name="T49" fmla="*/ 96 h 108"/>
                <a:gd name="T50" fmla="*/ 20 w 71"/>
                <a:gd name="T51" fmla="*/ 88 h 108"/>
                <a:gd name="T52" fmla="*/ 15 w 71"/>
                <a:gd name="T53" fmla="*/ 68 h 108"/>
                <a:gd name="T54" fmla="*/ 21 w 71"/>
                <a:gd name="T55" fmla="*/ 49 h 108"/>
                <a:gd name="T56" fmla="*/ 36 w 71"/>
                <a:gd name="T57" fmla="*/ 41 h 108"/>
                <a:gd name="T58" fmla="*/ 51 w 71"/>
                <a:gd name="T59" fmla="*/ 49 h 108"/>
                <a:gd name="T60" fmla="*/ 57 w 71"/>
                <a:gd name="T61" fmla="*/ 68 h 108"/>
                <a:gd name="T62" fmla="*/ 51 w 71"/>
                <a:gd name="T63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08">
                  <a:moveTo>
                    <a:pt x="57" y="43"/>
                  </a:moveTo>
                  <a:cubicBezTo>
                    <a:pt x="56" y="42"/>
                    <a:pt x="56" y="41"/>
                    <a:pt x="55" y="40"/>
                  </a:cubicBezTo>
                  <a:cubicBezTo>
                    <a:pt x="54" y="39"/>
                    <a:pt x="53" y="38"/>
                    <a:pt x="51" y="36"/>
                  </a:cubicBezTo>
                  <a:cubicBezTo>
                    <a:pt x="49" y="34"/>
                    <a:pt x="46" y="33"/>
                    <a:pt x="43" y="31"/>
                  </a:cubicBezTo>
                  <a:cubicBezTo>
                    <a:pt x="40" y="30"/>
                    <a:pt x="37" y="30"/>
                    <a:pt x="33" y="30"/>
                  </a:cubicBezTo>
                  <a:cubicBezTo>
                    <a:pt x="23" y="30"/>
                    <a:pt x="15" y="33"/>
                    <a:pt x="9" y="41"/>
                  </a:cubicBezTo>
                  <a:cubicBezTo>
                    <a:pt x="3" y="48"/>
                    <a:pt x="0" y="57"/>
                    <a:pt x="0" y="69"/>
                  </a:cubicBezTo>
                  <a:cubicBezTo>
                    <a:pt x="0" y="80"/>
                    <a:pt x="3" y="90"/>
                    <a:pt x="8" y="97"/>
                  </a:cubicBezTo>
                  <a:cubicBezTo>
                    <a:pt x="14" y="104"/>
                    <a:pt x="22" y="108"/>
                    <a:pt x="32" y="108"/>
                  </a:cubicBezTo>
                  <a:cubicBezTo>
                    <a:pt x="34" y="108"/>
                    <a:pt x="35" y="108"/>
                    <a:pt x="37" y="107"/>
                  </a:cubicBezTo>
                  <a:cubicBezTo>
                    <a:pt x="39" y="107"/>
                    <a:pt x="41" y="107"/>
                    <a:pt x="42" y="106"/>
                  </a:cubicBezTo>
                  <a:cubicBezTo>
                    <a:pt x="43" y="106"/>
                    <a:pt x="45" y="105"/>
                    <a:pt x="46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2"/>
                    <a:pt x="51" y="101"/>
                    <a:pt x="52" y="100"/>
                  </a:cubicBezTo>
                  <a:cubicBezTo>
                    <a:pt x="53" y="100"/>
                    <a:pt x="53" y="99"/>
                    <a:pt x="54" y="98"/>
                  </a:cubicBezTo>
                  <a:cubicBezTo>
                    <a:pt x="54" y="98"/>
                    <a:pt x="55" y="97"/>
                    <a:pt x="55" y="97"/>
                  </a:cubicBezTo>
                  <a:cubicBezTo>
                    <a:pt x="56" y="96"/>
                    <a:pt x="56" y="96"/>
                    <a:pt x="56" y="95"/>
                  </a:cubicBezTo>
                  <a:cubicBezTo>
                    <a:pt x="57" y="95"/>
                    <a:pt x="57" y="95"/>
                    <a:pt x="57" y="9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7" y="43"/>
                  </a:lnTo>
                  <a:close/>
                  <a:moveTo>
                    <a:pt x="51" y="88"/>
                  </a:moveTo>
                  <a:cubicBezTo>
                    <a:pt x="47" y="93"/>
                    <a:pt x="42" y="96"/>
                    <a:pt x="36" y="96"/>
                  </a:cubicBezTo>
                  <a:cubicBezTo>
                    <a:pt x="29" y="96"/>
                    <a:pt x="24" y="93"/>
                    <a:pt x="20" y="88"/>
                  </a:cubicBezTo>
                  <a:cubicBezTo>
                    <a:pt x="17" y="83"/>
                    <a:pt x="15" y="76"/>
                    <a:pt x="15" y="68"/>
                  </a:cubicBezTo>
                  <a:cubicBezTo>
                    <a:pt x="15" y="61"/>
                    <a:pt x="17" y="54"/>
                    <a:pt x="21" y="49"/>
                  </a:cubicBezTo>
                  <a:cubicBezTo>
                    <a:pt x="25" y="44"/>
                    <a:pt x="30" y="41"/>
                    <a:pt x="36" y="41"/>
                  </a:cubicBezTo>
                  <a:cubicBezTo>
                    <a:pt x="43" y="41"/>
                    <a:pt x="48" y="44"/>
                    <a:pt x="51" y="49"/>
                  </a:cubicBezTo>
                  <a:cubicBezTo>
                    <a:pt x="55" y="54"/>
                    <a:pt x="57" y="61"/>
                    <a:pt x="57" y="68"/>
                  </a:cubicBezTo>
                  <a:cubicBezTo>
                    <a:pt x="57" y="76"/>
                    <a:pt x="55" y="83"/>
                    <a:pt x="5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B67964F5-8081-A3D8-089C-A081B2E52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1" y="438150"/>
              <a:ext cx="60325" cy="61913"/>
            </a:xfrm>
            <a:custGeom>
              <a:avLst/>
              <a:gdLst>
                <a:gd name="T0" fmla="*/ 18 w 38"/>
                <a:gd name="T1" fmla="*/ 32 h 39"/>
                <a:gd name="T2" fmla="*/ 8 w 38"/>
                <a:gd name="T3" fmla="*/ 0 h 39"/>
                <a:gd name="T4" fmla="*/ 0 w 38"/>
                <a:gd name="T5" fmla="*/ 0 h 39"/>
                <a:gd name="T6" fmla="*/ 15 w 38"/>
                <a:gd name="T7" fmla="*/ 39 h 39"/>
                <a:gd name="T8" fmla="*/ 23 w 38"/>
                <a:gd name="T9" fmla="*/ 39 h 39"/>
                <a:gd name="T10" fmla="*/ 38 w 38"/>
                <a:gd name="T11" fmla="*/ 0 h 39"/>
                <a:gd name="T12" fmla="*/ 29 w 38"/>
                <a:gd name="T13" fmla="*/ 0 h 39"/>
                <a:gd name="T14" fmla="*/ 18 w 38"/>
                <a:gd name="T1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8" y="32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23" y="39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">
              <a:extLst>
                <a:ext uri="{FF2B5EF4-FFF2-40B4-BE49-F238E27FC236}">
                  <a16:creationId xmlns:a16="http://schemas.microsoft.com/office/drawing/2014/main" id="{C73E25E4-139B-A180-CBFD-59414A4B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411163"/>
              <a:ext cx="15875" cy="14288"/>
            </a:xfrm>
            <a:custGeom>
              <a:avLst/>
              <a:gdLst>
                <a:gd name="T0" fmla="*/ 10 w 19"/>
                <a:gd name="T1" fmla="*/ 0 h 18"/>
                <a:gd name="T2" fmla="*/ 3 w 19"/>
                <a:gd name="T3" fmla="*/ 2 h 18"/>
                <a:gd name="T4" fmla="*/ 0 w 19"/>
                <a:gd name="T5" fmla="*/ 9 h 18"/>
                <a:gd name="T6" fmla="*/ 3 w 19"/>
                <a:gd name="T7" fmla="*/ 16 h 18"/>
                <a:gd name="T8" fmla="*/ 10 w 19"/>
                <a:gd name="T9" fmla="*/ 18 h 18"/>
                <a:gd name="T10" fmla="*/ 17 w 19"/>
                <a:gd name="T11" fmla="*/ 16 h 18"/>
                <a:gd name="T12" fmla="*/ 19 w 19"/>
                <a:gd name="T13" fmla="*/ 9 h 18"/>
                <a:gd name="T14" fmla="*/ 17 w 19"/>
                <a:gd name="T15" fmla="*/ 2 h 18"/>
                <a:gd name="T16" fmla="*/ 10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0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1" y="14"/>
                    <a:pt x="3" y="16"/>
                  </a:cubicBezTo>
                  <a:cubicBezTo>
                    <a:pt x="5" y="17"/>
                    <a:pt x="7" y="18"/>
                    <a:pt x="10" y="18"/>
                  </a:cubicBezTo>
                  <a:cubicBezTo>
                    <a:pt x="13" y="18"/>
                    <a:pt x="15" y="17"/>
                    <a:pt x="17" y="16"/>
                  </a:cubicBezTo>
                  <a:cubicBezTo>
                    <a:pt x="18" y="14"/>
                    <a:pt x="19" y="12"/>
                    <a:pt x="19" y="9"/>
                  </a:cubicBezTo>
                  <a:cubicBezTo>
                    <a:pt x="19" y="6"/>
                    <a:pt x="18" y="4"/>
                    <a:pt x="17" y="2"/>
                  </a:cubicBezTo>
                  <a:cubicBezTo>
                    <a:pt x="15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7">
              <a:extLst>
                <a:ext uri="{FF2B5EF4-FFF2-40B4-BE49-F238E27FC236}">
                  <a16:creationId xmlns:a16="http://schemas.microsoft.com/office/drawing/2014/main" id="{7B6F8562-C3CB-5305-FB0B-63FF8D97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88" y="438150"/>
              <a:ext cx="11113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8">
              <a:extLst>
                <a:ext uri="{FF2B5EF4-FFF2-40B4-BE49-F238E27FC236}">
                  <a16:creationId xmlns:a16="http://schemas.microsoft.com/office/drawing/2014/main" id="{AAAB2CA3-ACC4-BAB9-7B09-8D2F882A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1" y="436563"/>
              <a:ext cx="47625" cy="65088"/>
            </a:xfrm>
            <a:custGeom>
              <a:avLst/>
              <a:gdLst>
                <a:gd name="T0" fmla="*/ 44 w 59"/>
                <a:gd name="T1" fmla="*/ 36 h 79"/>
                <a:gd name="T2" fmla="*/ 37 w 59"/>
                <a:gd name="T3" fmla="*/ 34 h 79"/>
                <a:gd name="T4" fmla="*/ 30 w 59"/>
                <a:gd name="T5" fmla="*/ 31 h 79"/>
                <a:gd name="T6" fmla="*/ 24 w 59"/>
                <a:gd name="T7" fmla="*/ 29 h 79"/>
                <a:gd name="T8" fmla="*/ 20 w 59"/>
                <a:gd name="T9" fmla="*/ 26 h 79"/>
                <a:gd name="T10" fmla="*/ 18 w 59"/>
                <a:gd name="T11" fmla="*/ 21 h 79"/>
                <a:gd name="T12" fmla="*/ 22 w 59"/>
                <a:gd name="T13" fmla="*/ 14 h 79"/>
                <a:gd name="T14" fmla="*/ 32 w 59"/>
                <a:gd name="T15" fmla="*/ 12 h 79"/>
                <a:gd name="T16" fmla="*/ 52 w 59"/>
                <a:gd name="T17" fmla="*/ 20 h 79"/>
                <a:gd name="T18" fmla="*/ 58 w 59"/>
                <a:gd name="T19" fmla="*/ 10 h 79"/>
                <a:gd name="T20" fmla="*/ 55 w 59"/>
                <a:gd name="T21" fmla="*/ 8 h 79"/>
                <a:gd name="T22" fmla="*/ 46 w 59"/>
                <a:gd name="T23" fmla="*/ 3 h 79"/>
                <a:gd name="T24" fmla="*/ 32 w 59"/>
                <a:gd name="T25" fmla="*/ 0 h 79"/>
                <a:gd name="T26" fmla="*/ 12 w 59"/>
                <a:gd name="T27" fmla="*/ 7 h 79"/>
                <a:gd name="T28" fmla="*/ 4 w 59"/>
                <a:gd name="T29" fmla="*/ 23 h 79"/>
                <a:gd name="T30" fmla="*/ 6 w 59"/>
                <a:gd name="T31" fmla="*/ 31 h 79"/>
                <a:gd name="T32" fmla="*/ 11 w 59"/>
                <a:gd name="T33" fmla="*/ 37 h 79"/>
                <a:gd name="T34" fmla="*/ 15 w 59"/>
                <a:gd name="T35" fmla="*/ 40 h 79"/>
                <a:gd name="T36" fmla="*/ 19 w 59"/>
                <a:gd name="T37" fmla="*/ 42 h 79"/>
                <a:gd name="T38" fmla="*/ 23 w 59"/>
                <a:gd name="T39" fmla="*/ 44 h 79"/>
                <a:gd name="T40" fmla="*/ 29 w 59"/>
                <a:gd name="T41" fmla="*/ 45 h 79"/>
                <a:gd name="T42" fmla="*/ 33 w 59"/>
                <a:gd name="T43" fmla="*/ 47 h 79"/>
                <a:gd name="T44" fmla="*/ 38 w 59"/>
                <a:gd name="T45" fmla="*/ 49 h 79"/>
                <a:gd name="T46" fmla="*/ 42 w 59"/>
                <a:gd name="T47" fmla="*/ 52 h 79"/>
                <a:gd name="T48" fmla="*/ 45 w 59"/>
                <a:gd name="T49" fmla="*/ 57 h 79"/>
                <a:gd name="T50" fmla="*/ 41 w 59"/>
                <a:gd name="T51" fmla="*/ 65 h 79"/>
                <a:gd name="T52" fmla="*/ 30 w 59"/>
                <a:gd name="T53" fmla="*/ 67 h 79"/>
                <a:gd name="T54" fmla="*/ 18 w 59"/>
                <a:gd name="T55" fmla="*/ 64 h 79"/>
                <a:gd name="T56" fmla="*/ 8 w 59"/>
                <a:gd name="T57" fmla="*/ 57 h 79"/>
                <a:gd name="T58" fmla="*/ 0 w 59"/>
                <a:gd name="T59" fmla="*/ 66 h 79"/>
                <a:gd name="T60" fmla="*/ 12 w 59"/>
                <a:gd name="T61" fmla="*/ 74 h 79"/>
                <a:gd name="T62" fmla="*/ 30 w 59"/>
                <a:gd name="T63" fmla="*/ 79 h 79"/>
                <a:gd name="T64" fmla="*/ 52 w 59"/>
                <a:gd name="T65" fmla="*/ 72 h 79"/>
                <a:gd name="T66" fmla="*/ 59 w 59"/>
                <a:gd name="T67" fmla="*/ 55 h 79"/>
                <a:gd name="T68" fmla="*/ 44 w 59"/>
                <a:gd name="T69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79">
                  <a:moveTo>
                    <a:pt x="44" y="36"/>
                  </a:moveTo>
                  <a:cubicBezTo>
                    <a:pt x="43" y="36"/>
                    <a:pt x="41" y="35"/>
                    <a:pt x="37" y="34"/>
                  </a:cubicBezTo>
                  <a:cubicBezTo>
                    <a:pt x="34" y="33"/>
                    <a:pt x="31" y="32"/>
                    <a:pt x="30" y="31"/>
                  </a:cubicBezTo>
                  <a:cubicBezTo>
                    <a:pt x="27" y="30"/>
                    <a:pt x="25" y="30"/>
                    <a:pt x="24" y="29"/>
                  </a:cubicBezTo>
                  <a:cubicBezTo>
                    <a:pt x="23" y="29"/>
                    <a:pt x="22" y="28"/>
                    <a:pt x="20" y="26"/>
                  </a:cubicBezTo>
                  <a:cubicBezTo>
                    <a:pt x="19" y="25"/>
                    <a:pt x="18" y="23"/>
                    <a:pt x="18" y="21"/>
                  </a:cubicBezTo>
                  <a:cubicBezTo>
                    <a:pt x="18" y="18"/>
                    <a:pt x="19" y="15"/>
                    <a:pt x="22" y="14"/>
                  </a:cubicBezTo>
                  <a:cubicBezTo>
                    <a:pt x="24" y="12"/>
                    <a:pt x="28" y="12"/>
                    <a:pt x="32" y="12"/>
                  </a:cubicBezTo>
                  <a:cubicBezTo>
                    <a:pt x="39" y="12"/>
                    <a:pt x="46" y="14"/>
                    <a:pt x="52" y="2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7" y="9"/>
                    <a:pt x="55" y="8"/>
                  </a:cubicBezTo>
                  <a:cubicBezTo>
                    <a:pt x="53" y="6"/>
                    <a:pt x="50" y="5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23" y="0"/>
                    <a:pt x="17" y="3"/>
                    <a:pt x="12" y="7"/>
                  </a:cubicBezTo>
                  <a:cubicBezTo>
                    <a:pt x="7" y="11"/>
                    <a:pt x="4" y="16"/>
                    <a:pt x="4" y="23"/>
                  </a:cubicBezTo>
                  <a:cubicBezTo>
                    <a:pt x="4" y="26"/>
                    <a:pt x="5" y="29"/>
                    <a:pt x="6" y="31"/>
                  </a:cubicBezTo>
                  <a:cubicBezTo>
                    <a:pt x="7" y="33"/>
                    <a:pt x="8" y="35"/>
                    <a:pt x="11" y="37"/>
                  </a:cubicBezTo>
                  <a:cubicBezTo>
                    <a:pt x="13" y="39"/>
                    <a:pt x="14" y="40"/>
                    <a:pt x="15" y="40"/>
                  </a:cubicBezTo>
                  <a:cubicBezTo>
                    <a:pt x="16" y="41"/>
                    <a:pt x="18" y="41"/>
                    <a:pt x="19" y="42"/>
                  </a:cubicBezTo>
                  <a:cubicBezTo>
                    <a:pt x="20" y="43"/>
                    <a:pt x="22" y="43"/>
                    <a:pt x="23" y="44"/>
                  </a:cubicBezTo>
                  <a:cubicBezTo>
                    <a:pt x="25" y="44"/>
                    <a:pt x="27" y="45"/>
                    <a:pt x="29" y="45"/>
                  </a:cubicBezTo>
                  <a:cubicBezTo>
                    <a:pt x="31" y="46"/>
                    <a:pt x="32" y="47"/>
                    <a:pt x="33" y="47"/>
                  </a:cubicBezTo>
                  <a:cubicBezTo>
                    <a:pt x="35" y="48"/>
                    <a:pt x="37" y="48"/>
                    <a:pt x="38" y="49"/>
                  </a:cubicBezTo>
                  <a:cubicBezTo>
                    <a:pt x="39" y="49"/>
                    <a:pt x="41" y="50"/>
                    <a:pt x="42" y="52"/>
                  </a:cubicBezTo>
                  <a:cubicBezTo>
                    <a:pt x="44" y="53"/>
                    <a:pt x="45" y="55"/>
                    <a:pt x="45" y="57"/>
                  </a:cubicBezTo>
                  <a:cubicBezTo>
                    <a:pt x="45" y="61"/>
                    <a:pt x="44" y="63"/>
                    <a:pt x="41" y="65"/>
                  </a:cubicBezTo>
                  <a:cubicBezTo>
                    <a:pt x="38" y="66"/>
                    <a:pt x="35" y="67"/>
                    <a:pt x="30" y="67"/>
                  </a:cubicBezTo>
                  <a:cubicBezTo>
                    <a:pt x="26" y="67"/>
                    <a:pt x="22" y="66"/>
                    <a:pt x="18" y="64"/>
                  </a:cubicBezTo>
                  <a:cubicBezTo>
                    <a:pt x="14" y="62"/>
                    <a:pt x="10" y="59"/>
                    <a:pt x="8" y="5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69"/>
                    <a:pt x="7" y="71"/>
                    <a:pt x="12" y="74"/>
                  </a:cubicBezTo>
                  <a:cubicBezTo>
                    <a:pt x="17" y="77"/>
                    <a:pt x="23" y="79"/>
                    <a:pt x="30" y="79"/>
                  </a:cubicBezTo>
                  <a:cubicBezTo>
                    <a:pt x="39" y="79"/>
                    <a:pt x="47" y="76"/>
                    <a:pt x="52" y="72"/>
                  </a:cubicBezTo>
                  <a:cubicBezTo>
                    <a:pt x="57" y="67"/>
                    <a:pt x="59" y="62"/>
                    <a:pt x="59" y="55"/>
                  </a:cubicBezTo>
                  <a:cubicBezTo>
                    <a:pt x="59" y="47"/>
                    <a:pt x="54" y="40"/>
                    <a:pt x="4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995386EE-0219-9B59-3015-DA9800463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436563"/>
              <a:ext cx="36513" cy="63500"/>
            </a:xfrm>
            <a:custGeom>
              <a:avLst/>
              <a:gdLst>
                <a:gd name="T0" fmla="*/ 24 w 43"/>
                <a:gd name="T1" fmla="*/ 5 h 77"/>
                <a:gd name="T2" fmla="*/ 15 w 43"/>
                <a:gd name="T3" fmla="*/ 17 h 77"/>
                <a:gd name="T4" fmla="*/ 14 w 43"/>
                <a:gd name="T5" fmla="*/ 2 h 77"/>
                <a:gd name="T6" fmla="*/ 0 w 43"/>
                <a:gd name="T7" fmla="*/ 2 h 77"/>
                <a:gd name="T8" fmla="*/ 0 w 43"/>
                <a:gd name="T9" fmla="*/ 77 h 77"/>
                <a:gd name="T10" fmla="*/ 15 w 43"/>
                <a:gd name="T11" fmla="*/ 77 h 77"/>
                <a:gd name="T12" fmla="*/ 15 w 43"/>
                <a:gd name="T13" fmla="*/ 35 h 77"/>
                <a:gd name="T14" fmla="*/ 25 w 43"/>
                <a:gd name="T15" fmla="*/ 18 h 77"/>
                <a:gd name="T16" fmla="*/ 35 w 43"/>
                <a:gd name="T17" fmla="*/ 14 h 77"/>
                <a:gd name="T18" fmla="*/ 41 w 43"/>
                <a:gd name="T19" fmla="*/ 15 h 77"/>
                <a:gd name="T20" fmla="*/ 43 w 43"/>
                <a:gd name="T21" fmla="*/ 1 h 77"/>
                <a:gd name="T22" fmla="*/ 37 w 43"/>
                <a:gd name="T23" fmla="*/ 0 h 77"/>
                <a:gd name="T24" fmla="*/ 24 w 43"/>
                <a:gd name="T2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7">
                  <a:moveTo>
                    <a:pt x="24" y="5"/>
                  </a:moveTo>
                  <a:cubicBezTo>
                    <a:pt x="20" y="8"/>
                    <a:pt x="17" y="12"/>
                    <a:pt x="15" y="1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7"/>
                    <a:pt x="19" y="22"/>
                    <a:pt x="25" y="18"/>
                  </a:cubicBezTo>
                  <a:cubicBezTo>
                    <a:pt x="28" y="16"/>
                    <a:pt x="32" y="14"/>
                    <a:pt x="35" y="14"/>
                  </a:cubicBezTo>
                  <a:cubicBezTo>
                    <a:pt x="38" y="14"/>
                    <a:pt x="40" y="15"/>
                    <a:pt x="41" y="1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0"/>
                    <a:pt x="28" y="2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0">
              <a:extLst>
                <a:ext uri="{FF2B5EF4-FFF2-40B4-BE49-F238E27FC236}">
                  <a16:creationId xmlns:a16="http://schemas.microsoft.com/office/drawing/2014/main" id="{2960E1C6-F590-264A-344E-7EF84C9D9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251" y="438150"/>
              <a:ext cx="58738" cy="85725"/>
            </a:xfrm>
            <a:custGeom>
              <a:avLst/>
              <a:gdLst>
                <a:gd name="T0" fmla="*/ 57 w 72"/>
                <a:gd name="T1" fmla="*/ 0 h 103"/>
                <a:gd name="T2" fmla="*/ 36 w 72"/>
                <a:gd name="T3" fmla="*/ 61 h 103"/>
                <a:gd name="T4" fmla="*/ 15 w 72"/>
                <a:gd name="T5" fmla="*/ 0 h 103"/>
                <a:gd name="T6" fmla="*/ 0 w 72"/>
                <a:gd name="T7" fmla="*/ 0 h 103"/>
                <a:gd name="T8" fmla="*/ 28 w 72"/>
                <a:gd name="T9" fmla="*/ 74 h 103"/>
                <a:gd name="T10" fmla="*/ 25 w 72"/>
                <a:gd name="T11" fmla="*/ 83 h 103"/>
                <a:gd name="T12" fmla="*/ 21 w 72"/>
                <a:gd name="T13" fmla="*/ 90 h 103"/>
                <a:gd name="T14" fmla="*/ 16 w 72"/>
                <a:gd name="T15" fmla="*/ 91 h 103"/>
                <a:gd name="T16" fmla="*/ 8 w 72"/>
                <a:gd name="T17" fmla="*/ 89 h 103"/>
                <a:gd name="T18" fmla="*/ 5 w 72"/>
                <a:gd name="T19" fmla="*/ 100 h 103"/>
                <a:gd name="T20" fmla="*/ 6 w 72"/>
                <a:gd name="T21" fmla="*/ 101 h 103"/>
                <a:gd name="T22" fmla="*/ 12 w 72"/>
                <a:gd name="T23" fmla="*/ 103 h 103"/>
                <a:gd name="T24" fmla="*/ 19 w 72"/>
                <a:gd name="T25" fmla="*/ 103 h 103"/>
                <a:gd name="T26" fmla="*/ 31 w 72"/>
                <a:gd name="T27" fmla="*/ 100 h 103"/>
                <a:gd name="T28" fmla="*/ 39 w 72"/>
                <a:gd name="T29" fmla="*/ 87 h 103"/>
                <a:gd name="T30" fmla="*/ 72 w 72"/>
                <a:gd name="T31" fmla="*/ 0 h 103"/>
                <a:gd name="T32" fmla="*/ 57 w 72"/>
                <a:gd name="T3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3">
                  <a:moveTo>
                    <a:pt x="57" y="0"/>
                  </a:moveTo>
                  <a:cubicBezTo>
                    <a:pt x="36" y="61"/>
                    <a:pt x="36" y="61"/>
                    <a:pt x="36" y="6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4" y="87"/>
                    <a:pt x="22" y="89"/>
                    <a:pt x="21" y="90"/>
                  </a:cubicBezTo>
                  <a:cubicBezTo>
                    <a:pt x="20" y="91"/>
                    <a:pt x="18" y="91"/>
                    <a:pt x="16" y="91"/>
                  </a:cubicBezTo>
                  <a:cubicBezTo>
                    <a:pt x="14" y="91"/>
                    <a:pt x="11" y="91"/>
                    <a:pt x="8" y="89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7" y="102"/>
                    <a:pt x="9" y="102"/>
                    <a:pt x="12" y="103"/>
                  </a:cubicBezTo>
                  <a:cubicBezTo>
                    <a:pt x="14" y="103"/>
                    <a:pt x="17" y="103"/>
                    <a:pt x="19" y="103"/>
                  </a:cubicBezTo>
                  <a:cubicBezTo>
                    <a:pt x="24" y="103"/>
                    <a:pt x="28" y="102"/>
                    <a:pt x="31" y="100"/>
                  </a:cubicBezTo>
                  <a:cubicBezTo>
                    <a:pt x="34" y="97"/>
                    <a:pt x="36" y="93"/>
                    <a:pt x="39" y="87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">
              <a:extLst>
                <a:ext uri="{FF2B5EF4-FFF2-40B4-BE49-F238E27FC236}">
                  <a16:creationId xmlns:a16="http://schemas.microsoft.com/office/drawing/2014/main" id="{8279F213-F01D-0BA8-7DEC-BF8F2017D9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7813" y="-96838"/>
              <a:ext cx="352425" cy="422275"/>
            </a:xfrm>
            <a:custGeom>
              <a:avLst/>
              <a:gdLst>
                <a:gd name="T0" fmla="*/ 327 w 425"/>
                <a:gd name="T1" fmla="*/ 247 h 510"/>
                <a:gd name="T2" fmla="*/ 415 w 425"/>
                <a:gd name="T3" fmla="*/ 130 h 510"/>
                <a:gd name="T4" fmla="*/ 268 w 425"/>
                <a:gd name="T5" fmla="*/ 0 h 510"/>
                <a:gd name="T6" fmla="*/ 0 w 425"/>
                <a:gd name="T7" fmla="*/ 0 h 510"/>
                <a:gd name="T8" fmla="*/ 0 w 425"/>
                <a:gd name="T9" fmla="*/ 510 h 510"/>
                <a:gd name="T10" fmla="*/ 277 w 425"/>
                <a:gd name="T11" fmla="*/ 510 h 510"/>
                <a:gd name="T12" fmla="*/ 425 w 425"/>
                <a:gd name="T13" fmla="*/ 373 h 510"/>
                <a:gd name="T14" fmla="*/ 327 w 425"/>
                <a:gd name="T15" fmla="*/ 247 h 510"/>
                <a:gd name="T16" fmla="*/ 109 w 425"/>
                <a:gd name="T17" fmla="*/ 92 h 510"/>
                <a:gd name="T18" fmla="*/ 245 w 425"/>
                <a:gd name="T19" fmla="*/ 92 h 510"/>
                <a:gd name="T20" fmla="*/ 304 w 425"/>
                <a:gd name="T21" fmla="*/ 148 h 510"/>
                <a:gd name="T22" fmla="*/ 245 w 425"/>
                <a:gd name="T23" fmla="*/ 205 h 510"/>
                <a:gd name="T24" fmla="*/ 109 w 425"/>
                <a:gd name="T25" fmla="*/ 205 h 510"/>
                <a:gd name="T26" fmla="*/ 109 w 425"/>
                <a:gd name="T27" fmla="*/ 92 h 510"/>
                <a:gd name="T28" fmla="*/ 249 w 425"/>
                <a:gd name="T29" fmla="*/ 417 h 510"/>
                <a:gd name="T30" fmla="*/ 249 w 425"/>
                <a:gd name="T31" fmla="*/ 418 h 510"/>
                <a:gd name="T32" fmla="*/ 109 w 425"/>
                <a:gd name="T33" fmla="*/ 418 h 510"/>
                <a:gd name="T34" fmla="*/ 109 w 425"/>
                <a:gd name="T35" fmla="*/ 298 h 510"/>
                <a:gd name="T36" fmla="*/ 249 w 425"/>
                <a:gd name="T37" fmla="*/ 298 h 510"/>
                <a:gd name="T38" fmla="*/ 315 w 425"/>
                <a:gd name="T39" fmla="*/ 357 h 510"/>
                <a:gd name="T40" fmla="*/ 249 w 425"/>
                <a:gd name="T41" fmla="*/ 41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5" h="510">
                  <a:moveTo>
                    <a:pt x="327" y="247"/>
                  </a:moveTo>
                  <a:cubicBezTo>
                    <a:pt x="375" y="237"/>
                    <a:pt x="415" y="194"/>
                    <a:pt x="415" y="130"/>
                  </a:cubicBezTo>
                  <a:cubicBezTo>
                    <a:pt x="415" y="62"/>
                    <a:pt x="365" y="0"/>
                    <a:pt x="2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277" y="510"/>
                    <a:pt x="277" y="510"/>
                    <a:pt x="277" y="510"/>
                  </a:cubicBezTo>
                  <a:cubicBezTo>
                    <a:pt x="374" y="510"/>
                    <a:pt x="425" y="449"/>
                    <a:pt x="425" y="373"/>
                  </a:cubicBezTo>
                  <a:cubicBezTo>
                    <a:pt x="425" y="309"/>
                    <a:pt x="381" y="256"/>
                    <a:pt x="327" y="247"/>
                  </a:cubicBezTo>
                  <a:close/>
                  <a:moveTo>
                    <a:pt x="109" y="92"/>
                  </a:moveTo>
                  <a:cubicBezTo>
                    <a:pt x="245" y="92"/>
                    <a:pt x="245" y="92"/>
                    <a:pt x="245" y="92"/>
                  </a:cubicBezTo>
                  <a:cubicBezTo>
                    <a:pt x="281" y="92"/>
                    <a:pt x="304" y="117"/>
                    <a:pt x="304" y="148"/>
                  </a:cubicBezTo>
                  <a:cubicBezTo>
                    <a:pt x="304" y="181"/>
                    <a:pt x="281" y="205"/>
                    <a:pt x="245" y="205"/>
                  </a:cubicBezTo>
                  <a:cubicBezTo>
                    <a:pt x="109" y="205"/>
                    <a:pt x="109" y="205"/>
                    <a:pt x="109" y="205"/>
                  </a:cubicBezTo>
                  <a:lnTo>
                    <a:pt x="109" y="92"/>
                  </a:lnTo>
                  <a:close/>
                  <a:moveTo>
                    <a:pt x="249" y="417"/>
                  </a:moveTo>
                  <a:cubicBezTo>
                    <a:pt x="249" y="418"/>
                    <a:pt x="249" y="418"/>
                    <a:pt x="249" y="418"/>
                  </a:cubicBezTo>
                  <a:cubicBezTo>
                    <a:pt x="109" y="418"/>
                    <a:pt x="109" y="418"/>
                    <a:pt x="109" y="418"/>
                  </a:cubicBezTo>
                  <a:cubicBezTo>
                    <a:pt x="109" y="298"/>
                    <a:pt x="109" y="298"/>
                    <a:pt x="109" y="298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92" y="298"/>
                    <a:pt x="315" y="325"/>
                    <a:pt x="315" y="357"/>
                  </a:cubicBezTo>
                  <a:cubicBezTo>
                    <a:pt x="315" y="394"/>
                    <a:pt x="290" y="417"/>
                    <a:pt x="249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05C0F3AF-1E64-F4C9-5564-207AB29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6" y="-103188"/>
              <a:ext cx="347663" cy="436563"/>
            </a:xfrm>
            <a:custGeom>
              <a:avLst/>
              <a:gdLst>
                <a:gd name="T0" fmla="*/ 59 w 420"/>
                <a:gd name="T1" fmla="*/ 363 h 527"/>
                <a:gd name="T2" fmla="*/ 221 w 420"/>
                <a:gd name="T3" fmla="*/ 431 h 527"/>
                <a:gd name="T4" fmla="*/ 310 w 420"/>
                <a:gd name="T5" fmla="*/ 374 h 527"/>
                <a:gd name="T6" fmla="*/ 207 w 420"/>
                <a:gd name="T7" fmla="*/ 309 h 527"/>
                <a:gd name="T8" fmla="*/ 17 w 420"/>
                <a:gd name="T9" fmla="*/ 154 h 527"/>
                <a:gd name="T10" fmla="*/ 210 w 420"/>
                <a:gd name="T11" fmla="*/ 0 h 527"/>
                <a:gd name="T12" fmla="*/ 409 w 420"/>
                <a:gd name="T13" fmla="*/ 71 h 527"/>
                <a:gd name="T14" fmla="*/ 349 w 420"/>
                <a:gd name="T15" fmla="*/ 151 h 527"/>
                <a:gd name="T16" fmla="*/ 203 w 420"/>
                <a:gd name="T17" fmla="*/ 95 h 527"/>
                <a:gd name="T18" fmla="*/ 128 w 420"/>
                <a:gd name="T19" fmla="*/ 147 h 527"/>
                <a:gd name="T20" fmla="*/ 229 w 420"/>
                <a:gd name="T21" fmla="*/ 206 h 527"/>
                <a:gd name="T22" fmla="*/ 420 w 420"/>
                <a:gd name="T23" fmla="*/ 363 h 527"/>
                <a:gd name="T24" fmla="*/ 216 w 420"/>
                <a:gd name="T25" fmla="*/ 527 h 527"/>
                <a:gd name="T26" fmla="*/ 0 w 420"/>
                <a:gd name="T27" fmla="*/ 446 h 527"/>
                <a:gd name="T28" fmla="*/ 59 w 420"/>
                <a:gd name="T29" fmla="*/ 36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527">
                  <a:moveTo>
                    <a:pt x="59" y="363"/>
                  </a:moveTo>
                  <a:cubicBezTo>
                    <a:pt x="95" y="400"/>
                    <a:pt x="151" y="431"/>
                    <a:pt x="221" y="431"/>
                  </a:cubicBezTo>
                  <a:cubicBezTo>
                    <a:pt x="281" y="431"/>
                    <a:pt x="310" y="403"/>
                    <a:pt x="310" y="374"/>
                  </a:cubicBezTo>
                  <a:cubicBezTo>
                    <a:pt x="310" y="336"/>
                    <a:pt x="266" y="323"/>
                    <a:pt x="207" y="309"/>
                  </a:cubicBezTo>
                  <a:cubicBezTo>
                    <a:pt x="124" y="290"/>
                    <a:pt x="17" y="267"/>
                    <a:pt x="17" y="154"/>
                  </a:cubicBezTo>
                  <a:cubicBezTo>
                    <a:pt x="17" y="69"/>
                    <a:pt x="90" y="0"/>
                    <a:pt x="210" y="0"/>
                  </a:cubicBezTo>
                  <a:cubicBezTo>
                    <a:pt x="291" y="0"/>
                    <a:pt x="359" y="24"/>
                    <a:pt x="409" y="71"/>
                  </a:cubicBezTo>
                  <a:cubicBezTo>
                    <a:pt x="349" y="151"/>
                    <a:pt x="349" y="151"/>
                    <a:pt x="349" y="151"/>
                  </a:cubicBezTo>
                  <a:cubicBezTo>
                    <a:pt x="308" y="113"/>
                    <a:pt x="253" y="95"/>
                    <a:pt x="203" y="95"/>
                  </a:cubicBezTo>
                  <a:cubicBezTo>
                    <a:pt x="154" y="95"/>
                    <a:pt x="128" y="117"/>
                    <a:pt x="128" y="147"/>
                  </a:cubicBezTo>
                  <a:cubicBezTo>
                    <a:pt x="128" y="182"/>
                    <a:pt x="170" y="192"/>
                    <a:pt x="229" y="206"/>
                  </a:cubicBezTo>
                  <a:cubicBezTo>
                    <a:pt x="313" y="225"/>
                    <a:pt x="420" y="250"/>
                    <a:pt x="420" y="363"/>
                  </a:cubicBezTo>
                  <a:cubicBezTo>
                    <a:pt x="420" y="457"/>
                    <a:pt x="353" y="527"/>
                    <a:pt x="216" y="527"/>
                  </a:cubicBezTo>
                  <a:cubicBezTo>
                    <a:pt x="118" y="527"/>
                    <a:pt x="48" y="494"/>
                    <a:pt x="0" y="446"/>
                  </a:cubicBezTo>
                  <a:lnTo>
                    <a:pt x="59" y="3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3">
              <a:extLst>
                <a:ext uri="{FF2B5EF4-FFF2-40B4-BE49-F238E27FC236}">
                  <a16:creationId xmlns:a16="http://schemas.microsoft.com/office/drawing/2014/main" id="{5308E799-0736-BCF1-CC1A-3F3E2248F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501" y="-96838"/>
              <a:ext cx="88900" cy="422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4">
              <a:extLst>
                <a:ext uri="{FF2B5EF4-FFF2-40B4-BE49-F238E27FC236}">
                  <a16:creationId xmlns:a16="http://schemas.microsoft.com/office/drawing/2014/main" id="{D9308C71-8329-D144-E136-1D34018B4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-31750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7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6 h 136"/>
                <a:gd name="T20" fmla="*/ 20 w 113"/>
                <a:gd name="T21" fmla="*/ 16 h 136"/>
                <a:gd name="T22" fmla="*/ 20 w 113"/>
                <a:gd name="T23" fmla="*/ 120 h 136"/>
                <a:gd name="T24" fmla="*/ 45 w 113"/>
                <a:gd name="T25" fmla="*/ 120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6"/>
                    <a:pt x="92" y="17"/>
                  </a:cubicBezTo>
                  <a:cubicBezTo>
                    <a:pt x="103" y="28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20"/>
                    <a:pt x="59" y="16"/>
                    <a:pt x="45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58" y="120"/>
                    <a:pt x="69" y="116"/>
                    <a:pt x="78" y="107"/>
                  </a:cubicBezTo>
                  <a:cubicBezTo>
                    <a:pt x="87" y="98"/>
                    <a:pt x="92" y="85"/>
                    <a:pt x="92" y="68"/>
                  </a:cubicBezTo>
                  <a:cubicBezTo>
                    <a:pt x="92" y="51"/>
                    <a:pt x="87" y="37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9B065B41-2B00-5183-95B8-2C97D2776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-3175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AEBBA209-4388-44E3-1F5D-110C6416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176" y="-36513"/>
              <a:ext cx="20638" cy="117475"/>
            </a:xfrm>
            <a:custGeom>
              <a:avLst/>
              <a:gdLst>
                <a:gd name="T0" fmla="*/ 13 w 25"/>
                <a:gd name="T1" fmla="*/ 24 h 143"/>
                <a:gd name="T2" fmla="*/ 0 w 25"/>
                <a:gd name="T3" fmla="*/ 12 h 143"/>
                <a:gd name="T4" fmla="*/ 13 w 25"/>
                <a:gd name="T5" fmla="*/ 0 h 143"/>
                <a:gd name="T6" fmla="*/ 25 w 25"/>
                <a:gd name="T7" fmla="*/ 12 h 143"/>
                <a:gd name="T8" fmla="*/ 13 w 25"/>
                <a:gd name="T9" fmla="*/ 24 h 143"/>
                <a:gd name="T10" fmla="*/ 4 w 25"/>
                <a:gd name="T11" fmla="*/ 143 h 143"/>
                <a:gd name="T12" fmla="*/ 4 w 25"/>
                <a:gd name="T13" fmla="*/ 44 h 143"/>
                <a:gd name="T14" fmla="*/ 22 w 25"/>
                <a:gd name="T15" fmla="*/ 44 h 143"/>
                <a:gd name="T16" fmla="*/ 22 w 25"/>
                <a:gd name="T17" fmla="*/ 143 h 143"/>
                <a:gd name="T18" fmla="*/ 4 w 25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5" y="5"/>
                    <a:pt x="25" y="12"/>
                  </a:cubicBezTo>
                  <a:cubicBezTo>
                    <a:pt x="25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4524D336-2EEE-036C-C9C9-0D5F156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6" y="-1588"/>
              <a:ext cx="80963" cy="82550"/>
            </a:xfrm>
            <a:custGeom>
              <a:avLst/>
              <a:gdLst>
                <a:gd name="T0" fmla="*/ 31 w 51"/>
                <a:gd name="T1" fmla="*/ 52 h 52"/>
                <a:gd name="T2" fmla="*/ 20 w 51"/>
                <a:gd name="T3" fmla="*/ 52 h 52"/>
                <a:gd name="T4" fmla="*/ 0 w 51"/>
                <a:gd name="T5" fmla="*/ 0 h 52"/>
                <a:gd name="T6" fmla="*/ 11 w 51"/>
                <a:gd name="T7" fmla="*/ 0 h 52"/>
                <a:gd name="T8" fmla="*/ 25 w 51"/>
                <a:gd name="T9" fmla="*/ 42 h 52"/>
                <a:gd name="T10" fmla="*/ 40 w 51"/>
                <a:gd name="T11" fmla="*/ 0 h 52"/>
                <a:gd name="T12" fmla="*/ 51 w 51"/>
                <a:gd name="T13" fmla="*/ 0 h 52"/>
                <a:gd name="T14" fmla="*/ 31 w 51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31" y="52"/>
                  </a:moveTo>
                  <a:lnTo>
                    <a:pt x="20" y="5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5" y="42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31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7957D02A-F6AA-E7FB-776F-5DF982079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238" y="-3175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9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5 h 103"/>
                <a:gd name="T22" fmla="*/ 19 w 90"/>
                <a:gd name="T23" fmla="*/ 43 h 103"/>
                <a:gd name="T24" fmla="*/ 71 w 90"/>
                <a:gd name="T25" fmla="*/ 43 h 103"/>
                <a:gd name="T26" fmla="*/ 46 w 90"/>
                <a:gd name="T27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6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5"/>
                    <a:pt x="0" y="52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74" y="0"/>
                    <a:pt x="90" y="20"/>
                    <a:pt x="90" y="4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5"/>
                  </a:moveTo>
                  <a:cubicBezTo>
                    <a:pt x="28" y="15"/>
                    <a:pt x="20" y="30"/>
                    <a:pt x="19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28"/>
                    <a:pt x="64" y="15"/>
                    <a:pt x="4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9">
              <a:extLst>
                <a:ext uri="{FF2B5EF4-FFF2-40B4-BE49-F238E27FC236}">
                  <a16:creationId xmlns:a16="http://schemas.microsoft.com/office/drawing/2014/main" id="{C091E53F-E8FB-D219-1C2C-C8CDF3A4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1" y="-3175"/>
              <a:ext cx="68263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8 w 84"/>
                <a:gd name="T7" fmla="*/ 42 h 101"/>
                <a:gd name="T8" fmla="*/ 18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7 w 84"/>
                <a:gd name="T15" fmla="*/ 2 h 101"/>
                <a:gd name="T16" fmla="*/ 18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0" y="32"/>
                    <a:pt x="18" y="42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D8C0F936-155F-B9D3-105E-CB4A7E9C8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726" y="-34925"/>
              <a:ext cx="79375" cy="117475"/>
            </a:xfrm>
            <a:custGeom>
              <a:avLst/>
              <a:gdLst>
                <a:gd name="T0" fmla="*/ 50 w 95"/>
                <a:gd name="T1" fmla="*/ 142 h 142"/>
                <a:gd name="T2" fmla="*/ 20 w 95"/>
                <a:gd name="T3" fmla="*/ 125 h 142"/>
                <a:gd name="T4" fmla="*/ 17 w 95"/>
                <a:gd name="T5" fmla="*/ 140 h 142"/>
                <a:gd name="T6" fmla="*/ 0 w 95"/>
                <a:gd name="T7" fmla="*/ 140 h 142"/>
                <a:gd name="T8" fmla="*/ 0 w 95"/>
                <a:gd name="T9" fmla="*/ 0 h 142"/>
                <a:gd name="T10" fmla="*/ 19 w 95"/>
                <a:gd name="T11" fmla="*/ 0 h 142"/>
                <a:gd name="T12" fmla="*/ 19 w 95"/>
                <a:gd name="T13" fmla="*/ 57 h 142"/>
                <a:gd name="T14" fmla="*/ 52 w 95"/>
                <a:gd name="T15" fmla="*/ 39 h 142"/>
                <a:gd name="T16" fmla="*/ 94 w 95"/>
                <a:gd name="T17" fmla="*/ 91 h 142"/>
                <a:gd name="T18" fmla="*/ 50 w 95"/>
                <a:gd name="T19" fmla="*/ 142 h 142"/>
                <a:gd name="T20" fmla="*/ 47 w 95"/>
                <a:gd name="T21" fmla="*/ 55 h 142"/>
                <a:gd name="T22" fmla="*/ 18 w 95"/>
                <a:gd name="T23" fmla="*/ 91 h 142"/>
                <a:gd name="T24" fmla="*/ 46 w 95"/>
                <a:gd name="T25" fmla="*/ 127 h 142"/>
                <a:gd name="T26" fmla="*/ 75 w 95"/>
                <a:gd name="T27" fmla="*/ 91 h 142"/>
                <a:gd name="T28" fmla="*/ 47 w 95"/>
                <a:gd name="T29" fmla="*/ 5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2">
                  <a:moveTo>
                    <a:pt x="50" y="142"/>
                  </a:moveTo>
                  <a:cubicBezTo>
                    <a:pt x="31" y="142"/>
                    <a:pt x="22" y="129"/>
                    <a:pt x="20" y="125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0" y="55"/>
                    <a:pt x="31" y="39"/>
                    <a:pt x="52" y="39"/>
                  </a:cubicBezTo>
                  <a:cubicBezTo>
                    <a:pt x="78" y="39"/>
                    <a:pt x="94" y="61"/>
                    <a:pt x="94" y="91"/>
                  </a:cubicBezTo>
                  <a:cubicBezTo>
                    <a:pt x="95" y="121"/>
                    <a:pt x="77" y="142"/>
                    <a:pt x="50" y="142"/>
                  </a:cubicBezTo>
                  <a:close/>
                  <a:moveTo>
                    <a:pt x="47" y="55"/>
                  </a:moveTo>
                  <a:cubicBezTo>
                    <a:pt x="30" y="55"/>
                    <a:pt x="18" y="71"/>
                    <a:pt x="18" y="91"/>
                  </a:cubicBezTo>
                  <a:cubicBezTo>
                    <a:pt x="18" y="110"/>
                    <a:pt x="29" y="127"/>
                    <a:pt x="46" y="127"/>
                  </a:cubicBezTo>
                  <a:cubicBezTo>
                    <a:pt x="63" y="127"/>
                    <a:pt x="75" y="111"/>
                    <a:pt x="75" y="91"/>
                  </a:cubicBezTo>
                  <a:cubicBezTo>
                    <a:pt x="75" y="71"/>
                    <a:pt x="64" y="55"/>
                    <a:pt x="4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1">
              <a:extLst>
                <a:ext uri="{FF2B5EF4-FFF2-40B4-BE49-F238E27FC236}">
                  <a16:creationId xmlns:a16="http://schemas.microsoft.com/office/drawing/2014/main" id="{B3C06BAF-2606-07B2-0633-EFEFFAE99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-1588"/>
              <a:ext cx="79375" cy="114300"/>
            </a:xfrm>
            <a:custGeom>
              <a:avLst/>
              <a:gdLst>
                <a:gd name="T0" fmla="*/ 52 w 96"/>
                <a:gd name="T1" fmla="*/ 113 h 136"/>
                <a:gd name="T2" fmla="*/ 26 w 96"/>
                <a:gd name="T3" fmla="*/ 136 h 136"/>
                <a:gd name="T4" fmla="*/ 7 w 96"/>
                <a:gd name="T5" fmla="*/ 132 h 136"/>
                <a:gd name="T6" fmla="*/ 11 w 96"/>
                <a:gd name="T7" fmla="*/ 117 h 136"/>
                <a:gd name="T8" fmla="*/ 22 w 96"/>
                <a:gd name="T9" fmla="*/ 120 h 136"/>
                <a:gd name="T10" fmla="*/ 33 w 96"/>
                <a:gd name="T11" fmla="*/ 110 h 136"/>
                <a:gd name="T12" fmla="*/ 38 w 96"/>
                <a:gd name="T13" fmla="*/ 98 h 136"/>
                <a:gd name="T14" fmla="*/ 0 w 96"/>
                <a:gd name="T15" fmla="*/ 0 h 136"/>
                <a:gd name="T16" fmla="*/ 20 w 96"/>
                <a:gd name="T17" fmla="*/ 0 h 136"/>
                <a:gd name="T18" fmla="*/ 48 w 96"/>
                <a:gd name="T19" fmla="*/ 81 h 136"/>
                <a:gd name="T20" fmla="*/ 76 w 96"/>
                <a:gd name="T21" fmla="*/ 0 h 136"/>
                <a:gd name="T22" fmla="*/ 96 w 96"/>
                <a:gd name="T23" fmla="*/ 0 h 136"/>
                <a:gd name="T24" fmla="*/ 52 w 96"/>
                <a:gd name="T25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52" y="113"/>
                  </a:moveTo>
                  <a:cubicBezTo>
                    <a:pt x="45" y="129"/>
                    <a:pt x="38" y="136"/>
                    <a:pt x="26" y="136"/>
                  </a:cubicBezTo>
                  <a:cubicBezTo>
                    <a:pt x="13" y="136"/>
                    <a:pt x="7" y="132"/>
                    <a:pt x="7" y="132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11" y="117"/>
                    <a:pt x="17" y="120"/>
                    <a:pt x="22" y="120"/>
                  </a:cubicBezTo>
                  <a:cubicBezTo>
                    <a:pt x="27" y="120"/>
                    <a:pt x="30" y="118"/>
                    <a:pt x="33" y="110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lnTo>
                    <a:pt x="52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2">
              <a:extLst>
                <a:ext uri="{FF2B5EF4-FFF2-40B4-BE49-F238E27FC236}">
                  <a16:creationId xmlns:a16="http://schemas.microsoft.com/office/drawing/2014/main" id="{28E831E1-5403-0391-CFF1-44334240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9451" y="-31750"/>
              <a:ext cx="17463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C26B6476-3E8D-9E7B-540C-E0FEFAD5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1" y="-3175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2 h 101"/>
                <a:gd name="T4" fmla="*/ 45 w 84"/>
                <a:gd name="T5" fmla="*/ 16 h 101"/>
                <a:gd name="T6" fmla="*/ 19 w 84"/>
                <a:gd name="T7" fmla="*/ 42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1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2"/>
                    <a:pt x="65" y="42"/>
                    <a:pt x="65" y="42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2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1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4">
              <a:extLst>
                <a:ext uri="{FF2B5EF4-FFF2-40B4-BE49-F238E27FC236}">
                  <a16:creationId xmlns:a16="http://schemas.microsoft.com/office/drawing/2014/main" id="{944C5982-3C91-7F73-09A4-D3869163B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2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39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2" y="99"/>
                    <a:pt x="54" y="103"/>
                    <a:pt x="39" y="103"/>
                  </a:cubicBezTo>
                  <a:cubicBezTo>
                    <a:pt x="19" y="103"/>
                    <a:pt x="4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39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7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3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35">
              <a:extLst>
                <a:ext uri="{FF2B5EF4-FFF2-40B4-BE49-F238E27FC236}">
                  <a16:creationId xmlns:a16="http://schemas.microsoft.com/office/drawing/2014/main" id="{948AB8FF-2BA3-9E06-B8CF-1E2C0011D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1" y="-36513"/>
              <a:ext cx="20638" cy="117475"/>
            </a:xfrm>
            <a:custGeom>
              <a:avLst/>
              <a:gdLst>
                <a:gd name="T0" fmla="*/ 13 w 26"/>
                <a:gd name="T1" fmla="*/ 24 h 143"/>
                <a:gd name="T2" fmla="*/ 0 w 26"/>
                <a:gd name="T3" fmla="*/ 12 h 143"/>
                <a:gd name="T4" fmla="*/ 13 w 26"/>
                <a:gd name="T5" fmla="*/ 0 h 143"/>
                <a:gd name="T6" fmla="*/ 26 w 26"/>
                <a:gd name="T7" fmla="*/ 12 h 143"/>
                <a:gd name="T8" fmla="*/ 13 w 26"/>
                <a:gd name="T9" fmla="*/ 24 h 143"/>
                <a:gd name="T10" fmla="*/ 4 w 26"/>
                <a:gd name="T11" fmla="*/ 143 h 143"/>
                <a:gd name="T12" fmla="*/ 4 w 26"/>
                <a:gd name="T13" fmla="*/ 44 h 143"/>
                <a:gd name="T14" fmla="*/ 22 w 26"/>
                <a:gd name="T15" fmla="*/ 44 h 143"/>
                <a:gd name="T16" fmla="*/ 22 w 26"/>
                <a:gd name="T17" fmla="*/ 143 h 143"/>
                <a:gd name="T18" fmla="*/ 4 w 2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3">
                  <a:moveTo>
                    <a:pt x="13" y="24"/>
                  </a:moveTo>
                  <a:cubicBezTo>
                    <a:pt x="6" y="24"/>
                    <a:pt x="0" y="19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2"/>
                  </a:cubicBezTo>
                  <a:cubicBezTo>
                    <a:pt x="26" y="18"/>
                    <a:pt x="20" y="24"/>
                    <a:pt x="13" y="24"/>
                  </a:cubicBezTo>
                  <a:close/>
                  <a:moveTo>
                    <a:pt x="4" y="143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143"/>
                    <a:pt x="22" y="143"/>
                    <a:pt x="22" y="143"/>
                  </a:cubicBezTo>
                  <a:lnTo>
                    <a:pt x="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6">
              <a:extLst>
                <a:ext uri="{FF2B5EF4-FFF2-40B4-BE49-F238E27FC236}">
                  <a16:creationId xmlns:a16="http://schemas.microsoft.com/office/drawing/2014/main" id="{914FBE95-5DCD-B09C-05FA-773F884D7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5513" y="-3175"/>
              <a:ext cx="77788" cy="115888"/>
            </a:xfrm>
            <a:custGeom>
              <a:avLst/>
              <a:gdLst>
                <a:gd name="T0" fmla="*/ 84 w 94"/>
                <a:gd name="T1" fmla="*/ 122 h 138"/>
                <a:gd name="T2" fmla="*/ 44 w 94"/>
                <a:gd name="T3" fmla="*/ 138 h 138"/>
                <a:gd name="T4" fmla="*/ 5 w 94"/>
                <a:gd name="T5" fmla="*/ 126 h 138"/>
                <a:gd name="T6" fmla="*/ 12 w 94"/>
                <a:gd name="T7" fmla="*/ 112 h 138"/>
                <a:gd name="T8" fmla="*/ 43 w 94"/>
                <a:gd name="T9" fmla="*/ 122 h 138"/>
                <a:gd name="T10" fmla="*/ 67 w 94"/>
                <a:gd name="T11" fmla="*/ 113 h 138"/>
                <a:gd name="T12" fmla="*/ 74 w 94"/>
                <a:gd name="T13" fmla="*/ 89 h 138"/>
                <a:gd name="T14" fmla="*/ 74 w 94"/>
                <a:gd name="T15" fmla="*/ 80 h 138"/>
                <a:gd name="T16" fmla="*/ 42 w 94"/>
                <a:gd name="T17" fmla="*/ 99 h 138"/>
                <a:gd name="T18" fmla="*/ 0 w 94"/>
                <a:gd name="T19" fmla="*/ 49 h 138"/>
                <a:gd name="T20" fmla="*/ 43 w 94"/>
                <a:gd name="T21" fmla="*/ 0 h 138"/>
                <a:gd name="T22" fmla="*/ 74 w 94"/>
                <a:gd name="T23" fmla="*/ 18 h 138"/>
                <a:gd name="T24" fmla="*/ 76 w 94"/>
                <a:gd name="T25" fmla="*/ 2 h 138"/>
                <a:gd name="T26" fmla="*/ 94 w 94"/>
                <a:gd name="T27" fmla="*/ 2 h 138"/>
                <a:gd name="T28" fmla="*/ 94 w 94"/>
                <a:gd name="T29" fmla="*/ 82 h 138"/>
                <a:gd name="T30" fmla="*/ 84 w 94"/>
                <a:gd name="T31" fmla="*/ 122 h 138"/>
                <a:gd name="T32" fmla="*/ 48 w 94"/>
                <a:gd name="T33" fmla="*/ 15 h 138"/>
                <a:gd name="T34" fmla="*/ 20 w 94"/>
                <a:gd name="T35" fmla="*/ 49 h 138"/>
                <a:gd name="T36" fmla="*/ 47 w 94"/>
                <a:gd name="T37" fmla="*/ 83 h 138"/>
                <a:gd name="T38" fmla="*/ 75 w 94"/>
                <a:gd name="T39" fmla="*/ 49 h 138"/>
                <a:gd name="T40" fmla="*/ 48 w 94"/>
                <a:gd name="T4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38">
                  <a:moveTo>
                    <a:pt x="84" y="122"/>
                  </a:moveTo>
                  <a:cubicBezTo>
                    <a:pt x="76" y="130"/>
                    <a:pt x="64" y="138"/>
                    <a:pt x="44" y="138"/>
                  </a:cubicBezTo>
                  <a:cubicBezTo>
                    <a:pt x="23" y="138"/>
                    <a:pt x="8" y="129"/>
                    <a:pt x="5" y="126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7" y="116"/>
                    <a:pt x="30" y="122"/>
                    <a:pt x="43" y="122"/>
                  </a:cubicBezTo>
                  <a:cubicBezTo>
                    <a:pt x="55" y="122"/>
                    <a:pt x="63" y="118"/>
                    <a:pt x="67" y="113"/>
                  </a:cubicBezTo>
                  <a:cubicBezTo>
                    <a:pt x="72" y="109"/>
                    <a:pt x="74" y="101"/>
                    <a:pt x="74" y="8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3" y="83"/>
                    <a:pt x="64" y="99"/>
                    <a:pt x="42" y="99"/>
                  </a:cubicBezTo>
                  <a:cubicBezTo>
                    <a:pt x="16" y="99"/>
                    <a:pt x="0" y="78"/>
                    <a:pt x="0" y="49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65" y="0"/>
                    <a:pt x="73" y="15"/>
                    <a:pt x="74" y="18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82"/>
                    <a:pt x="94" y="82"/>
                    <a:pt x="94" y="82"/>
                  </a:cubicBezTo>
                  <a:cubicBezTo>
                    <a:pt x="94" y="102"/>
                    <a:pt x="91" y="113"/>
                    <a:pt x="84" y="122"/>
                  </a:cubicBezTo>
                  <a:close/>
                  <a:moveTo>
                    <a:pt x="48" y="15"/>
                  </a:moveTo>
                  <a:cubicBezTo>
                    <a:pt x="31" y="15"/>
                    <a:pt x="20" y="30"/>
                    <a:pt x="20" y="49"/>
                  </a:cubicBezTo>
                  <a:cubicBezTo>
                    <a:pt x="20" y="67"/>
                    <a:pt x="30" y="83"/>
                    <a:pt x="47" y="83"/>
                  </a:cubicBezTo>
                  <a:cubicBezTo>
                    <a:pt x="64" y="83"/>
                    <a:pt x="75" y="67"/>
                    <a:pt x="75" y="49"/>
                  </a:cubicBezTo>
                  <a:cubicBezTo>
                    <a:pt x="75" y="30"/>
                    <a:pt x="65" y="15"/>
                    <a:pt x="4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DCECE63C-3BE4-E3D3-8A34-3F4C88B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-34925"/>
              <a:ext cx="69850" cy="115888"/>
            </a:xfrm>
            <a:custGeom>
              <a:avLst/>
              <a:gdLst>
                <a:gd name="T0" fmla="*/ 66 w 85"/>
                <a:gd name="T1" fmla="*/ 141 h 141"/>
                <a:gd name="T2" fmla="*/ 66 w 85"/>
                <a:gd name="T3" fmla="*/ 82 h 141"/>
                <a:gd name="T4" fmla="*/ 46 w 85"/>
                <a:gd name="T5" fmla="*/ 56 h 141"/>
                <a:gd name="T6" fmla="*/ 19 w 85"/>
                <a:gd name="T7" fmla="*/ 82 h 141"/>
                <a:gd name="T8" fmla="*/ 19 w 85"/>
                <a:gd name="T9" fmla="*/ 141 h 141"/>
                <a:gd name="T10" fmla="*/ 0 w 85"/>
                <a:gd name="T11" fmla="*/ 141 h 141"/>
                <a:gd name="T12" fmla="*/ 0 w 85"/>
                <a:gd name="T13" fmla="*/ 0 h 141"/>
                <a:gd name="T14" fmla="*/ 19 w 85"/>
                <a:gd name="T15" fmla="*/ 0 h 141"/>
                <a:gd name="T16" fmla="*/ 19 w 85"/>
                <a:gd name="T17" fmla="*/ 60 h 141"/>
                <a:gd name="T18" fmla="*/ 52 w 85"/>
                <a:gd name="T19" fmla="*/ 39 h 141"/>
                <a:gd name="T20" fmla="*/ 85 w 85"/>
                <a:gd name="T21" fmla="*/ 77 h 141"/>
                <a:gd name="T22" fmla="*/ 85 w 85"/>
                <a:gd name="T23" fmla="*/ 141 h 141"/>
                <a:gd name="T24" fmla="*/ 66 w 85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41">
                  <a:moveTo>
                    <a:pt x="66" y="141"/>
                  </a:moveTo>
                  <a:cubicBezTo>
                    <a:pt x="66" y="82"/>
                    <a:pt x="66" y="82"/>
                    <a:pt x="66" y="82"/>
                  </a:cubicBezTo>
                  <a:cubicBezTo>
                    <a:pt x="66" y="66"/>
                    <a:pt x="61" y="56"/>
                    <a:pt x="46" y="56"/>
                  </a:cubicBezTo>
                  <a:cubicBezTo>
                    <a:pt x="31" y="56"/>
                    <a:pt x="21" y="72"/>
                    <a:pt x="19" y="82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5" y="50"/>
                    <a:pt x="36" y="39"/>
                    <a:pt x="52" y="39"/>
                  </a:cubicBezTo>
                  <a:cubicBezTo>
                    <a:pt x="72" y="39"/>
                    <a:pt x="85" y="51"/>
                    <a:pt x="85" y="77"/>
                  </a:cubicBezTo>
                  <a:cubicBezTo>
                    <a:pt x="85" y="141"/>
                    <a:pt x="85" y="141"/>
                    <a:pt x="85" y="141"/>
                  </a:cubicBezTo>
                  <a:lnTo>
                    <a:pt x="6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8">
              <a:extLst>
                <a:ext uri="{FF2B5EF4-FFF2-40B4-BE49-F238E27FC236}">
                  <a16:creationId xmlns:a16="http://schemas.microsoft.com/office/drawing/2014/main" id="{A628084C-CF66-E7E8-A07E-637CE5D6B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426" y="-23813"/>
              <a:ext cx="50800" cy="106363"/>
            </a:xfrm>
            <a:custGeom>
              <a:avLst/>
              <a:gdLst>
                <a:gd name="T0" fmla="*/ 33 w 61"/>
                <a:gd name="T1" fmla="*/ 41 h 128"/>
                <a:gd name="T2" fmla="*/ 33 w 61"/>
                <a:gd name="T3" fmla="*/ 92 h 128"/>
                <a:gd name="T4" fmla="*/ 37 w 61"/>
                <a:gd name="T5" fmla="*/ 109 h 128"/>
                <a:gd name="T6" fmla="*/ 47 w 61"/>
                <a:gd name="T7" fmla="*/ 113 h 128"/>
                <a:gd name="T8" fmla="*/ 58 w 61"/>
                <a:gd name="T9" fmla="*/ 111 h 128"/>
                <a:gd name="T10" fmla="*/ 60 w 61"/>
                <a:gd name="T11" fmla="*/ 125 h 128"/>
                <a:gd name="T12" fmla="*/ 42 w 61"/>
                <a:gd name="T13" fmla="*/ 128 h 128"/>
                <a:gd name="T14" fmla="*/ 21 w 61"/>
                <a:gd name="T15" fmla="*/ 121 h 128"/>
                <a:gd name="T16" fmla="*/ 15 w 61"/>
                <a:gd name="T17" fmla="*/ 95 h 128"/>
                <a:gd name="T18" fmla="*/ 15 w 61"/>
                <a:gd name="T19" fmla="*/ 41 h 128"/>
                <a:gd name="T20" fmla="*/ 0 w 61"/>
                <a:gd name="T21" fmla="*/ 41 h 128"/>
                <a:gd name="T22" fmla="*/ 0 w 61"/>
                <a:gd name="T23" fmla="*/ 27 h 128"/>
                <a:gd name="T24" fmla="*/ 14 w 61"/>
                <a:gd name="T25" fmla="*/ 27 h 128"/>
                <a:gd name="T26" fmla="*/ 16 w 61"/>
                <a:gd name="T27" fmla="*/ 0 h 128"/>
                <a:gd name="T28" fmla="*/ 33 w 61"/>
                <a:gd name="T29" fmla="*/ 0 h 128"/>
                <a:gd name="T30" fmla="*/ 33 w 61"/>
                <a:gd name="T31" fmla="*/ 27 h 128"/>
                <a:gd name="T32" fmla="*/ 61 w 61"/>
                <a:gd name="T33" fmla="*/ 27 h 128"/>
                <a:gd name="T34" fmla="*/ 61 w 61"/>
                <a:gd name="T35" fmla="*/ 41 h 128"/>
                <a:gd name="T36" fmla="*/ 33 w 61"/>
                <a:gd name="T37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28">
                  <a:moveTo>
                    <a:pt x="33" y="41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3" y="101"/>
                    <a:pt x="34" y="106"/>
                    <a:pt x="37" y="109"/>
                  </a:cubicBezTo>
                  <a:cubicBezTo>
                    <a:pt x="40" y="112"/>
                    <a:pt x="43" y="113"/>
                    <a:pt x="47" y="113"/>
                  </a:cubicBezTo>
                  <a:cubicBezTo>
                    <a:pt x="52" y="113"/>
                    <a:pt x="56" y="112"/>
                    <a:pt x="58" y="11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6" y="127"/>
                    <a:pt x="48" y="128"/>
                    <a:pt x="42" y="128"/>
                  </a:cubicBezTo>
                  <a:cubicBezTo>
                    <a:pt x="33" y="128"/>
                    <a:pt x="27" y="126"/>
                    <a:pt x="21" y="121"/>
                  </a:cubicBezTo>
                  <a:cubicBezTo>
                    <a:pt x="16" y="115"/>
                    <a:pt x="15" y="108"/>
                    <a:pt x="15" y="9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9">
              <a:extLst>
                <a:ext uri="{FF2B5EF4-FFF2-40B4-BE49-F238E27FC236}">
                  <a16:creationId xmlns:a16="http://schemas.microsoft.com/office/drawing/2014/main" id="{644BE14E-EA94-5B64-6A69-FD38062E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6" y="-3175"/>
              <a:ext cx="63500" cy="85725"/>
            </a:xfrm>
            <a:custGeom>
              <a:avLst/>
              <a:gdLst>
                <a:gd name="T0" fmla="*/ 68 w 78"/>
                <a:gd name="T1" fmla="*/ 94 h 103"/>
                <a:gd name="T2" fmla="*/ 39 w 78"/>
                <a:gd name="T3" fmla="*/ 103 h 103"/>
                <a:gd name="T4" fmla="*/ 0 w 78"/>
                <a:gd name="T5" fmla="*/ 86 h 103"/>
                <a:gd name="T6" fmla="*/ 10 w 78"/>
                <a:gd name="T7" fmla="*/ 74 h 103"/>
                <a:gd name="T8" fmla="*/ 40 w 78"/>
                <a:gd name="T9" fmla="*/ 88 h 103"/>
                <a:gd name="T10" fmla="*/ 59 w 78"/>
                <a:gd name="T11" fmla="*/ 75 h 103"/>
                <a:gd name="T12" fmla="*/ 43 w 78"/>
                <a:gd name="T13" fmla="*/ 61 h 103"/>
                <a:gd name="T14" fmla="*/ 25 w 78"/>
                <a:gd name="T15" fmla="*/ 55 h 103"/>
                <a:gd name="T16" fmla="*/ 5 w 78"/>
                <a:gd name="T17" fmla="*/ 29 h 103"/>
                <a:gd name="T18" fmla="*/ 42 w 78"/>
                <a:gd name="T19" fmla="*/ 0 h 103"/>
                <a:gd name="T20" fmla="*/ 77 w 78"/>
                <a:gd name="T21" fmla="*/ 13 h 103"/>
                <a:gd name="T22" fmla="*/ 68 w 78"/>
                <a:gd name="T23" fmla="*/ 26 h 103"/>
                <a:gd name="T24" fmla="*/ 42 w 78"/>
                <a:gd name="T25" fmla="*/ 15 h 103"/>
                <a:gd name="T26" fmla="*/ 23 w 78"/>
                <a:gd name="T27" fmla="*/ 27 h 103"/>
                <a:gd name="T28" fmla="*/ 39 w 78"/>
                <a:gd name="T29" fmla="*/ 41 h 103"/>
                <a:gd name="T30" fmla="*/ 58 w 78"/>
                <a:gd name="T31" fmla="*/ 47 h 103"/>
                <a:gd name="T32" fmla="*/ 78 w 78"/>
                <a:gd name="T33" fmla="*/ 72 h 103"/>
                <a:gd name="T34" fmla="*/ 68 w 78"/>
                <a:gd name="T35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3">
                  <a:moveTo>
                    <a:pt x="68" y="94"/>
                  </a:moveTo>
                  <a:cubicBezTo>
                    <a:pt x="63" y="99"/>
                    <a:pt x="54" y="103"/>
                    <a:pt x="39" y="103"/>
                  </a:cubicBezTo>
                  <a:cubicBezTo>
                    <a:pt x="19" y="103"/>
                    <a:pt x="5" y="91"/>
                    <a:pt x="0" y="86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6" y="80"/>
                    <a:pt x="28" y="88"/>
                    <a:pt x="40" y="88"/>
                  </a:cubicBezTo>
                  <a:cubicBezTo>
                    <a:pt x="51" y="88"/>
                    <a:pt x="59" y="84"/>
                    <a:pt x="59" y="75"/>
                  </a:cubicBezTo>
                  <a:cubicBezTo>
                    <a:pt x="59" y="66"/>
                    <a:pt x="49" y="63"/>
                    <a:pt x="43" y="61"/>
                  </a:cubicBezTo>
                  <a:cubicBezTo>
                    <a:pt x="38" y="60"/>
                    <a:pt x="30" y="57"/>
                    <a:pt x="25" y="55"/>
                  </a:cubicBezTo>
                  <a:cubicBezTo>
                    <a:pt x="21" y="53"/>
                    <a:pt x="5" y="46"/>
                    <a:pt x="5" y="29"/>
                  </a:cubicBezTo>
                  <a:cubicBezTo>
                    <a:pt x="5" y="11"/>
                    <a:pt x="20" y="0"/>
                    <a:pt x="42" y="0"/>
                  </a:cubicBezTo>
                  <a:cubicBezTo>
                    <a:pt x="63" y="0"/>
                    <a:pt x="76" y="12"/>
                    <a:pt x="77" y="13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2" y="20"/>
                    <a:pt x="52" y="15"/>
                    <a:pt x="42" y="15"/>
                  </a:cubicBezTo>
                  <a:cubicBezTo>
                    <a:pt x="31" y="15"/>
                    <a:pt x="23" y="18"/>
                    <a:pt x="23" y="27"/>
                  </a:cubicBezTo>
                  <a:cubicBezTo>
                    <a:pt x="23" y="36"/>
                    <a:pt x="32" y="38"/>
                    <a:pt x="39" y="41"/>
                  </a:cubicBezTo>
                  <a:cubicBezTo>
                    <a:pt x="46" y="43"/>
                    <a:pt x="54" y="45"/>
                    <a:pt x="58" y="47"/>
                  </a:cubicBezTo>
                  <a:cubicBezTo>
                    <a:pt x="62" y="49"/>
                    <a:pt x="78" y="55"/>
                    <a:pt x="78" y="72"/>
                  </a:cubicBezTo>
                  <a:cubicBezTo>
                    <a:pt x="78" y="82"/>
                    <a:pt x="74" y="89"/>
                    <a:pt x="6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0">
              <a:extLst>
                <a:ext uri="{FF2B5EF4-FFF2-40B4-BE49-F238E27FC236}">
                  <a16:creationId xmlns:a16="http://schemas.microsoft.com/office/drawing/2014/main" id="{EF137B69-3191-B6FE-C47C-0D807733E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8726" y="157163"/>
              <a:ext cx="93663" cy="112713"/>
            </a:xfrm>
            <a:custGeom>
              <a:avLst/>
              <a:gdLst>
                <a:gd name="T0" fmla="*/ 92 w 113"/>
                <a:gd name="T1" fmla="*/ 119 h 136"/>
                <a:gd name="T2" fmla="*/ 45 w 113"/>
                <a:gd name="T3" fmla="*/ 136 h 136"/>
                <a:gd name="T4" fmla="*/ 0 w 113"/>
                <a:gd name="T5" fmla="*/ 136 h 136"/>
                <a:gd name="T6" fmla="*/ 0 w 113"/>
                <a:gd name="T7" fmla="*/ 0 h 136"/>
                <a:gd name="T8" fmla="*/ 45 w 113"/>
                <a:gd name="T9" fmla="*/ 0 h 136"/>
                <a:gd name="T10" fmla="*/ 92 w 113"/>
                <a:gd name="T11" fmla="*/ 16 h 136"/>
                <a:gd name="T12" fmla="*/ 113 w 113"/>
                <a:gd name="T13" fmla="*/ 68 h 136"/>
                <a:gd name="T14" fmla="*/ 92 w 113"/>
                <a:gd name="T15" fmla="*/ 119 h 136"/>
                <a:gd name="T16" fmla="*/ 78 w 113"/>
                <a:gd name="T17" fmla="*/ 28 h 136"/>
                <a:gd name="T18" fmla="*/ 45 w 113"/>
                <a:gd name="T19" fmla="*/ 15 h 136"/>
                <a:gd name="T20" fmla="*/ 20 w 113"/>
                <a:gd name="T21" fmla="*/ 15 h 136"/>
                <a:gd name="T22" fmla="*/ 20 w 113"/>
                <a:gd name="T23" fmla="*/ 119 h 136"/>
                <a:gd name="T24" fmla="*/ 45 w 113"/>
                <a:gd name="T25" fmla="*/ 119 h 136"/>
                <a:gd name="T26" fmla="*/ 78 w 113"/>
                <a:gd name="T27" fmla="*/ 107 h 136"/>
                <a:gd name="T28" fmla="*/ 92 w 113"/>
                <a:gd name="T29" fmla="*/ 68 h 136"/>
                <a:gd name="T30" fmla="*/ 78 w 113"/>
                <a:gd name="T31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6">
                  <a:moveTo>
                    <a:pt x="92" y="119"/>
                  </a:moveTo>
                  <a:cubicBezTo>
                    <a:pt x="81" y="130"/>
                    <a:pt x="66" y="136"/>
                    <a:pt x="45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6" y="0"/>
                    <a:pt x="81" y="5"/>
                    <a:pt x="92" y="16"/>
                  </a:cubicBezTo>
                  <a:cubicBezTo>
                    <a:pt x="103" y="27"/>
                    <a:pt x="113" y="44"/>
                    <a:pt x="113" y="68"/>
                  </a:cubicBezTo>
                  <a:cubicBezTo>
                    <a:pt x="113" y="91"/>
                    <a:pt x="104" y="108"/>
                    <a:pt x="92" y="119"/>
                  </a:cubicBezTo>
                  <a:close/>
                  <a:moveTo>
                    <a:pt x="78" y="28"/>
                  </a:moveTo>
                  <a:cubicBezTo>
                    <a:pt x="70" y="19"/>
                    <a:pt x="59" y="15"/>
                    <a:pt x="45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58" y="119"/>
                    <a:pt x="69" y="116"/>
                    <a:pt x="78" y="107"/>
                  </a:cubicBezTo>
                  <a:cubicBezTo>
                    <a:pt x="87" y="98"/>
                    <a:pt x="92" y="84"/>
                    <a:pt x="92" y="68"/>
                  </a:cubicBezTo>
                  <a:cubicBezTo>
                    <a:pt x="92" y="51"/>
                    <a:pt x="87" y="36"/>
                    <a:pt x="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1">
              <a:extLst>
                <a:ext uri="{FF2B5EF4-FFF2-40B4-BE49-F238E27FC236}">
                  <a16:creationId xmlns:a16="http://schemas.microsoft.com/office/drawing/2014/main" id="{821A2D0B-222A-FACB-58E1-95FBC0126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50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2">
              <a:extLst>
                <a:ext uri="{FF2B5EF4-FFF2-40B4-BE49-F238E27FC236}">
                  <a16:creationId xmlns:a16="http://schemas.microsoft.com/office/drawing/2014/main" id="{7DEFDA0D-DEC0-C80E-280E-37E6A828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153988"/>
              <a:ext cx="15875" cy="115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3">
              <a:extLst>
                <a:ext uri="{FF2B5EF4-FFF2-40B4-BE49-F238E27FC236}">
                  <a16:creationId xmlns:a16="http://schemas.microsoft.com/office/drawing/2014/main" id="{E1B199F1-629A-2B40-F991-6A433992CF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6851" y="150813"/>
              <a:ext cx="20638" cy="119063"/>
            </a:xfrm>
            <a:custGeom>
              <a:avLst/>
              <a:gdLst>
                <a:gd name="T0" fmla="*/ 12 w 25"/>
                <a:gd name="T1" fmla="*/ 25 h 144"/>
                <a:gd name="T2" fmla="*/ 0 w 25"/>
                <a:gd name="T3" fmla="*/ 13 h 144"/>
                <a:gd name="T4" fmla="*/ 12 w 25"/>
                <a:gd name="T5" fmla="*/ 0 h 144"/>
                <a:gd name="T6" fmla="*/ 25 w 25"/>
                <a:gd name="T7" fmla="*/ 12 h 144"/>
                <a:gd name="T8" fmla="*/ 12 w 25"/>
                <a:gd name="T9" fmla="*/ 25 h 144"/>
                <a:gd name="T10" fmla="*/ 3 w 25"/>
                <a:gd name="T11" fmla="*/ 144 h 144"/>
                <a:gd name="T12" fmla="*/ 3 w 25"/>
                <a:gd name="T13" fmla="*/ 45 h 144"/>
                <a:gd name="T14" fmla="*/ 22 w 25"/>
                <a:gd name="T15" fmla="*/ 45 h 144"/>
                <a:gd name="T16" fmla="*/ 22 w 25"/>
                <a:gd name="T17" fmla="*/ 144 h 144"/>
                <a:gd name="T18" fmla="*/ 3 w 25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44">
                  <a:moveTo>
                    <a:pt x="12" y="25"/>
                  </a:move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0" y="0"/>
                    <a:pt x="25" y="6"/>
                    <a:pt x="25" y="12"/>
                  </a:cubicBezTo>
                  <a:cubicBezTo>
                    <a:pt x="25" y="19"/>
                    <a:pt x="20" y="25"/>
                    <a:pt x="12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344578C9-CCB4-4F2D-6F97-A69FE48F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601" y="188913"/>
              <a:ext cx="79375" cy="80963"/>
            </a:xfrm>
            <a:custGeom>
              <a:avLst/>
              <a:gdLst>
                <a:gd name="T0" fmla="*/ 30 w 50"/>
                <a:gd name="T1" fmla="*/ 51 h 51"/>
                <a:gd name="T2" fmla="*/ 19 w 50"/>
                <a:gd name="T3" fmla="*/ 51 h 51"/>
                <a:gd name="T4" fmla="*/ 0 w 50"/>
                <a:gd name="T5" fmla="*/ 0 h 51"/>
                <a:gd name="T6" fmla="*/ 10 w 50"/>
                <a:gd name="T7" fmla="*/ 0 h 51"/>
                <a:gd name="T8" fmla="*/ 25 w 50"/>
                <a:gd name="T9" fmla="*/ 41 h 51"/>
                <a:gd name="T10" fmla="*/ 39 w 50"/>
                <a:gd name="T11" fmla="*/ 0 h 51"/>
                <a:gd name="T12" fmla="*/ 50 w 50"/>
                <a:gd name="T13" fmla="*/ 0 h 51"/>
                <a:gd name="T14" fmla="*/ 30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0" y="51"/>
                  </a:moveTo>
                  <a:lnTo>
                    <a:pt x="19" y="5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5" y="41"/>
                  </a:lnTo>
                  <a:lnTo>
                    <a:pt x="39" y="0"/>
                  </a:lnTo>
                  <a:lnTo>
                    <a:pt x="50" y="0"/>
                  </a:lnTo>
                  <a:lnTo>
                    <a:pt x="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2236A563-D056-2155-A154-64F4FBDBB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59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0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F4BF70B8-9555-C261-D3C1-88BD30FC3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185738"/>
              <a:ext cx="47625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2EFAC510-CEEE-DA5A-FAA3-F170FED76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49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49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9F75901F-04A3-6B7A-4918-99E7F7C4A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513" y="153988"/>
              <a:ext cx="77788" cy="117475"/>
            </a:xfrm>
            <a:custGeom>
              <a:avLst/>
              <a:gdLst>
                <a:gd name="T0" fmla="*/ 78 w 94"/>
                <a:gd name="T1" fmla="*/ 141 h 143"/>
                <a:gd name="T2" fmla="*/ 75 w 94"/>
                <a:gd name="T3" fmla="*/ 125 h 143"/>
                <a:gd name="T4" fmla="*/ 42 w 94"/>
                <a:gd name="T5" fmla="*/ 143 h 143"/>
                <a:gd name="T6" fmla="*/ 0 w 94"/>
                <a:gd name="T7" fmla="*/ 91 h 143"/>
                <a:gd name="T8" fmla="*/ 44 w 94"/>
                <a:gd name="T9" fmla="*/ 40 h 143"/>
                <a:gd name="T10" fmla="*/ 75 w 94"/>
                <a:gd name="T11" fmla="*/ 58 h 143"/>
                <a:gd name="T12" fmla="*/ 75 w 94"/>
                <a:gd name="T13" fmla="*/ 0 h 143"/>
                <a:gd name="T14" fmla="*/ 94 w 94"/>
                <a:gd name="T15" fmla="*/ 0 h 143"/>
                <a:gd name="T16" fmla="*/ 94 w 94"/>
                <a:gd name="T17" fmla="*/ 141 h 143"/>
                <a:gd name="T18" fmla="*/ 78 w 94"/>
                <a:gd name="T19" fmla="*/ 141 h 143"/>
                <a:gd name="T20" fmla="*/ 48 w 94"/>
                <a:gd name="T21" fmla="*/ 54 h 143"/>
                <a:gd name="T22" fmla="*/ 19 w 94"/>
                <a:gd name="T23" fmla="*/ 90 h 143"/>
                <a:gd name="T24" fmla="*/ 47 w 94"/>
                <a:gd name="T25" fmla="*/ 127 h 143"/>
                <a:gd name="T26" fmla="*/ 75 w 94"/>
                <a:gd name="T27" fmla="*/ 90 h 143"/>
                <a:gd name="T28" fmla="*/ 48 w 94"/>
                <a:gd name="T29" fmla="*/ 5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43">
                  <a:moveTo>
                    <a:pt x="78" y="141"/>
                  </a:moveTo>
                  <a:cubicBezTo>
                    <a:pt x="75" y="125"/>
                    <a:pt x="75" y="125"/>
                    <a:pt x="75" y="125"/>
                  </a:cubicBezTo>
                  <a:cubicBezTo>
                    <a:pt x="74" y="126"/>
                    <a:pt x="65" y="143"/>
                    <a:pt x="42" y="143"/>
                  </a:cubicBezTo>
                  <a:cubicBezTo>
                    <a:pt x="16" y="143"/>
                    <a:pt x="0" y="121"/>
                    <a:pt x="0" y="91"/>
                  </a:cubicBezTo>
                  <a:cubicBezTo>
                    <a:pt x="0" y="62"/>
                    <a:pt x="18" y="40"/>
                    <a:pt x="44" y="40"/>
                  </a:cubicBezTo>
                  <a:cubicBezTo>
                    <a:pt x="65" y="40"/>
                    <a:pt x="74" y="56"/>
                    <a:pt x="75" y="5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78" y="141"/>
                    <a:pt x="78" y="141"/>
                    <a:pt x="78" y="141"/>
                  </a:cubicBezTo>
                  <a:close/>
                  <a:moveTo>
                    <a:pt x="48" y="54"/>
                  </a:moveTo>
                  <a:cubicBezTo>
                    <a:pt x="30" y="54"/>
                    <a:pt x="19" y="71"/>
                    <a:pt x="19" y="90"/>
                  </a:cubicBezTo>
                  <a:cubicBezTo>
                    <a:pt x="19" y="110"/>
                    <a:pt x="29" y="127"/>
                    <a:pt x="47" y="127"/>
                  </a:cubicBezTo>
                  <a:cubicBezTo>
                    <a:pt x="64" y="127"/>
                    <a:pt x="75" y="110"/>
                    <a:pt x="75" y="90"/>
                  </a:cubicBezTo>
                  <a:cubicBezTo>
                    <a:pt x="76" y="71"/>
                    <a:pt x="66" y="54"/>
                    <a:pt x="4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746411D7-FE52-9D4A-5F9C-E781E2B0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152400"/>
              <a:ext cx="53975" cy="117475"/>
            </a:xfrm>
            <a:custGeom>
              <a:avLst/>
              <a:gdLst>
                <a:gd name="T0" fmla="*/ 61 w 64"/>
                <a:gd name="T1" fmla="*/ 18 h 142"/>
                <a:gd name="T2" fmla="*/ 49 w 64"/>
                <a:gd name="T3" fmla="*/ 15 h 142"/>
                <a:gd name="T4" fmla="*/ 36 w 64"/>
                <a:gd name="T5" fmla="*/ 21 h 142"/>
                <a:gd name="T6" fmla="*/ 34 w 64"/>
                <a:gd name="T7" fmla="*/ 35 h 142"/>
                <a:gd name="T8" fmla="*/ 34 w 64"/>
                <a:gd name="T9" fmla="*/ 43 h 142"/>
                <a:gd name="T10" fmla="*/ 59 w 64"/>
                <a:gd name="T11" fmla="*/ 43 h 142"/>
                <a:gd name="T12" fmla="*/ 59 w 64"/>
                <a:gd name="T13" fmla="*/ 57 h 142"/>
                <a:gd name="T14" fmla="*/ 34 w 64"/>
                <a:gd name="T15" fmla="*/ 57 h 142"/>
                <a:gd name="T16" fmla="*/ 34 w 64"/>
                <a:gd name="T17" fmla="*/ 142 h 142"/>
                <a:gd name="T18" fmla="*/ 15 w 64"/>
                <a:gd name="T19" fmla="*/ 142 h 142"/>
                <a:gd name="T20" fmla="*/ 15 w 64"/>
                <a:gd name="T21" fmla="*/ 57 h 142"/>
                <a:gd name="T22" fmla="*/ 0 w 64"/>
                <a:gd name="T23" fmla="*/ 57 h 142"/>
                <a:gd name="T24" fmla="*/ 0 w 64"/>
                <a:gd name="T25" fmla="*/ 43 h 142"/>
                <a:gd name="T26" fmla="*/ 15 w 64"/>
                <a:gd name="T27" fmla="*/ 43 h 142"/>
                <a:gd name="T28" fmla="*/ 15 w 64"/>
                <a:gd name="T29" fmla="*/ 32 h 142"/>
                <a:gd name="T30" fmla="*/ 22 w 64"/>
                <a:gd name="T31" fmla="*/ 9 h 142"/>
                <a:gd name="T32" fmla="*/ 45 w 64"/>
                <a:gd name="T33" fmla="*/ 0 h 142"/>
                <a:gd name="T34" fmla="*/ 64 w 64"/>
                <a:gd name="T35" fmla="*/ 4 h 142"/>
                <a:gd name="T36" fmla="*/ 61 w 64"/>
                <a:gd name="T37" fmla="*/ 1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142">
                  <a:moveTo>
                    <a:pt x="61" y="18"/>
                  </a:moveTo>
                  <a:cubicBezTo>
                    <a:pt x="61" y="18"/>
                    <a:pt x="55" y="15"/>
                    <a:pt x="49" y="15"/>
                  </a:cubicBezTo>
                  <a:cubicBezTo>
                    <a:pt x="43" y="15"/>
                    <a:pt x="39" y="17"/>
                    <a:pt x="36" y="21"/>
                  </a:cubicBezTo>
                  <a:cubicBezTo>
                    <a:pt x="34" y="24"/>
                    <a:pt x="34" y="29"/>
                    <a:pt x="34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21"/>
                    <a:pt x="18" y="14"/>
                    <a:pt x="22" y="9"/>
                  </a:cubicBezTo>
                  <a:cubicBezTo>
                    <a:pt x="27" y="4"/>
                    <a:pt x="34" y="0"/>
                    <a:pt x="45" y="0"/>
                  </a:cubicBezTo>
                  <a:cubicBezTo>
                    <a:pt x="55" y="0"/>
                    <a:pt x="62" y="3"/>
                    <a:pt x="64" y="4"/>
                  </a:cubicBezTo>
                  <a:lnTo>
                    <a:pt x="6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0">
              <a:extLst>
                <a:ext uri="{FF2B5EF4-FFF2-40B4-BE49-F238E27FC236}">
                  <a16:creationId xmlns:a16="http://schemas.microsoft.com/office/drawing/2014/main" id="{71C2BF5D-0F27-5DC4-E839-53363129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1" y="185738"/>
              <a:ext cx="46038" cy="84138"/>
            </a:xfrm>
            <a:custGeom>
              <a:avLst/>
              <a:gdLst>
                <a:gd name="T0" fmla="*/ 53 w 56"/>
                <a:gd name="T1" fmla="*/ 19 h 101"/>
                <a:gd name="T2" fmla="*/ 46 w 56"/>
                <a:gd name="T3" fmla="*/ 18 h 101"/>
                <a:gd name="T4" fmla="*/ 32 w 56"/>
                <a:gd name="T5" fmla="*/ 22 h 101"/>
                <a:gd name="T6" fmla="*/ 18 w 56"/>
                <a:gd name="T7" fmla="*/ 45 h 101"/>
                <a:gd name="T8" fmla="*/ 18 w 56"/>
                <a:gd name="T9" fmla="*/ 101 h 101"/>
                <a:gd name="T10" fmla="*/ 0 w 56"/>
                <a:gd name="T11" fmla="*/ 101 h 101"/>
                <a:gd name="T12" fmla="*/ 0 w 56"/>
                <a:gd name="T13" fmla="*/ 2 h 101"/>
                <a:gd name="T14" fmla="*/ 17 w 56"/>
                <a:gd name="T15" fmla="*/ 2 h 101"/>
                <a:gd name="T16" fmla="*/ 18 w 56"/>
                <a:gd name="T17" fmla="*/ 21 h 101"/>
                <a:gd name="T18" fmla="*/ 48 w 56"/>
                <a:gd name="T19" fmla="*/ 0 h 101"/>
                <a:gd name="T20" fmla="*/ 56 w 56"/>
                <a:gd name="T21" fmla="*/ 1 h 101"/>
                <a:gd name="T22" fmla="*/ 53 w 56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1">
                  <a:moveTo>
                    <a:pt x="53" y="19"/>
                  </a:moveTo>
                  <a:cubicBezTo>
                    <a:pt x="53" y="19"/>
                    <a:pt x="51" y="18"/>
                    <a:pt x="46" y="18"/>
                  </a:cubicBezTo>
                  <a:cubicBezTo>
                    <a:pt x="41" y="18"/>
                    <a:pt x="37" y="19"/>
                    <a:pt x="32" y="22"/>
                  </a:cubicBezTo>
                  <a:cubicBezTo>
                    <a:pt x="26" y="26"/>
                    <a:pt x="20" y="34"/>
                    <a:pt x="18" y="4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4" y="10"/>
                    <a:pt x="35" y="0"/>
                    <a:pt x="48" y="0"/>
                  </a:cubicBezTo>
                  <a:cubicBezTo>
                    <a:pt x="53" y="0"/>
                    <a:pt x="56" y="1"/>
                    <a:pt x="56" y="1"/>
                  </a:cubicBezTo>
                  <a:lnTo>
                    <a:pt x="5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id="{6AAE8FD2-F294-9C4A-F94A-068B4B7ABC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051" y="185738"/>
              <a:ext cx="79375" cy="85725"/>
            </a:xfrm>
            <a:custGeom>
              <a:avLst/>
              <a:gdLst>
                <a:gd name="T0" fmla="*/ 48 w 96"/>
                <a:gd name="T1" fmla="*/ 102 h 102"/>
                <a:gd name="T2" fmla="*/ 0 w 96"/>
                <a:gd name="T3" fmla="*/ 51 h 102"/>
                <a:gd name="T4" fmla="*/ 48 w 96"/>
                <a:gd name="T5" fmla="*/ 0 h 102"/>
                <a:gd name="T6" fmla="*/ 96 w 96"/>
                <a:gd name="T7" fmla="*/ 51 h 102"/>
                <a:gd name="T8" fmla="*/ 48 w 96"/>
                <a:gd name="T9" fmla="*/ 102 h 102"/>
                <a:gd name="T10" fmla="*/ 48 w 96"/>
                <a:gd name="T11" fmla="*/ 14 h 102"/>
                <a:gd name="T12" fmla="*/ 20 w 96"/>
                <a:gd name="T13" fmla="*/ 51 h 102"/>
                <a:gd name="T14" fmla="*/ 48 w 96"/>
                <a:gd name="T15" fmla="*/ 88 h 102"/>
                <a:gd name="T16" fmla="*/ 77 w 96"/>
                <a:gd name="T17" fmla="*/ 51 h 102"/>
                <a:gd name="T18" fmla="*/ 48 w 96"/>
                <a:gd name="T19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02">
                  <a:moveTo>
                    <a:pt x="48" y="102"/>
                  </a:moveTo>
                  <a:cubicBezTo>
                    <a:pt x="20" y="102"/>
                    <a:pt x="0" y="82"/>
                    <a:pt x="0" y="51"/>
                  </a:cubicBezTo>
                  <a:cubicBezTo>
                    <a:pt x="0" y="20"/>
                    <a:pt x="20" y="0"/>
                    <a:pt x="48" y="0"/>
                  </a:cubicBezTo>
                  <a:cubicBezTo>
                    <a:pt x="77" y="0"/>
                    <a:pt x="96" y="20"/>
                    <a:pt x="96" y="51"/>
                  </a:cubicBezTo>
                  <a:cubicBezTo>
                    <a:pt x="96" y="82"/>
                    <a:pt x="77" y="102"/>
                    <a:pt x="48" y="102"/>
                  </a:cubicBezTo>
                  <a:close/>
                  <a:moveTo>
                    <a:pt x="48" y="14"/>
                  </a:moveTo>
                  <a:cubicBezTo>
                    <a:pt x="30" y="14"/>
                    <a:pt x="20" y="29"/>
                    <a:pt x="20" y="51"/>
                  </a:cubicBezTo>
                  <a:cubicBezTo>
                    <a:pt x="20" y="72"/>
                    <a:pt x="30" y="88"/>
                    <a:pt x="48" y="88"/>
                  </a:cubicBezTo>
                  <a:cubicBezTo>
                    <a:pt x="67" y="88"/>
                    <a:pt x="77" y="72"/>
                    <a:pt x="77" y="51"/>
                  </a:cubicBezTo>
                  <a:cubicBezTo>
                    <a:pt x="77" y="29"/>
                    <a:pt x="67" y="14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2">
              <a:extLst>
                <a:ext uri="{FF2B5EF4-FFF2-40B4-BE49-F238E27FC236}">
                  <a16:creationId xmlns:a16="http://schemas.microsoft.com/office/drawing/2014/main" id="{C590DB0F-DC19-CD6D-2F4D-61479185D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6" y="185738"/>
              <a:ext cx="117475" cy="84138"/>
            </a:xfrm>
            <a:custGeom>
              <a:avLst/>
              <a:gdLst>
                <a:gd name="T0" fmla="*/ 123 w 142"/>
                <a:gd name="T1" fmla="*/ 101 h 101"/>
                <a:gd name="T2" fmla="*/ 123 w 142"/>
                <a:gd name="T3" fmla="*/ 39 h 101"/>
                <a:gd name="T4" fmla="*/ 106 w 142"/>
                <a:gd name="T5" fmla="*/ 16 h 101"/>
                <a:gd name="T6" fmla="*/ 80 w 142"/>
                <a:gd name="T7" fmla="*/ 41 h 101"/>
                <a:gd name="T8" fmla="*/ 80 w 142"/>
                <a:gd name="T9" fmla="*/ 101 h 101"/>
                <a:gd name="T10" fmla="*/ 62 w 142"/>
                <a:gd name="T11" fmla="*/ 101 h 101"/>
                <a:gd name="T12" fmla="*/ 62 w 142"/>
                <a:gd name="T13" fmla="*/ 39 h 101"/>
                <a:gd name="T14" fmla="*/ 44 w 142"/>
                <a:gd name="T15" fmla="*/ 16 h 101"/>
                <a:gd name="T16" fmla="*/ 19 w 142"/>
                <a:gd name="T17" fmla="*/ 41 h 101"/>
                <a:gd name="T18" fmla="*/ 19 w 142"/>
                <a:gd name="T19" fmla="*/ 101 h 101"/>
                <a:gd name="T20" fmla="*/ 0 w 142"/>
                <a:gd name="T21" fmla="*/ 101 h 101"/>
                <a:gd name="T22" fmla="*/ 0 w 142"/>
                <a:gd name="T23" fmla="*/ 2 h 101"/>
                <a:gd name="T24" fmla="*/ 18 w 142"/>
                <a:gd name="T25" fmla="*/ 2 h 101"/>
                <a:gd name="T26" fmla="*/ 19 w 142"/>
                <a:gd name="T27" fmla="*/ 20 h 101"/>
                <a:gd name="T28" fmla="*/ 51 w 142"/>
                <a:gd name="T29" fmla="*/ 0 h 101"/>
                <a:gd name="T30" fmla="*/ 79 w 142"/>
                <a:gd name="T31" fmla="*/ 21 h 101"/>
                <a:gd name="T32" fmla="*/ 112 w 142"/>
                <a:gd name="T33" fmla="*/ 0 h 101"/>
                <a:gd name="T34" fmla="*/ 142 w 142"/>
                <a:gd name="T35" fmla="*/ 34 h 101"/>
                <a:gd name="T36" fmla="*/ 142 w 142"/>
                <a:gd name="T37" fmla="*/ 101 h 101"/>
                <a:gd name="T38" fmla="*/ 123 w 142"/>
                <a:gd name="T3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2" h="101">
                  <a:moveTo>
                    <a:pt x="123" y="101"/>
                  </a:moveTo>
                  <a:cubicBezTo>
                    <a:pt x="123" y="39"/>
                    <a:pt x="123" y="39"/>
                    <a:pt x="123" y="39"/>
                  </a:cubicBezTo>
                  <a:cubicBezTo>
                    <a:pt x="123" y="26"/>
                    <a:pt x="120" y="16"/>
                    <a:pt x="106" y="16"/>
                  </a:cubicBezTo>
                  <a:cubicBezTo>
                    <a:pt x="91" y="16"/>
                    <a:pt x="81" y="34"/>
                    <a:pt x="80" y="4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62" y="26"/>
                    <a:pt x="59" y="16"/>
                    <a:pt x="44" y="16"/>
                  </a:cubicBezTo>
                  <a:cubicBezTo>
                    <a:pt x="30" y="16"/>
                    <a:pt x="20" y="34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5" y="9"/>
                    <a:pt x="37" y="0"/>
                    <a:pt x="51" y="0"/>
                  </a:cubicBezTo>
                  <a:cubicBezTo>
                    <a:pt x="64" y="0"/>
                    <a:pt x="75" y="6"/>
                    <a:pt x="79" y="21"/>
                  </a:cubicBezTo>
                  <a:cubicBezTo>
                    <a:pt x="86" y="9"/>
                    <a:pt x="98" y="0"/>
                    <a:pt x="112" y="0"/>
                  </a:cubicBezTo>
                  <a:cubicBezTo>
                    <a:pt x="128" y="0"/>
                    <a:pt x="142" y="9"/>
                    <a:pt x="142" y="34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23" y="101"/>
                    <a:pt x="123" y="101"/>
                    <a:pt x="123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3">
              <a:extLst>
                <a:ext uri="{FF2B5EF4-FFF2-40B4-BE49-F238E27FC236}">
                  <a16:creationId xmlns:a16="http://schemas.microsoft.com/office/drawing/2014/main" id="{975A0B57-FD60-D7A6-C45A-346EA17A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157163"/>
              <a:ext cx="69850" cy="112713"/>
            </a:xfrm>
            <a:custGeom>
              <a:avLst/>
              <a:gdLst>
                <a:gd name="T0" fmla="*/ 0 w 44"/>
                <a:gd name="T1" fmla="*/ 71 h 71"/>
                <a:gd name="T2" fmla="*/ 0 w 44"/>
                <a:gd name="T3" fmla="*/ 0 h 71"/>
                <a:gd name="T4" fmla="*/ 43 w 44"/>
                <a:gd name="T5" fmla="*/ 0 h 71"/>
                <a:gd name="T6" fmla="*/ 43 w 44"/>
                <a:gd name="T7" fmla="*/ 8 h 71"/>
                <a:gd name="T8" fmla="*/ 10 w 44"/>
                <a:gd name="T9" fmla="*/ 8 h 71"/>
                <a:gd name="T10" fmla="*/ 10 w 44"/>
                <a:gd name="T11" fmla="*/ 29 h 71"/>
                <a:gd name="T12" fmla="*/ 41 w 44"/>
                <a:gd name="T13" fmla="*/ 29 h 71"/>
                <a:gd name="T14" fmla="*/ 41 w 44"/>
                <a:gd name="T15" fmla="*/ 38 h 71"/>
                <a:gd name="T16" fmla="*/ 10 w 44"/>
                <a:gd name="T17" fmla="*/ 38 h 71"/>
                <a:gd name="T18" fmla="*/ 10 w 44"/>
                <a:gd name="T19" fmla="*/ 62 h 71"/>
                <a:gd name="T20" fmla="*/ 44 w 44"/>
                <a:gd name="T21" fmla="*/ 62 h 71"/>
                <a:gd name="T22" fmla="*/ 44 w 44"/>
                <a:gd name="T23" fmla="*/ 71 h 71"/>
                <a:gd name="T24" fmla="*/ 0 w 44"/>
                <a:gd name="T25" fmla="*/ 71 h 71"/>
                <a:gd name="T26" fmla="*/ 0 w 44"/>
                <a:gd name="T2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71">
                  <a:moveTo>
                    <a:pt x="0" y="71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8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10" y="38"/>
                  </a:lnTo>
                  <a:lnTo>
                    <a:pt x="10" y="62"/>
                  </a:lnTo>
                  <a:lnTo>
                    <a:pt x="44" y="62"/>
                  </a:lnTo>
                  <a:lnTo>
                    <a:pt x="44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4">
              <a:extLst>
                <a:ext uri="{FF2B5EF4-FFF2-40B4-BE49-F238E27FC236}">
                  <a16:creationId xmlns:a16="http://schemas.microsoft.com/office/drawing/2014/main" id="{E8018739-B110-09C4-D3DE-76CFD23B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88" y="188913"/>
              <a:ext cx="77788" cy="80963"/>
            </a:xfrm>
            <a:custGeom>
              <a:avLst/>
              <a:gdLst>
                <a:gd name="T0" fmla="*/ 38 w 49"/>
                <a:gd name="T1" fmla="*/ 51 h 51"/>
                <a:gd name="T2" fmla="*/ 24 w 49"/>
                <a:gd name="T3" fmla="*/ 30 h 51"/>
                <a:gd name="T4" fmla="*/ 11 w 49"/>
                <a:gd name="T5" fmla="*/ 51 h 51"/>
                <a:gd name="T6" fmla="*/ 0 w 49"/>
                <a:gd name="T7" fmla="*/ 51 h 51"/>
                <a:gd name="T8" fmla="*/ 18 w 49"/>
                <a:gd name="T9" fmla="*/ 25 h 51"/>
                <a:gd name="T10" fmla="*/ 1 w 49"/>
                <a:gd name="T11" fmla="*/ 0 h 51"/>
                <a:gd name="T12" fmla="*/ 12 w 49"/>
                <a:gd name="T13" fmla="*/ 0 h 51"/>
                <a:gd name="T14" fmla="*/ 25 w 49"/>
                <a:gd name="T15" fmla="*/ 19 h 51"/>
                <a:gd name="T16" fmla="*/ 37 w 49"/>
                <a:gd name="T17" fmla="*/ 0 h 51"/>
                <a:gd name="T18" fmla="*/ 48 w 49"/>
                <a:gd name="T19" fmla="*/ 0 h 51"/>
                <a:gd name="T20" fmla="*/ 30 w 49"/>
                <a:gd name="T21" fmla="*/ 25 h 51"/>
                <a:gd name="T22" fmla="*/ 49 w 49"/>
                <a:gd name="T23" fmla="*/ 51 h 51"/>
                <a:gd name="T24" fmla="*/ 38 w 49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38" y="51"/>
                  </a:moveTo>
                  <a:lnTo>
                    <a:pt x="24" y="30"/>
                  </a:lnTo>
                  <a:lnTo>
                    <a:pt x="11" y="51"/>
                  </a:lnTo>
                  <a:lnTo>
                    <a:pt x="0" y="51"/>
                  </a:lnTo>
                  <a:lnTo>
                    <a:pt x="18" y="25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5" y="19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30" y="25"/>
                  </a:lnTo>
                  <a:lnTo>
                    <a:pt x="49" y="51"/>
                  </a:lnTo>
                  <a:lnTo>
                    <a:pt x="38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5">
              <a:extLst>
                <a:ext uri="{FF2B5EF4-FFF2-40B4-BE49-F238E27FC236}">
                  <a16:creationId xmlns:a16="http://schemas.microsoft.com/office/drawing/2014/main" id="{6262A5DA-588E-44E3-D3E5-B27EFDFB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3963" y="185738"/>
              <a:ext cx="77788" cy="114300"/>
            </a:xfrm>
            <a:custGeom>
              <a:avLst/>
              <a:gdLst>
                <a:gd name="T0" fmla="*/ 49 w 94"/>
                <a:gd name="T1" fmla="*/ 102 h 136"/>
                <a:gd name="T2" fmla="*/ 18 w 94"/>
                <a:gd name="T3" fmla="*/ 85 h 136"/>
                <a:gd name="T4" fmla="*/ 18 w 94"/>
                <a:gd name="T5" fmla="*/ 136 h 136"/>
                <a:gd name="T6" fmla="*/ 0 w 94"/>
                <a:gd name="T7" fmla="*/ 136 h 136"/>
                <a:gd name="T8" fmla="*/ 0 w 94"/>
                <a:gd name="T9" fmla="*/ 1 h 136"/>
                <a:gd name="T10" fmla="*/ 17 w 94"/>
                <a:gd name="T11" fmla="*/ 1 h 136"/>
                <a:gd name="T12" fmla="*/ 18 w 94"/>
                <a:gd name="T13" fmla="*/ 17 h 136"/>
                <a:gd name="T14" fmla="*/ 51 w 94"/>
                <a:gd name="T15" fmla="*/ 0 h 136"/>
                <a:gd name="T16" fmla="*/ 94 w 94"/>
                <a:gd name="T17" fmla="*/ 51 h 136"/>
                <a:gd name="T18" fmla="*/ 49 w 94"/>
                <a:gd name="T19" fmla="*/ 102 h 136"/>
                <a:gd name="T20" fmla="*/ 46 w 94"/>
                <a:gd name="T21" fmla="*/ 14 h 136"/>
                <a:gd name="T22" fmla="*/ 17 w 94"/>
                <a:gd name="T23" fmla="*/ 50 h 136"/>
                <a:gd name="T24" fmla="*/ 45 w 94"/>
                <a:gd name="T25" fmla="*/ 87 h 136"/>
                <a:gd name="T26" fmla="*/ 74 w 94"/>
                <a:gd name="T27" fmla="*/ 50 h 136"/>
                <a:gd name="T28" fmla="*/ 46 w 94"/>
                <a:gd name="T2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36">
                  <a:moveTo>
                    <a:pt x="49" y="102"/>
                  </a:moveTo>
                  <a:cubicBezTo>
                    <a:pt x="29" y="102"/>
                    <a:pt x="21" y="89"/>
                    <a:pt x="18" y="8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5"/>
                    <a:pt x="30" y="0"/>
                    <a:pt x="51" y="0"/>
                  </a:cubicBezTo>
                  <a:cubicBezTo>
                    <a:pt x="78" y="0"/>
                    <a:pt x="94" y="21"/>
                    <a:pt x="94" y="51"/>
                  </a:cubicBezTo>
                  <a:cubicBezTo>
                    <a:pt x="93" y="81"/>
                    <a:pt x="75" y="102"/>
                    <a:pt x="49" y="102"/>
                  </a:cubicBezTo>
                  <a:close/>
                  <a:moveTo>
                    <a:pt x="46" y="14"/>
                  </a:moveTo>
                  <a:cubicBezTo>
                    <a:pt x="29" y="14"/>
                    <a:pt x="17" y="31"/>
                    <a:pt x="17" y="50"/>
                  </a:cubicBezTo>
                  <a:cubicBezTo>
                    <a:pt x="17" y="70"/>
                    <a:pt x="28" y="87"/>
                    <a:pt x="45" y="87"/>
                  </a:cubicBezTo>
                  <a:cubicBezTo>
                    <a:pt x="62" y="87"/>
                    <a:pt x="74" y="70"/>
                    <a:pt x="74" y="50"/>
                  </a:cubicBezTo>
                  <a:cubicBezTo>
                    <a:pt x="74" y="31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6">
              <a:extLst>
                <a:ext uri="{FF2B5EF4-FFF2-40B4-BE49-F238E27FC236}">
                  <a16:creationId xmlns:a16="http://schemas.microsoft.com/office/drawing/2014/main" id="{35512E43-0E79-8BBC-F997-A442D44277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2863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5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7">
              <a:extLst>
                <a:ext uri="{FF2B5EF4-FFF2-40B4-BE49-F238E27FC236}">
                  <a16:creationId xmlns:a16="http://schemas.microsoft.com/office/drawing/2014/main" id="{FEF6EF1B-2A95-0FAE-281F-3A8B2AAC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85738"/>
              <a:ext cx="47625" cy="84138"/>
            </a:xfrm>
            <a:custGeom>
              <a:avLst/>
              <a:gdLst>
                <a:gd name="T0" fmla="*/ 54 w 57"/>
                <a:gd name="T1" fmla="*/ 19 h 101"/>
                <a:gd name="T2" fmla="*/ 47 w 57"/>
                <a:gd name="T3" fmla="*/ 18 h 101"/>
                <a:gd name="T4" fmla="*/ 33 w 57"/>
                <a:gd name="T5" fmla="*/ 22 h 101"/>
                <a:gd name="T6" fmla="*/ 19 w 57"/>
                <a:gd name="T7" fmla="*/ 45 h 101"/>
                <a:gd name="T8" fmla="*/ 19 w 57"/>
                <a:gd name="T9" fmla="*/ 101 h 101"/>
                <a:gd name="T10" fmla="*/ 0 w 57"/>
                <a:gd name="T11" fmla="*/ 101 h 101"/>
                <a:gd name="T12" fmla="*/ 0 w 57"/>
                <a:gd name="T13" fmla="*/ 2 h 101"/>
                <a:gd name="T14" fmla="*/ 18 w 57"/>
                <a:gd name="T15" fmla="*/ 2 h 101"/>
                <a:gd name="T16" fmla="*/ 19 w 57"/>
                <a:gd name="T17" fmla="*/ 21 h 101"/>
                <a:gd name="T18" fmla="*/ 49 w 57"/>
                <a:gd name="T19" fmla="*/ 0 h 101"/>
                <a:gd name="T20" fmla="*/ 57 w 57"/>
                <a:gd name="T21" fmla="*/ 1 h 101"/>
                <a:gd name="T22" fmla="*/ 54 w 57"/>
                <a:gd name="T2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01">
                  <a:moveTo>
                    <a:pt x="54" y="19"/>
                  </a:moveTo>
                  <a:cubicBezTo>
                    <a:pt x="54" y="19"/>
                    <a:pt x="52" y="18"/>
                    <a:pt x="47" y="18"/>
                  </a:cubicBezTo>
                  <a:cubicBezTo>
                    <a:pt x="42" y="18"/>
                    <a:pt x="38" y="19"/>
                    <a:pt x="33" y="22"/>
                  </a:cubicBezTo>
                  <a:cubicBezTo>
                    <a:pt x="27" y="26"/>
                    <a:pt x="21" y="34"/>
                    <a:pt x="19" y="45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4" y="10"/>
                    <a:pt x="35" y="0"/>
                    <a:pt x="49" y="0"/>
                  </a:cubicBezTo>
                  <a:cubicBezTo>
                    <a:pt x="54" y="0"/>
                    <a:pt x="57" y="1"/>
                    <a:pt x="57" y="1"/>
                  </a:cubicBezTo>
                  <a:lnTo>
                    <a:pt x="5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58">
              <a:extLst>
                <a:ext uri="{FF2B5EF4-FFF2-40B4-BE49-F238E27FC236}">
                  <a16:creationId xmlns:a16="http://schemas.microsoft.com/office/drawing/2014/main" id="{AF31A35E-7433-891D-44E8-BEA36D454E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5263" y="150813"/>
              <a:ext cx="20638" cy="119063"/>
            </a:xfrm>
            <a:custGeom>
              <a:avLst/>
              <a:gdLst>
                <a:gd name="T0" fmla="*/ 13 w 26"/>
                <a:gd name="T1" fmla="*/ 25 h 144"/>
                <a:gd name="T2" fmla="*/ 0 w 26"/>
                <a:gd name="T3" fmla="*/ 13 h 144"/>
                <a:gd name="T4" fmla="*/ 13 w 26"/>
                <a:gd name="T5" fmla="*/ 0 h 144"/>
                <a:gd name="T6" fmla="*/ 26 w 26"/>
                <a:gd name="T7" fmla="*/ 12 h 144"/>
                <a:gd name="T8" fmla="*/ 13 w 26"/>
                <a:gd name="T9" fmla="*/ 25 h 144"/>
                <a:gd name="T10" fmla="*/ 3 w 26"/>
                <a:gd name="T11" fmla="*/ 144 h 144"/>
                <a:gd name="T12" fmla="*/ 3 w 26"/>
                <a:gd name="T13" fmla="*/ 45 h 144"/>
                <a:gd name="T14" fmla="*/ 22 w 26"/>
                <a:gd name="T15" fmla="*/ 45 h 144"/>
                <a:gd name="T16" fmla="*/ 22 w 26"/>
                <a:gd name="T17" fmla="*/ 144 h 144"/>
                <a:gd name="T18" fmla="*/ 3 w 26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44">
                  <a:moveTo>
                    <a:pt x="13" y="25"/>
                  </a:move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2"/>
                  </a:cubicBezTo>
                  <a:cubicBezTo>
                    <a:pt x="26" y="19"/>
                    <a:pt x="20" y="25"/>
                    <a:pt x="13" y="25"/>
                  </a:cubicBezTo>
                  <a:close/>
                  <a:moveTo>
                    <a:pt x="3" y="144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144"/>
                    <a:pt x="22" y="144"/>
                    <a:pt x="22" y="144"/>
                  </a:cubicBezTo>
                  <a:lnTo>
                    <a:pt x="3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9">
              <a:extLst>
                <a:ext uri="{FF2B5EF4-FFF2-40B4-BE49-F238E27FC236}">
                  <a16:creationId xmlns:a16="http://schemas.microsoft.com/office/drawing/2014/main" id="{011AEB08-8C96-F19B-82E4-848E1AED6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1776" y="185738"/>
              <a:ext cx="74613" cy="85725"/>
            </a:xfrm>
            <a:custGeom>
              <a:avLst/>
              <a:gdLst>
                <a:gd name="T0" fmla="*/ 20 w 90"/>
                <a:gd name="T1" fmla="*/ 56 h 103"/>
                <a:gd name="T2" fmla="*/ 50 w 90"/>
                <a:gd name="T3" fmla="*/ 88 h 103"/>
                <a:gd name="T4" fmla="*/ 80 w 90"/>
                <a:gd name="T5" fmla="*/ 77 h 103"/>
                <a:gd name="T6" fmla="*/ 88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20 w 90"/>
                <a:gd name="T19" fmla="*/ 56 h 103"/>
                <a:gd name="T20" fmla="*/ 46 w 90"/>
                <a:gd name="T21" fmla="*/ 14 h 103"/>
                <a:gd name="T22" fmla="*/ 19 w 90"/>
                <a:gd name="T23" fmla="*/ 42 h 103"/>
                <a:gd name="T24" fmla="*/ 71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20" y="56"/>
                  </a:moveTo>
                  <a:cubicBezTo>
                    <a:pt x="20" y="75"/>
                    <a:pt x="31" y="88"/>
                    <a:pt x="50" y="88"/>
                  </a:cubicBezTo>
                  <a:cubicBezTo>
                    <a:pt x="68" y="88"/>
                    <a:pt x="79" y="78"/>
                    <a:pt x="80" y="77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75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1" y="0"/>
                    <a:pt x="47" y="0"/>
                  </a:cubicBezTo>
                  <a:cubicBezTo>
                    <a:pt x="74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20" y="56"/>
                    <a:pt x="20" y="56"/>
                    <a:pt x="20" y="56"/>
                  </a:cubicBezTo>
                  <a:close/>
                  <a:moveTo>
                    <a:pt x="46" y="14"/>
                  </a:moveTo>
                  <a:cubicBezTo>
                    <a:pt x="29" y="14"/>
                    <a:pt x="20" y="29"/>
                    <a:pt x="1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2" y="28"/>
                    <a:pt x="64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0">
              <a:extLst>
                <a:ext uri="{FF2B5EF4-FFF2-40B4-BE49-F238E27FC236}">
                  <a16:creationId xmlns:a16="http://schemas.microsoft.com/office/drawing/2014/main" id="{131EA098-7609-E572-FDAB-89536CA9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85738"/>
              <a:ext cx="69850" cy="84138"/>
            </a:xfrm>
            <a:custGeom>
              <a:avLst/>
              <a:gdLst>
                <a:gd name="T0" fmla="*/ 65 w 84"/>
                <a:gd name="T1" fmla="*/ 101 h 101"/>
                <a:gd name="T2" fmla="*/ 65 w 84"/>
                <a:gd name="T3" fmla="*/ 41 h 101"/>
                <a:gd name="T4" fmla="*/ 45 w 84"/>
                <a:gd name="T5" fmla="*/ 16 h 101"/>
                <a:gd name="T6" fmla="*/ 19 w 84"/>
                <a:gd name="T7" fmla="*/ 41 h 101"/>
                <a:gd name="T8" fmla="*/ 19 w 84"/>
                <a:gd name="T9" fmla="*/ 101 h 101"/>
                <a:gd name="T10" fmla="*/ 0 w 84"/>
                <a:gd name="T11" fmla="*/ 101 h 101"/>
                <a:gd name="T12" fmla="*/ 0 w 84"/>
                <a:gd name="T13" fmla="*/ 2 h 101"/>
                <a:gd name="T14" fmla="*/ 18 w 84"/>
                <a:gd name="T15" fmla="*/ 2 h 101"/>
                <a:gd name="T16" fmla="*/ 19 w 84"/>
                <a:gd name="T17" fmla="*/ 20 h 101"/>
                <a:gd name="T18" fmla="*/ 52 w 84"/>
                <a:gd name="T19" fmla="*/ 0 h 101"/>
                <a:gd name="T20" fmla="*/ 84 w 84"/>
                <a:gd name="T21" fmla="*/ 37 h 101"/>
                <a:gd name="T22" fmla="*/ 84 w 84"/>
                <a:gd name="T23" fmla="*/ 101 h 101"/>
                <a:gd name="T24" fmla="*/ 65 w 84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1">
                  <a:moveTo>
                    <a:pt x="65" y="101"/>
                  </a:moveTo>
                  <a:cubicBezTo>
                    <a:pt x="65" y="41"/>
                    <a:pt x="65" y="41"/>
                    <a:pt x="65" y="41"/>
                  </a:cubicBezTo>
                  <a:cubicBezTo>
                    <a:pt x="65" y="26"/>
                    <a:pt x="60" y="16"/>
                    <a:pt x="45" y="16"/>
                  </a:cubicBezTo>
                  <a:cubicBezTo>
                    <a:pt x="30" y="16"/>
                    <a:pt x="21" y="32"/>
                    <a:pt x="19" y="4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4" y="10"/>
                    <a:pt x="35" y="0"/>
                    <a:pt x="52" y="0"/>
                  </a:cubicBezTo>
                  <a:cubicBezTo>
                    <a:pt x="71" y="0"/>
                    <a:pt x="84" y="11"/>
                    <a:pt x="84" y="37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65" y="101"/>
                    <a:pt x="65" y="101"/>
                    <a:pt x="6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1">
              <a:extLst>
                <a:ext uri="{FF2B5EF4-FFF2-40B4-BE49-F238E27FC236}">
                  <a16:creationId xmlns:a16="http://schemas.microsoft.com/office/drawing/2014/main" id="{8CB86734-E125-A2B2-51F8-7EC52DBF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185738"/>
              <a:ext cx="71438" cy="85725"/>
            </a:xfrm>
            <a:custGeom>
              <a:avLst/>
              <a:gdLst>
                <a:gd name="T0" fmla="*/ 76 w 86"/>
                <a:gd name="T1" fmla="*/ 28 h 103"/>
                <a:gd name="T2" fmla="*/ 51 w 86"/>
                <a:gd name="T3" fmla="*/ 15 h 103"/>
                <a:gd name="T4" fmla="*/ 20 w 86"/>
                <a:gd name="T5" fmla="*/ 51 h 103"/>
                <a:gd name="T6" fmla="*/ 50 w 86"/>
                <a:gd name="T7" fmla="*/ 86 h 103"/>
                <a:gd name="T8" fmla="*/ 76 w 86"/>
                <a:gd name="T9" fmla="*/ 73 h 103"/>
                <a:gd name="T10" fmla="*/ 86 w 86"/>
                <a:gd name="T11" fmla="*/ 85 h 103"/>
                <a:gd name="T12" fmla="*/ 47 w 86"/>
                <a:gd name="T13" fmla="*/ 103 h 103"/>
                <a:gd name="T14" fmla="*/ 0 w 86"/>
                <a:gd name="T15" fmla="*/ 51 h 103"/>
                <a:gd name="T16" fmla="*/ 48 w 86"/>
                <a:gd name="T17" fmla="*/ 0 h 103"/>
                <a:gd name="T18" fmla="*/ 85 w 86"/>
                <a:gd name="T19" fmla="*/ 17 h 103"/>
                <a:gd name="T20" fmla="*/ 76 w 86"/>
                <a:gd name="T21" fmla="*/ 2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3">
                  <a:moveTo>
                    <a:pt x="76" y="28"/>
                  </a:moveTo>
                  <a:cubicBezTo>
                    <a:pt x="76" y="28"/>
                    <a:pt x="67" y="15"/>
                    <a:pt x="51" y="15"/>
                  </a:cubicBezTo>
                  <a:cubicBezTo>
                    <a:pt x="34" y="15"/>
                    <a:pt x="20" y="27"/>
                    <a:pt x="20" y="51"/>
                  </a:cubicBezTo>
                  <a:cubicBezTo>
                    <a:pt x="20" y="75"/>
                    <a:pt x="34" y="86"/>
                    <a:pt x="50" y="86"/>
                  </a:cubicBezTo>
                  <a:cubicBezTo>
                    <a:pt x="66" y="86"/>
                    <a:pt x="76" y="74"/>
                    <a:pt x="76" y="73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6"/>
                    <a:pt x="74" y="103"/>
                    <a:pt x="47" y="103"/>
                  </a:cubicBezTo>
                  <a:cubicBezTo>
                    <a:pt x="21" y="103"/>
                    <a:pt x="0" y="83"/>
                    <a:pt x="0" y="51"/>
                  </a:cubicBezTo>
                  <a:cubicBezTo>
                    <a:pt x="0" y="19"/>
                    <a:pt x="22" y="0"/>
                    <a:pt x="48" y="0"/>
                  </a:cubicBezTo>
                  <a:cubicBezTo>
                    <a:pt x="74" y="0"/>
                    <a:pt x="84" y="16"/>
                    <a:pt x="85" y="17"/>
                  </a:cubicBezTo>
                  <a:lnTo>
                    <a:pt x="7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2">
              <a:extLst>
                <a:ext uri="{FF2B5EF4-FFF2-40B4-BE49-F238E27FC236}">
                  <a16:creationId xmlns:a16="http://schemas.microsoft.com/office/drawing/2014/main" id="{E2BA6FAC-BC0B-955C-76C2-7569276E7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3713" y="185738"/>
              <a:ext cx="74613" cy="85725"/>
            </a:xfrm>
            <a:custGeom>
              <a:avLst/>
              <a:gdLst>
                <a:gd name="T0" fmla="*/ 19 w 90"/>
                <a:gd name="T1" fmla="*/ 56 h 103"/>
                <a:gd name="T2" fmla="*/ 49 w 90"/>
                <a:gd name="T3" fmla="*/ 88 h 103"/>
                <a:gd name="T4" fmla="*/ 79 w 90"/>
                <a:gd name="T5" fmla="*/ 77 h 103"/>
                <a:gd name="T6" fmla="*/ 87 w 90"/>
                <a:gd name="T7" fmla="*/ 89 h 103"/>
                <a:gd name="T8" fmla="*/ 47 w 90"/>
                <a:gd name="T9" fmla="*/ 103 h 103"/>
                <a:gd name="T10" fmla="*/ 0 w 90"/>
                <a:gd name="T11" fmla="*/ 52 h 103"/>
                <a:gd name="T12" fmla="*/ 47 w 90"/>
                <a:gd name="T13" fmla="*/ 0 h 103"/>
                <a:gd name="T14" fmla="*/ 90 w 90"/>
                <a:gd name="T15" fmla="*/ 48 h 103"/>
                <a:gd name="T16" fmla="*/ 90 w 90"/>
                <a:gd name="T17" fmla="*/ 56 h 103"/>
                <a:gd name="T18" fmla="*/ 19 w 90"/>
                <a:gd name="T19" fmla="*/ 56 h 103"/>
                <a:gd name="T20" fmla="*/ 46 w 90"/>
                <a:gd name="T21" fmla="*/ 14 h 103"/>
                <a:gd name="T22" fmla="*/ 18 w 90"/>
                <a:gd name="T23" fmla="*/ 42 h 103"/>
                <a:gd name="T24" fmla="*/ 70 w 90"/>
                <a:gd name="T25" fmla="*/ 42 h 103"/>
                <a:gd name="T26" fmla="*/ 46 w 90"/>
                <a:gd name="T27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03">
                  <a:moveTo>
                    <a:pt x="19" y="56"/>
                  </a:moveTo>
                  <a:cubicBezTo>
                    <a:pt x="19" y="75"/>
                    <a:pt x="31" y="88"/>
                    <a:pt x="49" y="88"/>
                  </a:cubicBezTo>
                  <a:cubicBezTo>
                    <a:pt x="67" y="88"/>
                    <a:pt x="78" y="78"/>
                    <a:pt x="79" y="7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74" y="103"/>
                    <a:pt x="47" y="103"/>
                  </a:cubicBezTo>
                  <a:cubicBezTo>
                    <a:pt x="20" y="103"/>
                    <a:pt x="0" y="84"/>
                    <a:pt x="0" y="52"/>
                  </a:cubicBezTo>
                  <a:cubicBezTo>
                    <a:pt x="0" y="19"/>
                    <a:pt x="20" y="0"/>
                    <a:pt x="47" y="0"/>
                  </a:cubicBezTo>
                  <a:cubicBezTo>
                    <a:pt x="73" y="0"/>
                    <a:pt x="90" y="20"/>
                    <a:pt x="90" y="48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19" y="56"/>
                    <a:pt x="19" y="56"/>
                    <a:pt x="19" y="56"/>
                  </a:cubicBezTo>
                  <a:close/>
                  <a:moveTo>
                    <a:pt x="46" y="14"/>
                  </a:moveTo>
                  <a:cubicBezTo>
                    <a:pt x="28" y="14"/>
                    <a:pt x="20" y="29"/>
                    <a:pt x="18" y="42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28"/>
                    <a:pt x="63" y="14"/>
                    <a:pt x="4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3">
              <a:extLst>
                <a:ext uri="{FF2B5EF4-FFF2-40B4-BE49-F238E27FC236}">
                  <a16:creationId xmlns:a16="http://schemas.microsoft.com/office/drawing/2014/main" id="{8B1668FC-ED11-4E5F-5CD7-B8AECBE72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1713" y="-269875"/>
              <a:ext cx="12700" cy="773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E764F59C-9348-969F-DC4C-91400D94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226" y="-279400"/>
              <a:ext cx="119063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C6CC64C-557B-7855-41F2-B4CCE30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76" y="-269875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>
              <a:extLst>
                <a:ext uri="{FF2B5EF4-FFF2-40B4-BE49-F238E27FC236}">
                  <a16:creationId xmlns:a16="http://schemas.microsoft.com/office/drawing/2014/main" id="{6F43F3D1-B8CB-54F6-36F7-16314257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-103188"/>
              <a:ext cx="101600" cy="1016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>
              <a:extLst>
                <a:ext uri="{FF2B5EF4-FFF2-40B4-BE49-F238E27FC236}">
                  <a16:creationId xmlns:a16="http://schemas.microsoft.com/office/drawing/2014/main" id="{92E571BB-D352-2156-6D4A-C44BE8B1D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01" y="53975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>
              <a:extLst>
                <a:ext uri="{FF2B5EF4-FFF2-40B4-BE49-F238E27FC236}">
                  <a16:creationId xmlns:a16="http://schemas.microsoft.com/office/drawing/2014/main" id="{7A8957F8-68A4-3EE6-C67A-79E4C3B0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3" y="-95250"/>
              <a:ext cx="87313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>
              <a:extLst>
                <a:ext uri="{FF2B5EF4-FFF2-40B4-BE49-F238E27FC236}">
                  <a16:creationId xmlns:a16="http://schemas.microsoft.com/office/drawing/2014/main" id="{E37C8ED8-118C-127C-C8D8-93DB4910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-261938"/>
              <a:ext cx="85725" cy="873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DAAB41-4F5B-0002-62E7-0314002034DE}"/>
              </a:ext>
            </a:extLst>
          </p:cNvPr>
          <p:cNvSpPr txBox="1"/>
          <p:nvPr/>
        </p:nvSpPr>
        <p:spPr>
          <a:xfrm>
            <a:off x="1516830" y="6334188"/>
            <a:ext cx="57190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254295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1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B38E2F1A-B34E-D69C-A57E-330971B04075}"/>
              </a:ext>
            </a:extLst>
          </p:cNvPr>
          <p:cNvGraphicFramePr>
            <a:graphicFrameLocks noChangeAspect="1"/>
          </p:cNvGraphicFramePr>
          <p:nvPr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21831094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0" imgH="409" progId="TCLayout.ActiveDocument.1">
                  <p:embed/>
                </p:oleObj>
              </mc:Choice>
              <mc:Fallback>
                <p:oleObj name="think-cell Slide" r:id="rId38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B38E2F1A-B34E-D69C-A57E-330971B040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9C0743-AA73-0840-B62D-0DD11356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589"/>
            <a:ext cx="10962290" cy="767853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93CF6-2309-4345-AA1D-B104C260F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8083"/>
            <a:ext cx="10962290" cy="4564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8CDE71-B946-DC7D-EEDB-2B57293F9294}"/>
              </a:ext>
            </a:extLst>
          </p:cNvPr>
          <p:cNvCxnSpPr>
            <a:cxnSpLocks/>
          </p:cNvCxnSpPr>
          <p:nvPr/>
        </p:nvCxnSpPr>
        <p:spPr>
          <a:xfrm>
            <a:off x="576393" y="-1905"/>
            <a:ext cx="0" cy="846841"/>
          </a:xfrm>
          <a:prstGeom prst="line">
            <a:avLst/>
          </a:prstGeom>
          <a:ln w="635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5AB39C8-5319-0E6E-2410-4700706DC186}"/>
              </a:ext>
            </a:extLst>
          </p:cNvPr>
          <p:cNvSpPr txBox="1"/>
          <p:nvPr/>
        </p:nvSpPr>
        <p:spPr>
          <a:xfrm>
            <a:off x="11267590" y="6447560"/>
            <a:ext cx="3043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fld id="{DA4F3246-57E6-4D23-B4C0-B33CEEC38083}" type="slidenum">
              <a:rPr lang="en-US" sz="1100" smtClean="0">
                <a:solidFill>
                  <a:schemeClr val="tx1"/>
                </a:solidFill>
              </a:rPr>
              <a:pPr algn="r"/>
              <a:t>‹#›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13FB830-EF07-2827-2E9A-C62AEEB66DF9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10" y="6400942"/>
            <a:ext cx="620111" cy="26251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893C4-3B90-E1F1-32DC-B0057DB39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308" y="6349636"/>
            <a:ext cx="6398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Source:</a:t>
            </a:r>
          </a:p>
          <a:p>
            <a:r>
              <a:rPr lang="en-US" dirty="0"/>
              <a:t>Notes: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644A6-12F2-3B17-6083-EE09484EBFF5}"/>
              </a:ext>
            </a:extLst>
          </p:cNvPr>
          <p:cNvSpPr txBox="1"/>
          <p:nvPr/>
        </p:nvSpPr>
        <p:spPr>
          <a:xfrm>
            <a:off x="6856733" y="6697300"/>
            <a:ext cx="471515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A0A0A0"/>
                </a:solidFill>
              </a:rPr>
              <a:t>Includes content supplied by Sales Benchmark Index; Copyright © Sales Benchmark Index, 2024</a:t>
            </a:r>
          </a:p>
        </p:txBody>
      </p:sp>
    </p:spTree>
    <p:extLst>
      <p:ext uri="{BB962C8B-B14F-4D97-AF65-F5344CB8AC3E}">
        <p14:creationId xmlns:p14="http://schemas.microsoft.com/office/powerpoint/2010/main" val="393942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7" r:id="rId2"/>
    <p:sldLayoutId id="2147483718" r:id="rId3"/>
    <p:sldLayoutId id="2147483691" r:id="rId4"/>
    <p:sldLayoutId id="2147483692" r:id="rId5"/>
    <p:sldLayoutId id="2147483716" r:id="rId6"/>
    <p:sldLayoutId id="2147483660" r:id="rId7"/>
    <p:sldLayoutId id="2147483675" r:id="rId8"/>
    <p:sldLayoutId id="2147483681" r:id="rId9"/>
    <p:sldLayoutId id="2147483726" r:id="rId10"/>
    <p:sldLayoutId id="2147483727" r:id="rId11"/>
    <p:sldLayoutId id="2147483723" r:id="rId12"/>
    <p:sldLayoutId id="2147483724" r:id="rId13"/>
    <p:sldLayoutId id="2147483725" r:id="rId14"/>
    <p:sldLayoutId id="2147483721" r:id="rId15"/>
    <p:sldLayoutId id="2147483722" r:id="rId16"/>
    <p:sldLayoutId id="2147483720" r:id="rId17"/>
    <p:sldLayoutId id="2147483683" r:id="rId18"/>
    <p:sldLayoutId id="2147483685" r:id="rId19"/>
    <p:sldLayoutId id="2147483684" r:id="rId20"/>
    <p:sldLayoutId id="2147483686" r:id="rId21"/>
    <p:sldLayoutId id="2147483714" r:id="rId22"/>
    <p:sldLayoutId id="2147483687" r:id="rId23"/>
    <p:sldLayoutId id="2147483715" r:id="rId24"/>
    <p:sldLayoutId id="2147483690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0188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-220663" algn="l" defTabSz="914400" rtl="0" eaLnBrk="1" latinLnBrk="0" hangingPunct="1">
        <a:lnSpc>
          <a:spcPct val="90000"/>
        </a:lnSpc>
        <a:spcBef>
          <a:spcPts val="500"/>
        </a:spcBef>
        <a:buFont typeface="Avenir Next LT Pro" panose="020B0504020202020204" pitchFamily="34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62013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96">
          <p15:clr>
            <a:srgbClr val="F26B43"/>
          </p15:clr>
        </p15:guide>
        <p15:guide id="4" pos="384">
          <p15:clr>
            <a:srgbClr val="F26B43"/>
          </p15:clr>
        </p15:guide>
        <p15:guide id="5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slide" Target="slide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9.bin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34954B-5B6E-A708-CFE7-521EFDCD6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383" y="2764203"/>
            <a:ext cx="9139234" cy="664797"/>
          </a:xfrm>
        </p:spPr>
        <p:txBody>
          <a:bodyPr/>
          <a:lstStyle/>
          <a:p>
            <a:r>
              <a:rPr lang="en-ID" sz="3600" dirty="0"/>
              <a:t>Quota Setting Playbook</a:t>
            </a:r>
            <a:endParaRPr lang="en-US" dirty="0"/>
          </a:p>
        </p:txBody>
      </p:sp>
      <p:sp>
        <p:nvSpPr>
          <p:cNvPr id="5" name="Subtitle 4" hidden="1">
            <a:extLst>
              <a:ext uri="{FF2B5EF4-FFF2-40B4-BE49-F238E27FC236}">
                <a16:creationId xmlns:a16="http://schemas.microsoft.com/office/drawing/2014/main" id="{8C869C99-D541-70FF-4C6F-A9B90F0650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Current as of March 30, 2024</a:t>
            </a:r>
          </a:p>
        </p:txBody>
      </p:sp>
    </p:spTree>
    <p:extLst>
      <p:ext uri="{BB962C8B-B14F-4D97-AF65-F5344CB8AC3E}">
        <p14:creationId xmlns:p14="http://schemas.microsoft.com/office/powerpoint/2010/main" val="248692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F866F-35CB-E355-5BEF-EEC76CFED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Apply Methodology</a:t>
            </a:r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CFDC0119-3FB0-12E3-1298-E5DC88FED1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4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circuit board&#10;&#10;Description automatically generated">
            <a:extLst>
              <a:ext uri="{FF2B5EF4-FFF2-40B4-BE49-F238E27FC236}">
                <a16:creationId xmlns:a16="http://schemas.microsoft.com/office/drawing/2014/main" id="{E1631196-35B4-4EA1-927D-7F0282C30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16" r="491" b="57972"/>
          <a:stretch>
            <a:fillRect/>
          </a:stretch>
        </p:blipFill>
        <p:spPr>
          <a:xfrm>
            <a:off x="266701" y="2913126"/>
            <a:ext cx="11601388" cy="2206224"/>
          </a:xfrm>
          <a:custGeom>
            <a:avLst/>
            <a:gdLst>
              <a:gd name="connsiteX0" fmla="*/ 0 w 11601388"/>
              <a:gd name="connsiteY0" fmla="*/ 0 h 2206224"/>
              <a:gd name="connsiteX1" fmla="*/ 11601388 w 11601388"/>
              <a:gd name="connsiteY1" fmla="*/ 0 h 2206224"/>
              <a:gd name="connsiteX2" fmla="*/ 11601388 w 11601388"/>
              <a:gd name="connsiteY2" fmla="*/ 2206224 h 2206224"/>
              <a:gd name="connsiteX3" fmla="*/ 0 w 11601388"/>
              <a:gd name="connsiteY3" fmla="*/ 2206224 h 220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1388" h="2206224">
                <a:moveTo>
                  <a:pt x="0" y="0"/>
                </a:moveTo>
                <a:lnTo>
                  <a:pt x="11601388" y="0"/>
                </a:lnTo>
                <a:lnTo>
                  <a:pt x="11601388" y="2206224"/>
                </a:lnTo>
                <a:lnTo>
                  <a:pt x="0" y="2206224"/>
                </a:lnTo>
                <a:close/>
              </a:path>
            </a:pathLst>
          </a:cu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9F2FE13-3BA1-4B32-A4E1-9B4C8DBAF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74082"/>
          <a:stretch>
            <a:fillRect/>
          </a:stretch>
        </p:blipFill>
        <p:spPr>
          <a:xfrm>
            <a:off x="0" y="5400676"/>
            <a:ext cx="12192000" cy="771525"/>
          </a:xfrm>
          <a:custGeom>
            <a:avLst/>
            <a:gdLst>
              <a:gd name="connsiteX0" fmla="*/ 0 w 12192000"/>
              <a:gd name="connsiteY0" fmla="*/ 0 h 771525"/>
              <a:gd name="connsiteX1" fmla="*/ 12192000 w 12192000"/>
              <a:gd name="connsiteY1" fmla="*/ 0 h 771525"/>
              <a:gd name="connsiteX2" fmla="*/ 12192000 w 12192000"/>
              <a:gd name="connsiteY2" fmla="*/ 771525 h 771525"/>
              <a:gd name="connsiteX3" fmla="*/ 0 w 12192000"/>
              <a:gd name="connsiteY3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71525">
                <a:moveTo>
                  <a:pt x="0" y="0"/>
                </a:moveTo>
                <a:lnTo>
                  <a:pt x="12192000" y="0"/>
                </a:lnTo>
                <a:lnTo>
                  <a:pt x="12192000" y="771525"/>
                </a:lnTo>
                <a:lnTo>
                  <a:pt x="0" y="77152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2FF648-D280-4C0F-A3F7-0773F9B7BE8B}"/>
              </a:ext>
            </a:extLst>
          </p:cNvPr>
          <p:cNvSpPr/>
          <p:nvPr/>
        </p:nvSpPr>
        <p:spPr>
          <a:xfrm>
            <a:off x="266701" y="2913126"/>
            <a:ext cx="11601388" cy="2206224"/>
          </a:xfrm>
          <a:prstGeom prst="rect">
            <a:avLst/>
          </a:prstGeom>
          <a:solidFill>
            <a:srgbClr val="2F414E">
              <a:alpha val="9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1565B5-BBBB-42CD-AAF5-E100240CABE8}"/>
              </a:ext>
            </a:extLst>
          </p:cNvPr>
          <p:cNvSpPr/>
          <p:nvPr/>
        </p:nvSpPr>
        <p:spPr>
          <a:xfrm>
            <a:off x="266701" y="1463297"/>
            <a:ext cx="11601388" cy="1449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534" y="-13669"/>
            <a:ext cx="11042931" cy="882084"/>
          </a:xfrm>
        </p:spPr>
        <p:txBody>
          <a:bodyPr/>
          <a:lstStyle/>
          <a:p>
            <a:r>
              <a:rPr lang="en-US" dirty="0"/>
              <a:t>An Equal Allocation Methodology Distributes the Same Quota to Each Rep in the Organization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A65F51-E07F-4882-9F3E-4EE9B84F87A6}"/>
              </a:ext>
            </a:extLst>
          </p:cNvPr>
          <p:cNvSpPr/>
          <p:nvPr/>
        </p:nvSpPr>
        <p:spPr bwMode="auto">
          <a:xfrm>
            <a:off x="0" y="5400675"/>
            <a:ext cx="12192000" cy="771525"/>
          </a:xfrm>
          <a:prstGeom prst="rect">
            <a:avLst/>
          </a:prstGeom>
          <a:solidFill>
            <a:srgbClr val="2F414E">
              <a:alpha val="8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spcBef>
                <a:spcPts val="300"/>
              </a:spcBef>
              <a:spcAft>
                <a:spcPts val="300"/>
              </a:spcAft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An equal-allocation quota setting methodology is the simplest and is typically reserved for start-up organizations and/or acquisition-focused roles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29BDA6-5BEC-497E-8D36-C8CEE30DA0B6}"/>
              </a:ext>
            </a:extLst>
          </p:cNvPr>
          <p:cNvCxnSpPr>
            <a:cxnSpLocks/>
          </p:cNvCxnSpPr>
          <p:nvPr/>
        </p:nvCxnSpPr>
        <p:spPr>
          <a:xfrm>
            <a:off x="2294505" y="1463297"/>
            <a:ext cx="0" cy="116850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3BE08F5-B7B6-4D0F-A3B1-BDE12B87ED94}"/>
              </a:ext>
            </a:extLst>
          </p:cNvPr>
          <p:cNvSpPr/>
          <p:nvPr/>
        </p:nvSpPr>
        <p:spPr>
          <a:xfrm>
            <a:off x="933791" y="1891800"/>
            <a:ext cx="2721429" cy="27207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074412-1989-418D-8EA5-243DBBC162BA}"/>
              </a:ext>
            </a:extLst>
          </p:cNvPr>
          <p:cNvSpPr/>
          <p:nvPr/>
        </p:nvSpPr>
        <p:spPr>
          <a:xfrm>
            <a:off x="1057492" y="2015470"/>
            <a:ext cx="2474027" cy="2473421"/>
          </a:xfrm>
          <a:prstGeom prst="ellipse">
            <a:avLst/>
          </a:prstGeom>
          <a:solidFill>
            <a:srgbClr val="2F414E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>
              <a:solidFill>
                <a:schemeClr val="tx2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A985BF-DE7C-4A46-8B16-A1FD70ED1D5D}"/>
              </a:ext>
            </a:extLst>
          </p:cNvPr>
          <p:cNvCxnSpPr>
            <a:cxnSpLocks/>
          </p:cNvCxnSpPr>
          <p:nvPr/>
        </p:nvCxnSpPr>
        <p:spPr>
          <a:xfrm>
            <a:off x="6067394" y="1463297"/>
            <a:ext cx="0" cy="116850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560205E-2A4A-4E79-942E-1B59FAD3B30D}"/>
              </a:ext>
            </a:extLst>
          </p:cNvPr>
          <p:cNvSpPr/>
          <p:nvPr/>
        </p:nvSpPr>
        <p:spPr>
          <a:xfrm>
            <a:off x="4706680" y="1891800"/>
            <a:ext cx="2721429" cy="27207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1AF6C0-671C-4581-9232-F9D1509DC93A}"/>
              </a:ext>
            </a:extLst>
          </p:cNvPr>
          <p:cNvSpPr/>
          <p:nvPr/>
        </p:nvSpPr>
        <p:spPr>
          <a:xfrm>
            <a:off x="4830381" y="2015471"/>
            <a:ext cx="2474027" cy="2473421"/>
          </a:xfrm>
          <a:prstGeom prst="ellipse">
            <a:avLst/>
          </a:prstGeom>
          <a:solidFill>
            <a:srgbClr val="2F414E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>
              <a:solidFill>
                <a:schemeClr val="tx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F1F6A0-0EBF-40DA-915C-A11E0CE5E6C0}"/>
              </a:ext>
            </a:extLst>
          </p:cNvPr>
          <p:cNvCxnSpPr>
            <a:cxnSpLocks/>
          </p:cNvCxnSpPr>
          <p:nvPr/>
        </p:nvCxnSpPr>
        <p:spPr>
          <a:xfrm>
            <a:off x="9840285" y="1463297"/>
            <a:ext cx="0" cy="116850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12B6B37-7EF2-4189-AFF0-C65E1A63EBA9}"/>
              </a:ext>
            </a:extLst>
          </p:cNvPr>
          <p:cNvGrpSpPr/>
          <p:nvPr/>
        </p:nvGrpSpPr>
        <p:grpSpPr>
          <a:xfrm>
            <a:off x="7715731" y="3244291"/>
            <a:ext cx="476218" cy="451863"/>
            <a:chOff x="7635322" y="3043076"/>
            <a:chExt cx="644039" cy="497049"/>
          </a:xfrm>
          <a:noFill/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2522409-C5AE-43A3-A4CB-7C5386197F20}"/>
                </a:ext>
              </a:extLst>
            </p:cNvPr>
            <p:cNvSpPr/>
            <p:nvPr/>
          </p:nvSpPr>
          <p:spPr bwMode="auto">
            <a:xfrm>
              <a:off x="7635322" y="3349625"/>
              <a:ext cx="644039" cy="190500"/>
            </a:xfrm>
            <a:prstGeom prst="rect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23AA169-1A3E-42B3-BA62-EE2DBFB5EA07}"/>
                </a:ext>
              </a:extLst>
            </p:cNvPr>
            <p:cNvSpPr/>
            <p:nvPr/>
          </p:nvSpPr>
          <p:spPr bwMode="auto">
            <a:xfrm>
              <a:off x="7635322" y="3043076"/>
              <a:ext cx="644039" cy="190500"/>
            </a:xfrm>
            <a:prstGeom prst="rect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6531F5D-7304-45BF-AC92-109A69A44755}"/>
              </a:ext>
            </a:extLst>
          </p:cNvPr>
          <p:cNvSpPr/>
          <p:nvPr/>
        </p:nvSpPr>
        <p:spPr>
          <a:xfrm>
            <a:off x="8479571" y="1891800"/>
            <a:ext cx="2721429" cy="27207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03AACF-48A2-4F9F-A8A4-D4AD5FEACFC1}"/>
              </a:ext>
            </a:extLst>
          </p:cNvPr>
          <p:cNvSpPr/>
          <p:nvPr/>
        </p:nvSpPr>
        <p:spPr>
          <a:xfrm>
            <a:off x="8603272" y="2015471"/>
            <a:ext cx="2474027" cy="2473421"/>
          </a:xfrm>
          <a:prstGeom prst="ellipse">
            <a:avLst/>
          </a:prstGeom>
          <a:solidFill>
            <a:srgbClr val="2F414E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8984A8B-A031-42AF-B6A3-90EAA76F4C01}"/>
              </a:ext>
            </a:extLst>
          </p:cNvPr>
          <p:cNvGrpSpPr/>
          <p:nvPr/>
        </p:nvGrpSpPr>
        <p:grpSpPr>
          <a:xfrm>
            <a:off x="1361602" y="3503856"/>
            <a:ext cx="9411586" cy="363840"/>
            <a:chOff x="1361602" y="2703264"/>
            <a:chExt cx="9411586" cy="363840"/>
          </a:xfrm>
          <a:solidFill>
            <a:schemeClr val="accent6"/>
          </a:solidFill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000510A-27AB-4244-9E5E-9EC578009E00}"/>
                </a:ext>
              </a:extLst>
            </p:cNvPr>
            <p:cNvGrpSpPr/>
            <p:nvPr/>
          </p:nvGrpSpPr>
          <p:grpSpPr>
            <a:xfrm>
              <a:off x="1361602" y="2703264"/>
              <a:ext cx="1865806" cy="363840"/>
              <a:chOff x="1361602" y="2703264"/>
              <a:chExt cx="1865806" cy="363840"/>
            </a:xfrm>
            <a:grpFill/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4754B44-49C8-42EC-B120-83A62B91827A}"/>
                  </a:ext>
                </a:extLst>
              </p:cNvPr>
              <p:cNvSpPr/>
              <p:nvPr/>
            </p:nvSpPr>
            <p:spPr bwMode="auto">
              <a:xfrm>
                <a:off x="1361602" y="2703264"/>
                <a:ext cx="1865806" cy="3638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76200" dist="50800" dir="5400000" algn="tl" rotWithShape="0">
                  <a:schemeClr val="tx2">
                    <a:alpha val="4000"/>
                  </a:schemeClr>
                </a:outerShdw>
              </a:effectLst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228600">
                  <a:tabLst>
                    <a:tab pos="182880" algn="l"/>
                    <a:tab pos="365760" algn="l"/>
                    <a:tab pos="548640" algn="l"/>
                    <a:tab pos="731520" algn="l"/>
                    <a:tab pos="914400" algn="l"/>
                    <a:tab pos="1097280" algn="l"/>
                    <a:tab pos="1280160" algn="l"/>
                    <a:tab pos="1463040" algn="l"/>
                    <a:tab pos="1645920" algn="l"/>
                    <a:tab pos="1828800" algn="l"/>
                    <a:tab pos="2011680" algn="l"/>
                    <a:tab pos="2194560" algn="l"/>
                    <a:tab pos="2377440" algn="l"/>
                    <a:tab pos="2560320" algn="l"/>
                    <a:tab pos="2743200" algn="l"/>
                  </a:tabLst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808499-AB5F-4D84-810E-EDC8FCFFA7F2}"/>
                  </a:ext>
                </a:extLst>
              </p:cNvPr>
              <p:cNvSpPr txBox="1"/>
              <p:nvPr/>
            </p:nvSpPr>
            <p:spPr>
              <a:xfrm>
                <a:off x="1486278" y="2735743"/>
                <a:ext cx="1654581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Field Plan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0BC998-2D66-4D71-9677-F2FC6578A2D7}"/>
                </a:ext>
              </a:extLst>
            </p:cNvPr>
            <p:cNvGrpSpPr/>
            <p:nvPr/>
          </p:nvGrpSpPr>
          <p:grpSpPr>
            <a:xfrm>
              <a:off x="5134491" y="2703264"/>
              <a:ext cx="1865806" cy="363840"/>
              <a:chOff x="5134491" y="2703264"/>
              <a:chExt cx="1865806" cy="363840"/>
            </a:xfrm>
            <a:grpFill/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D2E0970A-6C56-45C2-8712-3ADED1E42603}"/>
                  </a:ext>
                </a:extLst>
              </p:cNvPr>
              <p:cNvSpPr/>
              <p:nvPr/>
            </p:nvSpPr>
            <p:spPr bwMode="auto">
              <a:xfrm>
                <a:off x="5134491" y="2703264"/>
                <a:ext cx="1865806" cy="3638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76200" dist="50800" dir="5400000" algn="tl" rotWithShape="0">
                  <a:schemeClr val="tx2">
                    <a:alpha val="4000"/>
                  </a:schemeClr>
                </a:outerShdw>
              </a:effectLst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228600">
                  <a:tabLst>
                    <a:tab pos="182880" algn="l"/>
                    <a:tab pos="365760" algn="l"/>
                    <a:tab pos="548640" algn="l"/>
                    <a:tab pos="731520" algn="l"/>
                    <a:tab pos="914400" algn="l"/>
                    <a:tab pos="1097280" algn="l"/>
                    <a:tab pos="1280160" algn="l"/>
                    <a:tab pos="1463040" algn="l"/>
                    <a:tab pos="1645920" algn="l"/>
                    <a:tab pos="1828800" algn="l"/>
                    <a:tab pos="2011680" algn="l"/>
                    <a:tab pos="2194560" algn="l"/>
                    <a:tab pos="2377440" algn="l"/>
                    <a:tab pos="2560320" algn="l"/>
                    <a:tab pos="2743200" algn="l"/>
                  </a:tabLst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727BCA-C3B9-40B5-8E19-2CD57256C552}"/>
                  </a:ext>
                </a:extLst>
              </p:cNvPr>
              <p:cNvSpPr txBox="1"/>
              <p:nvPr/>
            </p:nvSpPr>
            <p:spPr>
              <a:xfrm>
                <a:off x="5215665" y="2733190"/>
                <a:ext cx="1703457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# of Reps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D6F1926-F997-45E9-A759-E0C15EE344E1}"/>
                </a:ext>
              </a:extLst>
            </p:cNvPr>
            <p:cNvGrpSpPr/>
            <p:nvPr/>
          </p:nvGrpSpPr>
          <p:grpSpPr>
            <a:xfrm>
              <a:off x="8907382" y="2703264"/>
              <a:ext cx="1865806" cy="363840"/>
              <a:chOff x="8907382" y="2703264"/>
              <a:chExt cx="1865806" cy="363840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2AD5F875-BA61-4F5A-96E1-2448F6D50AD2}"/>
                  </a:ext>
                </a:extLst>
              </p:cNvPr>
              <p:cNvSpPr/>
              <p:nvPr/>
            </p:nvSpPr>
            <p:spPr bwMode="auto">
              <a:xfrm>
                <a:off x="8907382" y="2703264"/>
                <a:ext cx="1865806" cy="3638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76200" dist="50800" dir="5400000" algn="tl" rotWithShape="0">
                  <a:schemeClr val="tx2">
                    <a:alpha val="4000"/>
                  </a:schemeClr>
                </a:outerShdw>
              </a:effectLst>
            </p:spPr>
            <p:txBody>
  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228600">
                  <a:tabLst>
                    <a:tab pos="182880" algn="l"/>
                    <a:tab pos="365760" algn="l"/>
                    <a:tab pos="548640" algn="l"/>
                    <a:tab pos="731520" algn="l"/>
                    <a:tab pos="914400" algn="l"/>
                    <a:tab pos="1097280" algn="l"/>
                    <a:tab pos="1280160" algn="l"/>
                    <a:tab pos="1463040" algn="l"/>
                    <a:tab pos="1645920" algn="l"/>
                    <a:tab pos="1828800" algn="l"/>
                    <a:tab pos="2011680" algn="l"/>
                    <a:tab pos="2194560" algn="l"/>
                    <a:tab pos="2377440" algn="l"/>
                    <a:tab pos="2560320" algn="l"/>
                    <a:tab pos="2743200" algn="l"/>
                  </a:tabLst>
                </a:pP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49EF82-16FA-48DC-A00D-F54416239011}"/>
                  </a:ext>
                </a:extLst>
              </p:cNvPr>
              <p:cNvSpPr txBox="1"/>
              <p:nvPr/>
            </p:nvSpPr>
            <p:spPr>
              <a:xfrm>
                <a:off x="9051841" y="2733189"/>
                <a:ext cx="1635058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Rep Quota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972F788-501A-4FBF-A56E-5C4B83B10944}"/>
              </a:ext>
            </a:extLst>
          </p:cNvPr>
          <p:cNvGrpSpPr/>
          <p:nvPr/>
        </p:nvGrpSpPr>
        <p:grpSpPr>
          <a:xfrm>
            <a:off x="1369931" y="2636667"/>
            <a:ext cx="9394929" cy="615553"/>
            <a:chOff x="1369931" y="3276537"/>
            <a:chExt cx="9394929" cy="61555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E24226-48BF-4CA5-89DE-E0F9B0129F6E}"/>
                </a:ext>
              </a:extLst>
            </p:cNvPr>
            <p:cNvSpPr txBox="1"/>
            <p:nvPr/>
          </p:nvSpPr>
          <p:spPr>
            <a:xfrm>
              <a:off x="1369931" y="3276537"/>
              <a:ext cx="18491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$100M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7D32806-2E17-4900-9C4E-0EFD27653C9D}"/>
                </a:ext>
              </a:extLst>
            </p:cNvPr>
            <p:cNvSpPr txBox="1"/>
            <p:nvPr/>
          </p:nvSpPr>
          <p:spPr>
            <a:xfrm>
              <a:off x="5142819" y="3276537"/>
              <a:ext cx="18491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3DC8822-A4F4-41BF-8627-B4F5A7F7C266}"/>
                </a:ext>
              </a:extLst>
            </p:cNvPr>
            <p:cNvSpPr txBox="1"/>
            <p:nvPr/>
          </p:nvSpPr>
          <p:spPr>
            <a:xfrm>
              <a:off x="8915711" y="3276537"/>
              <a:ext cx="18491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$5M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19B3DA-493D-48A6-9B45-07C763171398}"/>
              </a:ext>
            </a:extLst>
          </p:cNvPr>
          <p:cNvGrpSpPr/>
          <p:nvPr/>
        </p:nvGrpSpPr>
        <p:grpSpPr>
          <a:xfrm>
            <a:off x="3870869" y="3092345"/>
            <a:ext cx="620162" cy="755755"/>
            <a:chOff x="4148203" y="3019118"/>
            <a:chExt cx="682178" cy="831330"/>
          </a:xfrm>
          <a:noFill/>
        </p:grpSpPr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F60F1C57-315B-459B-9AE0-2F85BF9B0A36}"/>
                </a:ext>
              </a:extLst>
            </p:cNvPr>
            <p:cNvSpPr/>
            <p:nvPr/>
          </p:nvSpPr>
          <p:spPr bwMode="auto">
            <a:xfrm>
              <a:off x="4373818" y="3019118"/>
              <a:ext cx="230948" cy="230948"/>
            </a:xfrm>
            <a:prstGeom prst="flowChartConnector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62" name="Flowchart: Connector 61">
              <a:extLst>
                <a:ext uri="{FF2B5EF4-FFF2-40B4-BE49-F238E27FC236}">
                  <a16:creationId xmlns:a16="http://schemas.microsoft.com/office/drawing/2014/main" id="{B5419D96-48F3-4A82-B21C-5533C2F6AD48}"/>
                </a:ext>
              </a:extLst>
            </p:cNvPr>
            <p:cNvSpPr/>
            <p:nvPr/>
          </p:nvSpPr>
          <p:spPr bwMode="auto">
            <a:xfrm>
              <a:off x="4373818" y="3619500"/>
              <a:ext cx="230948" cy="230948"/>
            </a:xfrm>
            <a:prstGeom prst="flowChartConnector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83722D0-80BA-447E-98B2-4B7CC60550B7}"/>
                </a:ext>
              </a:extLst>
            </p:cNvPr>
            <p:cNvSpPr/>
            <p:nvPr/>
          </p:nvSpPr>
          <p:spPr bwMode="auto">
            <a:xfrm>
              <a:off x="4148203" y="3339533"/>
              <a:ext cx="682178" cy="190500"/>
            </a:xfrm>
            <a:prstGeom prst="rect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71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068503-78E9-4D99-A998-0D4251625EA1}"/>
              </a:ext>
            </a:extLst>
          </p:cNvPr>
          <p:cNvSpPr/>
          <p:nvPr/>
        </p:nvSpPr>
        <p:spPr bwMode="auto">
          <a:xfrm>
            <a:off x="6903720" y="1857829"/>
            <a:ext cx="4044044" cy="39043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FED3AAC1-107B-4A83-812B-054EF3DAE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3" r="21061"/>
          <a:stretch/>
        </p:blipFill>
        <p:spPr>
          <a:xfrm>
            <a:off x="597762" y="1365737"/>
            <a:ext cx="1664791" cy="4592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762" y="108566"/>
            <a:ext cx="11042931" cy="724934"/>
          </a:xfrm>
        </p:spPr>
        <p:txBody>
          <a:bodyPr/>
          <a:lstStyle/>
          <a:p>
            <a:r>
              <a:rPr lang="en-US" dirty="0"/>
              <a:t>Last-Year Plus Takes Prior Year’s Performance and Applies the Organization’s Growth Target on Top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6D5609-59DE-4882-8371-D67E7B896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144816"/>
              </p:ext>
            </p:extLst>
          </p:nvPr>
        </p:nvGraphicFramePr>
        <p:xfrm>
          <a:off x="597762" y="1365738"/>
          <a:ext cx="6466683" cy="476543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654314">
                  <a:extLst>
                    <a:ext uri="{9D8B030D-6E8A-4147-A177-3AD203B41FA5}">
                      <a16:colId xmlns:a16="http://schemas.microsoft.com/office/drawing/2014/main" val="3526227026"/>
                    </a:ext>
                  </a:extLst>
                </a:gridCol>
                <a:gridCol w="1604123">
                  <a:extLst>
                    <a:ext uri="{9D8B030D-6E8A-4147-A177-3AD203B41FA5}">
                      <a16:colId xmlns:a16="http://schemas.microsoft.com/office/drawing/2014/main" val="4087236876"/>
                    </a:ext>
                  </a:extLst>
                </a:gridCol>
                <a:gridCol w="1604123">
                  <a:extLst>
                    <a:ext uri="{9D8B030D-6E8A-4147-A177-3AD203B41FA5}">
                      <a16:colId xmlns:a16="http://schemas.microsoft.com/office/drawing/2014/main" val="1464943865"/>
                    </a:ext>
                  </a:extLst>
                </a:gridCol>
                <a:gridCol w="1604123">
                  <a:extLst>
                    <a:ext uri="{9D8B030D-6E8A-4147-A177-3AD203B41FA5}">
                      <a16:colId xmlns:a16="http://schemas.microsoft.com/office/drawing/2014/main" val="3046828775"/>
                    </a:ext>
                  </a:extLst>
                </a:gridCol>
              </a:tblGrid>
              <a:tr h="462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Territory</a:t>
                      </a:r>
                    </a:p>
                  </a:txBody>
                  <a:tcPr marL="180000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Prior Performance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902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Growth Target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902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FY20 Target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9022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702635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1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$3,009,231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$3,310,154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041236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2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$3,614,074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$3,975,481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120456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3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$3,391,548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$3,730,703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339231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4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$3,512,310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$3,863,541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881142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5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$2,786,416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$3,065,058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55600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6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$3,451,414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$3,796,555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558543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7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$3,569,689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$3,926,658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615734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8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$2,622,505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$2,884,756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3799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9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$2,800,620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$3,080,682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586568"/>
                  </a:ext>
                </a:extLst>
              </a:tr>
              <a:tr h="43032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10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$3,051,603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$3,356,763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28089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5952EE5-A328-474E-94D9-1958CA81C2FB}"/>
              </a:ext>
            </a:extLst>
          </p:cNvPr>
          <p:cNvSpPr>
            <a:spLocks/>
          </p:cNvSpPr>
          <p:nvPr/>
        </p:nvSpPr>
        <p:spPr bwMode="auto">
          <a:xfrm>
            <a:off x="7881256" y="1365738"/>
            <a:ext cx="4310743" cy="4765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latin typeface="+mj-lt"/>
              <a:cs typeface="Gotham Book" pitchFamily="2" charset="0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6C6608F3-8124-4711-9E28-410719C06227}"/>
              </a:ext>
            </a:extLst>
          </p:cNvPr>
          <p:cNvSpPr/>
          <p:nvPr/>
        </p:nvSpPr>
        <p:spPr bwMode="auto">
          <a:xfrm rot="16200000">
            <a:off x="9988352" y="-169344"/>
            <a:ext cx="517071" cy="38902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ID" sz="1600" b="1" dirty="0">
              <a:solidFill>
                <a:schemeClr val="bg1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2F5A0AB-6629-461A-8C89-46DE5CE62C4D}"/>
              </a:ext>
            </a:extLst>
          </p:cNvPr>
          <p:cNvSpPr/>
          <p:nvPr/>
        </p:nvSpPr>
        <p:spPr bwMode="auto">
          <a:xfrm>
            <a:off x="8351347" y="1556226"/>
            <a:ext cx="415636" cy="415636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5FBDE-A1AB-4E63-B513-CD13C8B08FCF}"/>
              </a:ext>
            </a:extLst>
          </p:cNvPr>
          <p:cNvSpPr txBox="1"/>
          <p:nvPr/>
        </p:nvSpPr>
        <p:spPr>
          <a:xfrm>
            <a:off x="8915711" y="1621879"/>
            <a:ext cx="2678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Comments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B9715-21B0-4BB1-A334-45519416AAD9}"/>
              </a:ext>
            </a:extLst>
          </p:cNvPr>
          <p:cNvSpPr txBox="1"/>
          <p:nvPr/>
        </p:nvSpPr>
        <p:spPr>
          <a:xfrm>
            <a:off x="8351347" y="2726353"/>
            <a:ext cx="35129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Last-year plus is a simple process that puts the greatest responsibility in the organization’s top performing reps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AB0010-651E-47BA-9EEE-FA8687231AD7}"/>
              </a:ext>
            </a:extLst>
          </p:cNvPr>
          <p:cNvSpPr txBox="1"/>
          <p:nvPr/>
        </p:nvSpPr>
        <p:spPr>
          <a:xfrm>
            <a:off x="8351347" y="5403114"/>
            <a:ext cx="35129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This approach has a tendency of penalizing top performers and can create a boom/bust culture</a:t>
            </a: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9223110D-AD16-4EB7-92DD-F63642EBA470}"/>
              </a:ext>
            </a:extLst>
          </p:cNvPr>
          <p:cNvSpPr>
            <a:spLocks noEditPoints="1"/>
          </p:cNvSpPr>
          <p:nvPr/>
        </p:nvSpPr>
        <p:spPr bwMode="auto">
          <a:xfrm>
            <a:off x="8443862" y="1655812"/>
            <a:ext cx="230606" cy="193018"/>
          </a:xfrm>
          <a:custGeom>
            <a:avLst/>
            <a:gdLst>
              <a:gd name="T0" fmla="*/ 90 w 96"/>
              <a:gd name="T1" fmla="*/ 0 h 80"/>
              <a:gd name="T2" fmla="*/ 6 w 96"/>
              <a:gd name="T3" fmla="*/ 0 h 80"/>
              <a:gd name="T4" fmla="*/ 0 w 96"/>
              <a:gd name="T5" fmla="*/ 6 h 80"/>
              <a:gd name="T6" fmla="*/ 0 w 96"/>
              <a:gd name="T7" fmla="*/ 58 h 80"/>
              <a:gd name="T8" fmla="*/ 6 w 96"/>
              <a:gd name="T9" fmla="*/ 64 h 80"/>
              <a:gd name="T10" fmla="*/ 12 w 96"/>
              <a:gd name="T11" fmla="*/ 64 h 80"/>
              <a:gd name="T12" fmla="*/ 12 w 96"/>
              <a:gd name="T13" fmla="*/ 78 h 80"/>
              <a:gd name="T14" fmla="*/ 13 w 96"/>
              <a:gd name="T15" fmla="*/ 80 h 80"/>
              <a:gd name="T16" fmla="*/ 14 w 96"/>
              <a:gd name="T17" fmla="*/ 80 h 80"/>
              <a:gd name="T18" fmla="*/ 15 w 96"/>
              <a:gd name="T19" fmla="*/ 79 h 80"/>
              <a:gd name="T20" fmla="*/ 31 w 96"/>
              <a:gd name="T21" fmla="*/ 64 h 80"/>
              <a:gd name="T22" fmla="*/ 90 w 96"/>
              <a:gd name="T23" fmla="*/ 64 h 80"/>
              <a:gd name="T24" fmla="*/ 96 w 96"/>
              <a:gd name="T25" fmla="*/ 58 h 80"/>
              <a:gd name="T26" fmla="*/ 96 w 96"/>
              <a:gd name="T27" fmla="*/ 6 h 80"/>
              <a:gd name="T28" fmla="*/ 90 w 96"/>
              <a:gd name="T29" fmla="*/ 0 h 80"/>
              <a:gd name="T30" fmla="*/ 34 w 96"/>
              <a:gd name="T31" fmla="*/ 36 h 80"/>
              <a:gd name="T32" fmla="*/ 30 w 96"/>
              <a:gd name="T33" fmla="*/ 32 h 80"/>
              <a:gd name="T34" fmla="*/ 34 w 96"/>
              <a:gd name="T35" fmla="*/ 28 h 80"/>
              <a:gd name="T36" fmla="*/ 38 w 96"/>
              <a:gd name="T37" fmla="*/ 32 h 80"/>
              <a:gd name="T38" fmla="*/ 34 w 96"/>
              <a:gd name="T39" fmla="*/ 36 h 80"/>
              <a:gd name="T40" fmla="*/ 50 w 96"/>
              <a:gd name="T41" fmla="*/ 36 h 80"/>
              <a:gd name="T42" fmla="*/ 46 w 96"/>
              <a:gd name="T43" fmla="*/ 32 h 80"/>
              <a:gd name="T44" fmla="*/ 50 w 96"/>
              <a:gd name="T45" fmla="*/ 28 h 80"/>
              <a:gd name="T46" fmla="*/ 54 w 96"/>
              <a:gd name="T47" fmla="*/ 32 h 80"/>
              <a:gd name="T48" fmla="*/ 50 w 96"/>
              <a:gd name="T49" fmla="*/ 36 h 80"/>
              <a:gd name="T50" fmla="*/ 66 w 96"/>
              <a:gd name="T51" fmla="*/ 36 h 80"/>
              <a:gd name="T52" fmla="*/ 62 w 96"/>
              <a:gd name="T53" fmla="*/ 32 h 80"/>
              <a:gd name="T54" fmla="*/ 66 w 96"/>
              <a:gd name="T55" fmla="*/ 28 h 80"/>
              <a:gd name="T56" fmla="*/ 70 w 96"/>
              <a:gd name="T57" fmla="*/ 32 h 80"/>
              <a:gd name="T58" fmla="*/ 66 w 96"/>
              <a:gd name="T59" fmla="*/ 3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6" h="80">
                <a:moveTo>
                  <a:pt x="90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1"/>
                  <a:pt x="3" y="64"/>
                  <a:pt x="6" y="64"/>
                </a:cubicBezTo>
                <a:cubicBezTo>
                  <a:pt x="12" y="64"/>
                  <a:pt x="12" y="64"/>
                  <a:pt x="12" y="64"/>
                </a:cubicBezTo>
                <a:cubicBezTo>
                  <a:pt x="12" y="78"/>
                  <a:pt x="12" y="78"/>
                  <a:pt x="12" y="78"/>
                </a:cubicBezTo>
                <a:cubicBezTo>
                  <a:pt x="12" y="79"/>
                  <a:pt x="12" y="80"/>
                  <a:pt x="13" y="80"/>
                </a:cubicBezTo>
                <a:cubicBezTo>
                  <a:pt x="13" y="80"/>
                  <a:pt x="14" y="80"/>
                  <a:pt x="14" y="80"/>
                </a:cubicBezTo>
                <a:cubicBezTo>
                  <a:pt x="15" y="80"/>
                  <a:pt x="15" y="80"/>
                  <a:pt x="15" y="79"/>
                </a:cubicBezTo>
                <a:cubicBezTo>
                  <a:pt x="31" y="64"/>
                  <a:pt x="31" y="64"/>
                  <a:pt x="31" y="64"/>
                </a:cubicBezTo>
                <a:cubicBezTo>
                  <a:pt x="90" y="64"/>
                  <a:pt x="90" y="64"/>
                  <a:pt x="90" y="64"/>
                </a:cubicBezTo>
                <a:cubicBezTo>
                  <a:pt x="93" y="64"/>
                  <a:pt x="96" y="61"/>
                  <a:pt x="96" y="58"/>
                </a:cubicBezTo>
                <a:cubicBezTo>
                  <a:pt x="96" y="6"/>
                  <a:pt x="96" y="6"/>
                  <a:pt x="96" y="6"/>
                </a:cubicBezTo>
                <a:cubicBezTo>
                  <a:pt x="96" y="3"/>
                  <a:pt x="93" y="0"/>
                  <a:pt x="90" y="0"/>
                </a:cubicBezTo>
                <a:close/>
                <a:moveTo>
                  <a:pt x="34" y="36"/>
                </a:moveTo>
                <a:cubicBezTo>
                  <a:pt x="32" y="36"/>
                  <a:pt x="30" y="34"/>
                  <a:pt x="30" y="32"/>
                </a:cubicBezTo>
                <a:cubicBezTo>
                  <a:pt x="30" y="30"/>
                  <a:pt x="32" y="28"/>
                  <a:pt x="34" y="28"/>
                </a:cubicBezTo>
                <a:cubicBezTo>
                  <a:pt x="36" y="28"/>
                  <a:pt x="38" y="30"/>
                  <a:pt x="38" y="32"/>
                </a:cubicBezTo>
                <a:cubicBezTo>
                  <a:pt x="38" y="34"/>
                  <a:pt x="36" y="36"/>
                  <a:pt x="34" y="36"/>
                </a:cubicBezTo>
                <a:close/>
                <a:moveTo>
                  <a:pt x="50" y="36"/>
                </a:moveTo>
                <a:cubicBezTo>
                  <a:pt x="48" y="36"/>
                  <a:pt x="46" y="34"/>
                  <a:pt x="46" y="32"/>
                </a:cubicBezTo>
                <a:cubicBezTo>
                  <a:pt x="46" y="30"/>
                  <a:pt x="48" y="28"/>
                  <a:pt x="50" y="28"/>
                </a:cubicBezTo>
                <a:cubicBezTo>
                  <a:pt x="52" y="28"/>
                  <a:pt x="54" y="30"/>
                  <a:pt x="54" y="32"/>
                </a:cubicBezTo>
                <a:cubicBezTo>
                  <a:pt x="54" y="34"/>
                  <a:pt x="52" y="36"/>
                  <a:pt x="50" y="36"/>
                </a:cubicBezTo>
                <a:close/>
                <a:moveTo>
                  <a:pt x="66" y="36"/>
                </a:moveTo>
                <a:cubicBezTo>
                  <a:pt x="64" y="36"/>
                  <a:pt x="62" y="34"/>
                  <a:pt x="62" y="32"/>
                </a:cubicBezTo>
                <a:cubicBezTo>
                  <a:pt x="62" y="30"/>
                  <a:pt x="64" y="28"/>
                  <a:pt x="66" y="28"/>
                </a:cubicBezTo>
                <a:cubicBezTo>
                  <a:pt x="68" y="28"/>
                  <a:pt x="70" y="30"/>
                  <a:pt x="70" y="32"/>
                </a:cubicBezTo>
                <a:cubicBezTo>
                  <a:pt x="70" y="34"/>
                  <a:pt x="68" y="36"/>
                  <a:pt x="66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69">
            <a:extLst>
              <a:ext uri="{FF2B5EF4-FFF2-40B4-BE49-F238E27FC236}">
                <a16:creationId xmlns:a16="http://schemas.microsoft.com/office/drawing/2014/main" id="{0440455E-5E2E-4BFD-A138-E0B4FE3F5B37}"/>
              </a:ext>
            </a:extLst>
          </p:cNvPr>
          <p:cNvSpPr>
            <a:spLocks noEditPoints="1"/>
          </p:cNvSpPr>
          <p:nvPr/>
        </p:nvSpPr>
        <p:spPr bwMode="auto">
          <a:xfrm>
            <a:off x="8348886" y="2242122"/>
            <a:ext cx="420560" cy="422394"/>
          </a:xfrm>
          <a:custGeom>
            <a:avLst/>
            <a:gdLst>
              <a:gd name="T0" fmla="*/ 83 w 97"/>
              <a:gd name="T1" fmla="*/ 41 h 97"/>
              <a:gd name="T2" fmla="*/ 79 w 97"/>
              <a:gd name="T3" fmla="*/ 31 h 97"/>
              <a:gd name="T4" fmla="*/ 94 w 97"/>
              <a:gd name="T5" fmla="*/ 2 h 97"/>
              <a:gd name="T6" fmla="*/ 71 w 97"/>
              <a:gd name="T7" fmla="*/ 21 h 97"/>
              <a:gd name="T8" fmla="*/ 56 w 97"/>
              <a:gd name="T9" fmla="*/ 14 h 97"/>
              <a:gd name="T10" fmla="*/ 54 w 97"/>
              <a:gd name="T11" fmla="*/ 1 h 97"/>
              <a:gd name="T12" fmla="*/ 40 w 97"/>
              <a:gd name="T13" fmla="*/ 3 h 97"/>
              <a:gd name="T14" fmla="*/ 31 w 97"/>
              <a:gd name="T15" fmla="*/ 18 h 97"/>
              <a:gd name="T16" fmla="*/ 20 w 97"/>
              <a:gd name="T17" fmla="*/ 9 h 97"/>
              <a:gd name="T18" fmla="*/ 8 w 97"/>
              <a:gd name="T19" fmla="*/ 22 h 97"/>
              <a:gd name="T20" fmla="*/ 17 w 97"/>
              <a:gd name="T21" fmla="*/ 32 h 97"/>
              <a:gd name="T22" fmla="*/ 2 w 97"/>
              <a:gd name="T23" fmla="*/ 41 h 97"/>
              <a:gd name="T24" fmla="*/ 0 w 97"/>
              <a:gd name="T25" fmla="*/ 55 h 97"/>
              <a:gd name="T26" fmla="*/ 13 w 97"/>
              <a:gd name="T27" fmla="*/ 57 h 97"/>
              <a:gd name="T28" fmla="*/ 8 w 97"/>
              <a:gd name="T29" fmla="*/ 74 h 97"/>
              <a:gd name="T30" fmla="*/ 8 w 97"/>
              <a:gd name="T31" fmla="*/ 77 h 97"/>
              <a:gd name="T32" fmla="*/ 23 w 97"/>
              <a:gd name="T33" fmla="*/ 89 h 97"/>
              <a:gd name="T34" fmla="*/ 40 w 97"/>
              <a:gd name="T35" fmla="*/ 84 h 97"/>
              <a:gd name="T36" fmla="*/ 42 w 97"/>
              <a:gd name="T37" fmla="*/ 97 h 97"/>
              <a:gd name="T38" fmla="*/ 56 w 97"/>
              <a:gd name="T39" fmla="*/ 95 h 97"/>
              <a:gd name="T40" fmla="*/ 65 w 97"/>
              <a:gd name="T41" fmla="*/ 80 h 97"/>
              <a:gd name="T42" fmla="*/ 76 w 97"/>
              <a:gd name="T43" fmla="*/ 89 h 97"/>
              <a:gd name="T44" fmla="*/ 88 w 97"/>
              <a:gd name="T45" fmla="*/ 74 h 97"/>
              <a:gd name="T46" fmla="*/ 83 w 97"/>
              <a:gd name="T47" fmla="*/ 57 h 97"/>
              <a:gd name="T48" fmla="*/ 96 w 97"/>
              <a:gd name="T49" fmla="*/ 55 h 97"/>
              <a:gd name="T50" fmla="*/ 94 w 97"/>
              <a:gd name="T51" fmla="*/ 41 h 97"/>
              <a:gd name="T52" fmla="*/ 49 w 97"/>
              <a:gd name="T53" fmla="*/ 60 h 97"/>
              <a:gd name="T54" fmla="*/ 48 w 97"/>
              <a:gd name="T55" fmla="*/ 60 h 97"/>
              <a:gd name="T56" fmla="*/ 30 w 97"/>
              <a:gd name="T57" fmla="*/ 39 h 97"/>
              <a:gd name="T58" fmla="*/ 49 w 97"/>
              <a:gd name="T59" fmla="*/ 56 h 97"/>
              <a:gd name="T60" fmla="*/ 91 w 97"/>
              <a:gd name="T61" fmla="*/ 5 h 97"/>
              <a:gd name="T62" fmla="*/ 51 w 97"/>
              <a:gd name="T63" fmla="*/ 6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7" h="97">
                <a:moveTo>
                  <a:pt x="94" y="41"/>
                </a:moveTo>
                <a:cubicBezTo>
                  <a:pt x="83" y="41"/>
                  <a:pt x="83" y="41"/>
                  <a:pt x="83" y="41"/>
                </a:cubicBezTo>
                <a:cubicBezTo>
                  <a:pt x="82" y="39"/>
                  <a:pt x="82" y="37"/>
                  <a:pt x="81" y="35"/>
                </a:cubicBezTo>
                <a:cubicBezTo>
                  <a:pt x="80" y="34"/>
                  <a:pt x="79" y="32"/>
                  <a:pt x="79" y="31"/>
                </a:cubicBezTo>
                <a:cubicBezTo>
                  <a:pt x="95" y="11"/>
                  <a:pt x="95" y="11"/>
                  <a:pt x="95" y="11"/>
                </a:cubicBezTo>
                <a:cubicBezTo>
                  <a:pt x="97" y="8"/>
                  <a:pt x="96" y="4"/>
                  <a:pt x="94" y="2"/>
                </a:cubicBezTo>
                <a:cubicBezTo>
                  <a:pt x="91" y="0"/>
                  <a:pt x="87" y="1"/>
                  <a:pt x="85" y="3"/>
                </a:cubicBezTo>
                <a:cubicBezTo>
                  <a:pt x="71" y="21"/>
                  <a:pt x="71" y="21"/>
                  <a:pt x="71" y="21"/>
                </a:cubicBezTo>
                <a:cubicBezTo>
                  <a:pt x="70" y="20"/>
                  <a:pt x="68" y="19"/>
                  <a:pt x="67" y="18"/>
                </a:cubicBezTo>
                <a:cubicBezTo>
                  <a:pt x="64" y="17"/>
                  <a:pt x="60" y="15"/>
                  <a:pt x="56" y="14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2"/>
                  <a:pt x="55" y="1"/>
                  <a:pt x="54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0" y="2"/>
                  <a:pt x="40" y="3"/>
                </a:cubicBezTo>
                <a:cubicBezTo>
                  <a:pt x="40" y="14"/>
                  <a:pt x="40" y="14"/>
                  <a:pt x="40" y="14"/>
                </a:cubicBezTo>
                <a:cubicBezTo>
                  <a:pt x="37" y="15"/>
                  <a:pt x="33" y="16"/>
                  <a:pt x="31" y="18"/>
                </a:cubicBezTo>
                <a:cubicBezTo>
                  <a:pt x="23" y="9"/>
                  <a:pt x="23" y="9"/>
                  <a:pt x="23" y="9"/>
                </a:cubicBezTo>
                <a:cubicBezTo>
                  <a:pt x="22" y="9"/>
                  <a:pt x="20" y="9"/>
                  <a:pt x="20" y="9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2"/>
                  <a:pt x="8" y="22"/>
                </a:cubicBezTo>
                <a:cubicBezTo>
                  <a:pt x="8" y="23"/>
                  <a:pt x="8" y="23"/>
                  <a:pt x="8" y="24"/>
                </a:cubicBezTo>
                <a:cubicBezTo>
                  <a:pt x="17" y="32"/>
                  <a:pt x="17" y="32"/>
                  <a:pt x="17" y="32"/>
                </a:cubicBezTo>
                <a:cubicBezTo>
                  <a:pt x="15" y="34"/>
                  <a:pt x="14" y="38"/>
                  <a:pt x="13" y="41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1"/>
                  <a:pt x="0" y="42"/>
                  <a:pt x="0" y="43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7"/>
                  <a:pt x="2" y="57"/>
                </a:cubicBezTo>
                <a:cubicBezTo>
                  <a:pt x="13" y="57"/>
                  <a:pt x="13" y="57"/>
                  <a:pt x="13" y="57"/>
                </a:cubicBezTo>
                <a:cubicBezTo>
                  <a:pt x="14" y="60"/>
                  <a:pt x="15" y="64"/>
                  <a:pt x="17" y="66"/>
                </a:cubicBezTo>
                <a:cubicBezTo>
                  <a:pt x="8" y="74"/>
                  <a:pt x="8" y="74"/>
                  <a:pt x="8" y="74"/>
                </a:cubicBezTo>
                <a:cubicBezTo>
                  <a:pt x="8" y="75"/>
                  <a:pt x="8" y="75"/>
                  <a:pt x="8" y="76"/>
                </a:cubicBezTo>
                <a:cubicBezTo>
                  <a:pt x="8" y="76"/>
                  <a:pt x="8" y="77"/>
                  <a:pt x="8" y="77"/>
                </a:cubicBezTo>
                <a:cubicBezTo>
                  <a:pt x="20" y="89"/>
                  <a:pt x="20" y="89"/>
                  <a:pt x="20" y="89"/>
                </a:cubicBezTo>
                <a:cubicBezTo>
                  <a:pt x="20" y="89"/>
                  <a:pt x="22" y="89"/>
                  <a:pt x="23" y="89"/>
                </a:cubicBezTo>
                <a:cubicBezTo>
                  <a:pt x="31" y="80"/>
                  <a:pt x="31" y="80"/>
                  <a:pt x="31" y="80"/>
                </a:cubicBezTo>
                <a:cubicBezTo>
                  <a:pt x="33" y="82"/>
                  <a:pt x="37" y="83"/>
                  <a:pt x="40" y="84"/>
                </a:cubicBezTo>
                <a:cubicBezTo>
                  <a:pt x="40" y="95"/>
                  <a:pt x="40" y="95"/>
                  <a:pt x="40" y="95"/>
                </a:cubicBezTo>
                <a:cubicBezTo>
                  <a:pt x="40" y="96"/>
                  <a:pt x="41" y="97"/>
                  <a:pt x="42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5" y="97"/>
                  <a:pt x="56" y="96"/>
                  <a:pt x="56" y="95"/>
                </a:cubicBezTo>
                <a:cubicBezTo>
                  <a:pt x="56" y="84"/>
                  <a:pt x="56" y="84"/>
                  <a:pt x="56" y="84"/>
                </a:cubicBezTo>
                <a:cubicBezTo>
                  <a:pt x="59" y="83"/>
                  <a:pt x="63" y="82"/>
                  <a:pt x="65" y="80"/>
                </a:cubicBezTo>
                <a:cubicBezTo>
                  <a:pt x="73" y="89"/>
                  <a:pt x="73" y="89"/>
                  <a:pt x="73" y="89"/>
                </a:cubicBezTo>
                <a:cubicBezTo>
                  <a:pt x="74" y="89"/>
                  <a:pt x="76" y="89"/>
                  <a:pt x="76" y="89"/>
                </a:cubicBezTo>
                <a:cubicBezTo>
                  <a:pt x="88" y="77"/>
                  <a:pt x="88" y="77"/>
                  <a:pt x="88" y="77"/>
                </a:cubicBezTo>
                <a:cubicBezTo>
                  <a:pt x="88" y="77"/>
                  <a:pt x="88" y="75"/>
                  <a:pt x="88" y="74"/>
                </a:cubicBezTo>
                <a:cubicBezTo>
                  <a:pt x="79" y="66"/>
                  <a:pt x="79" y="66"/>
                  <a:pt x="79" y="66"/>
                </a:cubicBezTo>
                <a:cubicBezTo>
                  <a:pt x="81" y="64"/>
                  <a:pt x="82" y="60"/>
                  <a:pt x="83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5" y="57"/>
                  <a:pt x="96" y="56"/>
                  <a:pt x="96" y="55"/>
                </a:cubicBezTo>
                <a:cubicBezTo>
                  <a:pt x="96" y="43"/>
                  <a:pt x="96" y="43"/>
                  <a:pt x="96" y="43"/>
                </a:cubicBezTo>
                <a:cubicBezTo>
                  <a:pt x="96" y="42"/>
                  <a:pt x="95" y="41"/>
                  <a:pt x="94" y="41"/>
                </a:cubicBezTo>
                <a:close/>
                <a:moveTo>
                  <a:pt x="51" y="60"/>
                </a:moveTo>
                <a:cubicBezTo>
                  <a:pt x="50" y="60"/>
                  <a:pt x="50" y="60"/>
                  <a:pt x="49" y="60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1"/>
                  <a:pt x="48" y="60"/>
                  <a:pt x="48" y="60"/>
                </a:cubicBezTo>
                <a:cubicBezTo>
                  <a:pt x="30" y="42"/>
                  <a:pt x="30" y="42"/>
                  <a:pt x="30" y="42"/>
                </a:cubicBezTo>
                <a:cubicBezTo>
                  <a:pt x="29" y="41"/>
                  <a:pt x="29" y="40"/>
                  <a:pt x="30" y="39"/>
                </a:cubicBezTo>
                <a:cubicBezTo>
                  <a:pt x="31" y="38"/>
                  <a:pt x="32" y="38"/>
                  <a:pt x="33" y="39"/>
                </a:cubicBezTo>
                <a:cubicBezTo>
                  <a:pt x="49" y="56"/>
                  <a:pt x="49" y="56"/>
                  <a:pt x="49" y="56"/>
                </a:cubicBezTo>
                <a:cubicBezTo>
                  <a:pt x="88" y="6"/>
                  <a:pt x="88" y="6"/>
                  <a:pt x="88" y="6"/>
                </a:cubicBezTo>
                <a:cubicBezTo>
                  <a:pt x="89" y="5"/>
                  <a:pt x="90" y="5"/>
                  <a:pt x="91" y="5"/>
                </a:cubicBezTo>
                <a:cubicBezTo>
                  <a:pt x="92" y="6"/>
                  <a:pt x="92" y="7"/>
                  <a:pt x="92" y="8"/>
                </a:cubicBezTo>
                <a:lnTo>
                  <a:pt x="51" y="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53F0EB-6C77-4680-94E3-239CAFF5E0B4}"/>
              </a:ext>
            </a:extLst>
          </p:cNvPr>
          <p:cNvSpPr txBox="1"/>
          <p:nvPr/>
        </p:nvSpPr>
        <p:spPr>
          <a:xfrm>
            <a:off x="8351347" y="4051312"/>
            <a:ext cx="35129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Given the simplicity of this approach, it is often used when organizations face data integrity issues or Territory Design is not complete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B16893-0687-4360-AEF3-DEF129045D1A}"/>
              </a:ext>
            </a:extLst>
          </p:cNvPr>
          <p:cNvGrpSpPr/>
          <p:nvPr/>
        </p:nvGrpSpPr>
        <p:grpSpPr>
          <a:xfrm>
            <a:off x="8378984" y="3597302"/>
            <a:ext cx="360363" cy="361950"/>
            <a:chOff x="9161463" y="2163763"/>
            <a:chExt cx="360363" cy="361950"/>
          </a:xfrm>
          <a:solidFill>
            <a:schemeClr val="accent2"/>
          </a:solidFill>
        </p:grpSpPr>
        <p:sp>
          <p:nvSpPr>
            <p:cNvPr id="29" name="Freeform 65">
              <a:extLst>
                <a:ext uri="{FF2B5EF4-FFF2-40B4-BE49-F238E27FC236}">
                  <a16:creationId xmlns:a16="http://schemas.microsoft.com/office/drawing/2014/main" id="{58B0EC2D-1391-45C1-9434-0DE5EA5C0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1013" y="2209801"/>
              <a:ext cx="46038" cy="217488"/>
            </a:xfrm>
            <a:custGeom>
              <a:avLst/>
              <a:gdLst>
                <a:gd name="T0" fmla="*/ 12 w 12"/>
                <a:gd name="T1" fmla="*/ 2 h 58"/>
                <a:gd name="T2" fmla="*/ 10 w 12"/>
                <a:gd name="T3" fmla="*/ 0 h 58"/>
                <a:gd name="T4" fmla="*/ 0 w 12"/>
                <a:gd name="T5" fmla="*/ 0 h 58"/>
                <a:gd name="T6" fmla="*/ 0 w 12"/>
                <a:gd name="T7" fmla="*/ 12 h 58"/>
                <a:gd name="T8" fmla="*/ 0 w 12"/>
                <a:gd name="T9" fmla="*/ 18 h 58"/>
                <a:gd name="T10" fmla="*/ 0 w 12"/>
                <a:gd name="T11" fmla="*/ 58 h 58"/>
                <a:gd name="T12" fmla="*/ 12 w 12"/>
                <a:gd name="T13" fmla="*/ 46 h 58"/>
                <a:gd name="T14" fmla="*/ 12 w 12"/>
                <a:gd name="T15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12" y="2"/>
                  </a:moveTo>
                  <a:cubicBezTo>
                    <a:pt x="12" y="1"/>
                    <a:pt x="11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2" y="46"/>
                    <a:pt x="12" y="46"/>
                    <a:pt x="12" y="46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5B957573-E5BE-4266-BD9B-63297519D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2209801"/>
              <a:ext cx="187325" cy="285750"/>
            </a:xfrm>
            <a:custGeom>
              <a:avLst/>
              <a:gdLst>
                <a:gd name="T0" fmla="*/ 49 w 50"/>
                <a:gd name="T1" fmla="*/ 64 h 76"/>
                <a:gd name="T2" fmla="*/ 50 w 50"/>
                <a:gd name="T3" fmla="*/ 64 h 76"/>
                <a:gd name="T4" fmla="*/ 12 w 50"/>
                <a:gd name="T5" fmla="*/ 64 h 76"/>
                <a:gd name="T6" fmla="*/ 12 w 50"/>
                <a:gd name="T7" fmla="*/ 18 h 76"/>
                <a:gd name="T8" fmla="*/ 12 w 50"/>
                <a:gd name="T9" fmla="*/ 12 h 76"/>
                <a:gd name="T10" fmla="*/ 12 w 50"/>
                <a:gd name="T11" fmla="*/ 0 h 76"/>
                <a:gd name="T12" fmla="*/ 2 w 50"/>
                <a:gd name="T13" fmla="*/ 0 h 76"/>
                <a:gd name="T14" fmla="*/ 0 w 50"/>
                <a:gd name="T15" fmla="*/ 2 h 76"/>
                <a:gd name="T16" fmla="*/ 0 w 50"/>
                <a:gd name="T17" fmla="*/ 66 h 76"/>
                <a:gd name="T18" fmla="*/ 10 w 50"/>
                <a:gd name="T19" fmla="*/ 76 h 76"/>
                <a:gd name="T20" fmla="*/ 45 w 50"/>
                <a:gd name="T21" fmla="*/ 76 h 76"/>
                <a:gd name="T22" fmla="*/ 49 w 50"/>
                <a:gd name="T23" fmla="*/ 65 h 76"/>
                <a:gd name="T24" fmla="*/ 49 w 50"/>
                <a:gd name="T25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6">
                  <a:moveTo>
                    <a:pt x="49" y="64"/>
                  </a:moveTo>
                  <a:cubicBezTo>
                    <a:pt x="50" y="64"/>
                    <a:pt x="50" y="64"/>
                    <a:pt x="5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2"/>
                    <a:pt x="4" y="76"/>
                    <a:pt x="10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67">
              <a:extLst>
                <a:ext uri="{FF2B5EF4-FFF2-40B4-BE49-F238E27FC236}">
                  <a16:creationId xmlns:a16="http://schemas.microsoft.com/office/drawing/2014/main" id="{5DFECD8E-389D-4764-9B5E-730EFA4FB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298701"/>
              <a:ext cx="90488" cy="15875"/>
            </a:xfrm>
            <a:custGeom>
              <a:avLst/>
              <a:gdLst>
                <a:gd name="T0" fmla="*/ 22 w 24"/>
                <a:gd name="T1" fmla="*/ 0 h 4"/>
                <a:gd name="T2" fmla="*/ 2 w 24"/>
                <a:gd name="T3" fmla="*/ 0 h 4"/>
                <a:gd name="T4" fmla="*/ 0 w 24"/>
                <a:gd name="T5" fmla="*/ 2 h 4"/>
                <a:gd name="T6" fmla="*/ 2 w 24"/>
                <a:gd name="T7" fmla="*/ 4 h 4"/>
                <a:gd name="T8" fmla="*/ 22 w 24"/>
                <a:gd name="T9" fmla="*/ 4 h 4"/>
                <a:gd name="T10" fmla="*/ 24 w 24"/>
                <a:gd name="T11" fmla="*/ 2 h 4"/>
                <a:gd name="T12" fmla="*/ 22 w 2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68">
              <a:extLst>
                <a:ext uri="{FF2B5EF4-FFF2-40B4-BE49-F238E27FC236}">
                  <a16:creationId xmlns:a16="http://schemas.microsoft.com/office/drawing/2014/main" id="{04D0DE23-EB1A-4F9F-A996-7758A5598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28863"/>
              <a:ext cx="90488" cy="15875"/>
            </a:xfrm>
            <a:custGeom>
              <a:avLst/>
              <a:gdLst>
                <a:gd name="T0" fmla="*/ 22 w 24"/>
                <a:gd name="T1" fmla="*/ 0 h 4"/>
                <a:gd name="T2" fmla="*/ 2 w 24"/>
                <a:gd name="T3" fmla="*/ 0 h 4"/>
                <a:gd name="T4" fmla="*/ 0 w 24"/>
                <a:gd name="T5" fmla="*/ 2 h 4"/>
                <a:gd name="T6" fmla="*/ 2 w 24"/>
                <a:gd name="T7" fmla="*/ 4 h 4"/>
                <a:gd name="T8" fmla="*/ 22 w 24"/>
                <a:gd name="T9" fmla="*/ 4 h 4"/>
                <a:gd name="T10" fmla="*/ 24 w 24"/>
                <a:gd name="T11" fmla="*/ 2 h 4"/>
                <a:gd name="T12" fmla="*/ 22 w 2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69">
              <a:extLst>
                <a:ext uri="{FF2B5EF4-FFF2-40B4-BE49-F238E27FC236}">
                  <a16:creationId xmlns:a16="http://schemas.microsoft.com/office/drawing/2014/main" id="{1A35E7A7-9490-46C9-803A-31AC88EAF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59026"/>
              <a:ext cx="90488" cy="15875"/>
            </a:xfrm>
            <a:custGeom>
              <a:avLst/>
              <a:gdLst>
                <a:gd name="T0" fmla="*/ 24 w 24"/>
                <a:gd name="T1" fmla="*/ 2 h 4"/>
                <a:gd name="T2" fmla="*/ 22 w 24"/>
                <a:gd name="T3" fmla="*/ 0 h 4"/>
                <a:gd name="T4" fmla="*/ 2 w 24"/>
                <a:gd name="T5" fmla="*/ 0 h 4"/>
                <a:gd name="T6" fmla="*/ 0 w 24"/>
                <a:gd name="T7" fmla="*/ 2 h 4"/>
                <a:gd name="T8" fmla="*/ 2 w 24"/>
                <a:gd name="T9" fmla="*/ 4 h 4"/>
                <a:gd name="T10" fmla="*/ 22 w 24"/>
                <a:gd name="T11" fmla="*/ 4 h 4"/>
                <a:gd name="T12" fmla="*/ 24 w 2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70">
              <a:extLst>
                <a:ext uri="{FF2B5EF4-FFF2-40B4-BE49-F238E27FC236}">
                  <a16:creationId xmlns:a16="http://schemas.microsoft.com/office/drawing/2014/main" id="{4C6F77B4-52DD-4135-9C0C-0EF44D08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89188"/>
              <a:ext cx="60325" cy="15875"/>
            </a:xfrm>
            <a:custGeom>
              <a:avLst/>
              <a:gdLst>
                <a:gd name="T0" fmla="*/ 2 w 16"/>
                <a:gd name="T1" fmla="*/ 0 h 4"/>
                <a:gd name="T2" fmla="*/ 0 w 16"/>
                <a:gd name="T3" fmla="*/ 2 h 4"/>
                <a:gd name="T4" fmla="*/ 2 w 16"/>
                <a:gd name="T5" fmla="*/ 4 h 4"/>
                <a:gd name="T6" fmla="*/ 14 w 16"/>
                <a:gd name="T7" fmla="*/ 4 h 4"/>
                <a:gd name="T8" fmla="*/ 16 w 16"/>
                <a:gd name="T9" fmla="*/ 2 h 4"/>
                <a:gd name="T10" fmla="*/ 14 w 16"/>
                <a:gd name="T11" fmla="*/ 0 h 4"/>
                <a:gd name="T12" fmla="*/ 2 w 1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71">
              <a:extLst>
                <a:ext uri="{FF2B5EF4-FFF2-40B4-BE49-F238E27FC236}">
                  <a16:creationId xmlns:a16="http://schemas.microsoft.com/office/drawing/2014/main" id="{72661AD6-2310-4112-BEBE-48F852B51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2163763"/>
              <a:ext cx="134938" cy="104775"/>
            </a:xfrm>
            <a:custGeom>
              <a:avLst/>
              <a:gdLst>
                <a:gd name="T0" fmla="*/ 2 w 36"/>
                <a:gd name="T1" fmla="*/ 28 h 28"/>
                <a:gd name="T2" fmla="*/ 34 w 36"/>
                <a:gd name="T3" fmla="*/ 28 h 28"/>
                <a:gd name="T4" fmla="*/ 36 w 36"/>
                <a:gd name="T5" fmla="*/ 26 h 28"/>
                <a:gd name="T6" fmla="*/ 36 w 36"/>
                <a:gd name="T7" fmla="*/ 10 h 28"/>
                <a:gd name="T8" fmla="*/ 34 w 36"/>
                <a:gd name="T9" fmla="*/ 8 h 28"/>
                <a:gd name="T10" fmla="*/ 28 w 36"/>
                <a:gd name="T11" fmla="*/ 8 h 28"/>
                <a:gd name="T12" fmla="*/ 18 w 36"/>
                <a:gd name="T13" fmla="*/ 0 h 28"/>
                <a:gd name="T14" fmla="*/ 8 w 36"/>
                <a:gd name="T15" fmla="*/ 8 h 28"/>
                <a:gd name="T16" fmla="*/ 2 w 36"/>
                <a:gd name="T17" fmla="*/ 8 h 28"/>
                <a:gd name="T18" fmla="*/ 0 w 36"/>
                <a:gd name="T19" fmla="*/ 10 h 28"/>
                <a:gd name="T20" fmla="*/ 0 w 36"/>
                <a:gd name="T21" fmla="*/ 26 h 28"/>
                <a:gd name="T22" fmla="*/ 2 w 36"/>
                <a:gd name="T2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8">
                  <a:moveTo>
                    <a:pt x="2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28"/>
                    <a:pt x="36" y="27"/>
                    <a:pt x="36" y="2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5" y="8"/>
                    <a:pt x="3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3"/>
                    <a:pt x="23" y="0"/>
                    <a:pt x="18" y="0"/>
                  </a:cubicBezTo>
                  <a:cubicBezTo>
                    <a:pt x="13" y="0"/>
                    <a:pt x="9" y="3"/>
                    <a:pt x="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72">
              <a:extLst>
                <a:ext uri="{FF2B5EF4-FFF2-40B4-BE49-F238E27FC236}">
                  <a16:creationId xmlns:a16="http://schemas.microsoft.com/office/drawing/2014/main" id="{8958B0FE-D143-4A4A-BE03-8D5F8CDCC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344738"/>
              <a:ext cx="74613" cy="74613"/>
            </a:xfrm>
            <a:custGeom>
              <a:avLst/>
              <a:gdLst>
                <a:gd name="T0" fmla="*/ 19 w 20"/>
                <a:gd name="T1" fmla="*/ 11 h 20"/>
                <a:gd name="T2" fmla="*/ 9 w 20"/>
                <a:gd name="T3" fmla="*/ 1 h 20"/>
                <a:gd name="T4" fmla="*/ 7 w 20"/>
                <a:gd name="T5" fmla="*/ 1 h 20"/>
                <a:gd name="T6" fmla="*/ 0 w 20"/>
                <a:gd name="T7" fmla="*/ 7 h 20"/>
                <a:gd name="T8" fmla="*/ 13 w 20"/>
                <a:gd name="T9" fmla="*/ 20 h 20"/>
                <a:gd name="T10" fmla="*/ 19 w 20"/>
                <a:gd name="T11" fmla="*/ 13 h 20"/>
                <a:gd name="T12" fmla="*/ 20 w 20"/>
                <a:gd name="T13" fmla="*/ 12 h 20"/>
                <a:gd name="T14" fmla="*/ 19 w 20"/>
                <a:gd name="T15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9" y="1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0" y="11"/>
                    <a:pt x="20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73">
              <a:extLst>
                <a:ext uri="{FF2B5EF4-FFF2-40B4-BE49-F238E27FC236}">
                  <a16:creationId xmlns:a16="http://schemas.microsoft.com/office/drawing/2014/main" id="{177871A3-5E04-4C22-8C74-8B744F64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0850" y="2468563"/>
              <a:ext cx="57150" cy="57150"/>
            </a:xfrm>
            <a:custGeom>
              <a:avLst/>
              <a:gdLst>
                <a:gd name="T0" fmla="*/ 2 w 15"/>
                <a:gd name="T1" fmla="*/ 7 h 15"/>
                <a:gd name="T2" fmla="*/ 2 w 15"/>
                <a:gd name="T3" fmla="*/ 7 h 15"/>
                <a:gd name="T4" fmla="*/ 0 w 15"/>
                <a:gd name="T5" fmla="*/ 12 h 15"/>
                <a:gd name="T6" fmla="*/ 1 w 15"/>
                <a:gd name="T7" fmla="*/ 14 h 15"/>
                <a:gd name="T8" fmla="*/ 3 w 15"/>
                <a:gd name="T9" fmla="*/ 15 h 15"/>
                <a:gd name="T10" fmla="*/ 15 w 15"/>
                <a:gd name="T11" fmla="*/ 11 h 15"/>
                <a:gd name="T12" fmla="*/ 4 w 15"/>
                <a:gd name="T13" fmla="*/ 0 h 15"/>
                <a:gd name="T14" fmla="*/ 2 w 15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5"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1" y="15"/>
                    <a:pt x="2" y="15"/>
                    <a:pt x="3" y="1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74">
              <a:extLst>
                <a:ext uri="{FF2B5EF4-FFF2-40B4-BE49-F238E27FC236}">
                  <a16:creationId xmlns:a16="http://schemas.microsoft.com/office/drawing/2014/main" id="{E062515A-295C-4969-86E3-2A28274F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663" y="2382838"/>
              <a:ext cx="119063" cy="120650"/>
            </a:xfrm>
            <a:custGeom>
              <a:avLst/>
              <a:gdLst>
                <a:gd name="T0" fmla="*/ 0 w 75"/>
                <a:gd name="T1" fmla="*/ 45 h 76"/>
                <a:gd name="T2" fmla="*/ 30 w 75"/>
                <a:gd name="T3" fmla="*/ 76 h 76"/>
                <a:gd name="T4" fmla="*/ 75 w 75"/>
                <a:gd name="T5" fmla="*/ 30 h 76"/>
                <a:gd name="T6" fmla="*/ 45 w 75"/>
                <a:gd name="T7" fmla="*/ 0 h 76"/>
                <a:gd name="T8" fmla="*/ 0 w 75"/>
                <a:gd name="T9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6">
                  <a:moveTo>
                    <a:pt x="0" y="45"/>
                  </a:moveTo>
                  <a:lnTo>
                    <a:pt x="30" y="76"/>
                  </a:lnTo>
                  <a:lnTo>
                    <a:pt x="75" y="30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5C64DF-EA30-4A07-97C9-ECDB44612CAD}"/>
              </a:ext>
            </a:extLst>
          </p:cNvPr>
          <p:cNvGrpSpPr/>
          <p:nvPr/>
        </p:nvGrpSpPr>
        <p:grpSpPr>
          <a:xfrm>
            <a:off x="8385837" y="4956751"/>
            <a:ext cx="346656" cy="346657"/>
            <a:chOff x="5554663" y="2887663"/>
            <a:chExt cx="360362" cy="360363"/>
          </a:xfrm>
          <a:solidFill>
            <a:schemeClr val="accent2"/>
          </a:solidFill>
        </p:grpSpPr>
        <p:sp>
          <p:nvSpPr>
            <p:cNvPr id="41" name="Freeform 152">
              <a:extLst>
                <a:ext uri="{FF2B5EF4-FFF2-40B4-BE49-F238E27FC236}">
                  <a16:creationId xmlns:a16="http://schemas.microsoft.com/office/drawing/2014/main" id="{2922A4F5-F92A-4282-91BE-A97B83C33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0" y="3052763"/>
              <a:ext cx="130175" cy="150813"/>
            </a:xfrm>
            <a:custGeom>
              <a:avLst/>
              <a:gdLst>
                <a:gd name="T0" fmla="*/ 35 w 35"/>
                <a:gd name="T1" fmla="*/ 37 h 40"/>
                <a:gd name="T2" fmla="*/ 24 w 35"/>
                <a:gd name="T3" fmla="*/ 22 h 40"/>
                <a:gd name="T4" fmla="*/ 29 w 35"/>
                <a:gd name="T5" fmla="*/ 12 h 40"/>
                <a:gd name="T6" fmla="*/ 17 w 35"/>
                <a:gd name="T7" fmla="*/ 0 h 40"/>
                <a:gd name="T8" fmla="*/ 5 w 35"/>
                <a:gd name="T9" fmla="*/ 12 h 40"/>
                <a:gd name="T10" fmla="*/ 10 w 35"/>
                <a:gd name="T11" fmla="*/ 22 h 40"/>
                <a:gd name="T12" fmla="*/ 0 w 35"/>
                <a:gd name="T13" fmla="*/ 32 h 40"/>
                <a:gd name="T14" fmla="*/ 7 w 35"/>
                <a:gd name="T15" fmla="*/ 40 h 40"/>
                <a:gd name="T16" fmla="*/ 33 w 35"/>
                <a:gd name="T17" fmla="*/ 40 h 40"/>
                <a:gd name="T18" fmla="*/ 33 w 35"/>
                <a:gd name="T19" fmla="*/ 40 h 40"/>
                <a:gd name="T20" fmla="*/ 35 w 35"/>
                <a:gd name="T21" fmla="*/ 38 h 40"/>
                <a:gd name="T22" fmla="*/ 35 w 35"/>
                <a:gd name="T2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0">
                  <a:moveTo>
                    <a:pt x="35" y="37"/>
                  </a:moveTo>
                  <a:cubicBezTo>
                    <a:pt x="35" y="30"/>
                    <a:pt x="30" y="24"/>
                    <a:pt x="24" y="22"/>
                  </a:cubicBezTo>
                  <a:cubicBezTo>
                    <a:pt x="27" y="19"/>
                    <a:pt x="29" y="16"/>
                    <a:pt x="29" y="12"/>
                  </a:cubicBezTo>
                  <a:cubicBezTo>
                    <a:pt x="29" y="5"/>
                    <a:pt x="24" y="0"/>
                    <a:pt x="17" y="0"/>
                  </a:cubicBezTo>
                  <a:cubicBezTo>
                    <a:pt x="10" y="0"/>
                    <a:pt x="5" y="5"/>
                    <a:pt x="5" y="12"/>
                  </a:cubicBezTo>
                  <a:cubicBezTo>
                    <a:pt x="5" y="16"/>
                    <a:pt x="7" y="19"/>
                    <a:pt x="10" y="22"/>
                  </a:cubicBezTo>
                  <a:cubicBezTo>
                    <a:pt x="5" y="24"/>
                    <a:pt x="2" y="28"/>
                    <a:pt x="0" y="32"/>
                  </a:cubicBezTo>
                  <a:cubicBezTo>
                    <a:pt x="3" y="34"/>
                    <a:pt x="5" y="37"/>
                    <a:pt x="7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4" y="40"/>
                    <a:pt x="35" y="39"/>
                    <a:pt x="35" y="38"/>
                  </a:cubicBezTo>
                  <a:cubicBezTo>
                    <a:pt x="35" y="38"/>
                    <a:pt x="35" y="38"/>
                    <a:pt x="3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153">
              <a:extLst>
                <a:ext uri="{FF2B5EF4-FFF2-40B4-BE49-F238E27FC236}">
                  <a16:creationId xmlns:a16="http://schemas.microsoft.com/office/drawing/2014/main" id="{A4C3DF30-87C8-4DDA-8613-939417503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3052763"/>
              <a:ext cx="131763" cy="150813"/>
            </a:xfrm>
            <a:custGeom>
              <a:avLst/>
              <a:gdLst>
                <a:gd name="T0" fmla="*/ 35 w 35"/>
                <a:gd name="T1" fmla="*/ 32 h 40"/>
                <a:gd name="T2" fmla="*/ 25 w 35"/>
                <a:gd name="T3" fmla="*/ 22 h 40"/>
                <a:gd name="T4" fmla="*/ 30 w 35"/>
                <a:gd name="T5" fmla="*/ 12 h 40"/>
                <a:gd name="T6" fmla="*/ 18 w 35"/>
                <a:gd name="T7" fmla="*/ 0 h 40"/>
                <a:gd name="T8" fmla="*/ 6 w 35"/>
                <a:gd name="T9" fmla="*/ 12 h 40"/>
                <a:gd name="T10" fmla="*/ 11 w 35"/>
                <a:gd name="T11" fmla="*/ 22 h 40"/>
                <a:gd name="T12" fmla="*/ 0 w 35"/>
                <a:gd name="T13" fmla="*/ 38 h 40"/>
                <a:gd name="T14" fmla="*/ 2 w 35"/>
                <a:gd name="T15" fmla="*/ 40 h 40"/>
                <a:gd name="T16" fmla="*/ 28 w 35"/>
                <a:gd name="T17" fmla="*/ 40 h 40"/>
                <a:gd name="T18" fmla="*/ 35 w 35"/>
                <a:gd name="T1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0">
                  <a:moveTo>
                    <a:pt x="35" y="32"/>
                  </a:moveTo>
                  <a:cubicBezTo>
                    <a:pt x="33" y="27"/>
                    <a:pt x="30" y="24"/>
                    <a:pt x="25" y="22"/>
                  </a:cubicBezTo>
                  <a:cubicBezTo>
                    <a:pt x="28" y="19"/>
                    <a:pt x="30" y="16"/>
                    <a:pt x="30" y="12"/>
                  </a:cubicBezTo>
                  <a:cubicBezTo>
                    <a:pt x="30" y="5"/>
                    <a:pt x="25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37"/>
                    <a:pt x="32" y="34"/>
                    <a:pt x="3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4">
              <a:extLst>
                <a:ext uri="{FF2B5EF4-FFF2-40B4-BE49-F238E27FC236}">
                  <a16:creationId xmlns:a16="http://schemas.microsoft.com/office/drawing/2014/main" id="{770468E5-E270-4B61-8E86-9DDF0A9F9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5" y="3098801"/>
              <a:ext cx="136525" cy="149225"/>
            </a:xfrm>
            <a:custGeom>
              <a:avLst/>
              <a:gdLst>
                <a:gd name="T0" fmla="*/ 36 w 36"/>
                <a:gd name="T1" fmla="*/ 37 h 40"/>
                <a:gd name="T2" fmla="*/ 25 w 36"/>
                <a:gd name="T3" fmla="*/ 22 h 40"/>
                <a:gd name="T4" fmla="*/ 30 w 36"/>
                <a:gd name="T5" fmla="*/ 12 h 40"/>
                <a:gd name="T6" fmla="*/ 18 w 36"/>
                <a:gd name="T7" fmla="*/ 0 h 40"/>
                <a:gd name="T8" fmla="*/ 6 w 36"/>
                <a:gd name="T9" fmla="*/ 12 h 40"/>
                <a:gd name="T10" fmla="*/ 11 w 36"/>
                <a:gd name="T11" fmla="*/ 22 h 40"/>
                <a:gd name="T12" fmla="*/ 0 w 36"/>
                <a:gd name="T13" fmla="*/ 38 h 40"/>
                <a:gd name="T14" fmla="*/ 2 w 36"/>
                <a:gd name="T15" fmla="*/ 40 h 40"/>
                <a:gd name="T16" fmla="*/ 34 w 36"/>
                <a:gd name="T17" fmla="*/ 40 h 40"/>
                <a:gd name="T18" fmla="*/ 34 w 36"/>
                <a:gd name="T19" fmla="*/ 40 h 40"/>
                <a:gd name="T20" fmla="*/ 36 w 36"/>
                <a:gd name="T21" fmla="*/ 38 h 40"/>
                <a:gd name="T22" fmla="*/ 36 w 36"/>
                <a:gd name="T2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0">
                  <a:moveTo>
                    <a:pt x="36" y="37"/>
                  </a:moveTo>
                  <a:cubicBezTo>
                    <a:pt x="36" y="30"/>
                    <a:pt x="31" y="24"/>
                    <a:pt x="25" y="22"/>
                  </a:cubicBezTo>
                  <a:cubicBezTo>
                    <a:pt x="28" y="19"/>
                    <a:pt x="30" y="16"/>
                    <a:pt x="30" y="12"/>
                  </a:cubicBezTo>
                  <a:cubicBezTo>
                    <a:pt x="30" y="5"/>
                    <a:pt x="25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40"/>
                    <a:pt x="36" y="39"/>
                    <a:pt x="36" y="38"/>
                  </a:cubicBezTo>
                  <a:cubicBezTo>
                    <a:pt x="36" y="38"/>
                    <a:pt x="36" y="38"/>
                    <a:pt x="3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55">
              <a:extLst>
                <a:ext uri="{FF2B5EF4-FFF2-40B4-BE49-F238E27FC236}">
                  <a16:creationId xmlns:a16="http://schemas.microsoft.com/office/drawing/2014/main" id="{A4BC6C59-A2B9-456D-A136-7AF28E2A54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0863" y="2887663"/>
              <a:ext cx="209550" cy="195263"/>
            </a:xfrm>
            <a:custGeom>
              <a:avLst/>
              <a:gdLst>
                <a:gd name="T0" fmla="*/ 50 w 56"/>
                <a:gd name="T1" fmla="*/ 0 h 52"/>
                <a:gd name="T2" fmla="*/ 6 w 56"/>
                <a:gd name="T3" fmla="*/ 0 h 52"/>
                <a:gd name="T4" fmla="*/ 0 w 56"/>
                <a:gd name="T5" fmla="*/ 6 h 52"/>
                <a:gd name="T6" fmla="*/ 0 w 56"/>
                <a:gd name="T7" fmla="*/ 34 h 52"/>
                <a:gd name="T8" fmla="*/ 6 w 56"/>
                <a:gd name="T9" fmla="*/ 40 h 52"/>
                <a:gd name="T10" fmla="*/ 9 w 56"/>
                <a:gd name="T11" fmla="*/ 40 h 52"/>
                <a:gd name="T12" fmla="*/ 21 w 56"/>
                <a:gd name="T13" fmla="*/ 51 h 52"/>
                <a:gd name="T14" fmla="*/ 22 w 56"/>
                <a:gd name="T15" fmla="*/ 52 h 52"/>
                <a:gd name="T16" fmla="*/ 23 w 56"/>
                <a:gd name="T17" fmla="*/ 52 h 52"/>
                <a:gd name="T18" fmla="*/ 24 w 56"/>
                <a:gd name="T19" fmla="*/ 50 h 52"/>
                <a:gd name="T20" fmla="*/ 24 w 56"/>
                <a:gd name="T21" fmla="*/ 40 h 52"/>
                <a:gd name="T22" fmla="*/ 50 w 56"/>
                <a:gd name="T23" fmla="*/ 40 h 52"/>
                <a:gd name="T24" fmla="*/ 56 w 56"/>
                <a:gd name="T25" fmla="*/ 34 h 52"/>
                <a:gd name="T26" fmla="*/ 56 w 56"/>
                <a:gd name="T27" fmla="*/ 6 h 52"/>
                <a:gd name="T28" fmla="*/ 50 w 56"/>
                <a:gd name="T29" fmla="*/ 0 h 52"/>
                <a:gd name="T30" fmla="*/ 42 w 56"/>
                <a:gd name="T31" fmla="*/ 28 h 52"/>
                <a:gd name="T32" fmla="*/ 14 w 56"/>
                <a:gd name="T33" fmla="*/ 28 h 52"/>
                <a:gd name="T34" fmla="*/ 12 w 56"/>
                <a:gd name="T35" fmla="*/ 26 h 52"/>
                <a:gd name="T36" fmla="*/ 14 w 56"/>
                <a:gd name="T37" fmla="*/ 24 h 52"/>
                <a:gd name="T38" fmla="*/ 42 w 56"/>
                <a:gd name="T39" fmla="*/ 24 h 52"/>
                <a:gd name="T40" fmla="*/ 44 w 56"/>
                <a:gd name="T41" fmla="*/ 26 h 52"/>
                <a:gd name="T42" fmla="*/ 42 w 56"/>
                <a:gd name="T43" fmla="*/ 28 h 52"/>
                <a:gd name="T44" fmla="*/ 42 w 56"/>
                <a:gd name="T45" fmla="*/ 20 h 52"/>
                <a:gd name="T46" fmla="*/ 14 w 56"/>
                <a:gd name="T47" fmla="*/ 20 h 52"/>
                <a:gd name="T48" fmla="*/ 12 w 56"/>
                <a:gd name="T49" fmla="*/ 18 h 52"/>
                <a:gd name="T50" fmla="*/ 14 w 56"/>
                <a:gd name="T51" fmla="*/ 16 h 52"/>
                <a:gd name="T52" fmla="*/ 42 w 56"/>
                <a:gd name="T53" fmla="*/ 16 h 52"/>
                <a:gd name="T54" fmla="*/ 44 w 56"/>
                <a:gd name="T55" fmla="*/ 18 h 52"/>
                <a:gd name="T56" fmla="*/ 42 w 56"/>
                <a:gd name="T57" fmla="*/ 20 h 52"/>
                <a:gd name="T58" fmla="*/ 42 w 56"/>
                <a:gd name="T59" fmla="*/ 12 h 52"/>
                <a:gd name="T60" fmla="*/ 14 w 56"/>
                <a:gd name="T61" fmla="*/ 12 h 52"/>
                <a:gd name="T62" fmla="*/ 12 w 56"/>
                <a:gd name="T63" fmla="*/ 10 h 52"/>
                <a:gd name="T64" fmla="*/ 14 w 56"/>
                <a:gd name="T65" fmla="*/ 8 h 52"/>
                <a:gd name="T66" fmla="*/ 42 w 56"/>
                <a:gd name="T67" fmla="*/ 8 h 52"/>
                <a:gd name="T68" fmla="*/ 44 w 56"/>
                <a:gd name="T69" fmla="*/ 10 h 52"/>
                <a:gd name="T70" fmla="*/ 42 w 56"/>
                <a:gd name="T71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52">
                  <a:moveTo>
                    <a:pt x="5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3" y="40"/>
                    <a:pt x="6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2"/>
                    <a:pt x="21" y="52"/>
                    <a:pt x="22" y="52"/>
                  </a:cubicBezTo>
                  <a:cubicBezTo>
                    <a:pt x="22" y="52"/>
                    <a:pt x="23" y="52"/>
                    <a:pt x="23" y="52"/>
                  </a:cubicBezTo>
                  <a:cubicBezTo>
                    <a:pt x="24" y="52"/>
                    <a:pt x="24" y="51"/>
                    <a:pt x="24" y="5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3" y="40"/>
                    <a:pt x="56" y="37"/>
                    <a:pt x="56" y="34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3"/>
                    <a:pt x="53" y="0"/>
                    <a:pt x="50" y="0"/>
                  </a:cubicBezTo>
                  <a:close/>
                  <a:moveTo>
                    <a:pt x="42" y="28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4"/>
                    <a:pt x="44" y="25"/>
                    <a:pt x="44" y="26"/>
                  </a:cubicBezTo>
                  <a:cubicBezTo>
                    <a:pt x="44" y="27"/>
                    <a:pt x="43" y="28"/>
                    <a:pt x="42" y="28"/>
                  </a:cubicBezTo>
                  <a:close/>
                  <a:moveTo>
                    <a:pt x="42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cubicBezTo>
                    <a:pt x="12" y="17"/>
                    <a:pt x="13" y="16"/>
                    <a:pt x="14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4" y="17"/>
                    <a:pt x="44" y="18"/>
                  </a:cubicBezTo>
                  <a:cubicBezTo>
                    <a:pt x="44" y="19"/>
                    <a:pt x="43" y="20"/>
                    <a:pt x="42" y="20"/>
                  </a:cubicBezTo>
                  <a:close/>
                  <a:moveTo>
                    <a:pt x="42" y="12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2" y="11"/>
                    <a:pt x="12" y="10"/>
                  </a:cubicBezTo>
                  <a:cubicBezTo>
                    <a:pt x="12" y="9"/>
                    <a:pt x="13" y="8"/>
                    <a:pt x="14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4" y="9"/>
                    <a:pt x="44" y="10"/>
                  </a:cubicBezTo>
                  <a:cubicBezTo>
                    <a:pt x="44" y="11"/>
                    <a:pt x="43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6E34592-C686-4648-ACAB-FD1AC10C99B9}"/>
              </a:ext>
            </a:extLst>
          </p:cNvPr>
          <p:cNvCxnSpPr>
            <a:cxnSpLocks/>
          </p:cNvCxnSpPr>
          <p:nvPr/>
        </p:nvCxnSpPr>
        <p:spPr>
          <a:xfrm>
            <a:off x="8862060" y="2441596"/>
            <a:ext cx="300228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9D0DC1B-7389-46CC-972B-8DC5281CBCCB}"/>
              </a:ext>
            </a:extLst>
          </p:cNvPr>
          <p:cNvCxnSpPr>
            <a:cxnSpLocks/>
          </p:cNvCxnSpPr>
          <p:nvPr/>
        </p:nvCxnSpPr>
        <p:spPr>
          <a:xfrm>
            <a:off x="8862060" y="3766554"/>
            <a:ext cx="300228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0D6742-6EE3-45AF-839D-7C1F7661AED0}"/>
              </a:ext>
            </a:extLst>
          </p:cNvPr>
          <p:cNvCxnSpPr>
            <a:cxnSpLocks/>
          </p:cNvCxnSpPr>
          <p:nvPr/>
        </p:nvCxnSpPr>
        <p:spPr>
          <a:xfrm>
            <a:off x="8862060" y="5130079"/>
            <a:ext cx="300228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AF384D33-31A9-4FC0-A498-B08C0CD44787}"/>
              </a:ext>
            </a:extLst>
          </p:cNvPr>
          <p:cNvSpPr/>
          <p:nvPr/>
        </p:nvSpPr>
        <p:spPr bwMode="auto">
          <a:xfrm>
            <a:off x="7232873" y="3535961"/>
            <a:ext cx="484632" cy="484632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2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1F09FDBC-CE0B-4E47-B84A-ABA0F84DC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74082"/>
          <a:stretch>
            <a:fillRect/>
          </a:stretch>
        </p:blipFill>
        <p:spPr>
          <a:xfrm>
            <a:off x="0" y="5400676"/>
            <a:ext cx="12192000" cy="771525"/>
          </a:xfrm>
          <a:custGeom>
            <a:avLst/>
            <a:gdLst>
              <a:gd name="connsiteX0" fmla="*/ 0 w 12192000"/>
              <a:gd name="connsiteY0" fmla="*/ 0 h 771525"/>
              <a:gd name="connsiteX1" fmla="*/ 12192000 w 12192000"/>
              <a:gd name="connsiteY1" fmla="*/ 0 h 771525"/>
              <a:gd name="connsiteX2" fmla="*/ 12192000 w 12192000"/>
              <a:gd name="connsiteY2" fmla="*/ 771525 h 771525"/>
              <a:gd name="connsiteX3" fmla="*/ 0 w 12192000"/>
              <a:gd name="connsiteY3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71525">
                <a:moveTo>
                  <a:pt x="0" y="0"/>
                </a:moveTo>
                <a:lnTo>
                  <a:pt x="12192000" y="0"/>
                </a:lnTo>
                <a:lnTo>
                  <a:pt x="12192000" y="771525"/>
                </a:lnTo>
                <a:lnTo>
                  <a:pt x="0" y="7715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534" y="-289240"/>
            <a:ext cx="11042931" cy="1099457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Opportunity Adjusted Establishes an Average Quota per Role and Adjusts Up </a:t>
            </a:r>
            <a:br>
              <a:rPr lang="en-US" dirty="0"/>
            </a:br>
            <a:r>
              <a:rPr lang="en-US" dirty="0"/>
              <a:t>or Down Based on Territory Potential, Historical Market Trends, and Rep Skill Set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B63D2-83E1-4686-80C2-16A6E1EED56A}"/>
              </a:ext>
            </a:extLst>
          </p:cNvPr>
          <p:cNvSpPr/>
          <p:nvPr/>
        </p:nvSpPr>
        <p:spPr bwMode="auto">
          <a:xfrm>
            <a:off x="0" y="5400675"/>
            <a:ext cx="12192000" cy="771525"/>
          </a:xfrm>
          <a:prstGeom prst="rect">
            <a:avLst/>
          </a:prstGeom>
          <a:solidFill>
            <a:srgbClr val="2F414E">
              <a:alpha val="8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spcBef>
                <a:spcPts val="300"/>
              </a:spcBef>
              <a:spcAft>
                <a:spcPts val="300"/>
              </a:spcAft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An opportunity adjusted quota setting approach ensures top performing reps receive the highest quota, while adjusting for territory potential, market trends, and other factors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3B754-4E8A-4598-933A-0C1BB7900E22}"/>
              </a:ext>
            </a:extLst>
          </p:cNvPr>
          <p:cNvSpPr/>
          <p:nvPr/>
        </p:nvSpPr>
        <p:spPr bwMode="auto">
          <a:xfrm>
            <a:off x="266699" y="2105681"/>
            <a:ext cx="11601391" cy="339207"/>
          </a:xfrm>
          <a:prstGeom prst="rect">
            <a:avLst/>
          </a:prstGeom>
          <a:solidFill>
            <a:schemeClr val="accent2">
              <a:alpha val="8969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08AF4FA-0801-4F88-85A3-5130E2E69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700242"/>
              </p:ext>
            </p:extLst>
          </p:nvPr>
        </p:nvGraphicFramePr>
        <p:xfrm>
          <a:off x="3120571" y="1389187"/>
          <a:ext cx="8747519" cy="377528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133929">
                  <a:extLst>
                    <a:ext uri="{9D8B030D-6E8A-4147-A177-3AD203B41FA5}">
                      <a16:colId xmlns:a16="http://schemas.microsoft.com/office/drawing/2014/main" val="3526227026"/>
                    </a:ext>
                  </a:extLst>
                </a:gridCol>
                <a:gridCol w="1522718">
                  <a:extLst>
                    <a:ext uri="{9D8B030D-6E8A-4147-A177-3AD203B41FA5}">
                      <a16:colId xmlns:a16="http://schemas.microsoft.com/office/drawing/2014/main" val="4087236876"/>
                    </a:ext>
                  </a:extLst>
                </a:gridCol>
                <a:gridCol w="1522718">
                  <a:extLst>
                    <a:ext uri="{9D8B030D-6E8A-4147-A177-3AD203B41FA5}">
                      <a16:colId xmlns:a16="http://schemas.microsoft.com/office/drawing/2014/main" val="1294625049"/>
                    </a:ext>
                  </a:extLst>
                </a:gridCol>
                <a:gridCol w="1522718">
                  <a:extLst>
                    <a:ext uri="{9D8B030D-6E8A-4147-A177-3AD203B41FA5}">
                      <a16:colId xmlns:a16="http://schemas.microsoft.com/office/drawing/2014/main" val="2145942935"/>
                    </a:ext>
                  </a:extLst>
                </a:gridCol>
                <a:gridCol w="1522718">
                  <a:extLst>
                    <a:ext uri="{9D8B030D-6E8A-4147-A177-3AD203B41FA5}">
                      <a16:colId xmlns:a16="http://schemas.microsoft.com/office/drawing/2014/main" val="1582335420"/>
                    </a:ext>
                  </a:extLst>
                </a:gridCol>
                <a:gridCol w="1522718">
                  <a:extLst>
                    <a:ext uri="{9D8B030D-6E8A-4147-A177-3AD203B41FA5}">
                      <a16:colId xmlns:a16="http://schemas.microsoft.com/office/drawing/2014/main" val="866616872"/>
                    </a:ext>
                  </a:extLst>
                </a:gridCol>
              </a:tblGrid>
              <a:tr h="3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Territory</a:t>
                      </a:r>
                    </a:p>
                  </a:txBody>
                  <a:tcPr marL="180000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Prior Performance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Territory Potential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Total Whitespace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Business Growth</a:t>
                      </a:r>
                      <a:b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($5M Target)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FY20 Target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702635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1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$3,009,231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$10,827,608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6.14%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$306,755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$3,315,986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041236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2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$3,614,074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$15,668,362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8.88%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$443,897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$4,057,971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120456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3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$3,391,548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$23,195,381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13.14%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$657,143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$4,048,691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339231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4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$3,512,310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$17,583,571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9.96%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$498,156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$4,010,466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881142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5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$2,786,416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$11,383,118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6.45%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$322,493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$3,108,909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55600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6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$3,451,414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$22,681,993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12.85%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$642,598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$4,094,012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558543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7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$3,569,689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$23,729,085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13.45%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$672,263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$4,241,952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615734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8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$2,622,505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$15,882,094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9.00%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$449,952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$3,072,457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3799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9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$2,800,620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$19,779,256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11.21%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$560,362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$3,360,982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586568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Territory 10</a:t>
                      </a:r>
                    </a:p>
                  </a:txBody>
                  <a:tcPr marL="180000" marR="7620" marT="762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$3,051,603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$15,756,047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8.93%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$446,381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$3,497,984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28089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74674D5-2E8C-4673-A70D-5F44778BDDA9}"/>
              </a:ext>
            </a:extLst>
          </p:cNvPr>
          <p:cNvSpPr txBox="1"/>
          <p:nvPr/>
        </p:nvSpPr>
        <p:spPr>
          <a:xfrm rot="16200000">
            <a:off x="-824181" y="3702895"/>
            <a:ext cx="23972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Account Potential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B53451-1A2D-4A80-8CD4-2BEEF5189326}"/>
              </a:ext>
            </a:extLst>
          </p:cNvPr>
          <p:cNvGrpSpPr/>
          <p:nvPr/>
        </p:nvGrpSpPr>
        <p:grpSpPr>
          <a:xfrm>
            <a:off x="744972" y="2532185"/>
            <a:ext cx="2116446" cy="2575230"/>
            <a:chOff x="2859338" y="2814756"/>
            <a:chExt cx="2116446" cy="2351274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9947A8B2-9F7A-4EBE-9EB2-C27669021C77}"/>
                </a:ext>
              </a:extLst>
            </p:cNvPr>
            <p:cNvSpPr/>
            <p:nvPr/>
          </p:nvSpPr>
          <p:spPr bwMode="auto">
            <a:xfrm rot="16200000">
              <a:off x="1766580" y="3907514"/>
              <a:ext cx="2351274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097CD79E-67AA-4ACD-A101-DBD7E923D417}"/>
                </a:ext>
              </a:extLst>
            </p:cNvPr>
            <p:cNvSpPr/>
            <p:nvPr/>
          </p:nvSpPr>
          <p:spPr bwMode="auto">
            <a:xfrm rot="16200000">
              <a:off x="2244096" y="3755113"/>
              <a:ext cx="2046472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3F52E895-7979-48FD-95E8-AE4EC7ECDC3E}"/>
                </a:ext>
              </a:extLst>
            </p:cNvPr>
            <p:cNvSpPr/>
            <p:nvPr/>
          </p:nvSpPr>
          <p:spPr bwMode="auto">
            <a:xfrm rot="16200000">
              <a:off x="2683511" y="3640813"/>
              <a:ext cx="1817872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id="{AFB68696-5493-476E-AACB-5ED0A70A24D8}"/>
                </a:ext>
              </a:extLst>
            </p:cNvPr>
            <p:cNvSpPr/>
            <p:nvPr/>
          </p:nvSpPr>
          <p:spPr bwMode="auto">
            <a:xfrm rot="16200000">
              <a:off x="3161026" y="3488413"/>
              <a:ext cx="1513072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A96E3EEF-DC4B-4045-BCD6-15F7197B9517}"/>
                </a:ext>
              </a:extLst>
            </p:cNvPr>
            <p:cNvSpPr/>
            <p:nvPr/>
          </p:nvSpPr>
          <p:spPr bwMode="auto">
            <a:xfrm rot="16200000">
              <a:off x="3654869" y="3319685"/>
              <a:ext cx="1175616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82E81EDE-3D90-40A7-98AB-6CF8E8B4904B}"/>
                </a:ext>
              </a:extLst>
            </p:cNvPr>
            <p:cNvSpPr/>
            <p:nvPr/>
          </p:nvSpPr>
          <p:spPr bwMode="auto">
            <a:xfrm rot="16200000">
              <a:off x="4154156" y="3145513"/>
              <a:ext cx="827272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29F421BE-96BD-419A-B19D-3DFB7A8A20CE}"/>
                </a:ext>
              </a:extLst>
            </p:cNvPr>
            <p:cNvSpPr/>
            <p:nvPr/>
          </p:nvSpPr>
          <p:spPr bwMode="auto">
            <a:xfrm rot="16200000">
              <a:off x="4631670" y="2993113"/>
              <a:ext cx="522472" cy="165757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B24C37-4A1A-4CE9-8039-604173ECB00B}"/>
              </a:ext>
            </a:extLst>
          </p:cNvPr>
          <p:cNvCxnSpPr>
            <a:cxnSpLocks/>
          </p:cNvCxnSpPr>
          <p:nvPr/>
        </p:nvCxnSpPr>
        <p:spPr>
          <a:xfrm>
            <a:off x="266700" y="2275284"/>
            <a:ext cx="28538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35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12C85E3-223D-4E58-B67B-277CC4C077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12C85E3-223D-4E58-B67B-277CC4C077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31A3022-6CDA-4754-87C3-97014DF1542E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rgbClr val="E0E3E6"/>
            </a:solidFill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A66D174D-BE7E-4F9F-90D3-8B06FF3DD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74082"/>
          <a:stretch>
            <a:fillRect/>
          </a:stretch>
        </p:blipFill>
        <p:spPr>
          <a:xfrm>
            <a:off x="0" y="5400676"/>
            <a:ext cx="12192000" cy="771525"/>
          </a:xfrm>
          <a:custGeom>
            <a:avLst/>
            <a:gdLst>
              <a:gd name="connsiteX0" fmla="*/ 0 w 12192000"/>
              <a:gd name="connsiteY0" fmla="*/ 0 h 771525"/>
              <a:gd name="connsiteX1" fmla="*/ 12192000 w 12192000"/>
              <a:gd name="connsiteY1" fmla="*/ 0 h 771525"/>
              <a:gd name="connsiteX2" fmla="*/ 12192000 w 12192000"/>
              <a:gd name="connsiteY2" fmla="*/ 771525 h 771525"/>
              <a:gd name="connsiteX3" fmla="*/ 0 w 12192000"/>
              <a:gd name="connsiteY3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71525">
                <a:moveTo>
                  <a:pt x="0" y="0"/>
                </a:moveTo>
                <a:lnTo>
                  <a:pt x="12192000" y="0"/>
                </a:lnTo>
                <a:lnTo>
                  <a:pt x="12192000" y="771525"/>
                </a:lnTo>
                <a:lnTo>
                  <a:pt x="0" y="7715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534" y="88454"/>
            <a:ext cx="11042931" cy="771525"/>
          </a:xfrm>
        </p:spPr>
        <p:txBody>
          <a:bodyPr/>
          <a:lstStyle/>
          <a:p>
            <a:r>
              <a:rPr lang="en-US" dirty="0"/>
              <a:t>Bottoms Up Market Potential Allocates Quota Proportionally to the Market Opportunity in Each Territory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871F3-369E-4A2E-B7FC-5D2F37156042}"/>
              </a:ext>
            </a:extLst>
          </p:cNvPr>
          <p:cNvSpPr/>
          <p:nvPr/>
        </p:nvSpPr>
        <p:spPr bwMode="auto">
          <a:xfrm>
            <a:off x="0" y="5400675"/>
            <a:ext cx="12192000" cy="771525"/>
          </a:xfrm>
          <a:prstGeom prst="rect">
            <a:avLst/>
          </a:prstGeom>
          <a:solidFill>
            <a:srgbClr val="2F414E">
              <a:alpha val="8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spcBef>
                <a:spcPts val="300"/>
              </a:spcBef>
              <a:spcAft>
                <a:spcPts val="300"/>
              </a:spcAft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A bottoms-up quota setting approach is the most sophisticated model which creates equitable earnings opportunity and drives greater efficiency in the overall sales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FBA66-95AB-4702-A103-0D714C3DA2A3}"/>
              </a:ext>
            </a:extLst>
          </p:cNvPr>
          <p:cNvSpPr/>
          <p:nvPr/>
        </p:nvSpPr>
        <p:spPr bwMode="auto">
          <a:xfrm>
            <a:off x="266700" y="1447800"/>
            <a:ext cx="3914683" cy="352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580CC-D901-4992-951C-3BBE06ECC101}"/>
              </a:ext>
            </a:extLst>
          </p:cNvPr>
          <p:cNvSpPr txBox="1"/>
          <p:nvPr/>
        </p:nvSpPr>
        <p:spPr>
          <a:xfrm>
            <a:off x="443451" y="1485781"/>
            <a:ext cx="356260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b="1" dirty="0">
                <a:latin typeface="Avenir Next LT Pro" panose="020B0504020202020204" pitchFamily="34" charset="77"/>
                <a:cs typeface="Calibri" charset="0"/>
              </a:rPr>
              <a:t>The Data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544B91A-1E70-4DE4-A7DC-7D2BF821D911}"/>
              </a:ext>
            </a:extLst>
          </p:cNvPr>
          <p:cNvSpPr/>
          <p:nvPr/>
        </p:nvSpPr>
        <p:spPr>
          <a:xfrm>
            <a:off x="269606" y="2092438"/>
            <a:ext cx="1881992" cy="1241774"/>
          </a:xfrm>
          <a:prstGeom prst="roundRect">
            <a:avLst>
              <a:gd name="adj" fmla="val 51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684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6"/>
                </a:solidFill>
                <a:latin typeface="+mj-lt"/>
                <a:cs typeface="Gotham Book" pitchFamily="2" charset="0"/>
              </a:rPr>
              <a:t>$50M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320331A-8463-406B-83F8-7A8B426EC0A8}"/>
              </a:ext>
            </a:extLst>
          </p:cNvPr>
          <p:cNvSpPr/>
          <p:nvPr/>
        </p:nvSpPr>
        <p:spPr>
          <a:xfrm>
            <a:off x="2299391" y="2092438"/>
            <a:ext cx="1881992" cy="1241774"/>
          </a:xfrm>
          <a:prstGeom prst="roundRect">
            <a:avLst>
              <a:gd name="adj" fmla="val 51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684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6"/>
                </a:solidFill>
                <a:latin typeface="+mj-lt"/>
                <a:cs typeface="Gotham Book" pitchFamily="2" charset="0"/>
              </a:rPr>
              <a:t>$100K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8B84BA4-D1D5-4A7B-AC14-CE6916E2FFB4}"/>
              </a:ext>
            </a:extLst>
          </p:cNvPr>
          <p:cNvSpPr/>
          <p:nvPr/>
        </p:nvSpPr>
        <p:spPr>
          <a:xfrm>
            <a:off x="269606" y="3619500"/>
            <a:ext cx="1881992" cy="1241774"/>
          </a:xfrm>
          <a:prstGeom prst="roundRect">
            <a:avLst>
              <a:gd name="adj" fmla="val 51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684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6"/>
                </a:solidFill>
                <a:latin typeface="+mj-lt"/>
                <a:cs typeface="Gotham Book" pitchFamily="2" charset="0"/>
              </a:rPr>
              <a:t>10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BEEC12-8331-4247-987F-E09B84ED1EC8}"/>
              </a:ext>
            </a:extLst>
          </p:cNvPr>
          <p:cNvSpPr/>
          <p:nvPr/>
        </p:nvSpPr>
        <p:spPr>
          <a:xfrm>
            <a:off x="2299391" y="3619500"/>
            <a:ext cx="1881992" cy="1241774"/>
          </a:xfrm>
          <a:prstGeom prst="roundRect">
            <a:avLst>
              <a:gd name="adj" fmla="val 51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684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6"/>
                </a:solidFill>
                <a:latin typeface="+mj-lt"/>
                <a:cs typeface="Gotham Book" pitchFamily="2" charset="0"/>
              </a:rPr>
              <a:t>25%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E1451E-0B12-4B21-86F0-30A93D7BFE64}"/>
              </a:ext>
            </a:extLst>
          </p:cNvPr>
          <p:cNvGrpSpPr/>
          <p:nvPr/>
        </p:nvGrpSpPr>
        <p:grpSpPr>
          <a:xfrm>
            <a:off x="4460783" y="1447800"/>
            <a:ext cx="7464518" cy="352960"/>
            <a:chOff x="266700" y="1447800"/>
            <a:chExt cx="5695950" cy="3529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37E89C-F94B-4095-BAF0-630AC1BFDA18}"/>
                </a:ext>
              </a:extLst>
            </p:cNvPr>
            <p:cNvSpPr/>
            <p:nvPr/>
          </p:nvSpPr>
          <p:spPr bwMode="auto">
            <a:xfrm>
              <a:off x="266700" y="1447800"/>
              <a:ext cx="5695950" cy="352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5334B3-FEA8-4A8B-AA9D-9D3C6F5D9AC8}"/>
                </a:ext>
              </a:extLst>
            </p:cNvPr>
            <p:cNvSpPr txBox="1"/>
            <p:nvPr/>
          </p:nvSpPr>
          <p:spPr>
            <a:xfrm>
              <a:off x="523876" y="1485781"/>
              <a:ext cx="5183664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</a:tabLst>
              </a:pPr>
              <a:r>
                <a:rPr lang="en-US" b="1" dirty="0">
                  <a:latin typeface="Avenir Next LT Pro" panose="020B0504020202020204" pitchFamily="34" charset="77"/>
                  <a:cs typeface="Calibri" charset="0"/>
                </a:rPr>
                <a:t>Approach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4ABC99-F917-4648-995D-840F2F860027}"/>
              </a:ext>
            </a:extLst>
          </p:cNvPr>
          <p:cNvCxnSpPr>
            <a:cxnSpLocks/>
          </p:cNvCxnSpPr>
          <p:nvPr/>
        </p:nvCxnSpPr>
        <p:spPr>
          <a:xfrm>
            <a:off x="4454433" y="2764624"/>
            <a:ext cx="360208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413BBF-2132-43AB-B325-8C9E15CD7BE3}"/>
              </a:ext>
            </a:extLst>
          </p:cNvPr>
          <p:cNvGrpSpPr/>
          <p:nvPr/>
        </p:nvGrpSpPr>
        <p:grpSpPr>
          <a:xfrm>
            <a:off x="4460782" y="2964880"/>
            <a:ext cx="3595735" cy="369332"/>
            <a:chOff x="4460782" y="2808414"/>
            <a:chExt cx="3595735" cy="36933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A54FFE-C9BF-4E45-B0B8-A8B4B404D693}"/>
                </a:ext>
              </a:extLst>
            </p:cNvPr>
            <p:cNvSpPr txBox="1"/>
            <p:nvPr/>
          </p:nvSpPr>
          <p:spPr>
            <a:xfrm>
              <a:off x="4460782" y="2808414"/>
              <a:ext cx="112721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Territory Potential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3152C94-9AC4-42F2-B440-923FF18CE1F2}"/>
                </a:ext>
              </a:extLst>
            </p:cNvPr>
            <p:cNvSpPr txBox="1"/>
            <p:nvPr/>
          </p:nvSpPr>
          <p:spPr>
            <a:xfrm>
              <a:off x="5695040" y="2808414"/>
              <a:ext cx="112721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Average Deal Size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012133-7825-44A7-B759-B07695E331F9}"/>
                </a:ext>
              </a:extLst>
            </p:cNvPr>
            <p:cNvSpPr txBox="1"/>
            <p:nvPr/>
          </p:nvSpPr>
          <p:spPr>
            <a:xfrm>
              <a:off x="6929299" y="2808414"/>
              <a:ext cx="11272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Opportunities </a:t>
              </a:r>
              <a:br>
                <a:rPr lang="en-US" sz="1200" b="1" dirty="0"/>
              </a:br>
              <a:r>
                <a:rPr lang="en-US" sz="1200" b="1" dirty="0"/>
                <a:t>in Territory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A7FB24F-1F08-472A-A9BE-1F8C9CBD31E8}"/>
              </a:ext>
            </a:extLst>
          </p:cNvPr>
          <p:cNvSpPr/>
          <p:nvPr/>
        </p:nvSpPr>
        <p:spPr bwMode="auto">
          <a:xfrm>
            <a:off x="4460784" y="2655851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$50M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1199AD8-1FF8-4E79-BCC4-BC8C7F386220}"/>
              </a:ext>
            </a:extLst>
          </p:cNvPr>
          <p:cNvSpPr/>
          <p:nvPr/>
        </p:nvSpPr>
        <p:spPr bwMode="auto">
          <a:xfrm>
            <a:off x="5695043" y="2655851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$100K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8FE4FB5-E2E1-4F40-8007-3AD6C1D9E922}"/>
              </a:ext>
            </a:extLst>
          </p:cNvPr>
          <p:cNvSpPr/>
          <p:nvPr/>
        </p:nvSpPr>
        <p:spPr bwMode="auto">
          <a:xfrm>
            <a:off x="6929301" y="2655851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C964A88-6266-4FE5-B620-AF60DD9ECC9C}"/>
              </a:ext>
            </a:extLst>
          </p:cNvPr>
          <p:cNvSpPr/>
          <p:nvPr/>
        </p:nvSpPr>
        <p:spPr bwMode="auto">
          <a:xfrm flipH="1">
            <a:off x="4454433" y="2092438"/>
            <a:ext cx="3226120" cy="376057"/>
          </a:xfrm>
          <a:prstGeom prst="rect">
            <a:avLst/>
          </a:prstGeom>
          <a:solidFill>
            <a:schemeClr val="accent2">
              <a:alpha val="90366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108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2EEAC00-A9A3-4C8F-900B-186B68FCE099}"/>
              </a:ext>
            </a:extLst>
          </p:cNvPr>
          <p:cNvSpPr/>
          <p:nvPr/>
        </p:nvSpPr>
        <p:spPr bwMode="auto">
          <a:xfrm flipH="1">
            <a:off x="7680554" y="2092438"/>
            <a:ext cx="375963" cy="3760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6C0D54-A735-4D7F-AE69-35724ED44148}"/>
              </a:ext>
            </a:extLst>
          </p:cNvPr>
          <p:cNvCxnSpPr>
            <a:cxnSpLocks/>
          </p:cNvCxnSpPr>
          <p:nvPr/>
        </p:nvCxnSpPr>
        <p:spPr>
          <a:xfrm>
            <a:off x="8323217" y="2764624"/>
            <a:ext cx="360208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01BD4D-EB90-4487-8C97-611FF4285F04}"/>
              </a:ext>
            </a:extLst>
          </p:cNvPr>
          <p:cNvGrpSpPr/>
          <p:nvPr/>
        </p:nvGrpSpPr>
        <p:grpSpPr>
          <a:xfrm>
            <a:off x="8329566" y="2964880"/>
            <a:ext cx="3595735" cy="369332"/>
            <a:chOff x="4460782" y="2808414"/>
            <a:chExt cx="3595735" cy="36933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A591C74-CBA6-4FE2-A6C6-A49A8C8E3392}"/>
                </a:ext>
              </a:extLst>
            </p:cNvPr>
            <p:cNvSpPr txBox="1"/>
            <p:nvPr/>
          </p:nvSpPr>
          <p:spPr>
            <a:xfrm>
              <a:off x="4460782" y="2808414"/>
              <a:ext cx="11272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Opportunities </a:t>
              </a:r>
              <a:br>
                <a:rPr lang="en-US" sz="1200" dirty="0"/>
              </a:br>
              <a:r>
                <a:rPr lang="en-US" sz="1200" dirty="0"/>
                <a:t>in Territory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3F789D7-DA0D-40F0-8B4B-3F66622583AB}"/>
                </a:ext>
              </a:extLst>
            </p:cNvPr>
            <p:cNvSpPr txBox="1"/>
            <p:nvPr/>
          </p:nvSpPr>
          <p:spPr>
            <a:xfrm>
              <a:off x="5695040" y="2808414"/>
              <a:ext cx="11272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Leads Per Proposal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9607587-DEF9-4822-9233-4310E98903BB}"/>
                </a:ext>
              </a:extLst>
            </p:cNvPr>
            <p:cNvSpPr txBox="1"/>
            <p:nvPr/>
          </p:nvSpPr>
          <p:spPr>
            <a:xfrm>
              <a:off x="6929299" y="2808414"/>
              <a:ext cx="11272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Viable Opportunities</a:t>
              </a:r>
            </a:p>
          </p:txBody>
        </p:sp>
      </p:grp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27C724A-A7BE-4E25-99A4-B5D4FB36A1A5}"/>
              </a:ext>
            </a:extLst>
          </p:cNvPr>
          <p:cNvSpPr/>
          <p:nvPr/>
        </p:nvSpPr>
        <p:spPr bwMode="auto">
          <a:xfrm>
            <a:off x="8329568" y="2655851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C5761B2-6091-4A75-9DEB-6015B7067C19}"/>
              </a:ext>
            </a:extLst>
          </p:cNvPr>
          <p:cNvSpPr/>
          <p:nvPr/>
        </p:nvSpPr>
        <p:spPr bwMode="auto">
          <a:xfrm>
            <a:off x="9563827" y="2655851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DE3243A-A369-4305-99CD-D91A83DF091D}"/>
              </a:ext>
            </a:extLst>
          </p:cNvPr>
          <p:cNvSpPr/>
          <p:nvPr/>
        </p:nvSpPr>
        <p:spPr bwMode="auto">
          <a:xfrm>
            <a:off x="10798085" y="2655851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80CDB4-9EE0-40A0-AD40-660250BBF9A0}"/>
              </a:ext>
            </a:extLst>
          </p:cNvPr>
          <p:cNvSpPr/>
          <p:nvPr/>
        </p:nvSpPr>
        <p:spPr bwMode="auto">
          <a:xfrm flipH="1">
            <a:off x="8323217" y="2092438"/>
            <a:ext cx="3226120" cy="376057"/>
          </a:xfrm>
          <a:prstGeom prst="rect">
            <a:avLst/>
          </a:prstGeom>
          <a:solidFill>
            <a:schemeClr val="accent2">
              <a:alpha val="90089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0800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AA6499A-67DE-4D01-AABB-D4A33FC0069B}"/>
              </a:ext>
            </a:extLst>
          </p:cNvPr>
          <p:cNvSpPr/>
          <p:nvPr/>
        </p:nvSpPr>
        <p:spPr bwMode="auto">
          <a:xfrm flipH="1">
            <a:off x="11549338" y="2092438"/>
            <a:ext cx="375963" cy="3760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36F0D63-1ABB-474D-A169-0F8935EE74CB}"/>
              </a:ext>
            </a:extLst>
          </p:cNvPr>
          <p:cNvCxnSpPr>
            <a:cxnSpLocks/>
          </p:cNvCxnSpPr>
          <p:nvPr/>
        </p:nvCxnSpPr>
        <p:spPr>
          <a:xfrm>
            <a:off x="4454433" y="4291686"/>
            <a:ext cx="360208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56A1F95-85E9-4FF7-BC23-C52065338472}"/>
              </a:ext>
            </a:extLst>
          </p:cNvPr>
          <p:cNvGrpSpPr/>
          <p:nvPr/>
        </p:nvGrpSpPr>
        <p:grpSpPr>
          <a:xfrm>
            <a:off x="4460782" y="4491942"/>
            <a:ext cx="2900899" cy="369332"/>
            <a:chOff x="4460782" y="2808414"/>
            <a:chExt cx="2900899" cy="369332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8E1A9B6-8D5C-408F-BDF7-F1BF1E47CAAF}"/>
                </a:ext>
              </a:extLst>
            </p:cNvPr>
            <p:cNvSpPr txBox="1"/>
            <p:nvPr/>
          </p:nvSpPr>
          <p:spPr>
            <a:xfrm>
              <a:off x="4460782" y="2808414"/>
              <a:ext cx="11272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Viable Opportunities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1408760-6A4B-4E77-A83D-30F04EC34165}"/>
                </a:ext>
              </a:extLst>
            </p:cNvPr>
            <p:cNvSpPr txBox="1"/>
            <p:nvPr/>
          </p:nvSpPr>
          <p:spPr>
            <a:xfrm>
              <a:off x="5695040" y="2808414"/>
              <a:ext cx="112721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Average Win Rate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497995D-1675-4A7C-98F8-2C077C0D84FD}"/>
                </a:ext>
              </a:extLst>
            </p:cNvPr>
            <p:cNvSpPr txBox="1"/>
            <p:nvPr/>
          </p:nvSpPr>
          <p:spPr>
            <a:xfrm>
              <a:off x="6929299" y="2808414"/>
              <a:ext cx="432382" cy="184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Wins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5E3A527-1256-4144-882E-BB772542FF43}"/>
              </a:ext>
            </a:extLst>
          </p:cNvPr>
          <p:cNvSpPr/>
          <p:nvPr/>
        </p:nvSpPr>
        <p:spPr bwMode="auto">
          <a:xfrm>
            <a:off x="4460784" y="4182913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9948709-2716-4829-84BB-4DF19575D4B3}"/>
              </a:ext>
            </a:extLst>
          </p:cNvPr>
          <p:cNvSpPr/>
          <p:nvPr/>
        </p:nvSpPr>
        <p:spPr bwMode="auto">
          <a:xfrm>
            <a:off x="5700667" y="4182913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74ECE71-F57A-4A21-859D-ADE623928436}"/>
              </a:ext>
            </a:extLst>
          </p:cNvPr>
          <p:cNvSpPr/>
          <p:nvPr/>
        </p:nvSpPr>
        <p:spPr bwMode="auto">
          <a:xfrm>
            <a:off x="6929301" y="4182913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12.5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B6C5DD-754A-41F4-A96C-C925B2A12064}"/>
              </a:ext>
            </a:extLst>
          </p:cNvPr>
          <p:cNvSpPr/>
          <p:nvPr/>
        </p:nvSpPr>
        <p:spPr bwMode="auto">
          <a:xfrm flipH="1">
            <a:off x="4454433" y="3619500"/>
            <a:ext cx="3226120" cy="376057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0800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E78A63B-3ACA-472F-A25E-3E7486332C6B}"/>
              </a:ext>
            </a:extLst>
          </p:cNvPr>
          <p:cNvSpPr/>
          <p:nvPr/>
        </p:nvSpPr>
        <p:spPr bwMode="auto">
          <a:xfrm flipH="1">
            <a:off x="7680554" y="3619500"/>
            <a:ext cx="375963" cy="3760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9595F8B-135A-4EE6-A695-F048C0CC6D2C}"/>
              </a:ext>
            </a:extLst>
          </p:cNvPr>
          <p:cNvCxnSpPr>
            <a:cxnSpLocks/>
          </p:cNvCxnSpPr>
          <p:nvPr/>
        </p:nvCxnSpPr>
        <p:spPr>
          <a:xfrm>
            <a:off x="8323217" y="4291686"/>
            <a:ext cx="360208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582A8A9-76CA-4084-B517-0602E011E4A2}"/>
              </a:ext>
            </a:extLst>
          </p:cNvPr>
          <p:cNvGrpSpPr/>
          <p:nvPr/>
        </p:nvGrpSpPr>
        <p:grpSpPr>
          <a:xfrm>
            <a:off x="8329566" y="4491942"/>
            <a:ext cx="3595735" cy="369332"/>
            <a:chOff x="4460782" y="2808414"/>
            <a:chExt cx="3595735" cy="369332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C4B70FA-8D0A-4727-BB21-E03C73A55FD2}"/>
                </a:ext>
              </a:extLst>
            </p:cNvPr>
            <p:cNvSpPr txBox="1"/>
            <p:nvPr/>
          </p:nvSpPr>
          <p:spPr>
            <a:xfrm>
              <a:off x="4460782" y="2808414"/>
              <a:ext cx="112721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Wins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1C5D9B1-C003-4F1C-B45B-4A502F015A77}"/>
                </a:ext>
              </a:extLst>
            </p:cNvPr>
            <p:cNvSpPr txBox="1"/>
            <p:nvPr/>
          </p:nvSpPr>
          <p:spPr>
            <a:xfrm>
              <a:off x="5695040" y="2808414"/>
              <a:ext cx="112721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Average Deal Size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6CCC70-6061-430F-AF85-F4B635ADF609}"/>
                </a:ext>
              </a:extLst>
            </p:cNvPr>
            <p:cNvSpPr txBox="1"/>
            <p:nvPr/>
          </p:nvSpPr>
          <p:spPr>
            <a:xfrm>
              <a:off x="6929299" y="2808414"/>
              <a:ext cx="11272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/>
                <a:t>Calculated Sales Quota</a:t>
              </a:r>
            </a:p>
          </p:txBody>
        </p:sp>
      </p:grp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4F78843B-2643-4688-92E1-7CC8A15D2CA6}"/>
              </a:ext>
            </a:extLst>
          </p:cNvPr>
          <p:cNvSpPr/>
          <p:nvPr/>
        </p:nvSpPr>
        <p:spPr bwMode="auto">
          <a:xfrm>
            <a:off x="8329568" y="4182913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12.5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BDA9BE8-E144-46CE-AE2E-4CE93139BBED}"/>
              </a:ext>
            </a:extLst>
          </p:cNvPr>
          <p:cNvSpPr/>
          <p:nvPr/>
        </p:nvSpPr>
        <p:spPr bwMode="auto">
          <a:xfrm>
            <a:off x="9569451" y="4182913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$100K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E94B00E-57AE-45F9-844D-140F5735876F}"/>
              </a:ext>
            </a:extLst>
          </p:cNvPr>
          <p:cNvSpPr/>
          <p:nvPr/>
        </p:nvSpPr>
        <p:spPr bwMode="auto">
          <a:xfrm>
            <a:off x="10798085" y="4182913"/>
            <a:ext cx="714422" cy="2175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bg1"/>
                </a:solidFill>
              </a:rPr>
              <a:t>$1.25M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D3A0725-6F21-4C39-A793-20A27DD36BAC}"/>
              </a:ext>
            </a:extLst>
          </p:cNvPr>
          <p:cNvSpPr/>
          <p:nvPr/>
        </p:nvSpPr>
        <p:spPr bwMode="auto">
          <a:xfrm flipH="1">
            <a:off x="8323217" y="3619500"/>
            <a:ext cx="3226120" cy="376057"/>
          </a:xfrm>
          <a:prstGeom prst="rect">
            <a:avLst/>
          </a:prstGeom>
          <a:solidFill>
            <a:schemeClr val="accent2">
              <a:alpha val="89935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0800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Step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01E59E3-59CA-4839-92E9-3148FF4CBF0E}"/>
              </a:ext>
            </a:extLst>
          </p:cNvPr>
          <p:cNvSpPr/>
          <p:nvPr/>
        </p:nvSpPr>
        <p:spPr bwMode="auto">
          <a:xfrm flipH="1">
            <a:off x="11549338" y="3619500"/>
            <a:ext cx="375963" cy="3760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63B54C2-C9C4-48E3-800E-F3083200F093}"/>
              </a:ext>
            </a:extLst>
          </p:cNvPr>
          <p:cNvSpPr/>
          <p:nvPr/>
        </p:nvSpPr>
        <p:spPr bwMode="auto">
          <a:xfrm>
            <a:off x="443451" y="2496555"/>
            <a:ext cx="1534302" cy="3268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Territory Potential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D2400F6-900C-4B60-B09B-43D9C2D29EAF}"/>
              </a:ext>
            </a:extLst>
          </p:cNvPr>
          <p:cNvSpPr/>
          <p:nvPr/>
        </p:nvSpPr>
        <p:spPr bwMode="auto">
          <a:xfrm>
            <a:off x="2473236" y="2496555"/>
            <a:ext cx="1534302" cy="3268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Average Deal Size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81A87827-9A4D-44E0-A642-8DB246D6643F}"/>
              </a:ext>
            </a:extLst>
          </p:cNvPr>
          <p:cNvSpPr/>
          <p:nvPr/>
        </p:nvSpPr>
        <p:spPr bwMode="auto">
          <a:xfrm>
            <a:off x="443451" y="4023566"/>
            <a:ext cx="1534302" cy="3268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Leads Per Proposal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A89C4FD5-2D23-4336-AECE-3C302BFC417E}"/>
              </a:ext>
            </a:extLst>
          </p:cNvPr>
          <p:cNvSpPr/>
          <p:nvPr/>
        </p:nvSpPr>
        <p:spPr bwMode="auto">
          <a:xfrm>
            <a:off x="2473236" y="4023566"/>
            <a:ext cx="1534302" cy="32686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Average Win Rate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F1C6CC3-C63C-42FE-B45C-222BE2486BF8}"/>
              </a:ext>
            </a:extLst>
          </p:cNvPr>
          <p:cNvGrpSpPr/>
          <p:nvPr/>
        </p:nvGrpSpPr>
        <p:grpSpPr>
          <a:xfrm>
            <a:off x="1057446" y="2204826"/>
            <a:ext cx="306313" cy="213205"/>
            <a:chOff x="3408363" y="2940050"/>
            <a:chExt cx="360363" cy="250826"/>
          </a:xfrm>
          <a:solidFill>
            <a:schemeClr val="accent6"/>
          </a:solidFill>
        </p:grpSpPr>
        <p:sp>
          <p:nvSpPr>
            <p:cNvPr id="119" name="Freeform 22">
              <a:extLst>
                <a:ext uri="{FF2B5EF4-FFF2-40B4-BE49-F238E27FC236}">
                  <a16:creationId xmlns:a16="http://schemas.microsoft.com/office/drawing/2014/main" id="{064E4671-EFE2-442B-A9A8-05CAC68D8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solidFill>
                  <a:schemeClr val="accent6"/>
                </a:solidFill>
              </a:endParaRPr>
            </a:p>
          </p:txBody>
        </p:sp>
        <p:sp>
          <p:nvSpPr>
            <p:cNvPr id="120" name="Freeform 23">
              <a:extLst>
                <a:ext uri="{FF2B5EF4-FFF2-40B4-BE49-F238E27FC236}">
                  <a16:creationId xmlns:a16="http://schemas.microsoft.com/office/drawing/2014/main" id="{5A676152-17B5-4261-A105-955F9334A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24">
              <a:extLst>
                <a:ext uri="{FF2B5EF4-FFF2-40B4-BE49-F238E27FC236}">
                  <a16:creationId xmlns:a16="http://schemas.microsoft.com/office/drawing/2014/main" id="{2C02DA56-BBD5-4866-9EAE-FB87DABB3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0EA4A5F-0F83-4C63-BEC4-59AAAA2F34F1}"/>
              </a:ext>
            </a:extLst>
          </p:cNvPr>
          <p:cNvGrpSpPr/>
          <p:nvPr/>
        </p:nvGrpSpPr>
        <p:grpSpPr>
          <a:xfrm>
            <a:off x="3087231" y="2204826"/>
            <a:ext cx="306313" cy="213205"/>
            <a:chOff x="3408363" y="2940050"/>
            <a:chExt cx="360363" cy="250826"/>
          </a:xfrm>
          <a:solidFill>
            <a:schemeClr val="accent6"/>
          </a:solidFill>
        </p:grpSpPr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F7091AC5-7883-43A5-8DC0-F98AC9582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6"/>
                </a:solidFill>
              </a:endParaRPr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D5F7CB9E-D94F-4472-8DD6-BFEDEE5AB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6"/>
                </a:solidFill>
              </a:endParaRPr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9AD29982-0D4E-4315-AEF2-72027FBD7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6"/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8989093-FC7B-4843-8B88-1BE5988AB5CD}"/>
              </a:ext>
            </a:extLst>
          </p:cNvPr>
          <p:cNvGrpSpPr/>
          <p:nvPr/>
        </p:nvGrpSpPr>
        <p:grpSpPr>
          <a:xfrm>
            <a:off x="1057446" y="3714931"/>
            <a:ext cx="306313" cy="213205"/>
            <a:chOff x="3408363" y="2940050"/>
            <a:chExt cx="360363" cy="250826"/>
          </a:xfrm>
          <a:solidFill>
            <a:schemeClr val="accent6"/>
          </a:solidFill>
        </p:grpSpPr>
        <p:sp>
          <p:nvSpPr>
            <p:cNvPr id="129" name="Freeform 22">
              <a:extLst>
                <a:ext uri="{FF2B5EF4-FFF2-40B4-BE49-F238E27FC236}">
                  <a16:creationId xmlns:a16="http://schemas.microsoft.com/office/drawing/2014/main" id="{D30DDC20-F652-4C33-BFB1-E1449E547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23">
              <a:extLst>
                <a:ext uri="{FF2B5EF4-FFF2-40B4-BE49-F238E27FC236}">
                  <a16:creationId xmlns:a16="http://schemas.microsoft.com/office/drawing/2014/main" id="{D256D037-83C3-4867-A5E7-DFD04DC2A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Freeform 24">
              <a:extLst>
                <a:ext uri="{FF2B5EF4-FFF2-40B4-BE49-F238E27FC236}">
                  <a16:creationId xmlns:a16="http://schemas.microsoft.com/office/drawing/2014/main" id="{324734EE-7ACA-4466-8531-B864CB5D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7632996-B5D3-4C2F-B016-796B9AC26E05}"/>
              </a:ext>
            </a:extLst>
          </p:cNvPr>
          <p:cNvGrpSpPr/>
          <p:nvPr/>
        </p:nvGrpSpPr>
        <p:grpSpPr>
          <a:xfrm>
            <a:off x="3087231" y="3714931"/>
            <a:ext cx="306313" cy="213205"/>
            <a:chOff x="3408363" y="2940050"/>
            <a:chExt cx="360363" cy="250826"/>
          </a:xfrm>
          <a:solidFill>
            <a:schemeClr val="accent6"/>
          </a:solidFill>
        </p:grpSpPr>
        <p:sp>
          <p:nvSpPr>
            <p:cNvPr id="133" name="Freeform 22">
              <a:extLst>
                <a:ext uri="{FF2B5EF4-FFF2-40B4-BE49-F238E27FC236}">
                  <a16:creationId xmlns:a16="http://schemas.microsoft.com/office/drawing/2014/main" id="{6C69E90F-5E88-4E38-A7E2-FB74ACE7F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38" y="2940050"/>
              <a:ext cx="120650" cy="101600"/>
            </a:xfrm>
            <a:custGeom>
              <a:avLst/>
              <a:gdLst>
                <a:gd name="T0" fmla="*/ 2 w 32"/>
                <a:gd name="T1" fmla="*/ 27 h 27"/>
                <a:gd name="T2" fmla="*/ 1 w 32"/>
                <a:gd name="T3" fmla="*/ 27 h 27"/>
                <a:gd name="T4" fmla="*/ 1 w 32"/>
                <a:gd name="T5" fmla="*/ 24 h 27"/>
                <a:gd name="T6" fmla="*/ 24 w 32"/>
                <a:gd name="T7" fmla="*/ 1 h 27"/>
                <a:gd name="T8" fmla="*/ 27 w 32"/>
                <a:gd name="T9" fmla="*/ 1 h 27"/>
                <a:gd name="T10" fmla="*/ 31 w 32"/>
                <a:gd name="T11" fmla="*/ 6 h 27"/>
                <a:gd name="T12" fmla="*/ 31 w 32"/>
                <a:gd name="T13" fmla="*/ 8 h 27"/>
                <a:gd name="T14" fmla="*/ 29 w 32"/>
                <a:gd name="T15" fmla="*/ 8 h 27"/>
                <a:gd name="T16" fmla="*/ 25 w 32"/>
                <a:gd name="T17" fmla="*/ 5 h 27"/>
                <a:gd name="T18" fmla="*/ 4 w 32"/>
                <a:gd name="T19" fmla="*/ 27 h 27"/>
                <a:gd name="T20" fmla="*/ 2 w 32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8"/>
                    <a:pt x="31" y="8"/>
                  </a:cubicBezTo>
                  <a:cubicBezTo>
                    <a:pt x="31" y="9"/>
                    <a:pt x="29" y="9"/>
                    <a:pt x="29" y="8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23">
              <a:extLst>
                <a:ext uri="{FF2B5EF4-FFF2-40B4-BE49-F238E27FC236}">
                  <a16:creationId xmlns:a16="http://schemas.microsoft.com/office/drawing/2014/main" id="{032BC607-FE48-4129-AE0E-46DD43910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3046413"/>
              <a:ext cx="112713" cy="144463"/>
            </a:xfrm>
            <a:custGeom>
              <a:avLst/>
              <a:gdLst>
                <a:gd name="T0" fmla="*/ 24 w 30"/>
                <a:gd name="T1" fmla="*/ 38 h 38"/>
                <a:gd name="T2" fmla="*/ 23 w 30"/>
                <a:gd name="T3" fmla="*/ 37 h 38"/>
                <a:gd name="T4" fmla="*/ 1 w 30"/>
                <a:gd name="T5" fmla="*/ 15 h 38"/>
                <a:gd name="T6" fmla="*/ 1 w 30"/>
                <a:gd name="T7" fmla="*/ 12 h 38"/>
                <a:gd name="T8" fmla="*/ 12 w 30"/>
                <a:gd name="T9" fmla="*/ 1 h 38"/>
                <a:gd name="T10" fmla="*/ 14 w 30"/>
                <a:gd name="T11" fmla="*/ 1 h 38"/>
                <a:gd name="T12" fmla="*/ 19 w 30"/>
                <a:gd name="T13" fmla="*/ 5 h 38"/>
                <a:gd name="T14" fmla="*/ 19 w 30"/>
                <a:gd name="T15" fmla="*/ 8 h 38"/>
                <a:gd name="T16" fmla="*/ 16 w 30"/>
                <a:gd name="T17" fmla="*/ 8 h 38"/>
                <a:gd name="T18" fmla="*/ 13 w 30"/>
                <a:gd name="T19" fmla="*/ 5 h 38"/>
                <a:gd name="T20" fmla="*/ 5 w 30"/>
                <a:gd name="T21" fmla="*/ 14 h 38"/>
                <a:gd name="T22" fmla="*/ 24 w 30"/>
                <a:gd name="T23" fmla="*/ 33 h 38"/>
                <a:gd name="T24" fmla="*/ 26 w 30"/>
                <a:gd name="T25" fmla="*/ 31 h 38"/>
                <a:gd name="T26" fmla="*/ 29 w 30"/>
                <a:gd name="T27" fmla="*/ 31 h 38"/>
                <a:gd name="T28" fmla="*/ 29 w 30"/>
                <a:gd name="T29" fmla="*/ 34 h 38"/>
                <a:gd name="T30" fmla="*/ 25 w 30"/>
                <a:gd name="T31" fmla="*/ 37 h 38"/>
                <a:gd name="T32" fmla="*/ 24 w 30"/>
                <a:gd name="T3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8">
                  <a:moveTo>
                    <a:pt x="24" y="38"/>
                  </a:moveTo>
                  <a:cubicBezTo>
                    <a:pt x="24" y="38"/>
                    <a:pt x="23" y="37"/>
                    <a:pt x="23" y="3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8" y="9"/>
                    <a:pt x="17" y="9"/>
                    <a:pt x="16" y="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30"/>
                    <a:pt x="28" y="30"/>
                    <a:pt x="29" y="31"/>
                  </a:cubicBezTo>
                  <a:cubicBezTo>
                    <a:pt x="30" y="31"/>
                    <a:pt x="30" y="33"/>
                    <a:pt x="29" y="34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8"/>
                    <a:pt x="2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24">
              <a:extLst>
                <a:ext uri="{FF2B5EF4-FFF2-40B4-BE49-F238E27FC236}">
                  <a16:creationId xmlns:a16="http://schemas.microsoft.com/office/drawing/2014/main" id="{8D207ABC-94F8-4952-AF6B-6E77C0E87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1" y="2940050"/>
              <a:ext cx="288925" cy="250825"/>
            </a:xfrm>
            <a:custGeom>
              <a:avLst/>
              <a:gdLst>
                <a:gd name="T0" fmla="*/ 76 w 77"/>
                <a:gd name="T1" fmla="*/ 12 h 66"/>
                <a:gd name="T2" fmla="*/ 65 w 77"/>
                <a:gd name="T3" fmla="*/ 1 h 66"/>
                <a:gd name="T4" fmla="*/ 63 w 77"/>
                <a:gd name="T5" fmla="*/ 1 h 66"/>
                <a:gd name="T6" fmla="*/ 25 w 77"/>
                <a:gd name="T7" fmla="*/ 39 h 66"/>
                <a:gd name="T8" fmla="*/ 15 w 77"/>
                <a:gd name="T9" fmla="*/ 29 h 66"/>
                <a:gd name="T10" fmla="*/ 12 w 77"/>
                <a:gd name="T11" fmla="*/ 29 h 66"/>
                <a:gd name="T12" fmla="*/ 1 w 77"/>
                <a:gd name="T13" fmla="*/ 40 h 66"/>
                <a:gd name="T14" fmla="*/ 1 w 77"/>
                <a:gd name="T15" fmla="*/ 43 h 66"/>
                <a:gd name="T16" fmla="*/ 23 w 77"/>
                <a:gd name="T17" fmla="*/ 65 h 66"/>
                <a:gd name="T18" fmla="*/ 25 w 77"/>
                <a:gd name="T19" fmla="*/ 66 h 66"/>
                <a:gd name="T20" fmla="*/ 26 w 77"/>
                <a:gd name="T21" fmla="*/ 65 h 66"/>
                <a:gd name="T22" fmla="*/ 76 w 77"/>
                <a:gd name="T23" fmla="*/ 15 h 66"/>
                <a:gd name="T24" fmla="*/ 76 w 77"/>
                <a:gd name="T2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6" y="12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8"/>
                    <a:pt x="13" y="28"/>
                    <a:pt x="12" y="2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1"/>
                    <a:pt x="0" y="42"/>
                    <a:pt x="1" y="4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4" y="65"/>
                    <a:pt x="24" y="66"/>
                    <a:pt x="25" y="66"/>
                  </a:cubicBezTo>
                  <a:cubicBezTo>
                    <a:pt x="25" y="66"/>
                    <a:pt x="26" y="65"/>
                    <a:pt x="26" y="6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22E5B02-C452-4EB3-B5D7-3C36B9A29B97}"/>
              </a:ext>
            </a:extLst>
          </p:cNvPr>
          <p:cNvSpPr/>
          <p:nvPr/>
        </p:nvSpPr>
        <p:spPr bwMode="auto">
          <a:xfrm>
            <a:off x="5351342" y="2688542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12" name="Flowchart: Connector 111">
            <a:extLst>
              <a:ext uri="{FF2B5EF4-FFF2-40B4-BE49-F238E27FC236}">
                <a16:creationId xmlns:a16="http://schemas.microsoft.com/office/drawing/2014/main" id="{AF513D0B-66AE-4D23-B9C0-48FEE79F0F5A}"/>
              </a:ext>
            </a:extLst>
          </p:cNvPr>
          <p:cNvSpPr/>
          <p:nvPr/>
        </p:nvSpPr>
        <p:spPr bwMode="auto">
          <a:xfrm>
            <a:off x="6585601" y="2688542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18" name="Flowchart: Connector 117">
            <a:extLst>
              <a:ext uri="{FF2B5EF4-FFF2-40B4-BE49-F238E27FC236}">
                <a16:creationId xmlns:a16="http://schemas.microsoft.com/office/drawing/2014/main" id="{3B69431D-C3C3-471C-BC72-5D7549F77A64}"/>
              </a:ext>
            </a:extLst>
          </p:cNvPr>
          <p:cNvSpPr/>
          <p:nvPr/>
        </p:nvSpPr>
        <p:spPr bwMode="auto">
          <a:xfrm>
            <a:off x="9220126" y="2688542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22" name="Flowchart: Connector 121">
            <a:extLst>
              <a:ext uri="{FF2B5EF4-FFF2-40B4-BE49-F238E27FC236}">
                <a16:creationId xmlns:a16="http://schemas.microsoft.com/office/drawing/2014/main" id="{3B11D2BF-D80A-4C1C-919C-49E41F48A15F}"/>
              </a:ext>
            </a:extLst>
          </p:cNvPr>
          <p:cNvSpPr/>
          <p:nvPr/>
        </p:nvSpPr>
        <p:spPr bwMode="auto">
          <a:xfrm>
            <a:off x="10454385" y="2688542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36" name="Flowchart: Connector 135">
            <a:extLst>
              <a:ext uri="{FF2B5EF4-FFF2-40B4-BE49-F238E27FC236}">
                <a16:creationId xmlns:a16="http://schemas.microsoft.com/office/drawing/2014/main" id="{BF3325F1-CE10-43D9-AA67-0398A051E9B2}"/>
              </a:ext>
            </a:extLst>
          </p:cNvPr>
          <p:cNvSpPr/>
          <p:nvPr/>
        </p:nvSpPr>
        <p:spPr bwMode="auto">
          <a:xfrm>
            <a:off x="5351342" y="4207904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37" name="Flowchart: Connector 136">
            <a:extLst>
              <a:ext uri="{FF2B5EF4-FFF2-40B4-BE49-F238E27FC236}">
                <a16:creationId xmlns:a16="http://schemas.microsoft.com/office/drawing/2014/main" id="{227B2835-3269-4FE6-8CFF-9E8527F97765}"/>
              </a:ext>
            </a:extLst>
          </p:cNvPr>
          <p:cNvSpPr/>
          <p:nvPr/>
        </p:nvSpPr>
        <p:spPr bwMode="auto">
          <a:xfrm>
            <a:off x="6585601" y="4207904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38" name="Flowchart: Connector 137">
            <a:extLst>
              <a:ext uri="{FF2B5EF4-FFF2-40B4-BE49-F238E27FC236}">
                <a16:creationId xmlns:a16="http://schemas.microsoft.com/office/drawing/2014/main" id="{B76804DA-3396-4B35-82CE-8B8111C0DF3A}"/>
              </a:ext>
            </a:extLst>
          </p:cNvPr>
          <p:cNvSpPr/>
          <p:nvPr/>
        </p:nvSpPr>
        <p:spPr bwMode="auto">
          <a:xfrm>
            <a:off x="9220126" y="4207904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39" name="Flowchart: Connector 138">
            <a:extLst>
              <a:ext uri="{FF2B5EF4-FFF2-40B4-BE49-F238E27FC236}">
                <a16:creationId xmlns:a16="http://schemas.microsoft.com/office/drawing/2014/main" id="{D472CF48-8D52-4271-8ECB-2D1C18447012}"/>
              </a:ext>
            </a:extLst>
          </p:cNvPr>
          <p:cNvSpPr/>
          <p:nvPr/>
        </p:nvSpPr>
        <p:spPr bwMode="auto">
          <a:xfrm>
            <a:off x="10454385" y="4207904"/>
            <a:ext cx="167565" cy="167565"/>
          </a:xfrm>
          <a:prstGeom prst="flowChartConnector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100" b="1" dirty="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0933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F866F-35CB-E355-5BEF-EEC76CFED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Quota Stress Testing</a:t>
            </a:r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CFDC0119-3FB0-12E3-1298-E5DC88FED1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36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B021F2-2EFD-401E-9C08-D9A3676E5AD5}"/>
              </a:ext>
            </a:extLst>
          </p:cNvPr>
          <p:cNvSpPr/>
          <p:nvPr/>
        </p:nvSpPr>
        <p:spPr bwMode="auto">
          <a:xfrm>
            <a:off x="3252866" y="1471247"/>
            <a:ext cx="2714620" cy="37596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11082D-53E1-4D77-BD68-81A453D7144D}"/>
              </a:ext>
            </a:extLst>
          </p:cNvPr>
          <p:cNvSpPr/>
          <p:nvPr/>
        </p:nvSpPr>
        <p:spPr bwMode="auto">
          <a:xfrm>
            <a:off x="6229503" y="1471247"/>
            <a:ext cx="2714620" cy="378632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B2AADD-71E5-4FD1-A491-EAB654C4122F}"/>
              </a:ext>
            </a:extLst>
          </p:cNvPr>
          <p:cNvSpPr/>
          <p:nvPr/>
        </p:nvSpPr>
        <p:spPr bwMode="auto">
          <a:xfrm>
            <a:off x="9206140" y="1471247"/>
            <a:ext cx="2714620" cy="37596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D668394-46FC-4768-8E99-339953811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6" b="74082"/>
          <a:stretch>
            <a:fillRect/>
          </a:stretch>
        </p:blipFill>
        <p:spPr>
          <a:xfrm>
            <a:off x="0" y="5400676"/>
            <a:ext cx="12192000" cy="771525"/>
          </a:xfrm>
          <a:custGeom>
            <a:avLst/>
            <a:gdLst>
              <a:gd name="connsiteX0" fmla="*/ 0 w 12192000"/>
              <a:gd name="connsiteY0" fmla="*/ 0 h 771525"/>
              <a:gd name="connsiteX1" fmla="*/ 12192000 w 12192000"/>
              <a:gd name="connsiteY1" fmla="*/ 0 h 771525"/>
              <a:gd name="connsiteX2" fmla="*/ 12192000 w 12192000"/>
              <a:gd name="connsiteY2" fmla="*/ 771525 h 771525"/>
              <a:gd name="connsiteX3" fmla="*/ 0 w 12192000"/>
              <a:gd name="connsiteY3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71525">
                <a:moveTo>
                  <a:pt x="0" y="0"/>
                </a:moveTo>
                <a:lnTo>
                  <a:pt x="12192000" y="0"/>
                </a:lnTo>
                <a:lnTo>
                  <a:pt x="12192000" y="771525"/>
                </a:lnTo>
                <a:lnTo>
                  <a:pt x="0" y="7715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534" y="-256843"/>
            <a:ext cx="11042931" cy="1099457"/>
          </a:xfrm>
        </p:spPr>
        <p:txBody>
          <a:bodyPr/>
          <a:lstStyle/>
          <a:p>
            <a:r>
              <a:rPr lang="en-US" dirty="0"/>
              <a:t>A Tops-Down and Bottoms-Up Approach to Quota Setting Is Recommended to Ensure Right Balance Between Expectation and Reality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8B2C79-D455-4CE8-8370-EE5195380607}"/>
              </a:ext>
            </a:extLst>
          </p:cNvPr>
          <p:cNvSpPr/>
          <p:nvPr/>
        </p:nvSpPr>
        <p:spPr bwMode="auto">
          <a:xfrm>
            <a:off x="0" y="5400675"/>
            <a:ext cx="12192000" cy="771525"/>
          </a:xfrm>
          <a:prstGeom prst="rect">
            <a:avLst/>
          </a:prstGeom>
          <a:solidFill>
            <a:srgbClr val="2F414E">
              <a:alpha val="8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spcBef>
                <a:spcPts val="300"/>
              </a:spcBef>
              <a:spcAft>
                <a:spcPts val="300"/>
              </a:spcAft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Organizations that leverage both tops-down and bottoms-up approaches are better able to identify risks and opportunities in the corporate plan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AA01365C-7254-45A9-AB4E-ABC82CABFF4D}"/>
              </a:ext>
            </a:extLst>
          </p:cNvPr>
          <p:cNvSpPr/>
          <p:nvPr/>
        </p:nvSpPr>
        <p:spPr bwMode="auto">
          <a:xfrm>
            <a:off x="266704" y="1447801"/>
            <a:ext cx="2714620" cy="622300"/>
          </a:xfrm>
          <a:prstGeom prst="round2Same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ABAB64FB-644D-4668-B6C9-2920070B7320}"/>
              </a:ext>
            </a:extLst>
          </p:cNvPr>
          <p:cNvSpPr/>
          <p:nvPr/>
        </p:nvSpPr>
        <p:spPr bwMode="auto">
          <a:xfrm flipV="1">
            <a:off x="266704" y="4585131"/>
            <a:ext cx="2714620" cy="622300"/>
          </a:xfrm>
          <a:prstGeom prst="round2Same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93F0B4-F924-48ED-BF3D-F5C5D6ABD9F8}"/>
              </a:ext>
            </a:extLst>
          </p:cNvPr>
          <p:cNvSpPr txBox="1"/>
          <p:nvPr/>
        </p:nvSpPr>
        <p:spPr>
          <a:xfrm>
            <a:off x="657228" y="1635841"/>
            <a:ext cx="19335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Territory Potential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E6BCF-07D0-497D-A11D-B8C590D797FC}"/>
              </a:ext>
            </a:extLst>
          </p:cNvPr>
          <p:cNvSpPr txBox="1"/>
          <p:nvPr/>
        </p:nvSpPr>
        <p:spPr>
          <a:xfrm>
            <a:off x="657228" y="4649499"/>
            <a:ext cx="19335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Bottoms-Up Approach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A167DB-E2C6-4087-BFAC-D95BDBFBA6D5}"/>
              </a:ext>
            </a:extLst>
          </p:cNvPr>
          <p:cNvGrpSpPr/>
          <p:nvPr/>
        </p:nvGrpSpPr>
        <p:grpSpPr>
          <a:xfrm>
            <a:off x="532600" y="2158839"/>
            <a:ext cx="2182829" cy="2343391"/>
            <a:chOff x="437251" y="2158839"/>
            <a:chExt cx="2182829" cy="2343391"/>
          </a:xfrm>
        </p:grpSpPr>
        <p:pic>
          <p:nvPicPr>
            <p:cNvPr id="20" name="Picture 19" descr="A picture containing building, table, drawing&#10;&#10;Description automatically generated">
              <a:extLst>
                <a:ext uri="{FF2B5EF4-FFF2-40B4-BE49-F238E27FC236}">
                  <a16:creationId xmlns:a16="http://schemas.microsoft.com/office/drawing/2014/main" id="{8552CEB6-A66A-44D3-A36B-FED0B6A08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935028" y="3041569"/>
              <a:ext cx="1685052" cy="14606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DC6F96-4D30-4A9D-96AD-FBFBD1AF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251" y="2158839"/>
              <a:ext cx="1685052" cy="146066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15C9EEE-DA99-4B8D-A57A-3FA124FD4D3B}"/>
              </a:ext>
            </a:extLst>
          </p:cNvPr>
          <p:cNvSpPr txBox="1"/>
          <p:nvPr/>
        </p:nvSpPr>
        <p:spPr>
          <a:xfrm>
            <a:off x="4227518" y="1689620"/>
            <a:ext cx="1555413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Description</a:t>
            </a: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30E04A92-81E3-47B9-B04E-A9F6364610D5}"/>
              </a:ext>
            </a:extLst>
          </p:cNvPr>
          <p:cNvSpPr/>
          <p:nvPr/>
        </p:nvSpPr>
        <p:spPr bwMode="auto">
          <a:xfrm rot="10800000">
            <a:off x="3455377" y="1447800"/>
            <a:ext cx="587586" cy="715688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17D82-A79D-4018-9B64-31C8D50B6754}"/>
              </a:ext>
            </a:extLst>
          </p:cNvPr>
          <p:cNvSpPr txBox="1"/>
          <p:nvPr/>
        </p:nvSpPr>
        <p:spPr>
          <a:xfrm>
            <a:off x="7195177" y="1689620"/>
            <a:ext cx="1555413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Pros</a:t>
            </a: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998A870C-B0E4-453B-88FB-699F9C1D190A}"/>
              </a:ext>
            </a:extLst>
          </p:cNvPr>
          <p:cNvSpPr/>
          <p:nvPr/>
        </p:nvSpPr>
        <p:spPr bwMode="auto">
          <a:xfrm rot="10800000">
            <a:off x="6423036" y="1447800"/>
            <a:ext cx="587586" cy="715688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5908EA-589A-4445-B7B7-518C0284D3FB}"/>
              </a:ext>
            </a:extLst>
          </p:cNvPr>
          <p:cNvSpPr txBox="1"/>
          <p:nvPr/>
        </p:nvSpPr>
        <p:spPr>
          <a:xfrm>
            <a:off x="10195415" y="1689620"/>
            <a:ext cx="1555413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8D66C8-4563-40BB-8E68-4F67B6156930}"/>
              </a:ext>
            </a:extLst>
          </p:cNvPr>
          <p:cNvCxnSpPr>
            <a:cxnSpLocks/>
          </p:cNvCxnSpPr>
          <p:nvPr/>
        </p:nvCxnSpPr>
        <p:spPr>
          <a:xfrm>
            <a:off x="4033986" y="2093639"/>
            <a:ext cx="1748946" cy="0"/>
          </a:xfrm>
          <a:prstGeom prst="straightConnector1">
            <a:avLst/>
          </a:prstGeom>
          <a:ln w="63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0A7049E-8831-47FC-BC82-0652C5864976}"/>
              </a:ext>
            </a:extLst>
          </p:cNvPr>
          <p:cNvCxnSpPr>
            <a:cxnSpLocks/>
          </p:cNvCxnSpPr>
          <p:nvPr/>
        </p:nvCxnSpPr>
        <p:spPr>
          <a:xfrm>
            <a:off x="7001644" y="2093639"/>
            <a:ext cx="1748946" cy="0"/>
          </a:xfrm>
          <a:prstGeom prst="straightConnector1">
            <a:avLst/>
          </a:prstGeom>
          <a:ln w="63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29B6BC-83E9-4B07-859C-C010C4A23139}"/>
              </a:ext>
            </a:extLst>
          </p:cNvPr>
          <p:cNvCxnSpPr>
            <a:cxnSpLocks/>
          </p:cNvCxnSpPr>
          <p:nvPr/>
        </p:nvCxnSpPr>
        <p:spPr>
          <a:xfrm>
            <a:off x="10001882" y="2093639"/>
            <a:ext cx="1748946" cy="0"/>
          </a:xfrm>
          <a:prstGeom prst="straightConnector1">
            <a:avLst/>
          </a:prstGeom>
          <a:ln w="63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CA8C910-0E69-4E05-AB13-28E191229A4A}"/>
              </a:ext>
            </a:extLst>
          </p:cNvPr>
          <p:cNvSpPr txBox="1"/>
          <p:nvPr/>
        </p:nvSpPr>
        <p:spPr>
          <a:xfrm>
            <a:off x="6423037" y="2271074"/>
            <a:ext cx="2327554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Ensures the board’s performance expectation is distributed to the field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Simple and easy to understand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Helps organizations identify the root cause of problems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B29755-8430-4CE7-87C6-5A47207B82B5}"/>
              </a:ext>
            </a:extLst>
          </p:cNvPr>
          <p:cNvSpPr txBox="1"/>
          <p:nvPr/>
        </p:nvSpPr>
        <p:spPr>
          <a:xfrm>
            <a:off x="3455378" y="2271074"/>
            <a:ext cx="2327554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The most common approach for setting quotas is tops-down; here the organization starts with a corporate target, which gets cascaded down to the various sales hierarchy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CBB3B3-9887-4DF9-B608-FA12E46247BA}"/>
              </a:ext>
            </a:extLst>
          </p:cNvPr>
          <p:cNvSpPr txBox="1"/>
          <p:nvPr/>
        </p:nvSpPr>
        <p:spPr>
          <a:xfrm>
            <a:off x="9423274" y="2271074"/>
            <a:ext cx="2327554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Minimal weight to sales team’s abilities and historic performance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Contributes to higher sales rep turnover given unrealistic targets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CD09E8-D725-4D40-BF1C-6C621DC35E6A}"/>
              </a:ext>
            </a:extLst>
          </p:cNvPr>
          <p:cNvSpPr txBox="1"/>
          <p:nvPr/>
        </p:nvSpPr>
        <p:spPr>
          <a:xfrm>
            <a:off x="3455378" y="3579612"/>
            <a:ext cx="2327554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The ideal approach for setting quotas is bottoms-up; sales managers start by looking at historic data and growth trends, which reflect what the reps can generate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ED9BFC-A735-4F10-B5F5-78E8047F5707}"/>
              </a:ext>
            </a:extLst>
          </p:cNvPr>
          <p:cNvSpPr txBox="1"/>
          <p:nvPr/>
        </p:nvSpPr>
        <p:spPr>
          <a:xfrm>
            <a:off x="6423037" y="3579612"/>
            <a:ext cx="2327554" cy="1292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Conservative based approach (“keep doing what you’re doing”)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Enables organization to create the most efficient coverage model and maximize expansion opportunities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Helps organizations identify the root cause of problems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17398D-F875-4A10-92CD-CDB2234A10D6}"/>
              </a:ext>
            </a:extLst>
          </p:cNvPr>
          <p:cNvSpPr txBox="1"/>
          <p:nvPr/>
        </p:nvSpPr>
        <p:spPr>
          <a:xfrm>
            <a:off x="9423274" y="3579612"/>
            <a:ext cx="2327554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More complex and timely; requires greater data accuracy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Does not sufficiently account for changing expectations with win rate, deal size, and sales cycle time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9CED51-954C-4FE9-964D-29ADC323BB6D}"/>
              </a:ext>
            </a:extLst>
          </p:cNvPr>
          <p:cNvCxnSpPr>
            <a:cxnSpLocks/>
          </p:cNvCxnSpPr>
          <p:nvPr/>
        </p:nvCxnSpPr>
        <p:spPr>
          <a:xfrm>
            <a:off x="6423036" y="3479341"/>
            <a:ext cx="2327553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4DE2F3-ECE1-400C-8A82-A76F2758B0DE}"/>
              </a:ext>
            </a:extLst>
          </p:cNvPr>
          <p:cNvCxnSpPr>
            <a:cxnSpLocks/>
          </p:cNvCxnSpPr>
          <p:nvPr/>
        </p:nvCxnSpPr>
        <p:spPr>
          <a:xfrm>
            <a:off x="9423275" y="3479341"/>
            <a:ext cx="2327553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1A98867-C2E2-4EC8-B0CD-6C064B2F6F49}"/>
              </a:ext>
            </a:extLst>
          </p:cNvPr>
          <p:cNvCxnSpPr>
            <a:cxnSpLocks/>
          </p:cNvCxnSpPr>
          <p:nvPr/>
        </p:nvCxnSpPr>
        <p:spPr>
          <a:xfrm>
            <a:off x="3455378" y="3479341"/>
            <a:ext cx="2327553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: Top Corners Rounded 57">
            <a:extLst>
              <a:ext uri="{FF2B5EF4-FFF2-40B4-BE49-F238E27FC236}">
                <a16:creationId xmlns:a16="http://schemas.microsoft.com/office/drawing/2014/main" id="{3ED9B5E6-55F7-47FE-9AA7-1A2991DEA0D5}"/>
              </a:ext>
            </a:extLst>
          </p:cNvPr>
          <p:cNvSpPr/>
          <p:nvPr/>
        </p:nvSpPr>
        <p:spPr bwMode="auto">
          <a:xfrm rot="10800000">
            <a:off x="9423274" y="1447800"/>
            <a:ext cx="587586" cy="715688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49100F6-F32B-475D-8FDD-1284A33DA73F}"/>
              </a:ext>
            </a:extLst>
          </p:cNvPr>
          <p:cNvGrpSpPr/>
          <p:nvPr/>
        </p:nvGrpSpPr>
        <p:grpSpPr>
          <a:xfrm>
            <a:off x="3621375" y="1624669"/>
            <a:ext cx="255588" cy="361951"/>
            <a:chOff x="8485188" y="2163763"/>
            <a:chExt cx="255588" cy="361951"/>
          </a:xfrm>
          <a:solidFill>
            <a:schemeClr val="accent1"/>
          </a:solidFill>
        </p:grpSpPr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E35EF7B4-3758-42FF-B33A-35851F3A0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188" y="2209801"/>
              <a:ext cx="255588" cy="315913"/>
            </a:xfrm>
            <a:custGeom>
              <a:avLst/>
              <a:gdLst>
                <a:gd name="T0" fmla="*/ 66 w 68"/>
                <a:gd name="T1" fmla="*/ 0 h 84"/>
                <a:gd name="T2" fmla="*/ 56 w 68"/>
                <a:gd name="T3" fmla="*/ 0 h 84"/>
                <a:gd name="T4" fmla="*/ 56 w 68"/>
                <a:gd name="T5" fmla="*/ 68 h 84"/>
                <a:gd name="T6" fmla="*/ 12 w 68"/>
                <a:gd name="T7" fmla="*/ 68 h 84"/>
                <a:gd name="T8" fmla="*/ 12 w 68"/>
                <a:gd name="T9" fmla="*/ 0 h 84"/>
                <a:gd name="T10" fmla="*/ 2 w 68"/>
                <a:gd name="T11" fmla="*/ 0 h 84"/>
                <a:gd name="T12" fmla="*/ 0 w 68"/>
                <a:gd name="T13" fmla="*/ 2 h 84"/>
                <a:gd name="T14" fmla="*/ 0 w 68"/>
                <a:gd name="T15" fmla="*/ 82 h 84"/>
                <a:gd name="T16" fmla="*/ 2 w 68"/>
                <a:gd name="T17" fmla="*/ 84 h 84"/>
                <a:gd name="T18" fmla="*/ 66 w 68"/>
                <a:gd name="T19" fmla="*/ 84 h 84"/>
                <a:gd name="T20" fmla="*/ 68 w 68"/>
                <a:gd name="T21" fmla="*/ 82 h 84"/>
                <a:gd name="T22" fmla="*/ 68 w 68"/>
                <a:gd name="T23" fmla="*/ 2 h 84"/>
                <a:gd name="T24" fmla="*/ 66 w 68"/>
                <a:gd name="T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4">
                  <a:moveTo>
                    <a:pt x="66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7" y="84"/>
                    <a:pt x="68" y="83"/>
                    <a:pt x="68" y="8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2DAF3B2F-0651-4501-B918-1E15D1CF7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2298701"/>
              <a:ext cx="119063" cy="15875"/>
            </a:xfrm>
            <a:custGeom>
              <a:avLst/>
              <a:gdLst>
                <a:gd name="T0" fmla="*/ 30 w 32"/>
                <a:gd name="T1" fmla="*/ 0 h 4"/>
                <a:gd name="T2" fmla="*/ 2 w 32"/>
                <a:gd name="T3" fmla="*/ 0 h 4"/>
                <a:gd name="T4" fmla="*/ 0 w 32"/>
                <a:gd name="T5" fmla="*/ 2 h 4"/>
                <a:gd name="T6" fmla="*/ 2 w 32"/>
                <a:gd name="T7" fmla="*/ 4 h 4"/>
                <a:gd name="T8" fmla="*/ 30 w 32"/>
                <a:gd name="T9" fmla="*/ 4 h 4"/>
                <a:gd name="T10" fmla="*/ 32 w 32"/>
                <a:gd name="T11" fmla="*/ 2 h 4"/>
                <a:gd name="T12" fmla="*/ 30 w 3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F6DA8AAE-37F8-4505-AB6D-FB3C8A41F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2328863"/>
              <a:ext cx="119063" cy="15875"/>
            </a:xfrm>
            <a:custGeom>
              <a:avLst/>
              <a:gdLst>
                <a:gd name="T0" fmla="*/ 30 w 32"/>
                <a:gd name="T1" fmla="*/ 0 h 4"/>
                <a:gd name="T2" fmla="*/ 2 w 32"/>
                <a:gd name="T3" fmla="*/ 0 h 4"/>
                <a:gd name="T4" fmla="*/ 0 w 32"/>
                <a:gd name="T5" fmla="*/ 2 h 4"/>
                <a:gd name="T6" fmla="*/ 2 w 32"/>
                <a:gd name="T7" fmla="*/ 4 h 4"/>
                <a:gd name="T8" fmla="*/ 30 w 32"/>
                <a:gd name="T9" fmla="*/ 4 h 4"/>
                <a:gd name="T10" fmla="*/ 32 w 32"/>
                <a:gd name="T11" fmla="*/ 2 h 4"/>
                <a:gd name="T12" fmla="*/ 30 w 3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6618B050-F9FE-4966-BD8A-212B0911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2359026"/>
              <a:ext cx="119063" cy="15875"/>
            </a:xfrm>
            <a:custGeom>
              <a:avLst/>
              <a:gdLst>
                <a:gd name="T0" fmla="*/ 30 w 32"/>
                <a:gd name="T1" fmla="*/ 0 h 4"/>
                <a:gd name="T2" fmla="*/ 2 w 32"/>
                <a:gd name="T3" fmla="*/ 0 h 4"/>
                <a:gd name="T4" fmla="*/ 0 w 32"/>
                <a:gd name="T5" fmla="*/ 2 h 4"/>
                <a:gd name="T6" fmla="*/ 2 w 32"/>
                <a:gd name="T7" fmla="*/ 4 h 4"/>
                <a:gd name="T8" fmla="*/ 30 w 32"/>
                <a:gd name="T9" fmla="*/ 4 h 4"/>
                <a:gd name="T10" fmla="*/ 32 w 32"/>
                <a:gd name="T11" fmla="*/ 2 h 4"/>
                <a:gd name="T12" fmla="*/ 30 w 3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1BA821EE-413B-4C46-91A8-D3110C1D8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2389188"/>
              <a:ext cx="119063" cy="15875"/>
            </a:xfrm>
            <a:custGeom>
              <a:avLst/>
              <a:gdLst>
                <a:gd name="T0" fmla="*/ 30 w 32"/>
                <a:gd name="T1" fmla="*/ 0 h 4"/>
                <a:gd name="T2" fmla="*/ 2 w 32"/>
                <a:gd name="T3" fmla="*/ 0 h 4"/>
                <a:gd name="T4" fmla="*/ 0 w 32"/>
                <a:gd name="T5" fmla="*/ 2 h 4"/>
                <a:gd name="T6" fmla="*/ 2 w 32"/>
                <a:gd name="T7" fmla="*/ 4 h 4"/>
                <a:gd name="T8" fmla="*/ 30 w 32"/>
                <a:gd name="T9" fmla="*/ 4 h 4"/>
                <a:gd name="T10" fmla="*/ 32 w 32"/>
                <a:gd name="T11" fmla="*/ 2 h 4"/>
                <a:gd name="T12" fmla="*/ 30 w 3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id="{7531B31A-D179-4A23-9708-251273C5E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13" y="2163763"/>
              <a:ext cx="134938" cy="104775"/>
            </a:xfrm>
            <a:custGeom>
              <a:avLst/>
              <a:gdLst>
                <a:gd name="T0" fmla="*/ 2 w 36"/>
                <a:gd name="T1" fmla="*/ 28 h 28"/>
                <a:gd name="T2" fmla="*/ 34 w 36"/>
                <a:gd name="T3" fmla="*/ 28 h 28"/>
                <a:gd name="T4" fmla="*/ 36 w 36"/>
                <a:gd name="T5" fmla="*/ 26 h 28"/>
                <a:gd name="T6" fmla="*/ 36 w 36"/>
                <a:gd name="T7" fmla="*/ 10 h 28"/>
                <a:gd name="T8" fmla="*/ 34 w 36"/>
                <a:gd name="T9" fmla="*/ 8 h 28"/>
                <a:gd name="T10" fmla="*/ 28 w 36"/>
                <a:gd name="T11" fmla="*/ 8 h 28"/>
                <a:gd name="T12" fmla="*/ 18 w 36"/>
                <a:gd name="T13" fmla="*/ 0 h 28"/>
                <a:gd name="T14" fmla="*/ 8 w 36"/>
                <a:gd name="T15" fmla="*/ 8 h 28"/>
                <a:gd name="T16" fmla="*/ 2 w 36"/>
                <a:gd name="T17" fmla="*/ 8 h 28"/>
                <a:gd name="T18" fmla="*/ 0 w 36"/>
                <a:gd name="T19" fmla="*/ 10 h 28"/>
                <a:gd name="T20" fmla="*/ 0 w 36"/>
                <a:gd name="T21" fmla="*/ 26 h 28"/>
                <a:gd name="T22" fmla="*/ 2 w 36"/>
                <a:gd name="T2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8">
                  <a:moveTo>
                    <a:pt x="2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28"/>
                    <a:pt x="36" y="27"/>
                    <a:pt x="36" y="2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5" y="8"/>
                    <a:pt x="3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3"/>
                    <a:pt x="23" y="0"/>
                    <a:pt x="18" y="0"/>
                  </a:cubicBezTo>
                  <a:cubicBezTo>
                    <a:pt x="13" y="0"/>
                    <a:pt x="9" y="3"/>
                    <a:pt x="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8" name="Freeform 13">
            <a:extLst>
              <a:ext uri="{FF2B5EF4-FFF2-40B4-BE49-F238E27FC236}">
                <a16:creationId xmlns:a16="http://schemas.microsoft.com/office/drawing/2014/main" id="{6DE37C4B-DF00-4DEC-8FD4-A0648350AADC}"/>
              </a:ext>
            </a:extLst>
          </p:cNvPr>
          <p:cNvSpPr>
            <a:spLocks noEditPoints="1"/>
          </p:cNvSpPr>
          <p:nvPr/>
        </p:nvSpPr>
        <p:spPr bwMode="auto">
          <a:xfrm>
            <a:off x="6536648" y="1623875"/>
            <a:ext cx="360363" cy="363538"/>
          </a:xfrm>
          <a:custGeom>
            <a:avLst/>
            <a:gdLst>
              <a:gd name="T0" fmla="*/ 96 w 96"/>
              <a:gd name="T1" fmla="*/ 48 h 96"/>
              <a:gd name="T2" fmla="*/ 91 w 96"/>
              <a:gd name="T3" fmla="*/ 39 h 96"/>
              <a:gd name="T4" fmla="*/ 92 w 96"/>
              <a:gd name="T5" fmla="*/ 30 h 96"/>
              <a:gd name="T6" fmla="*/ 85 w 96"/>
              <a:gd name="T7" fmla="*/ 24 h 96"/>
              <a:gd name="T8" fmla="*/ 82 w 96"/>
              <a:gd name="T9" fmla="*/ 14 h 96"/>
              <a:gd name="T10" fmla="*/ 72 w 96"/>
              <a:gd name="T11" fmla="*/ 11 h 96"/>
              <a:gd name="T12" fmla="*/ 66 w 96"/>
              <a:gd name="T13" fmla="*/ 4 h 96"/>
              <a:gd name="T14" fmla="*/ 57 w 96"/>
              <a:gd name="T15" fmla="*/ 5 h 96"/>
              <a:gd name="T16" fmla="*/ 48 w 96"/>
              <a:gd name="T17" fmla="*/ 0 h 96"/>
              <a:gd name="T18" fmla="*/ 39 w 96"/>
              <a:gd name="T19" fmla="*/ 5 h 96"/>
              <a:gd name="T20" fmla="*/ 30 w 96"/>
              <a:gd name="T21" fmla="*/ 4 h 96"/>
              <a:gd name="T22" fmla="*/ 24 w 96"/>
              <a:gd name="T23" fmla="*/ 11 h 96"/>
              <a:gd name="T24" fmla="*/ 14 w 96"/>
              <a:gd name="T25" fmla="*/ 14 h 96"/>
              <a:gd name="T26" fmla="*/ 11 w 96"/>
              <a:gd name="T27" fmla="*/ 24 h 96"/>
              <a:gd name="T28" fmla="*/ 4 w 96"/>
              <a:gd name="T29" fmla="*/ 30 h 96"/>
              <a:gd name="T30" fmla="*/ 5 w 96"/>
              <a:gd name="T31" fmla="*/ 39 h 96"/>
              <a:gd name="T32" fmla="*/ 0 w 96"/>
              <a:gd name="T33" fmla="*/ 48 h 96"/>
              <a:gd name="T34" fmla="*/ 5 w 96"/>
              <a:gd name="T35" fmla="*/ 57 h 96"/>
              <a:gd name="T36" fmla="*/ 4 w 96"/>
              <a:gd name="T37" fmla="*/ 66 h 96"/>
              <a:gd name="T38" fmla="*/ 11 w 96"/>
              <a:gd name="T39" fmla="*/ 72 h 96"/>
              <a:gd name="T40" fmla="*/ 14 w 96"/>
              <a:gd name="T41" fmla="*/ 82 h 96"/>
              <a:gd name="T42" fmla="*/ 24 w 96"/>
              <a:gd name="T43" fmla="*/ 85 h 96"/>
              <a:gd name="T44" fmla="*/ 30 w 96"/>
              <a:gd name="T45" fmla="*/ 92 h 96"/>
              <a:gd name="T46" fmla="*/ 39 w 96"/>
              <a:gd name="T47" fmla="*/ 91 h 96"/>
              <a:gd name="T48" fmla="*/ 48 w 96"/>
              <a:gd name="T49" fmla="*/ 96 h 96"/>
              <a:gd name="T50" fmla="*/ 57 w 96"/>
              <a:gd name="T51" fmla="*/ 91 h 96"/>
              <a:gd name="T52" fmla="*/ 66 w 96"/>
              <a:gd name="T53" fmla="*/ 92 h 96"/>
              <a:gd name="T54" fmla="*/ 72 w 96"/>
              <a:gd name="T55" fmla="*/ 85 h 96"/>
              <a:gd name="T56" fmla="*/ 82 w 96"/>
              <a:gd name="T57" fmla="*/ 82 h 96"/>
              <a:gd name="T58" fmla="*/ 85 w 96"/>
              <a:gd name="T59" fmla="*/ 72 h 96"/>
              <a:gd name="T60" fmla="*/ 92 w 96"/>
              <a:gd name="T61" fmla="*/ 66 h 96"/>
              <a:gd name="T62" fmla="*/ 91 w 96"/>
              <a:gd name="T63" fmla="*/ 57 h 96"/>
              <a:gd name="T64" fmla="*/ 96 w 96"/>
              <a:gd name="T65" fmla="*/ 48 h 96"/>
              <a:gd name="T66" fmla="*/ 69 w 96"/>
              <a:gd name="T67" fmla="*/ 35 h 96"/>
              <a:gd name="T68" fmla="*/ 39 w 96"/>
              <a:gd name="T69" fmla="*/ 63 h 96"/>
              <a:gd name="T70" fmla="*/ 38 w 96"/>
              <a:gd name="T71" fmla="*/ 64 h 96"/>
              <a:gd name="T72" fmla="*/ 37 w 96"/>
              <a:gd name="T73" fmla="*/ 63 h 96"/>
              <a:gd name="T74" fmla="*/ 27 w 96"/>
              <a:gd name="T75" fmla="*/ 53 h 96"/>
              <a:gd name="T76" fmla="*/ 27 w 96"/>
              <a:gd name="T77" fmla="*/ 51 h 96"/>
              <a:gd name="T78" fmla="*/ 29 w 96"/>
              <a:gd name="T79" fmla="*/ 51 h 96"/>
              <a:gd name="T80" fmla="*/ 38 w 96"/>
              <a:gd name="T81" fmla="*/ 59 h 96"/>
              <a:gd name="T82" fmla="*/ 67 w 96"/>
              <a:gd name="T83" fmla="*/ 33 h 96"/>
              <a:gd name="T84" fmla="*/ 69 w 96"/>
              <a:gd name="T85" fmla="*/ 33 h 96"/>
              <a:gd name="T86" fmla="*/ 69 w 96"/>
              <a:gd name="T87" fmla="*/ 3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6" h="96">
                <a:moveTo>
                  <a:pt x="96" y="48"/>
                </a:moveTo>
                <a:cubicBezTo>
                  <a:pt x="96" y="44"/>
                  <a:pt x="94" y="41"/>
                  <a:pt x="91" y="39"/>
                </a:cubicBezTo>
                <a:cubicBezTo>
                  <a:pt x="93" y="37"/>
                  <a:pt x="94" y="33"/>
                  <a:pt x="92" y="30"/>
                </a:cubicBezTo>
                <a:cubicBezTo>
                  <a:pt x="91" y="26"/>
                  <a:pt x="88" y="24"/>
                  <a:pt x="85" y="24"/>
                </a:cubicBezTo>
                <a:cubicBezTo>
                  <a:pt x="85" y="20"/>
                  <a:pt x="84" y="17"/>
                  <a:pt x="82" y="14"/>
                </a:cubicBezTo>
                <a:cubicBezTo>
                  <a:pt x="79" y="12"/>
                  <a:pt x="76" y="11"/>
                  <a:pt x="72" y="11"/>
                </a:cubicBezTo>
                <a:cubicBezTo>
                  <a:pt x="72" y="8"/>
                  <a:pt x="70" y="5"/>
                  <a:pt x="66" y="4"/>
                </a:cubicBezTo>
                <a:cubicBezTo>
                  <a:pt x="63" y="2"/>
                  <a:pt x="59" y="3"/>
                  <a:pt x="57" y="5"/>
                </a:cubicBezTo>
                <a:cubicBezTo>
                  <a:pt x="55" y="2"/>
                  <a:pt x="52" y="0"/>
                  <a:pt x="48" y="0"/>
                </a:cubicBezTo>
                <a:cubicBezTo>
                  <a:pt x="44" y="0"/>
                  <a:pt x="41" y="2"/>
                  <a:pt x="39" y="5"/>
                </a:cubicBezTo>
                <a:cubicBezTo>
                  <a:pt x="37" y="3"/>
                  <a:pt x="33" y="2"/>
                  <a:pt x="30" y="4"/>
                </a:cubicBezTo>
                <a:cubicBezTo>
                  <a:pt x="26" y="5"/>
                  <a:pt x="24" y="8"/>
                  <a:pt x="24" y="11"/>
                </a:cubicBezTo>
                <a:cubicBezTo>
                  <a:pt x="20" y="11"/>
                  <a:pt x="17" y="12"/>
                  <a:pt x="14" y="14"/>
                </a:cubicBezTo>
                <a:cubicBezTo>
                  <a:pt x="12" y="17"/>
                  <a:pt x="11" y="20"/>
                  <a:pt x="11" y="24"/>
                </a:cubicBezTo>
                <a:cubicBezTo>
                  <a:pt x="8" y="24"/>
                  <a:pt x="5" y="26"/>
                  <a:pt x="4" y="30"/>
                </a:cubicBezTo>
                <a:cubicBezTo>
                  <a:pt x="2" y="33"/>
                  <a:pt x="3" y="37"/>
                  <a:pt x="5" y="39"/>
                </a:cubicBezTo>
                <a:cubicBezTo>
                  <a:pt x="2" y="41"/>
                  <a:pt x="0" y="44"/>
                  <a:pt x="0" y="48"/>
                </a:cubicBezTo>
                <a:cubicBezTo>
                  <a:pt x="0" y="52"/>
                  <a:pt x="2" y="55"/>
                  <a:pt x="5" y="57"/>
                </a:cubicBezTo>
                <a:cubicBezTo>
                  <a:pt x="3" y="59"/>
                  <a:pt x="2" y="63"/>
                  <a:pt x="4" y="66"/>
                </a:cubicBezTo>
                <a:cubicBezTo>
                  <a:pt x="5" y="70"/>
                  <a:pt x="8" y="72"/>
                  <a:pt x="11" y="72"/>
                </a:cubicBezTo>
                <a:cubicBezTo>
                  <a:pt x="11" y="76"/>
                  <a:pt x="12" y="79"/>
                  <a:pt x="14" y="82"/>
                </a:cubicBezTo>
                <a:cubicBezTo>
                  <a:pt x="17" y="84"/>
                  <a:pt x="20" y="85"/>
                  <a:pt x="24" y="85"/>
                </a:cubicBezTo>
                <a:cubicBezTo>
                  <a:pt x="24" y="88"/>
                  <a:pt x="26" y="91"/>
                  <a:pt x="30" y="92"/>
                </a:cubicBezTo>
                <a:cubicBezTo>
                  <a:pt x="33" y="94"/>
                  <a:pt x="37" y="93"/>
                  <a:pt x="39" y="91"/>
                </a:cubicBezTo>
                <a:cubicBezTo>
                  <a:pt x="41" y="94"/>
                  <a:pt x="44" y="96"/>
                  <a:pt x="48" y="96"/>
                </a:cubicBezTo>
                <a:cubicBezTo>
                  <a:pt x="52" y="96"/>
                  <a:pt x="55" y="94"/>
                  <a:pt x="57" y="91"/>
                </a:cubicBezTo>
                <a:cubicBezTo>
                  <a:pt x="59" y="93"/>
                  <a:pt x="63" y="94"/>
                  <a:pt x="66" y="92"/>
                </a:cubicBezTo>
                <a:cubicBezTo>
                  <a:pt x="70" y="91"/>
                  <a:pt x="72" y="88"/>
                  <a:pt x="72" y="85"/>
                </a:cubicBezTo>
                <a:cubicBezTo>
                  <a:pt x="76" y="85"/>
                  <a:pt x="79" y="84"/>
                  <a:pt x="82" y="82"/>
                </a:cubicBezTo>
                <a:cubicBezTo>
                  <a:pt x="84" y="79"/>
                  <a:pt x="85" y="76"/>
                  <a:pt x="85" y="72"/>
                </a:cubicBezTo>
                <a:cubicBezTo>
                  <a:pt x="88" y="72"/>
                  <a:pt x="91" y="70"/>
                  <a:pt x="92" y="66"/>
                </a:cubicBezTo>
                <a:cubicBezTo>
                  <a:pt x="94" y="63"/>
                  <a:pt x="93" y="59"/>
                  <a:pt x="91" y="57"/>
                </a:cubicBezTo>
                <a:cubicBezTo>
                  <a:pt x="94" y="55"/>
                  <a:pt x="96" y="52"/>
                  <a:pt x="96" y="48"/>
                </a:cubicBezTo>
                <a:close/>
                <a:moveTo>
                  <a:pt x="69" y="35"/>
                </a:moveTo>
                <a:cubicBezTo>
                  <a:pt x="39" y="63"/>
                  <a:pt x="39" y="63"/>
                  <a:pt x="39" y="63"/>
                </a:cubicBezTo>
                <a:cubicBezTo>
                  <a:pt x="39" y="64"/>
                  <a:pt x="38" y="64"/>
                  <a:pt x="38" y="64"/>
                </a:cubicBezTo>
                <a:cubicBezTo>
                  <a:pt x="37" y="64"/>
                  <a:pt x="37" y="64"/>
                  <a:pt x="37" y="63"/>
                </a:cubicBezTo>
                <a:cubicBezTo>
                  <a:pt x="27" y="53"/>
                  <a:pt x="27" y="53"/>
                  <a:pt x="27" y="53"/>
                </a:cubicBezTo>
                <a:cubicBezTo>
                  <a:pt x="26" y="53"/>
                  <a:pt x="26" y="51"/>
                  <a:pt x="27" y="51"/>
                </a:cubicBezTo>
                <a:cubicBezTo>
                  <a:pt x="27" y="50"/>
                  <a:pt x="29" y="50"/>
                  <a:pt x="29" y="51"/>
                </a:cubicBezTo>
                <a:cubicBezTo>
                  <a:pt x="38" y="59"/>
                  <a:pt x="38" y="59"/>
                  <a:pt x="38" y="59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2"/>
                  <a:pt x="69" y="32"/>
                  <a:pt x="69" y="33"/>
                </a:cubicBezTo>
                <a:cubicBezTo>
                  <a:pt x="70" y="33"/>
                  <a:pt x="70" y="35"/>
                  <a:pt x="69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16">
            <a:extLst>
              <a:ext uri="{FF2B5EF4-FFF2-40B4-BE49-F238E27FC236}">
                <a16:creationId xmlns:a16="http://schemas.microsoft.com/office/drawing/2014/main" id="{3A3A2A57-CA9C-4267-9F83-F9F75997F7C9}"/>
              </a:ext>
            </a:extLst>
          </p:cNvPr>
          <p:cNvSpPr>
            <a:spLocks noEditPoints="1"/>
          </p:cNvSpPr>
          <p:nvPr/>
        </p:nvSpPr>
        <p:spPr bwMode="auto">
          <a:xfrm>
            <a:off x="9536886" y="1623875"/>
            <a:ext cx="360363" cy="363538"/>
          </a:xfrm>
          <a:custGeom>
            <a:avLst/>
            <a:gdLst>
              <a:gd name="T0" fmla="*/ 96 w 96"/>
              <a:gd name="T1" fmla="*/ 48 h 96"/>
              <a:gd name="T2" fmla="*/ 91 w 96"/>
              <a:gd name="T3" fmla="*/ 39 h 96"/>
              <a:gd name="T4" fmla="*/ 92 w 96"/>
              <a:gd name="T5" fmla="*/ 30 h 96"/>
              <a:gd name="T6" fmla="*/ 85 w 96"/>
              <a:gd name="T7" fmla="*/ 24 h 96"/>
              <a:gd name="T8" fmla="*/ 82 w 96"/>
              <a:gd name="T9" fmla="*/ 14 h 96"/>
              <a:gd name="T10" fmla="*/ 72 w 96"/>
              <a:gd name="T11" fmla="*/ 11 h 96"/>
              <a:gd name="T12" fmla="*/ 66 w 96"/>
              <a:gd name="T13" fmla="*/ 4 h 96"/>
              <a:gd name="T14" fmla="*/ 57 w 96"/>
              <a:gd name="T15" fmla="*/ 5 h 96"/>
              <a:gd name="T16" fmla="*/ 48 w 96"/>
              <a:gd name="T17" fmla="*/ 0 h 96"/>
              <a:gd name="T18" fmla="*/ 39 w 96"/>
              <a:gd name="T19" fmla="*/ 5 h 96"/>
              <a:gd name="T20" fmla="*/ 30 w 96"/>
              <a:gd name="T21" fmla="*/ 4 h 96"/>
              <a:gd name="T22" fmla="*/ 24 w 96"/>
              <a:gd name="T23" fmla="*/ 11 h 96"/>
              <a:gd name="T24" fmla="*/ 14 w 96"/>
              <a:gd name="T25" fmla="*/ 14 h 96"/>
              <a:gd name="T26" fmla="*/ 11 w 96"/>
              <a:gd name="T27" fmla="*/ 24 h 96"/>
              <a:gd name="T28" fmla="*/ 4 w 96"/>
              <a:gd name="T29" fmla="*/ 30 h 96"/>
              <a:gd name="T30" fmla="*/ 5 w 96"/>
              <a:gd name="T31" fmla="*/ 39 h 96"/>
              <a:gd name="T32" fmla="*/ 0 w 96"/>
              <a:gd name="T33" fmla="*/ 48 h 96"/>
              <a:gd name="T34" fmla="*/ 5 w 96"/>
              <a:gd name="T35" fmla="*/ 57 h 96"/>
              <a:gd name="T36" fmla="*/ 4 w 96"/>
              <a:gd name="T37" fmla="*/ 66 h 96"/>
              <a:gd name="T38" fmla="*/ 11 w 96"/>
              <a:gd name="T39" fmla="*/ 72 h 96"/>
              <a:gd name="T40" fmla="*/ 14 w 96"/>
              <a:gd name="T41" fmla="*/ 82 h 96"/>
              <a:gd name="T42" fmla="*/ 24 w 96"/>
              <a:gd name="T43" fmla="*/ 85 h 96"/>
              <a:gd name="T44" fmla="*/ 30 w 96"/>
              <a:gd name="T45" fmla="*/ 92 h 96"/>
              <a:gd name="T46" fmla="*/ 39 w 96"/>
              <a:gd name="T47" fmla="*/ 91 h 96"/>
              <a:gd name="T48" fmla="*/ 48 w 96"/>
              <a:gd name="T49" fmla="*/ 96 h 96"/>
              <a:gd name="T50" fmla="*/ 57 w 96"/>
              <a:gd name="T51" fmla="*/ 91 h 96"/>
              <a:gd name="T52" fmla="*/ 66 w 96"/>
              <a:gd name="T53" fmla="*/ 92 h 96"/>
              <a:gd name="T54" fmla="*/ 72 w 96"/>
              <a:gd name="T55" fmla="*/ 85 h 96"/>
              <a:gd name="T56" fmla="*/ 82 w 96"/>
              <a:gd name="T57" fmla="*/ 82 h 96"/>
              <a:gd name="T58" fmla="*/ 85 w 96"/>
              <a:gd name="T59" fmla="*/ 72 h 96"/>
              <a:gd name="T60" fmla="*/ 92 w 96"/>
              <a:gd name="T61" fmla="*/ 66 h 96"/>
              <a:gd name="T62" fmla="*/ 91 w 96"/>
              <a:gd name="T63" fmla="*/ 57 h 96"/>
              <a:gd name="T64" fmla="*/ 96 w 96"/>
              <a:gd name="T65" fmla="*/ 48 h 96"/>
              <a:gd name="T66" fmla="*/ 67 w 96"/>
              <a:gd name="T67" fmla="*/ 65 h 96"/>
              <a:gd name="T68" fmla="*/ 67 w 96"/>
              <a:gd name="T69" fmla="*/ 67 h 96"/>
              <a:gd name="T70" fmla="*/ 65 w 96"/>
              <a:gd name="T71" fmla="*/ 67 h 96"/>
              <a:gd name="T72" fmla="*/ 48 w 96"/>
              <a:gd name="T73" fmla="*/ 51 h 96"/>
              <a:gd name="T74" fmla="*/ 31 w 96"/>
              <a:gd name="T75" fmla="*/ 67 h 96"/>
              <a:gd name="T76" fmla="*/ 29 w 96"/>
              <a:gd name="T77" fmla="*/ 67 h 96"/>
              <a:gd name="T78" fmla="*/ 29 w 96"/>
              <a:gd name="T79" fmla="*/ 65 h 96"/>
              <a:gd name="T80" fmla="*/ 45 w 96"/>
              <a:gd name="T81" fmla="*/ 48 h 96"/>
              <a:gd name="T82" fmla="*/ 29 w 96"/>
              <a:gd name="T83" fmla="*/ 31 h 96"/>
              <a:gd name="T84" fmla="*/ 29 w 96"/>
              <a:gd name="T85" fmla="*/ 29 h 96"/>
              <a:gd name="T86" fmla="*/ 31 w 96"/>
              <a:gd name="T87" fmla="*/ 29 h 96"/>
              <a:gd name="T88" fmla="*/ 48 w 96"/>
              <a:gd name="T89" fmla="*/ 45 h 96"/>
              <a:gd name="T90" fmla="*/ 65 w 96"/>
              <a:gd name="T91" fmla="*/ 29 h 96"/>
              <a:gd name="T92" fmla="*/ 67 w 96"/>
              <a:gd name="T93" fmla="*/ 29 h 96"/>
              <a:gd name="T94" fmla="*/ 67 w 96"/>
              <a:gd name="T95" fmla="*/ 31 h 96"/>
              <a:gd name="T96" fmla="*/ 51 w 96"/>
              <a:gd name="T97" fmla="*/ 48 h 96"/>
              <a:gd name="T98" fmla="*/ 67 w 96"/>
              <a:gd name="T99" fmla="*/ 6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6" h="96">
                <a:moveTo>
                  <a:pt x="96" y="48"/>
                </a:moveTo>
                <a:cubicBezTo>
                  <a:pt x="96" y="44"/>
                  <a:pt x="94" y="41"/>
                  <a:pt x="91" y="39"/>
                </a:cubicBezTo>
                <a:cubicBezTo>
                  <a:pt x="93" y="37"/>
                  <a:pt x="94" y="33"/>
                  <a:pt x="92" y="30"/>
                </a:cubicBezTo>
                <a:cubicBezTo>
                  <a:pt x="91" y="26"/>
                  <a:pt x="88" y="24"/>
                  <a:pt x="85" y="24"/>
                </a:cubicBezTo>
                <a:cubicBezTo>
                  <a:pt x="85" y="20"/>
                  <a:pt x="84" y="17"/>
                  <a:pt x="82" y="14"/>
                </a:cubicBezTo>
                <a:cubicBezTo>
                  <a:pt x="79" y="12"/>
                  <a:pt x="76" y="11"/>
                  <a:pt x="72" y="11"/>
                </a:cubicBezTo>
                <a:cubicBezTo>
                  <a:pt x="72" y="8"/>
                  <a:pt x="70" y="5"/>
                  <a:pt x="66" y="4"/>
                </a:cubicBezTo>
                <a:cubicBezTo>
                  <a:pt x="63" y="2"/>
                  <a:pt x="59" y="3"/>
                  <a:pt x="57" y="5"/>
                </a:cubicBezTo>
                <a:cubicBezTo>
                  <a:pt x="55" y="2"/>
                  <a:pt x="52" y="0"/>
                  <a:pt x="48" y="0"/>
                </a:cubicBezTo>
                <a:cubicBezTo>
                  <a:pt x="44" y="0"/>
                  <a:pt x="41" y="2"/>
                  <a:pt x="39" y="5"/>
                </a:cubicBezTo>
                <a:cubicBezTo>
                  <a:pt x="37" y="3"/>
                  <a:pt x="33" y="2"/>
                  <a:pt x="30" y="4"/>
                </a:cubicBezTo>
                <a:cubicBezTo>
                  <a:pt x="26" y="5"/>
                  <a:pt x="24" y="8"/>
                  <a:pt x="24" y="11"/>
                </a:cubicBezTo>
                <a:cubicBezTo>
                  <a:pt x="20" y="11"/>
                  <a:pt x="17" y="12"/>
                  <a:pt x="14" y="14"/>
                </a:cubicBezTo>
                <a:cubicBezTo>
                  <a:pt x="12" y="17"/>
                  <a:pt x="11" y="20"/>
                  <a:pt x="11" y="24"/>
                </a:cubicBezTo>
                <a:cubicBezTo>
                  <a:pt x="8" y="24"/>
                  <a:pt x="5" y="26"/>
                  <a:pt x="4" y="30"/>
                </a:cubicBezTo>
                <a:cubicBezTo>
                  <a:pt x="2" y="33"/>
                  <a:pt x="3" y="37"/>
                  <a:pt x="5" y="39"/>
                </a:cubicBezTo>
                <a:cubicBezTo>
                  <a:pt x="2" y="41"/>
                  <a:pt x="0" y="44"/>
                  <a:pt x="0" y="48"/>
                </a:cubicBezTo>
                <a:cubicBezTo>
                  <a:pt x="0" y="52"/>
                  <a:pt x="2" y="55"/>
                  <a:pt x="5" y="57"/>
                </a:cubicBezTo>
                <a:cubicBezTo>
                  <a:pt x="3" y="59"/>
                  <a:pt x="2" y="63"/>
                  <a:pt x="4" y="66"/>
                </a:cubicBezTo>
                <a:cubicBezTo>
                  <a:pt x="5" y="70"/>
                  <a:pt x="8" y="72"/>
                  <a:pt x="11" y="72"/>
                </a:cubicBezTo>
                <a:cubicBezTo>
                  <a:pt x="11" y="76"/>
                  <a:pt x="12" y="79"/>
                  <a:pt x="14" y="82"/>
                </a:cubicBezTo>
                <a:cubicBezTo>
                  <a:pt x="17" y="84"/>
                  <a:pt x="20" y="85"/>
                  <a:pt x="24" y="85"/>
                </a:cubicBezTo>
                <a:cubicBezTo>
                  <a:pt x="24" y="88"/>
                  <a:pt x="26" y="91"/>
                  <a:pt x="30" y="92"/>
                </a:cubicBezTo>
                <a:cubicBezTo>
                  <a:pt x="33" y="94"/>
                  <a:pt x="37" y="93"/>
                  <a:pt x="39" y="91"/>
                </a:cubicBezTo>
                <a:cubicBezTo>
                  <a:pt x="41" y="94"/>
                  <a:pt x="44" y="96"/>
                  <a:pt x="48" y="96"/>
                </a:cubicBezTo>
                <a:cubicBezTo>
                  <a:pt x="52" y="96"/>
                  <a:pt x="55" y="94"/>
                  <a:pt x="57" y="91"/>
                </a:cubicBezTo>
                <a:cubicBezTo>
                  <a:pt x="59" y="93"/>
                  <a:pt x="63" y="94"/>
                  <a:pt x="66" y="92"/>
                </a:cubicBezTo>
                <a:cubicBezTo>
                  <a:pt x="70" y="91"/>
                  <a:pt x="72" y="88"/>
                  <a:pt x="72" y="85"/>
                </a:cubicBezTo>
                <a:cubicBezTo>
                  <a:pt x="76" y="85"/>
                  <a:pt x="79" y="84"/>
                  <a:pt x="82" y="82"/>
                </a:cubicBezTo>
                <a:cubicBezTo>
                  <a:pt x="84" y="79"/>
                  <a:pt x="85" y="76"/>
                  <a:pt x="85" y="72"/>
                </a:cubicBezTo>
                <a:cubicBezTo>
                  <a:pt x="88" y="72"/>
                  <a:pt x="91" y="70"/>
                  <a:pt x="92" y="66"/>
                </a:cubicBezTo>
                <a:cubicBezTo>
                  <a:pt x="94" y="63"/>
                  <a:pt x="93" y="59"/>
                  <a:pt x="91" y="57"/>
                </a:cubicBezTo>
                <a:cubicBezTo>
                  <a:pt x="94" y="55"/>
                  <a:pt x="96" y="52"/>
                  <a:pt x="96" y="48"/>
                </a:cubicBezTo>
                <a:close/>
                <a:moveTo>
                  <a:pt x="67" y="65"/>
                </a:moveTo>
                <a:cubicBezTo>
                  <a:pt x="68" y="65"/>
                  <a:pt x="68" y="67"/>
                  <a:pt x="67" y="67"/>
                </a:cubicBezTo>
                <a:cubicBezTo>
                  <a:pt x="67" y="68"/>
                  <a:pt x="65" y="68"/>
                  <a:pt x="65" y="67"/>
                </a:cubicBezTo>
                <a:cubicBezTo>
                  <a:pt x="48" y="51"/>
                  <a:pt x="48" y="51"/>
                  <a:pt x="48" y="51"/>
                </a:cubicBezTo>
                <a:cubicBezTo>
                  <a:pt x="31" y="67"/>
                  <a:pt x="31" y="67"/>
                  <a:pt x="31" y="67"/>
                </a:cubicBezTo>
                <a:cubicBezTo>
                  <a:pt x="31" y="68"/>
                  <a:pt x="29" y="68"/>
                  <a:pt x="29" y="67"/>
                </a:cubicBezTo>
                <a:cubicBezTo>
                  <a:pt x="28" y="67"/>
                  <a:pt x="28" y="65"/>
                  <a:pt x="29" y="65"/>
                </a:cubicBezTo>
                <a:cubicBezTo>
                  <a:pt x="45" y="48"/>
                  <a:pt x="45" y="48"/>
                  <a:pt x="45" y="48"/>
                </a:cubicBezTo>
                <a:cubicBezTo>
                  <a:pt x="29" y="31"/>
                  <a:pt x="29" y="31"/>
                  <a:pt x="29" y="31"/>
                </a:cubicBezTo>
                <a:cubicBezTo>
                  <a:pt x="28" y="31"/>
                  <a:pt x="28" y="29"/>
                  <a:pt x="29" y="29"/>
                </a:cubicBezTo>
                <a:cubicBezTo>
                  <a:pt x="29" y="28"/>
                  <a:pt x="31" y="28"/>
                  <a:pt x="31" y="29"/>
                </a:cubicBezTo>
                <a:cubicBezTo>
                  <a:pt x="48" y="45"/>
                  <a:pt x="48" y="45"/>
                  <a:pt x="48" y="45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8"/>
                  <a:pt x="67" y="28"/>
                  <a:pt x="67" y="29"/>
                </a:cubicBezTo>
                <a:cubicBezTo>
                  <a:pt x="68" y="29"/>
                  <a:pt x="68" y="31"/>
                  <a:pt x="67" y="31"/>
                </a:cubicBezTo>
                <a:cubicBezTo>
                  <a:pt x="51" y="48"/>
                  <a:pt x="51" y="48"/>
                  <a:pt x="51" y="48"/>
                </a:cubicBezTo>
                <a:lnTo>
                  <a:pt x="67" y="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551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DBEA82-B53D-417F-906C-6E2212ECC391}"/>
              </a:ext>
            </a:extLst>
          </p:cNvPr>
          <p:cNvCxnSpPr>
            <a:cxnSpLocks/>
          </p:cNvCxnSpPr>
          <p:nvPr/>
        </p:nvCxnSpPr>
        <p:spPr>
          <a:xfrm>
            <a:off x="7461849" y="3860454"/>
            <a:ext cx="375249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60">
            <a:extLst>
              <a:ext uri="{FF2B5EF4-FFF2-40B4-BE49-F238E27FC236}">
                <a16:creationId xmlns:a16="http://schemas.microsoft.com/office/drawing/2014/main" id="{3E2C79B8-D074-4196-9959-27EB7FC07314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0053324" y="3785159"/>
            <a:ext cx="141929" cy="142554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69 w 96"/>
              <a:gd name="T11" fmla="*/ 50 h 96"/>
              <a:gd name="T12" fmla="*/ 35 w 96"/>
              <a:gd name="T13" fmla="*/ 76 h 96"/>
              <a:gd name="T14" fmla="*/ 34 w 96"/>
              <a:gd name="T15" fmla="*/ 76 h 96"/>
              <a:gd name="T16" fmla="*/ 32 w 96"/>
              <a:gd name="T17" fmla="*/ 75 h 96"/>
              <a:gd name="T18" fmla="*/ 33 w 96"/>
              <a:gd name="T19" fmla="*/ 72 h 96"/>
              <a:gd name="T20" fmla="*/ 65 w 96"/>
              <a:gd name="T21" fmla="*/ 48 h 96"/>
              <a:gd name="T22" fmla="*/ 33 w 96"/>
              <a:gd name="T23" fmla="*/ 24 h 96"/>
              <a:gd name="T24" fmla="*/ 32 w 96"/>
              <a:gd name="T25" fmla="*/ 21 h 96"/>
              <a:gd name="T26" fmla="*/ 35 w 96"/>
              <a:gd name="T27" fmla="*/ 20 h 96"/>
              <a:gd name="T28" fmla="*/ 69 w 96"/>
              <a:gd name="T29" fmla="*/ 46 h 96"/>
              <a:gd name="T30" fmla="*/ 70 w 96"/>
              <a:gd name="T31" fmla="*/ 48 h 96"/>
              <a:gd name="T32" fmla="*/ 69 w 96"/>
              <a:gd name="T33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69" y="50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4" y="76"/>
                  <a:pt x="34" y="76"/>
                </a:cubicBezTo>
                <a:cubicBezTo>
                  <a:pt x="33" y="76"/>
                  <a:pt x="33" y="76"/>
                  <a:pt x="32" y="75"/>
                </a:cubicBezTo>
                <a:cubicBezTo>
                  <a:pt x="32" y="74"/>
                  <a:pt x="32" y="73"/>
                  <a:pt x="33" y="72"/>
                </a:cubicBezTo>
                <a:cubicBezTo>
                  <a:pt x="65" y="48"/>
                  <a:pt x="65" y="48"/>
                  <a:pt x="65" y="48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3"/>
                  <a:pt x="32" y="22"/>
                  <a:pt x="32" y="21"/>
                </a:cubicBezTo>
                <a:cubicBezTo>
                  <a:pt x="33" y="20"/>
                  <a:pt x="34" y="20"/>
                  <a:pt x="35" y="20"/>
                </a:cubicBezTo>
                <a:cubicBezTo>
                  <a:pt x="69" y="46"/>
                  <a:pt x="69" y="46"/>
                  <a:pt x="69" y="46"/>
                </a:cubicBezTo>
                <a:cubicBezTo>
                  <a:pt x="70" y="47"/>
                  <a:pt x="70" y="47"/>
                  <a:pt x="70" y="48"/>
                </a:cubicBezTo>
                <a:cubicBezTo>
                  <a:pt x="70" y="49"/>
                  <a:pt x="70" y="49"/>
                  <a:pt x="6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6644C4B-D041-4B73-856E-42EA7338FEE7}"/>
              </a:ext>
            </a:extLst>
          </p:cNvPr>
          <p:cNvCxnSpPr>
            <a:cxnSpLocks/>
          </p:cNvCxnSpPr>
          <p:nvPr/>
        </p:nvCxnSpPr>
        <p:spPr>
          <a:xfrm>
            <a:off x="6733063" y="2182897"/>
            <a:ext cx="4481276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0">
            <a:extLst>
              <a:ext uri="{FF2B5EF4-FFF2-40B4-BE49-F238E27FC236}">
                <a16:creationId xmlns:a16="http://schemas.microsoft.com/office/drawing/2014/main" id="{62EB0B17-15F4-4387-AE50-0044A437F15A}"/>
              </a:ext>
            </a:extLst>
          </p:cNvPr>
          <p:cNvSpPr>
            <a:spLocks noEditPoints="1"/>
          </p:cNvSpPr>
          <p:nvPr/>
        </p:nvSpPr>
        <p:spPr bwMode="auto">
          <a:xfrm>
            <a:off x="6733064" y="2111308"/>
            <a:ext cx="141929" cy="142554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69 w 96"/>
              <a:gd name="T11" fmla="*/ 50 h 96"/>
              <a:gd name="T12" fmla="*/ 35 w 96"/>
              <a:gd name="T13" fmla="*/ 76 h 96"/>
              <a:gd name="T14" fmla="*/ 34 w 96"/>
              <a:gd name="T15" fmla="*/ 76 h 96"/>
              <a:gd name="T16" fmla="*/ 32 w 96"/>
              <a:gd name="T17" fmla="*/ 75 h 96"/>
              <a:gd name="T18" fmla="*/ 33 w 96"/>
              <a:gd name="T19" fmla="*/ 72 h 96"/>
              <a:gd name="T20" fmla="*/ 65 w 96"/>
              <a:gd name="T21" fmla="*/ 48 h 96"/>
              <a:gd name="T22" fmla="*/ 33 w 96"/>
              <a:gd name="T23" fmla="*/ 24 h 96"/>
              <a:gd name="T24" fmla="*/ 32 w 96"/>
              <a:gd name="T25" fmla="*/ 21 h 96"/>
              <a:gd name="T26" fmla="*/ 35 w 96"/>
              <a:gd name="T27" fmla="*/ 20 h 96"/>
              <a:gd name="T28" fmla="*/ 69 w 96"/>
              <a:gd name="T29" fmla="*/ 46 h 96"/>
              <a:gd name="T30" fmla="*/ 70 w 96"/>
              <a:gd name="T31" fmla="*/ 48 h 96"/>
              <a:gd name="T32" fmla="*/ 69 w 96"/>
              <a:gd name="T33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69" y="50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4" y="76"/>
                  <a:pt x="34" y="76"/>
                </a:cubicBezTo>
                <a:cubicBezTo>
                  <a:pt x="33" y="76"/>
                  <a:pt x="33" y="76"/>
                  <a:pt x="32" y="75"/>
                </a:cubicBezTo>
                <a:cubicBezTo>
                  <a:pt x="32" y="74"/>
                  <a:pt x="32" y="73"/>
                  <a:pt x="33" y="72"/>
                </a:cubicBezTo>
                <a:cubicBezTo>
                  <a:pt x="65" y="48"/>
                  <a:pt x="65" y="48"/>
                  <a:pt x="65" y="48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3"/>
                  <a:pt x="32" y="22"/>
                  <a:pt x="32" y="21"/>
                </a:cubicBezTo>
                <a:cubicBezTo>
                  <a:pt x="33" y="20"/>
                  <a:pt x="34" y="20"/>
                  <a:pt x="35" y="20"/>
                </a:cubicBezTo>
                <a:cubicBezTo>
                  <a:pt x="69" y="46"/>
                  <a:pt x="69" y="46"/>
                  <a:pt x="69" y="46"/>
                </a:cubicBezTo>
                <a:cubicBezTo>
                  <a:pt x="70" y="47"/>
                  <a:pt x="70" y="47"/>
                  <a:pt x="70" y="48"/>
                </a:cubicBezTo>
                <a:cubicBezTo>
                  <a:pt x="70" y="49"/>
                  <a:pt x="70" y="49"/>
                  <a:pt x="6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2C1E380B-CB84-49D0-8BBA-35202CC7F000}"/>
              </a:ext>
            </a:extLst>
          </p:cNvPr>
          <p:cNvSpPr/>
          <p:nvPr/>
        </p:nvSpPr>
        <p:spPr>
          <a:xfrm flipH="1">
            <a:off x="6733064" y="3862581"/>
            <a:ext cx="1679747" cy="1679747"/>
          </a:xfrm>
          <a:prstGeom prst="arc">
            <a:avLst>
              <a:gd name="adj1" fmla="val 16200000"/>
              <a:gd name="adj2" fmla="val 5303005"/>
            </a:avLst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17">
            <a:extLst>
              <a:ext uri="{FF2B5EF4-FFF2-40B4-BE49-F238E27FC236}">
                <a16:creationId xmlns:a16="http://schemas.microsoft.com/office/drawing/2014/main" id="{AA1509D5-D92C-4489-9EFC-F8212E90A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555800"/>
              </p:ext>
            </p:extLst>
          </p:nvPr>
        </p:nvGraphicFramePr>
        <p:xfrm>
          <a:off x="266700" y="2798299"/>
          <a:ext cx="3048000" cy="34747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966452">
                  <a:extLst>
                    <a:ext uri="{9D8B030D-6E8A-4147-A177-3AD203B41FA5}">
                      <a16:colId xmlns:a16="http://schemas.microsoft.com/office/drawing/2014/main" val="2173275944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val="26541978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Weeks in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6632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in Week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8102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in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99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% Selling Time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3481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Selling in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1727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per Opportunity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17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Opportunities Per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30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Close Rate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5481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Number Closed-Won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0906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Average Deal Size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$75,000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379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Ex. Attained Yearly Quota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$2,700,000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066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Headcount Required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9244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960" y="39069"/>
            <a:ext cx="11509255" cy="799678"/>
          </a:xfrm>
        </p:spPr>
        <p:txBody>
          <a:bodyPr/>
          <a:lstStyle/>
          <a:p>
            <a:r>
              <a:rPr lang="en-US" dirty="0"/>
              <a:t>The Tops-Down Approach Ensures the Board Plan Is Met, While the Bottoms-Up Approach Identifies the Resource Requirements to Achieve the Plan</a:t>
            </a:r>
          </a:p>
        </p:txBody>
      </p:sp>
      <p:graphicFrame>
        <p:nvGraphicFramePr>
          <p:cNvPr id="5" name="Table 17">
            <a:extLst>
              <a:ext uri="{FF2B5EF4-FFF2-40B4-BE49-F238E27FC236}">
                <a16:creationId xmlns:a16="http://schemas.microsoft.com/office/drawing/2014/main" id="{E767A605-053C-4005-8FF6-AF9F4458E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63290"/>
              </p:ext>
            </p:extLst>
          </p:nvPr>
        </p:nvGraphicFramePr>
        <p:xfrm>
          <a:off x="3418363" y="2798299"/>
          <a:ext cx="3048000" cy="34747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966452">
                  <a:extLst>
                    <a:ext uri="{9D8B030D-6E8A-4147-A177-3AD203B41FA5}">
                      <a16:colId xmlns:a16="http://schemas.microsoft.com/office/drawing/2014/main" val="2173275944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val="26541978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Weeks in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6632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in Week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8102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in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99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% Selling Time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3481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Selling in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1727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Hours per Opportunity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17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Opportunities Per Year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30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Close Rate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5481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Number Closed-Won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0906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Average Deal Size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$75,000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379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Ex. Attained Yearly Quota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$1,890,000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066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Headcount Required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92449"/>
                  </a:ext>
                </a:extLst>
              </a:tr>
            </a:tbl>
          </a:graphicData>
        </a:graphic>
      </p:graphicFrame>
      <p:graphicFrame>
        <p:nvGraphicFramePr>
          <p:cNvPr id="6" name="Table 17">
            <a:extLst>
              <a:ext uri="{FF2B5EF4-FFF2-40B4-BE49-F238E27FC236}">
                <a16:creationId xmlns:a16="http://schemas.microsoft.com/office/drawing/2014/main" id="{02A7313C-4410-40E3-AE49-2CC734CC1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57000"/>
              </p:ext>
            </p:extLst>
          </p:nvPr>
        </p:nvGraphicFramePr>
        <p:xfrm>
          <a:off x="1889185" y="1374366"/>
          <a:ext cx="4577178" cy="8229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286433">
                  <a:extLst>
                    <a:ext uri="{9D8B030D-6E8A-4147-A177-3AD203B41FA5}">
                      <a16:colId xmlns:a16="http://schemas.microsoft.com/office/drawing/2014/main" val="2173275944"/>
                    </a:ext>
                  </a:extLst>
                </a:gridCol>
                <a:gridCol w="2290745">
                  <a:extLst>
                    <a:ext uri="{9D8B030D-6E8A-4147-A177-3AD203B41FA5}">
                      <a16:colId xmlns:a16="http://schemas.microsoft.com/office/drawing/2014/main" val="265419784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Board Revenue Target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u="sng" dirty="0">
                          <a:solidFill>
                            <a:schemeClr val="tx1"/>
                          </a:solidFill>
                        </a:rPr>
                        <a:t>$100,000,000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6632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5% Over-Assignment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$5,000,000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8102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Field Quota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$105,000,000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994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1DC233F-E2E1-435E-9A68-A416F643A3E4}"/>
              </a:ext>
            </a:extLst>
          </p:cNvPr>
          <p:cNvSpPr/>
          <p:nvPr/>
        </p:nvSpPr>
        <p:spPr bwMode="auto">
          <a:xfrm>
            <a:off x="266700" y="1374366"/>
            <a:ext cx="1527594" cy="82296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accent1"/>
                </a:solidFill>
              </a:rPr>
              <a:t>Board Target (Tops-Down)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B22593-A10B-46F5-9EBB-E0002CF91EF9}"/>
              </a:ext>
            </a:extLst>
          </p:cNvPr>
          <p:cNvSpPr/>
          <p:nvPr/>
        </p:nvSpPr>
        <p:spPr bwMode="auto">
          <a:xfrm>
            <a:off x="266700" y="2268855"/>
            <a:ext cx="3048000" cy="43446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57600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accent1"/>
                </a:solidFill>
              </a:rPr>
              <a:t>Actual (Bottoms-Up)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0C7D0A-1396-4018-AF01-5CC4D1369A69}"/>
              </a:ext>
            </a:extLst>
          </p:cNvPr>
          <p:cNvSpPr/>
          <p:nvPr/>
        </p:nvSpPr>
        <p:spPr bwMode="auto">
          <a:xfrm>
            <a:off x="266700" y="2280579"/>
            <a:ext cx="435600" cy="409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C9021C-CCA5-40B9-80B0-CF37CF76BBCD}"/>
              </a:ext>
            </a:extLst>
          </p:cNvPr>
          <p:cNvSpPr/>
          <p:nvPr/>
        </p:nvSpPr>
        <p:spPr bwMode="auto">
          <a:xfrm>
            <a:off x="3418363" y="2268855"/>
            <a:ext cx="3048000" cy="43446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57600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 dirty="0">
                <a:solidFill>
                  <a:schemeClr val="accent1"/>
                </a:solidFill>
              </a:rPr>
              <a:t>Best Practice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D8C1FF-2055-42B5-9AE9-2C9F3E70CF4F}"/>
              </a:ext>
            </a:extLst>
          </p:cNvPr>
          <p:cNvSpPr/>
          <p:nvPr/>
        </p:nvSpPr>
        <p:spPr bwMode="auto">
          <a:xfrm>
            <a:off x="3418363" y="2268855"/>
            <a:ext cx="435600" cy="4344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636C6C-C826-441C-B6B1-55F2D9D3A1FC}"/>
              </a:ext>
            </a:extLst>
          </p:cNvPr>
          <p:cNvSpPr/>
          <p:nvPr/>
        </p:nvSpPr>
        <p:spPr bwMode="auto">
          <a:xfrm>
            <a:off x="6733063" y="1456427"/>
            <a:ext cx="5192234" cy="43275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600" b="1">
                <a:solidFill>
                  <a:schemeClr val="accent1"/>
                </a:solidFill>
              </a:rPr>
              <a:t>Recommendation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1664AA-4B7C-4978-B8FC-879F0F95C137}"/>
              </a:ext>
            </a:extLst>
          </p:cNvPr>
          <p:cNvSpPr txBox="1"/>
          <p:nvPr/>
        </p:nvSpPr>
        <p:spPr>
          <a:xfrm>
            <a:off x="6733064" y="2313164"/>
            <a:ext cx="149732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The resulting calculation of Field Quota divided by the Expected Attained Yearly Quota produces the output of the Headcount Required to deliver on the Revenue Target as a result of over-assignment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D8F736-A613-40F0-9FFD-FE3D205AAD65}"/>
              </a:ext>
            </a:extLst>
          </p:cNvPr>
          <p:cNvSpPr txBox="1"/>
          <p:nvPr/>
        </p:nvSpPr>
        <p:spPr>
          <a:xfrm>
            <a:off x="8393194" y="2313164"/>
            <a:ext cx="14973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Bottoms-up workload capacity approach starts with historical inputs, including percent selling time, average deal size, number of opportunities, and stage conversion rates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3538E2-6F98-40A5-9637-DB30D13E6008}"/>
              </a:ext>
            </a:extLst>
          </p:cNvPr>
          <p:cNvSpPr txBox="1"/>
          <p:nvPr/>
        </p:nvSpPr>
        <p:spPr>
          <a:xfrm>
            <a:off x="10053324" y="2313164"/>
            <a:ext cx="149732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Allows organizations to quickly identify which levers (e.g. win rate, deal size, selling time) are misaligned to market and the corresponding uplift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A3145535-38D8-44F2-BD17-670DBAEA8BFD}"/>
              </a:ext>
            </a:extLst>
          </p:cNvPr>
          <p:cNvSpPr/>
          <p:nvPr/>
        </p:nvSpPr>
        <p:spPr>
          <a:xfrm>
            <a:off x="10245552" y="2182897"/>
            <a:ext cx="1679747" cy="1679747"/>
          </a:xfrm>
          <a:prstGeom prst="arc">
            <a:avLst>
              <a:gd name="adj1" fmla="val 16200000"/>
              <a:gd name="adj2" fmla="val 5303005"/>
            </a:avLst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61D7C0-164D-48C6-9946-9A48221233C5}"/>
              </a:ext>
            </a:extLst>
          </p:cNvPr>
          <p:cNvSpPr txBox="1"/>
          <p:nvPr/>
        </p:nvSpPr>
        <p:spPr>
          <a:xfrm>
            <a:off x="10053323" y="3987015"/>
            <a:ext cx="18719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For each business unit, this approach will calculate a different quota and headcount; this is important because stage to stage conversion rate can vary up to 4x based on segment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9D0904-CC73-456C-A55C-9CD0DF53DA24}"/>
              </a:ext>
            </a:extLst>
          </p:cNvPr>
          <p:cNvSpPr txBox="1"/>
          <p:nvPr/>
        </p:nvSpPr>
        <p:spPr>
          <a:xfrm>
            <a:off x="7461849" y="3987015"/>
            <a:ext cx="242867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For every 2000 hours of administrative time, one additional sales support head is required; exact number of hours determined by multiplying number of sales reps by the number of hours in a year and the amount of administrative time we are shifting to a lower cost resource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52F5673-6E99-489D-9BEF-F2B51BC9340D}"/>
              </a:ext>
            </a:extLst>
          </p:cNvPr>
          <p:cNvCxnSpPr>
            <a:cxnSpLocks/>
          </p:cNvCxnSpPr>
          <p:nvPr/>
        </p:nvCxnSpPr>
        <p:spPr>
          <a:xfrm>
            <a:off x="7461848" y="5528025"/>
            <a:ext cx="446344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2DC4230-E69E-4AAF-9E67-8E70C9220639}"/>
              </a:ext>
            </a:extLst>
          </p:cNvPr>
          <p:cNvSpPr txBox="1"/>
          <p:nvPr/>
        </p:nvSpPr>
        <p:spPr>
          <a:xfrm>
            <a:off x="7461849" y="5654586"/>
            <a:ext cx="446344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/>
              <a:t>The incremental rep productivity often yields a more cost-effective model </a:t>
            </a:r>
            <a:br>
              <a:rPr lang="en-US" sz="1000" dirty="0"/>
            </a:br>
            <a:r>
              <a:rPr lang="en-US" sz="1000" dirty="0"/>
              <a:t>(e.g. productivity outpaces incremental cost of support resource)</a:t>
            </a:r>
          </a:p>
        </p:txBody>
      </p:sp>
      <p:sp>
        <p:nvSpPr>
          <p:cNvPr id="71" name="Freeform 60">
            <a:extLst>
              <a:ext uri="{FF2B5EF4-FFF2-40B4-BE49-F238E27FC236}">
                <a16:creationId xmlns:a16="http://schemas.microsoft.com/office/drawing/2014/main" id="{40393ED4-1D8F-42B2-A227-8F9D7A1C165F}"/>
              </a:ext>
            </a:extLst>
          </p:cNvPr>
          <p:cNvSpPr>
            <a:spLocks noEditPoints="1"/>
          </p:cNvSpPr>
          <p:nvPr/>
        </p:nvSpPr>
        <p:spPr bwMode="auto">
          <a:xfrm>
            <a:off x="8393194" y="2111308"/>
            <a:ext cx="141929" cy="142554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69 w 96"/>
              <a:gd name="T11" fmla="*/ 50 h 96"/>
              <a:gd name="T12" fmla="*/ 35 w 96"/>
              <a:gd name="T13" fmla="*/ 76 h 96"/>
              <a:gd name="T14" fmla="*/ 34 w 96"/>
              <a:gd name="T15" fmla="*/ 76 h 96"/>
              <a:gd name="T16" fmla="*/ 32 w 96"/>
              <a:gd name="T17" fmla="*/ 75 h 96"/>
              <a:gd name="T18" fmla="*/ 33 w 96"/>
              <a:gd name="T19" fmla="*/ 72 h 96"/>
              <a:gd name="T20" fmla="*/ 65 w 96"/>
              <a:gd name="T21" fmla="*/ 48 h 96"/>
              <a:gd name="T22" fmla="*/ 33 w 96"/>
              <a:gd name="T23" fmla="*/ 24 h 96"/>
              <a:gd name="T24" fmla="*/ 32 w 96"/>
              <a:gd name="T25" fmla="*/ 21 h 96"/>
              <a:gd name="T26" fmla="*/ 35 w 96"/>
              <a:gd name="T27" fmla="*/ 20 h 96"/>
              <a:gd name="T28" fmla="*/ 69 w 96"/>
              <a:gd name="T29" fmla="*/ 46 h 96"/>
              <a:gd name="T30" fmla="*/ 70 w 96"/>
              <a:gd name="T31" fmla="*/ 48 h 96"/>
              <a:gd name="T32" fmla="*/ 69 w 96"/>
              <a:gd name="T33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69" y="50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4" y="76"/>
                  <a:pt x="34" y="76"/>
                </a:cubicBezTo>
                <a:cubicBezTo>
                  <a:pt x="33" y="76"/>
                  <a:pt x="33" y="76"/>
                  <a:pt x="32" y="75"/>
                </a:cubicBezTo>
                <a:cubicBezTo>
                  <a:pt x="32" y="74"/>
                  <a:pt x="32" y="73"/>
                  <a:pt x="33" y="72"/>
                </a:cubicBezTo>
                <a:cubicBezTo>
                  <a:pt x="65" y="48"/>
                  <a:pt x="65" y="48"/>
                  <a:pt x="65" y="48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3"/>
                  <a:pt x="32" y="22"/>
                  <a:pt x="32" y="21"/>
                </a:cubicBezTo>
                <a:cubicBezTo>
                  <a:pt x="33" y="20"/>
                  <a:pt x="34" y="20"/>
                  <a:pt x="35" y="20"/>
                </a:cubicBezTo>
                <a:cubicBezTo>
                  <a:pt x="69" y="46"/>
                  <a:pt x="69" y="46"/>
                  <a:pt x="69" y="46"/>
                </a:cubicBezTo>
                <a:cubicBezTo>
                  <a:pt x="70" y="47"/>
                  <a:pt x="70" y="47"/>
                  <a:pt x="70" y="48"/>
                </a:cubicBezTo>
                <a:cubicBezTo>
                  <a:pt x="70" y="49"/>
                  <a:pt x="70" y="49"/>
                  <a:pt x="6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2" name="Freeform 60">
            <a:extLst>
              <a:ext uri="{FF2B5EF4-FFF2-40B4-BE49-F238E27FC236}">
                <a16:creationId xmlns:a16="http://schemas.microsoft.com/office/drawing/2014/main" id="{A9FC5FA3-3A40-4A4D-827F-22A0808142EC}"/>
              </a:ext>
            </a:extLst>
          </p:cNvPr>
          <p:cNvSpPr>
            <a:spLocks noEditPoints="1"/>
          </p:cNvSpPr>
          <p:nvPr/>
        </p:nvSpPr>
        <p:spPr bwMode="auto">
          <a:xfrm>
            <a:off x="10053324" y="2111308"/>
            <a:ext cx="141929" cy="142554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69 w 96"/>
              <a:gd name="T11" fmla="*/ 50 h 96"/>
              <a:gd name="T12" fmla="*/ 35 w 96"/>
              <a:gd name="T13" fmla="*/ 76 h 96"/>
              <a:gd name="T14" fmla="*/ 34 w 96"/>
              <a:gd name="T15" fmla="*/ 76 h 96"/>
              <a:gd name="T16" fmla="*/ 32 w 96"/>
              <a:gd name="T17" fmla="*/ 75 h 96"/>
              <a:gd name="T18" fmla="*/ 33 w 96"/>
              <a:gd name="T19" fmla="*/ 72 h 96"/>
              <a:gd name="T20" fmla="*/ 65 w 96"/>
              <a:gd name="T21" fmla="*/ 48 h 96"/>
              <a:gd name="T22" fmla="*/ 33 w 96"/>
              <a:gd name="T23" fmla="*/ 24 h 96"/>
              <a:gd name="T24" fmla="*/ 32 w 96"/>
              <a:gd name="T25" fmla="*/ 21 h 96"/>
              <a:gd name="T26" fmla="*/ 35 w 96"/>
              <a:gd name="T27" fmla="*/ 20 h 96"/>
              <a:gd name="T28" fmla="*/ 69 w 96"/>
              <a:gd name="T29" fmla="*/ 46 h 96"/>
              <a:gd name="T30" fmla="*/ 70 w 96"/>
              <a:gd name="T31" fmla="*/ 48 h 96"/>
              <a:gd name="T32" fmla="*/ 69 w 96"/>
              <a:gd name="T33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69" y="50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4" y="76"/>
                  <a:pt x="34" y="76"/>
                </a:cubicBezTo>
                <a:cubicBezTo>
                  <a:pt x="33" y="76"/>
                  <a:pt x="33" y="76"/>
                  <a:pt x="32" y="75"/>
                </a:cubicBezTo>
                <a:cubicBezTo>
                  <a:pt x="32" y="74"/>
                  <a:pt x="32" y="73"/>
                  <a:pt x="33" y="72"/>
                </a:cubicBezTo>
                <a:cubicBezTo>
                  <a:pt x="65" y="48"/>
                  <a:pt x="65" y="48"/>
                  <a:pt x="65" y="48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3"/>
                  <a:pt x="32" y="22"/>
                  <a:pt x="32" y="21"/>
                </a:cubicBezTo>
                <a:cubicBezTo>
                  <a:pt x="33" y="20"/>
                  <a:pt x="34" y="20"/>
                  <a:pt x="35" y="20"/>
                </a:cubicBezTo>
                <a:cubicBezTo>
                  <a:pt x="69" y="46"/>
                  <a:pt x="69" y="46"/>
                  <a:pt x="69" y="46"/>
                </a:cubicBezTo>
                <a:cubicBezTo>
                  <a:pt x="70" y="47"/>
                  <a:pt x="70" y="47"/>
                  <a:pt x="70" y="48"/>
                </a:cubicBezTo>
                <a:cubicBezTo>
                  <a:pt x="70" y="49"/>
                  <a:pt x="70" y="49"/>
                  <a:pt x="6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5" name="Freeform 60">
            <a:extLst>
              <a:ext uri="{FF2B5EF4-FFF2-40B4-BE49-F238E27FC236}">
                <a16:creationId xmlns:a16="http://schemas.microsoft.com/office/drawing/2014/main" id="{970E6DA4-90B9-4F6A-9AA9-BCEAB46E043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7461849" y="3785159"/>
            <a:ext cx="141929" cy="142554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69 w 96"/>
              <a:gd name="T11" fmla="*/ 50 h 96"/>
              <a:gd name="T12" fmla="*/ 35 w 96"/>
              <a:gd name="T13" fmla="*/ 76 h 96"/>
              <a:gd name="T14" fmla="*/ 34 w 96"/>
              <a:gd name="T15" fmla="*/ 76 h 96"/>
              <a:gd name="T16" fmla="*/ 32 w 96"/>
              <a:gd name="T17" fmla="*/ 75 h 96"/>
              <a:gd name="T18" fmla="*/ 33 w 96"/>
              <a:gd name="T19" fmla="*/ 72 h 96"/>
              <a:gd name="T20" fmla="*/ 65 w 96"/>
              <a:gd name="T21" fmla="*/ 48 h 96"/>
              <a:gd name="T22" fmla="*/ 33 w 96"/>
              <a:gd name="T23" fmla="*/ 24 h 96"/>
              <a:gd name="T24" fmla="*/ 32 w 96"/>
              <a:gd name="T25" fmla="*/ 21 h 96"/>
              <a:gd name="T26" fmla="*/ 35 w 96"/>
              <a:gd name="T27" fmla="*/ 20 h 96"/>
              <a:gd name="T28" fmla="*/ 69 w 96"/>
              <a:gd name="T29" fmla="*/ 46 h 96"/>
              <a:gd name="T30" fmla="*/ 70 w 96"/>
              <a:gd name="T31" fmla="*/ 48 h 96"/>
              <a:gd name="T32" fmla="*/ 69 w 96"/>
              <a:gd name="T33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69" y="50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4" y="76"/>
                  <a:pt x="34" y="76"/>
                </a:cubicBezTo>
                <a:cubicBezTo>
                  <a:pt x="33" y="76"/>
                  <a:pt x="33" y="76"/>
                  <a:pt x="32" y="75"/>
                </a:cubicBezTo>
                <a:cubicBezTo>
                  <a:pt x="32" y="74"/>
                  <a:pt x="32" y="73"/>
                  <a:pt x="33" y="72"/>
                </a:cubicBezTo>
                <a:cubicBezTo>
                  <a:pt x="65" y="48"/>
                  <a:pt x="65" y="48"/>
                  <a:pt x="65" y="48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3"/>
                  <a:pt x="32" y="22"/>
                  <a:pt x="32" y="21"/>
                </a:cubicBezTo>
                <a:cubicBezTo>
                  <a:pt x="33" y="20"/>
                  <a:pt x="34" y="20"/>
                  <a:pt x="35" y="20"/>
                </a:cubicBezTo>
                <a:cubicBezTo>
                  <a:pt x="69" y="46"/>
                  <a:pt x="69" y="46"/>
                  <a:pt x="69" y="46"/>
                </a:cubicBezTo>
                <a:cubicBezTo>
                  <a:pt x="70" y="47"/>
                  <a:pt x="70" y="47"/>
                  <a:pt x="70" y="48"/>
                </a:cubicBezTo>
                <a:cubicBezTo>
                  <a:pt x="70" y="49"/>
                  <a:pt x="70" y="49"/>
                  <a:pt x="6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6" name="Freeform 60">
            <a:extLst>
              <a:ext uri="{FF2B5EF4-FFF2-40B4-BE49-F238E27FC236}">
                <a16:creationId xmlns:a16="http://schemas.microsoft.com/office/drawing/2014/main" id="{BCE69DDB-057A-4D9D-A51E-8EBA39CCC625}"/>
              </a:ext>
            </a:extLst>
          </p:cNvPr>
          <p:cNvSpPr>
            <a:spLocks noEditPoints="1"/>
          </p:cNvSpPr>
          <p:nvPr/>
        </p:nvSpPr>
        <p:spPr bwMode="auto">
          <a:xfrm>
            <a:off x="7461849" y="5452730"/>
            <a:ext cx="141929" cy="142554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69 w 96"/>
              <a:gd name="T11" fmla="*/ 50 h 96"/>
              <a:gd name="T12" fmla="*/ 35 w 96"/>
              <a:gd name="T13" fmla="*/ 76 h 96"/>
              <a:gd name="T14" fmla="*/ 34 w 96"/>
              <a:gd name="T15" fmla="*/ 76 h 96"/>
              <a:gd name="T16" fmla="*/ 32 w 96"/>
              <a:gd name="T17" fmla="*/ 75 h 96"/>
              <a:gd name="T18" fmla="*/ 33 w 96"/>
              <a:gd name="T19" fmla="*/ 72 h 96"/>
              <a:gd name="T20" fmla="*/ 65 w 96"/>
              <a:gd name="T21" fmla="*/ 48 h 96"/>
              <a:gd name="T22" fmla="*/ 33 w 96"/>
              <a:gd name="T23" fmla="*/ 24 h 96"/>
              <a:gd name="T24" fmla="*/ 32 w 96"/>
              <a:gd name="T25" fmla="*/ 21 h 96"/>
              <a:gd name="T26" fmla="*/ 35 w 96"/>
              <a:gd name="T27" fmla="*/ 20 h 96"/>
              <a:gd name="T28" fmla="*/ 69 w 96"/>
              <a:gd name="T29" fmla="*/ 46 h 96"/>
              <a:gd name="T30" fmla="*/ 70 w 96"/>
              <a:gd name="T31" fmla="*/ 48 h 96"/>
              <a:gd name="T32" fmla="*/ 69 w 96"/>
              <a:gd name="T33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69" y="50"/>
                </a:move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4" y="76"/>
                  <a:pt x="34" y="76"/>
                </a:cubicBezTo>
                <a:cubicBezTo>
                  <a:pt x="33" y="76"/>
                  <a:pt x="33" y="76"/>
                  <a:pt x="32" y="75"/>
                </a:cubicBezTo>
                <a:cubicBezTo>
                  <a:pt x="32" y="74"/>
                  <a:pt x="32" y="73"/>
                  <a:pt x="33" y="72"/>
                </a:cubicBezTo>
                <a:cubicBezTo>
                  <a:pt x="65" y="48"/>
                  <a:pt x="65" y="48"/>
                  <a:pt x="65" y="48"/>
                </a:cubicBezTo>
                <a:cubicBezTo>
                  <a:pt x="33" y="24"/>
                  <a:pt x="33" y="24"/>
                  <a:pt x="33" y="24"/>
                </a:cubicBezTo>
                <a:cubicBezTo>
                  <a:pt x="32" y="23"/>
                  <a:pt x="32" y="22"/>
                  <a:pt x="32" y="21"/>
                </a:cubicBezTo>
                <a:cubicBezTo>
                  <a:pt x="33" y="20"/>
                  <a:pt x="34" y="20"/>
                  <a:pt x="35" y="20"/>
                </a:cubicBezTo>
                <a:cubicBezTo>
                  <a:pt x="69" y="46"/>
                  <a:pt x="69" y="46"/>
                  <a:pt x="69" y="46"/>
                </a:cubicBezTo>
                <a:cubicBezTo>
                  <a:pt x="70" y="47"/>
                  <a:pt x="70" y="47"/>
                  <a:pt x="70" y="48"/>
                </a:cubicBezTo>
                <a:cubicBezTo>
                  <a:pt x="70" y="49"/>
                  <a:pt x="70" y="49"/>
                  <a:pt x="6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7" name="Freeform 43">
            <a:extLst>
              <a:ext uri="{FF2B5EF4-FFF2-40B4-BE49-F238E27FC236}">
                <a16:creationId xmlns:a16="http://schemas.microsoft.com/office/drawing/2014/main" id="{3341AB87-4BC3-4A08-B65F-39BDC64A5EC0}"/>
              </a:ext>
            </a:extLst>
          </p:cNvPr>
          <p:cNvSpPr>
            <a:spLocks/>
          </p:cNvSpPr>
          <p:nvPr/>
        </p:nvSpPr>
        <p:spPr bwMode="auto">
          <a:xfrm>
            <a:off x="3525947" y="2387596"/>
            <a:ext cx="220433" cy="220433"/>
          </a:xfrm>
          <a:custGeom>
            <a:avLst/>
            <a:gdLst>
              <a:gd name="T0" fmla="*/ 96 w 96"/>
              <a:gd name="T1" fmla="*/ 35 h 96"/>
              <a:gd name="T2" fmla="*/ 94 w 96"/>
              <a:gd name="T3" fmla="*/ 34 h 96"/>
              <a:gd name="T4" fmla="*/ 61 w 96"/>
              <a:gd name="T5" fmla="*/ 34 h 96"/>
              <a:gd name="T6" fmla="*/ 50 w 96"/>
              <a:gd name="T7" fmla="*/ 1 h 96"/>
              <a:gd name="T8" fmla="*/ 48 w 96"/>
              <a:gd name="T9" fmla="*/ 0 h 96"/>
              <a:gd name="T10" fmla="*/ 46 w 96"/>
              <a:gd name="T11" fmla="*/ 1 h 96"/>
              <a:gd name="T12" fmla="*/ 35 w 96"/>
              <a:gd name="T13" fmla="*/ 34 h 96"/>
              <a:gd name="T14" fmla="*/ 2 w 96"/>
              <a:gd name="T15" fmla="*/ 34 h 96"/>
              <a:gd name="T16" fmla="*/ 0 w 96"/>
              <a:gd name="T17" fmla="*/ 35 h 96"/>
              <a:gd name="T18" fmla="*/ 1 w 96"/>
              <a:gd name="T19" fmla="*/ 38 h 96"/>
              <a:gd name="T20" fmla="*/ 28 w 96"/>
              <a:gd name="T21" fmla="*/ 59 h 96"/>
              <a:gd name="T22" fmla="*/ 16 w 96"/>
              <a:gd name="T23" fmla="*/ 93 h 96"/>
              <a:gd name="T24" fmla="*/ 17 w 96"/>
              <a:gd name="T25" fmla="*/ 96 h 96"/>
              <a:gd name="T26" fmla="*/ 19 w 96"/>
              <a:gd name="T27" fmla="*/ 96 h 96"/>
              <a:gd name="T28" fmla="*/ 48 w 96"/>
              <a:gd name="T29" fmla="*/ 74 h 96"/>
              <a:gd name="T30" fmla="*/ 77 w 96"/>
              <a:gd name="T31" fmla="*/ 96 h 96"/>
              <a:gd name="T32" fmla="*/ 78 w 96"/>
              <a:gd name="T33" fmla="*/ 96 h 96"/>
              <a:gd name="T34" fmla="*/ 79 w 96"/>
              <a:gd name="T35" fmla="*/ 96 h 96"/>
              <a:gd name="T36" fmla="*/ 80 w 96"/>
              <a:gd name="T37" fmla="*/ 93 h 96"/>
              <a:gd name="T38" fmla="*/ 68 w 96"/>
              <a:gd name="T39" fmla="*/ 59 h 96"/>
              <a:gd name="T40" fmla="*/ 95 w 96"/>
              <a:gd name="T41" fmla="*/ 38 h 96"/>
              <a:gd name="T42" fmla="*/ 96 w 96"/>
              <a:gd name="T43" fmla="*/ 3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6" h="96">
                <a:moveTo>
                  <a:pt x="96" y="35"/>
                </a:moveTo>
                <a:cubicBezTo>
                  <a:pt x="96" y="35"/>
                  <a:pt x="95" y="34"/>
                  <a:pt x="94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1"/>
                  <a:pt x="49" y="0"/>
                  <a:pt x="48" y="0"/>
                </a:cubicBezTo>
                <a:cubicBezTo>
                  <a:pt x="47" y="0"/>
                  <a:pt x="46" y="1"/>
                  <a:pt x="46" y="1"/>
                </a:cubicBezTo>
                <a:cubicBezTo>
                  <a:pt x="35" y="34"/>
                  <a:pt x="35" y="34"/>
                  <a:pt x="35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1" y="34"/>
                  <a:pt x="0" y="35"/>
                  <a:pt x="0" y="35"/>
                </a:cubicBezTo>
                <a:cubicBezTo>
                  <a:pt x="0" y="36"/>
                  <a:pt x="0" y="37"/>
                  <a:pt x="1" y="38"/>
                </a:cubicBezTo>
                <a:cubicBezTo>
                  <a:pt x="28" y="59"/>
                  <a:pt x="28" y="59"/>
                  <a:pt x="28" y="59"/>
                </a:cubicBezTo>
                <a:cubicBezTo>
                  <a:pt x="16" y="93"/>
                  <a:pt x="16" y="93"/>
                  <a:pt x="16" y="93"/>
                </a:cubicBezTo>
                <a:cubicBezTo>
                  <a:pt x="16" y="94"/>
                  <a:pt x="16" y="95"/>
                  <a:pt x="17" y="96"/>
                </a:cubicBezTo>
                <a:cubicBezTo>
                  <a:pt x="18" y="96"/>
                  <a:pt x="18" y="96"/>
                  <a:pt x="19" y="96"/>
                </a:cubicBezTo>
                <a:cubicBezTo>
                  <a:pt x="48" y="74"/>
                  <a:pt x="48" y="74"/>
                  <a:pt x="48" y="74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96"/>
                  <a:pt x="78" y="96"/>
                  <a:pt x="78" y="96"/>
                </a:cubicBezTo>
                <a:cubicBezTo>
                  <a:pt x="78" y="96"/>
                  <a:pt x="79" y="96"/>
                  <a:pt x="79" y="96"/>
                </a:cubicBezTo>
                <a:cubicBezTo>
                  <a:pt x="80" y="95"/>
                  <a:pt x="80" y="94"/>
                  <a:pt x="80" y="93"/>
                </a:cubicBezTo>
                <a:cubicBezTo>
                  <a:pt x="68" y="59"/>
                  <a:pt x="68" y="59"/>
                  <a:pt x="68" y="59"/>
                </a:cubicBezTo>
                <a:cubicBezTo>
                  <a:pt x="95" y="38"/>
                  <a:pt x="95" y="38"/>
                  <a:pt x="95" y="38"/>
                </a:cubicBezTo>
                <a:cubicBezTo>
                  <a:pt x="96" y="37"/>
                  <a:pt x="96" y="36"/>
                  <a:pt x="96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4964A44-2150-46DC-BA4D-387D73A061DA}"/>
              </a:ext>
            </a:extLst>
          </p:cNvPr>
          <p:cNvGrpSpPr/>
          <p:nvPr/>
        </p:nvGrpSpPr>
        <p:grpSpPr>
          <a:xfrm>
            <a:off x="353492" y="2428168"/>
            <a:ext cx="262017" cy="174291"/>
            <a:chOff x="2676526" y="4649142"/>
            <a:chExt cx="360363" cy="239712"/>
          </a:xfrm>
          <a:solidFill>
            <a:schemeClr val="accent1"/>
          </a:solidFill>
        </p:grpSpPr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5B87FBD8-1579-45FC-A0EF-80C62640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6" y="4649142"/>
              <a:ext cx="360363" cy="239712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18 h 64"/>
                <a:gd name="T18" fmla="*/ 66 w 96"/>
                <a:gd name="T19" fmla="*/ 16 h 64"/>
                <a:gd name="T20" fmla="*/ 54 w 96"/>
                <a:gd name="T21" fmla="*/ 16 h 64"/>
                <a:gd name="T22" fmla="*/ 52 w 96"/>
                <a:gd name="T23" fmla="*/ 18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34 h 64"/>
                <a:gd name="T30" fmla="*/ 42 w 96"/>
                <a:gd name="T31" fmla="*/ 32 h 64"/>
                <a:gd name="T32" fmla="*/ 30 w 96"/>
                <a:gd name="T33" fmla="*/ 32 h 64"/>
                <a:gd name="T34" fmla="*/ 28 w 96"/>
                <a:gd name="T35" fmla="*/ 34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50 h 64"/>
                <a:gd name="T42" fmla="*/ 18 w 96"/>
                <a:gd name="T43" fmla="*/ 48 h 64"/>
                <a:gd name="T44" fmla="*/ 6 w 96"/>
                <a:gd name="T45" fmla="*/ 48 h 64"/>
                <a:gd name="T46" fmla="*/ 4 w 96"/>
                <a:gd name="T47" fmla="*/ 50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7"/>
                    <a:pt x="67" y="16"/>
                    <a:pt x="6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2" y="17"/>
                    <a:pt x="52" y="1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3"/>
                    <a:pt x="43" y="32"/>
                    <a:pt x="42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8" y="33"/>
                    <a:pt x="28" y="34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9"/>
                    <a:pt x="19" y="48"/>
                    <a:pt x="18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FA3C17DA-7D43-4AAA-95FF-FD71DAD2D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6" y="4681538"/>
              <a:ext cx="285750" cy="203200"/>
            </a:xfrm>
            <a:custGeom>
              <a:avLst/>
              <a:gdLst>
                <a:gd name="T0" fmla="*/ 2 w 76"/>
                <a:gd name="T1" fmla="*/ 54 h 54"/>
                <a:gd name="T2" fmla="*/ 3 w 76"/>
                <a:gd name="T3" fmla="*/ 54 h 54"/>
                <a:gd name="T4" fmla="*/ 71 w 76"/>
                <a:gd name="T5" fmla="*/ 8 h 54"/>
                <a:gd name="T6" fmla="*/ 70 w 76"/>
                <a:gd name="T7" fmla="*/ 20 h 54"/>
                <a:gd name="T8" fmla="*/ 72 w 76"/>
                <a:gd name="T9" fmla="*/ 22 h 54"/>
                <a:gd name="T10" fmla="*/ 72 w 76"/>
                <a:gd name="T11" fmla="*/ 22 h 54"/>
                <a:gd name="T12" fmla="*/ 74 w 76"/>
                <a:gd name="T13" fmla="*/ 20 h 54"/>
                <a:gd name="T14" fmla="*/ 76 w 76"/>
                <a:gd name="T15" fmla="*/ 4 h 54"/>
                <a:gd name="T16" fmla="*/ 74 w 76"/>
                <a:gd name="T17" fmla="*/ 2 h 54"/>
                <a:gd name="T18" fmla="*/ 58 w 76"/>
                <a:gd name="T19" fmla="*/ 0 h 54"/>
                <a:gd name="T20" fmla="*/ 56 w 76"/>
                <a:gd name="T21" fmla="*/ 2 h 54"/>
                <a:gd name="T22" fmla="*/ 58 w 76"/>
                <a:gd name="T23" fmla="*/ 4 h 54"/>
                <a:gd name="T24" fmla="*/ 68 w 76"/>
                <a:gd name="T25" fmla="*/ 5 h 54"/>
                <a:gd name="T26" fmla="*/ 1 w 76"/>
                <a:gd name="T27" fmla="*/ 50 h 54"/>
                <a:gd name="T28" fmla="*/ 0 w 76"/>
                <a:gd name="T29" fmla="*/ 53 h 54"/>
                <a:gd name="T30" fmla="*/ 2 w 76"/>
                <a:gd name="T3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54">
                  <a:moveTo>
                    <a:pt x="2" y="54"/>
                  </a:moveTo>
                  <a:cubicBezTo>
                    <a:pt x="2" y="54"/>
                    <a:pt x="3" y="54"/>
                    <a:pt x="3" y="54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1"/>
                    <a:pt x="71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3" y="22"/>
                    <a:pt x="74" y="21"/>
                    <a:pt x="74" y="2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3"/>
                    <a:pt x="75" y="2"/>
                    <a:pt x="74" y="2"/>
                  </a:cubicBezTo>
                  <a:cubicBezTo>
                    <a:pt x="74" y="2"/>
                    <a:pt x="58" y="0"/>
                    <a:pt x="58" y="0"/>
                  </a:cubicBezTo>
                  <a:cubicBezTo>
                    <a:pt x="57" y="0"/>
                    <a:pt x="56" y="1"/>
                    <a:pt x="56" y="2"/>
                  </a:cubicBezTo>
                  <a:cubicBezTo>
                    <a:pt x="56" y="3"/>
                    <a:pt x="57" y="4"/>
                    <a:pt x="58" y="4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1"/>
                    <a:pt x="0" y="52"/>
                    <a:pt x="0" y="53"/>
                  </a:cubicBezTo>
                  <a:cubicBezTo>
                    <a:pt x="1" y="54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90219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C13F-92F8-441A-9E28-D64D6EA4E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534" y="192092"/>
            <a:ext cx="11042931" cy="682625"/>
          </a:xfrm>
        </p:spPr>
        <p:txBody>
          <a:bodyPr/>
          <a:lstStyle/>
          <a:p>
            <a:r>
              <a:rPr lang="en-US" dirty="0"/>
              <a:t>Quota Stress Testing Helps the Steering Committee Understand the Incentive Payout Under Various Performance Scenarios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92EBC7-9E93-4E50-BA46-9A920BFA3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864189"/>
              </p:ext>
            </p:extLst>
          </p:nvPr>
        </p:nvGraphicFramePr>
        <p:xfrm>
          <a:off x="396876" y="1394460"/>
          <a:ext cx="848360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527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Modeling Distribution</a:t>
                      </a:r>
                      <a:endParaRPr lang="en-US" sz="1100" baseline="300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Overall Attainment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Headcount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Net Sales</a:t>
                      </a:r>
                      <a:endParaRPr lang="en-US" sz="1100" baseline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Base</a:t>
                      </a:r>
                      <a:r>
                        <a:rPr lang="en-US" sz="1100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Salary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Target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Total</a:t>
                      </a:r>
                      <a:r>
                        <a:rPr lang="en-US" sz="1100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 Cash</a:t>
                      </a:r>
                      <a:endParaRPr lang="en-US" sz="110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Actual Incentive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Actual 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Total Cash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1"/>
                          </a:solidFill>
                          <a:latin typeface="+mj-lt"/>
                        </a:rPr>
                        <a:t>VCOS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Random </a:t>
                      </a:r>
                    </a:p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(Narrow)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$10,045,410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$468,355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$1,453,378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4.66%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$11,480,469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$575,778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$1,560,801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5.02%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$12,197,998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$632,483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$1,617,506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5.19%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$12,915,527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$693,411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$1,678,434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5.37%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$14,350,586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$835,514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$1,820,537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5.82%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Random </a:t>
                      </a:r>
                    </a:p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(Normal)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$10,045,410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$485,638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$1,470,661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4.83%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$11,480,469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$593,838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$1,578,861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5.17%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$12,197,998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$656,541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$1,641,564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5.38%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$12,915,527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$724,191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$1,709,214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5.61%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$14,350,586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$886,148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$1,871,171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6.17%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Random </a:t>
                      </a:r>
                    </a:p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(Wide)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$10,045,410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$521,896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$1,506,919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5.20%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$11,480,469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$640,195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$1,625,218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5.58%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$12,197,998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$704,264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$1,689,287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5.77%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$12,915,527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$776,467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$1,761,490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6.01%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rtl="0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100%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$14,350,586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$985,023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$1,790,736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$935,444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$1,920,467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6.52%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B80D8D-28C1-47CF-8E5F-33D5C5C83964}"/>
              </a:ext>
            </a:extLst>
          </p:cNvPr>
          <p:cNvSpPr txBox="1"/>
          <p:nvPr/>
        </p:nvSpPr>
        <p:spPr>
          <a:xfrm>
            <a:off x="9010650" y="2172599"/>
            <a:ext cx="2910424" cy="39395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28600" indent="-228600" defTabSz="228600">
              <a:spcAft>
                <a:spcPts val="600"/>
              </a:spcAft>
              <a:buFont typeface="+mj-lt"/>
              <a:buAutoNum type="arabicPeriod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cs typeface="Calibri" charset="0"/>
              </a:rPr>
              <a:t>Determine quota-allocation methodology</a:t>
            </a:r>
          </a:p>
          <a:p>
            <a:pPr marL="228600" indent="-228600" defTabSz="228600">
              <a:spcAft>
                <a:spcPts val="600"/>
              </a:spcAft>
              <a:buFont typeface="+mj-lt"/>
              <a:buAutoNum type="arabicPeriod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cs typeface="Calibri" charset="0"/>
              </a:rPr>
              <a:t>Develop rep-level quotas based on combination of historical performance, pipeline, and account potential</a:t>
            </a:r>
          </a:p>
          <a:p>
            <a:pPr marL="228600" indent="-228600" defTabSz="228600">
              <a:buFont typeface="+mj-lt"/>
              <a:buAutoNum type="arabicPeriod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cs typeface="Calibri" charset="0"/>
              </a:rPr>
              <a:t>Create a model to understand sales performance under various headcount and performance scenarios</a:t>
            </a:r>
          </a:p>
          <a:p>
            <a:pPr marL="450850" indent="-228600" defTabSz="228600">
              <a:buFont typeface="+mj-lt"/>
              <a:buAutoNum type="alphaLcPeriod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100" dirty="0">
                <a:cs typeface="Calibri" charset="0"/>
              </a:rPr>
              <a:t>Distribution Curves (e.g. Narrow, Normal and Wide)</a:t>
            </a:r>
          </a:p>
          <a:p>
            <a:pPr marL="450850" indent="-228600" defTabSz="228600">
              <a:spcAft>
                <a:spcPts val="600"/>
              </a:spcAft>
              <a:buFont typeface="+mj-lt"/>
              <a:buAutoNum type="alphaLcPeriod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100" dirty="0">
                <a:cs typeface="Calibri" charset="0"/>
              </a:rPr>
              <a:t>Performance Attainment (e.g. 85%, 100% and 115%)</a:t>
            </a:r>
          </a:p>
          <a:p>
            <a:pPr marL="228600" indent="-228600" defTabSz="228600">
              <a:spcAft>
                <a:spcPts val="600"/>
              </a:spcAft>
              <a:buFont typeface="+mj-lt"/>
              <a:buAutoNum type="arabicPeriod" startAt="4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cs typeface="Calibri" charset="0"/>
              </a:rPr>
              <a:t>Analyze the differences at these scenarios and payouts</a:t>
            </a:r>
          </a:p>
          <a:p>
            <a:pPr marL="228600" indent="-228600" defTabSz="228600">
              <a:spcAft>
                <a:spcPts val="600"/>
              </a:spcAft>
              <a:buFont typeface="+mj-lt"/>
              <a:buAutoNum type="arabicPeriod" startAt="4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cs typeface="Calibri" charset="0"/>
              </a:rPr>
              <a:t>Review with Steering Committee to determine if quotas and compensation payouts are in corporate budgets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77C90-0A13-4910-89A0-F54A55C0EE5D}"/>
              </a:ext>
            </a:extLst>
          </p:cNvPr>
          <p:cNvSpPr/>
          <p:nvPr/>
        </p:nvSpPr>
        <p:spPr bwMode="auto">
          <a:xfrm>
            <a:off x="396876" y="5480110"/>
            <a:ext cx="8483606" cy="682625"/>
          </a:xfrm>
          <a:prstGeom prst="rect">
            <a:avLst/>
          </a:prstGeom>
          <a:solidFill>
            <a:srgbClr val="2F414E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spcBef>
                <a:spcPts val="300"/>
              </a:spcBef>
              <a:spcAft>
                <a:spcPts val="300"/>
              </a:spcAft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Review this information with the Steering Committee to determine if incentive payout and cost of sales is appropriate under the various performance scenarios</a:t>
            </a: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C958F1DF-E5AD-4E09-A106-C59BDF93FF39}"/>
              </a:ext>
            </a:extLst>
          </p:cNvPr>
          <p:cNvSpPr/>
          <p:nvPr/>
        </p:nvSpPr>
        <p:spPr bwMode="auto">
          <a:xfrm>
            <a:off x="9010650" y="1394460"/>
            <a:ext cx="2910424" cy="575017"/>
          </a:xfrm>
          <a:prstGeom prst="round1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Approach to Quota-Stress Testing</a:t>
            </a:r>
          </a:p>
        </p:txBody>
      </p:sp>
    </p:spTree>
    <p:extLst>
      <p:ext uri="{BB962C8B-B14F-4D97-AF65-F5344CB8AC3E}">
        <p14:creationId xmlns:p14="http://schemas.microsoft.com/office/powerpoint/2010/main" val="1464763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ign on a stage&#10;&#10;Description automatically generated">
            <a:extLst>
              <a:ext uri="{FF2B5EF4-FFF2-40B4-BE49-F238E27FC236}">
                <a16:creationId xmlns:a16="http://schemas.microsoft.com/office/drawing/2014/main" id="{5AD2F8F9-0A2B-4718-A0B2-F7006D3A2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1" t="26246" b="57175"/>
          <a:stretch>
            <a:fillRect/>
          </a:stretch>
        </p:blipFill>
        <p:spPr>
          <a:xfrm>
            <a:off x="6223877" y="4605996"/>
            <a:ext cx="5695947" cy="1448973"/>
          </a:xfrm>
          <a:custGeom>
            <a:avLst/>
            <a:gdLst>
              <a:gd name="connsiteX0" fmla="*/ 0 w 5695947"/>
              <a:gd name="connsiteY0" fmla="*/ 0 h 1448973"/>
              <a:gd name="connsiteX1" fmla="*/ 5695947 w 5695947"/>
              <a:gd name="connsiteY1" fmla="*/ 0 h 1448973"/>
              <a:gd name="connsiteX2" fmla="*/ 5695947 w 5695947"/>
              <a:gd name="connsiteY2" fmla="*/ 1448973 h 1448973"/>
              <a:gd name="connsiteX3" fmla="*/ 0 w 5695947"/>
              <a:gd name="connsiteY3" fmla="*/ 1448973 h 144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5947" h="1448973">
                <a:moveTo>
                  <a:pt x="0" y="0"/>
                </a:moveTo>
                <a:lnTo>
                  <a:pt x="5695947" y="0"/>
                </a:lnTo>
                <a:lnTo>
                  <a:pt x="5695947" y="1448973"/>
                </a:lnTo>
                <a:lnTo>
                  <a:pt x="0" y="1448973"/>
                </a:lnTo>
                <a:close/>
              </a:path>
            </a:pathLst>
          </a:custGeom>
        </p:spPr>
      </p:pic>
      <p:pic>
        <p:nvPicPr>
          <p:cNvPr id="27" name="Picture 26" descr="A sign on a stage&#10;&#10;Description automatically generated">
            <a:extLst>
              <a:ext uri="{FF2B5EF4-FFF2-40B4-BE49-F238E27FC236}">
                <a16:creationId xmlns:a16="http://schemas.microsoft.com/office/drawing/2014/main" id="{3C0423C6-B998-498F-88C9-727E6BBE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6" r="51121" b="57175"/>
          <a:stretch>
            <a:fillRect/>
          </a:stretch>
        </p:blipFill>
        <p:spPr>
          <a:xfrm>
            <a:off x="266700" y="4605996"/>
            <a:ext cx="5695948" cy="1448973"/>
          </a:xfrm>
          <a:custGeom>
            <a:avLst/>
            <a:gdLst>
              <a:gd name="connsiteX0" fmla="*/ 0 w 5695948"/>
              <a:gd name="connsiteY0" fmla="*/ 0 h 1448973"/>
              <a:gd name="connsiteX1" fmla="*/ 5695948 w 5695948"/>
              <a:gd name="connsiteY1" fmla="*/ 0 h 1448973"/>
              <a:gd name="connsiteX2" fmla="*/ 5695948 w 5695948"/>
              <a:gd name="connsiteY2" fmla="*/ 1448973 h 1448973"/>
              <a:gd name="connsiteX3" fmla="*/ 0 w 5695948"/>
              <a:gd name="connsiteY3" fmla="*/ 1448973 h 144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5948" h="1448973">
                <a:moveTo>
                  <a:pt x="0" y="0"/>
                </a:moveTo>
                <a:lnTo>
                  <a:pt x="5695948" y="0"/>
                </a:lnTo>
                <a:lnTo>
                  <a:pt x="5695948" y="1448973"/>
                </a:lnTo>
                <a:lnTo>
                  <a:pt x="0" y="1448973"/>
                </a:lnTo>
                <a:close/>
              </a:path>
            </a:pathLst>
          </a:custGeom>
        </p:spPr>
      </p:pic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A4C2967A-99D4-4A3D-BA74-31E8ED2E1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40445"/>
              </p:ext>
            </p:extLst>
          </p:nvPr>
        </p:nvGraphicFramePr>
        <p:xfrm>
          <a:off x="6223876" y="1330570"/>
          <a:ext cx="5695949" cy="319310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946181">
                  <a:extLst>
                    <a:ext uri="{9D8B030D-6E8A-4147-A177-3AD203B41FA5}">
                      <a16:colId xmlns:a16="http://schemas.microsoft.com/office/drawing/2014/main" val="1023993287"/>
                    </a:ext>
                  </a:extLst>
                </a:gridCol>
                <a:gridCol w="1374884">
                  <a:extLst>
                    <a:ext uri="{9D8B030D-6E8A-4147-A177-3AD203B41FA5}">
                      <a16:colId xmlns:a16="http://schemas.microsoft.com/office/drawing/2014/main" val="882844135"/>
                    </a:ext>
                  </a:extLst>
                </a:gridCol>
                <a:gridCol w="1374884">
                  <a:extLst>
                    <a:ext uri="{9D8B030D-6E8A-4147-A177-3AD203B41FA5}">
                      <a16:colId xmlns:a16="http://schemas.microsoft.com/office/drawing/2014/main" val="2453687362"/>
                    </a:ext>
                  </a:extLst>
                </a:gridCol>
              </a:tblGrid>
              <a:tr h="33436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Ideal Future State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99512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to Prior Year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85703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FY20 Revenue Target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$14.4M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870457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FY19 Average Deal Size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$100K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840496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Number of Closed-Won Deals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09802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FY19 Win Rate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264629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Number of Opportunities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35754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FY19 MQL to SQL Conversion Rate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228489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Number of Leads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7231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AC142273-3CE3-4073-B0DE-88ACFFFA8186}"/>
              </a:ext>
            </a:extLst>
          </p:cNvPr>
          <p:cNvSpPr/>
          <p:nvPr/>
        </p:nvSpPr>
        <p:spPr bwMode="auto">
          <a:xfrm>
            <a:off x="266700" y="4594272"/>
            <a:ext cx="5695948" cy="1448973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6E8B48-888E-4A20-81F5-56BB30FD17EA}"/>
              </a:ext>
            </a:extLst>
          </p:cNvPr>
          <p:cNvSpPr/>
          <p:nvPr/>
        </p:nvSpPr>
        <p:spPr bwMode="auto">
          <a:xfrm>
            <a:off x="6223877" y="4605995"/>
            <a:ext cx="5695948" cy="1448973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5458" y="-281066"/>
            <a:ext cx="11805035" cy="1099457"/>
          </a:xfrm>
        </p:spPr>
        <p:txBody>
          <a:bodyPr>
            <a:normAutofit/>
          </a:bodyPr>
          <a:lstStyle/>
          <a:p>
            <a:r>
              <a:rPr lang="en-US" sz="2300" dirty="0"/>
              <a:t>Leverage Outputs from Quota Stress Testing to Understand the Number of Leads, Opportunities, and Closed-Won Deals Needed to Hit Annual Revenue Targets</a:t>
            </a: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DB3E381C-5211-44DA-A5A9-2F0701DA5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85727"/>
              </p:ext>
            </p:extLst>
          </p:nvPr>
        </p:nvGraphicFramePr>
        <p:xfrm>
          <a:off x="266700" y="1330570"/>
          <a:ext cx="5695949" cy="316353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946181">
                  <a:extLst>
                    <a:ext uri="{9D8B030D-6E8A-4147-A177-3AD203B41FA5}">
                      <a16:colId xmlns:a16="http://schemas.microsoft.com/office/drawing/2014/main" val="1023993287"/>
                    </a:ext>
                  </a:extLst>
                </a:gridCol>
                <a:gridCol w="1374884">
                  <a:extLst>
                    <a:ext uri="{9D8B030D-6E8A-4147-A177-3AD203B41FA5}">
                      <a16:colId xmlns:a16="http://schemas.microsoft.com/office/drawing/2014/main" val="882844135"/>
                    </a:ext>
                  </a:extLst>
                </a:gridCol>
                <a:gridCol w="1374884">
                  <a:extLst>
                    <a:ext uri="{9D8B030D-6E8A-4147-A177-3AD203B41FA5}">
                      <a16:colId xmlns:a16="http://schemas.microsoft.com/office/drawing/2014/main" val="24536873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Historical Performance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99512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to Prior Year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85703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FY20 Revenue Target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$14.4M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870457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FY19 Average Deal Size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$100K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840496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Number of Closed-Won Deals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09802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FY19 Win Rate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264629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Number of Opportunities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35754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FY19 MQL to SQL Conversion Rate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228489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Number of Leads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1,920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TBD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72318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D75EB6-E18A-46C2-80C2-23BADA784EA9}"/>
              </a:ext>
            </a:extLst>
          </p:cNvPr>
          <p:cNvSpPr txBox="1">
            <a:spLocks/>
          </p:cNvSpPr>
          <p:nvPr/>
        </p:nvSpPr>
        <p:spPr>
          <a:xfrm>
            <a:off x="1505475" y="4721534"/>
            <a:ext cx="4196075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45402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685800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9144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s"/>
              <a:defRPr sz="1400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11430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5146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9718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4290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Leverage historical performance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inputs 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(e.g. average deal size, win rate and MQL to SQL conversion rate) to determine required productivity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outputs 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(e.g. closed-won deals, opportunities, leads) required to achieve revenue targets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32EF162-D99A-489D-A773-04D1589AD3C0}"/>
              </a:ext>
            </a:extLst>
          </p:cNvPr>
          <p:cNvSpPr txBox="1">
            <a:spLocks/>
          </p:cNvSpPr>
          <p:nvPr/>
        </p:nvSpPr>
        <p:spPr>
          <a:xfrm>
            <a:off x="7462653" y="4733257"/>
            <a:ext cx="4108410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454025" indent="-228600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685800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9144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s"/>
              <a:defRPr sz="1400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11430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5146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29718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429000" indent="-2317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300"/>
              </a:spcAft>
              <a:buClrTx/>
            </a:pP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Identify initiatives to improve average deal size, win rate, and MQL to SQL conversion rate; recalculate required performance based on productivity improvements</a:t>
            </a: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461DC104-D0CD-46FF-A9D0-D72F2493D4F4}"/>
              </a:ext>
            </a:extLst>
          </p:cNvPr>
          <p:cNvSpPr/>
          <p:nvPr/>
        </p:nvSpPr>
        <p:spPr bwMode="auto">
          <a:xfrm rot="10800000">
            <a:off x="615459" y="4605991"/>
            <a:ext cx="628787" cy="646330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D083351E-C6BE-47B5-8931-2BD17813CB10}"/>
              </a:ext>
            </a:extLst>
          </p:cNvPr>
          <p:cNvSpPr/>
          <p:nvPr/>
        </p:nvSpPr>
        <p:spPr bwMode="auto">
          <a:xfrm rot="10800000">
            <a:off x="6572637" y="4605991"/>
            <a:ext cx="628787" cy="646330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8148B3-7491-4EE0-9BEA-1C7FDB430E0C}"/>
              </a:ext>
            </a:extLst>
          </p:cNvPr>
          <p:cNvCxnSpPr>
            <a:cxnSpLocks/>
          </p:cNvCxnSpPr>
          <p:nvPr/>
        </p:nvCxnSpPr>
        <p:spPr>
          <a:xfrm>
            <a:off x="929852" y="5252320"/>
            <a:ext cx="0" cy="802647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1CF866-468E-42A5-BC29-F17447B1591E}"/>
              </a:ext>
            </a:extLst>
          </p:cNvPr>
          <p:cNvCxnSpPr>
            <a:cxnSpLocks/>
          </p:cNvCxnSpPr>
          <p:nvPr/>
        </p:nvCxnSpPr>
        <p:spPr>
          <a:xfrm>
            <a:off x="6887030" y="5252320"/>
            <a:ext cx="0" cy="802647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AFB7A3-51C2-49D9-96EB-540227062898}"/>
              </a:ext>
            </a:extLst>
          </p:cNvPr>
          <p:cNvGrpSpPr/>
          <p:nvPr/>
        </p:nvGrpSpPr>
        <p:grpSpPr>
          <a:xfrm>
            <a:off x="780942" y="4780246"/>
            <a:ext cx="297821" cy="297821"/>
            <a:chOff x="9166226" y="3952875"/>
            <a:chExt cx="360363" cy="360363"/>
          </a:xfrm>
          <a:solidFill>
            <a:schemeClr val="accent1"/>
          </a:solidFill>
        </p:grpSpPr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CCC26CEF-6223-4D7A-8A19-E38EF05A0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6226" y="4071938"/>
              <a:ext cx="360363" cy="241300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30 h 64"/>
                <a:gd name="T18" fmla="*/ 66 w 96"/>
                <a:gd name="T19" fmla="*/ 28 h 64"/>
                <a:gd name="T20" fmla="*/ 54 w 96"/>
                <a:gd name="T21" fmla="*/ 28 h 64"/>
                <a:gd name="T22" fmla="*/ 52 w 96"/>
                <a:gd name="T23" fmla="*/ 30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22 h 64"/>
                <a:gd name="T30" fmla="*/ 42 w 96"/>
                <a:gd name="T31" fmla="*/ 20 h 64"/>
                <a:gd name="T32" fmla="*/ 30 w 96"/>
                <a:gd name="T33" fmla="*/ 20 h 64"/>
                <a:gd name="T34" fmla="*/ 28 w 96"/>
                <a:gd name="T35" fmla="*/ 22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42 h 64"/>
                <a:gd name="T42" fmla="*/ 18 w 96"/>
                <a:gd name="T43" fmla="*/ 40 h 64"/>
                <a:gd name="T44" fmla="*/ 6 w 96"/>
                <a:gd name="T45" fmla="*/ 40 h 64"/>
                <a:gd name="T46" fmla="*/ 4 w 96"/>
                <a:gd name="T47" fmla="*/ 42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7" y="28"/>
                    <a:pt x="66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28"/>
                    <a:pt x="52" y="29"/>
                    <a:pt x="52" y="3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1"/>
                    <a:pt x="43" y="20"/>
                    <a:pt x="42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20"/>
                    <a:pt x="28" y="21"/>
                    <a:pt x="28" y="22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19" y="40"/>
                    <a:pt x="18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4" y="41"/>
                    <a:pt x="4" y="4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5E24022-E8DB-4776-ABA6-EF062867B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451" y="3952875"/>
              <a:ext cx="315913" cy="195263"/>
            </a:xfrm>
            <a:custGeom>
              <a:avLst/>
              <a:gdLst>
                <a:gd name="T0" fmla="*/ 6 w 84"/>
                <a:gd name="T1" fmla="*/ 52 h 52"/>
                <a:gd name="T2" fmla="*/ 12 w 84"/>
                <a:gd name="T3" fmla="*/ 46 h 52"/>
                <a:gd name="T4" fmla="*/ 12 w 84"/>
                <a:gd name="T5" fmla="*/ 44 h 52"/>
                <a:gd name="T6" fmla="*/ 27 w 84"/>
                <a:gd name="T7" fmla="*/ 31 h 52"/>
                <a:gd name="T8" fmla="*/ 30 w 84"/>
                <a:gd name="T9" fmla="*/ 32 h 52"/>
                <a:gd name="T10" fmla="*/ 35 w 84"/>
                <a:gd name="T11" fmla="*/ 30 h 52"/>
                <a:gd name="T12" fmla="*/ 48 w 84"/>
                <a:gd name="T13" fmla="*/ 34 h 52"/>
                <a:gd name="T14" fmla="*/ 54 w 84"/>
                <a:gd name="T15" fmla="*/ 40 h 52"/>
                <a:gd name="T16" fmla="*/ 60 w 84"/>
                <a:gd name="T17" fmla="*/ 34 h 52"/>
                <a:gd name="T18" fmla="*/ 59 w 84"/>
                <a:gd name="T19" fmla="*/ 31 h 52"/>
                <a:gd name="T20" fmla="*/ 76 w 84"/>
                <a:gd name="T21" fmla="*/ 12 h 52"/>
                <a:gd name="T22" fmla="*/ 78 w 84"/>
                <a:gd name="T23" fmla="*/ 12 h 52"/>
                <a:gd name="T24" fmla="*/ 84 w 84"/>
                <a:gd name="T25" fmla="*/ 6 h 52"/>
                <a:gd name="T26" fmla="*/ 78 w 84"/>
                <a:gd name="T27" fmla="*/ 0 h 52"/>
                <a:gd name="T28" fmla="*/ 72 w 84"/>
                <a:gd name="T29" fmla="*/ 6 h 52"/>
                <a:gd name="T30" fmla="*/ 73 w 84"/>
                <a:gd name="T31" fmla="*/ 9 h 52"/>
                <a:gd name="T32" fmla="*/ 56 w 84"/>
                <a:gd name="T33" fmla="*/ 28 h 52"/>
                <a:gd name="T34" fmla="*/ 54 w 84"/>
                <a:gd name="T35" fmla="*/ 28 h 52"/>
                <a:gd name="T36" fmla="*/ 49 w 84"/>
                <a:gd name="T37" fmla="*/ 30 h 52"/>
                <a:gd name="T38" fmla="*/ 36 w 84"/>
                <a:gd name="T39" fmla="*/ 26 h 52"/>
                <a:gd name="T40" fmla="*/ 30 w 84"/>
                <a:gd name="T41" fmla="*/ 20 h 52"/>
                <a:gd name="T42" fmla="*/ 24 w 84"/>
                <a:gd name="T43" fmla="*/ 26 h 52"/>
                <a:gd name="T44" fmla="*/ 24 w 84"/>
                <a:gd name="T45" fmla="*/ 28 h 52"/>
                <a:gd name="T46" fmla="*/ 9 w 84"/>
                <a:gd name="T47" fmla="*/ 41 h 52"/>
                <a:gd name="T48" fmla="*/ 6 w 84"/>
                <a:gd name="T49" fmla="*/ 40 h 52"/>
                <a:gd name="T50" fmla="*/ 0 w 84"/>
                <a:gd name="T51" fmla="*/ 46 h 52"/>
                <a:gd name="T52" fmla="*/ 6 w 84"/>
                <a:gd name="T5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4" h="52">
                  <a:moveTo>
                    <a:pt x="6" y="52"/>
                  </a:moveTo>
                  <a:cubicBezTo>
                    <a:pt x="9" y="52"/>
                    <a:pt x="12" y="49"/>
                    <a:pt x="12" y="46"/>
                  </a:cubicBezTo>
                  <a:cubicBezTo>
                    <a:pt x="12" y="45"/>
                    <a:pt x="12" y="45"/>
                    <a:pt x="12" y="44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32"/>
                    <a:pt x="29" y="32"/>
                    <a:pt x="30" y="32"/>
                  </a:cubicBezTo>
                  <a:cubicBezTo>
                    <a:pt x="32" y="32"/>
                    <a:pt x="34" y="31"/>
                    <a:pt x="35" y="30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7"/>
                    <a:pt x="51" y="40"/>
                    <a:pt x="54" y="40"/>
                  </a:cubicBezTo>
                  <a:cubicBezTo>
                    <a:pt x="57" y="40"/>
                    <a:pt x="60" y="37"/>
                    <a:pt x="60" y="34"/>
                  </a:cubicBezTo>
                  <a:cubicBezTo>
                    <a:pt x="60" y="33"/>
                    <a:pt x="60" y="32"/>
                    <a:pt x="59" y="31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7" y="12"/>
                    <a:pt x="77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75" y="0"/>
                    <a:pt x="72" y="3"/>
                    <a:pt x="72" y="6"/>
                  </a:cubicBezTo>
                  <a:cubicBezTo>
                    <a:pt x="72" y="7"/>
                    <a:pt x="72" y="8"/>
                    <a:pt x="73" y="9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5" y="28"/>
                    <a:pt x="55" y="28"/>
                    <a:pt x="54" y="28"/>
                  </a:cubicBezTo>
                  <a:cubicBezTo>
                    <a:pt x="52" y="28"/>
                    <a:pt x="50" y="29"/>
                    <a:pt x="49" y="30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3"/>
                    <a:pt x="33" y="20"/>
                    <a:pt x="30" y="20"/>
                  </a:cubicBezTo>
                  <a:cubicBezTo>
                    <a:pt x="27" y="20"/>
                    <a:pt x="24" y="23"/>
                    <a:pt x="24" y="26"/>
                  </a:cubicBezTo>
                  <a:cubicBezTo>
                    <a:pt x="24" y="27"/>
                    <a:pt x="24" y="27"/>
                    <a:pt x="24" y="2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8" y="40"/>
                    <a:pt x="7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49"/>
                    <a:pt x="3" y="52"/>
                    <a:pt x="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9FECB5-96C3-47A8-8835-70D6AA53FBCB}"/>
              </a:ext>
            </a:extLst>
          </p:cNvPr>
          <p:cNvGrpSpPr/>
          <p:nvPr/>
        </p:nvGrpSpPr>
        <p:grpSpPr>
          <a:xfrm>
            <a:off x="6723229" y="4765355"/>
            <a:ext cx="327603" cy="327603"/>
            <a:chOff x="7002463" y="1066800"/>
            <a:chExt cx="360363" cy="360363"/>
          </a:xfrm>
          <a:solidFill>
            <a:schemeClr val="accent1"/>
          </a:solidFill>
        </p:grpSpPr>
        <p:sp>
          <p:nvSpPr>
            <p:cNvPr id="33" name="Freeform 159">
              <a:extLst>
                <a:ext uri="{FF2B5EF4-FFF2-40B4-BE49-F238E27FC236}">
                  <a16:creationId xmlns:a16="http://schemas.microsoft.com/office/drawing/2014/main" id="{3EED245A-1F96-4DA9-8CFE-4470D099A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6" y="1135063"/>
              <a:ext cx="58738" cy="134938"/>
            </a:xfrm>
            <a:custGeom>
              <a:avLst/>
              <a:gdLst>
                <a:gd name="T0" fmla="*/ 8 w 16"/>
                <a:gd name="T1" fmla="*/ 8 h 36"/>
                <a:gd name="T2" fmla="*/ 12 w 16"/>
                <a:gd name="T3" fmla="*/ 12 h 36"/>
                <a:gd name="T4" fmla="*/ 14 w 16"/>
                <a:gd name="T5" fmla="*/ 14 h 36"/>
                <a:gd name="T6" fmla="*/ 16 w 16"/>
                <a:gd name="T7" fmla="*/ 12 h 36"/>
                <a:gd name="T8" fmla="*/ 10 w 16"/>
                <a:gd name="T9" fmla="*/ 4 h 36"/>
                <a:gd name="T10" fmla="*/ 10 w 16"/>
                <a:gd name="T11" fmla="*/ 2 h 36"/>
                <a:gd name="T12" fmla="*/ 8 w 16"/>
                <a:gd name="T13" fmla="*/ 0 h 36"/>
                <a:gd name="T14" fmla="*/ 6 w 16"/>
                <a:gd name="T15" fmla="*/ 2 h 36"/>
                <a:gd name="T16" fmla="*/ 6 w 16"/>
                <a:gd name="T17" fmla="*/ 4 h 36"/>
                <a:gd name="T18" fmla="*/ 0 w 16"/>
                <a:gd name="T19" fmla="*/ 12 h 36"/>
                <a:gd name="T20" fmla="*/ 8 w 16"/>
                <a:gd name="T21" fmla="*/ 20 h 36"/>
                <a:gd name="T22" fmla="*/ 12 w 16"/>
                <a:gd name="T23" fmla="*/ 24 h 36"/>
                <a:gd name="T24" fmla="*/ 8 w 16"/>
                <a:gd name="T25" fmla="*/ 28 h 36"/>
                <a:gd name="T26" fmla="*/ 4 w 16"/>
                <a:gd name="T27" fmla="*/ 24 h 36"/>
                <a:gd name="T28" fmla="*/ 2 w 16"/>
                <a:gd name="T29" fmla="*/ 22 h 36"/>
                <a:gd name="T30" fmla="*/ 0 w 16"/>
                <a:gd name="T31" fmla="*/ 24 h 36"/>
                <a:gd name="T32" fmla="*/ 6 w 16"/>
                <a:gd name="T33" fmla="*/ 32 h 36"/>
                <a:gd name="T34" fmla="*/ 6 w 16"/>
                <a:gd name="T35" fmla="*/ 34 h 36"/>
                <a:gd name="T36" fmla="*/ 8 w 16"/>
                <a:gd name="T37" fmla="*/ 36 h 36"/>
                <a:gd name="T38" fmla="*/ 10 w 16"/>
                <a:gd name="T39" fmla="*/ 34 h 36"/>
                <a:gd name="T40" fmla="*/ 10 w 16"/>
                <a:gd name="T41" fmla="*/ 32 h 36"/>
                <a:gd name="T42" fmla="*/ 16 w 16"/>
                <a:gd name="T43" fmla="*/ 24 h 36"/>
                <a:gd name="T44" fmla="*/ 8 w 16"/>
                <a:gd name="T45" fmla="*/ 16 h 36"/>
                <a:gd name="T46" fmla="*/ 4 w 16"/>
                <a:gd name="T47" fmla="*/ 12 h 36"/>
                <a:gd name="T48" fmla="*/ 8 w 16"/>
                <a:gd name="T4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6">
                  <a:moveTo>
                    <a:pt x="8" y="8"/>
                  </a:moveTo>
                  <a:cubicBezTo>
                    <a:pt x="10" y="8"/>
                    <a:pt x="12" y="10"/>
                    <a:pt x="12" y="12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6" y="8"/>
                    <a:pt x="13" y="5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5"/>
                    <a:pt x="0" y="8"/>
                    <a:pt x="0" y="12"/>
                  </a:cubicBezTo>
                  <a:cubicBezTo>
                    <a:pt x="0" y="16"/>
                    <a:pt x="4" y="20"/>
                    <a:pt x="8" y="20"/>
                  </a:cubicBezTo>
                  <a:cubicBezTo>
                    <a:pt x="10" y="20"/>
                    <a:pt x="12" y="22"/>
                    <a:pt x="12" y="24"/>
                  </a:cubicBezTo>
                  <a:cubicBezTo>
                    <a:pt x="12" y="26"/>
                    <a:pt x="10" y="28"/>
                    <a:pt x="8" y="28"/>
                  </a:cubicBezTo>
                  <a:cubicBezTo>
                    <a:pt x="6" y="28"/>
                    <a:pt x="4" y="26"/>
                    <a:pt x="4" y="24"/>
                  </a:cubicBezTo>
                  <a:cubicBezTo>
                    <a:pt x="4" y="23"/>
                    <a:pt x="3" y="22"/>
                    <a:pt x="2" y="22"/>
                  </a:cubicBezTo>
                  <a:cubicBezTo>
                    <a:pt x="1" y="22"/>
                    <a:pt x="0" y="23"/>
                    <a:pt x="0" y="24"/>
                  </a:cubicBezTo>
                  <a:cubicBezTo>
                    <a:pt x="0" y="28"/>
                    <a:pt x="3" y="31"/>
                    <a:pt x="6" y="3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6"/>
                    <a:pt x="8" y="36"/>
                  </a:cubicBezTo>
                  <a:cubicBezTo>
                    <a:pt x="9" y="36"/>
                    <a:pt x="10" y="35"/>
                    <a:pt x="10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3" y="31"/>
                    <a:pt x="16" y="28"/>
                    <a:pt x="16" y="24"/>
                  </a:cubicBezTo>
                  <a:cubicBezTo>
                    <a:pt x="16" y="20"/>
                    <a:pt x="12" y="16"/>
                    <a:pt x="8" y="16"/>
                  </a:cubicBezTo>
                  <a:cubicBezTo>
                    <a:pt x="6" y="16"/>
                    <a:pt x="4" y="14"/>
                    <a:pt x="4" y="12"/>
                  </a:cubicBezTo>
                  <a:cubicBezTo>
                    <a:pt x="4" y="10"/>
                    <a:pt x="6" y="8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60">
              <a:extLst>
                <a:ext uri="{FF2B5EF4-FFF2-40B4-BE49-F238E27FC236}">
                  <a16:creationId xmlns:a16="http://schemas.microsoft.com/office/drawing/2014/main" id="{30F30DE1-22BF-4222-9692-D52894136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2463" y="1066800"/>
              <a:ext cx="360363" cy="360363"/>
            </a:xfrm>
            <a:custGeom>
              <a:avLst/>
              <a:gdLst>
                <a:gd name="T0" fmla="*/ 95 w 96"/>
                <a:gd name="T1" fmla="*/ 89 h 96"/>
                <a:gd name="T2" fmla="*/ 64 w 96"/>
                <a:gd name="T3" fmla="*/ 58 h 96"/>
                <a:gd name="T4" fmla="*/ 72 w 96"/>
                <a:gd name="T5" fmla="*/ 36 h 96"/>
                <a:gd name="T6" fmla="*/ 36 w 96"/>
                <a:gd name="T7" fmla="*/ 0 h 96"/>
                <a:gd name="T8" fmla="*/ 0 w 96"/>
                <a:gd name="T9" fmla="*/ 36 h 96"/>
                <a:gd name="T10" fmla="*/ 36 w 96"/>
                <a:gd name="T11" fmla="*/ 72 h 96"/>
                <a:gd name="T12" fmla="*/ 58 w 96"/>
                <a:gd name="T13" fmla="*/ 64 h 96"/>
                <a:gd name="T14" fmla="*/ 89 w 96"/>
                <a:gd name="T15" fmla="*/ 95 h 96"/>
                <a:gd name="T16" fmla="*/ 92 w 96"/>
                <a:gd name="T17" fmla="*/ 96 h 96"/>
                <a:gd name="T18" fmla="*/ 95 w 96"/>
                <a:gd name="T19" fmla="*/ 95 h 96"/>
                <a:gd name="T20" fmla="*/ 95 w 96"/>
                <a:gd name="T21" fmla="*/ 89 h 96"/>
                <a:gd name="T22" fmla="*/ 36 w 96"/>
                <a:gd name="T23" fmla="*/ 64 h 96"/>
                <a:gd name="T24" fmla="*/ 8 w 96"/>
                <a:gd name="T25" fmla="*/ 36 h 96"/>
                <a:gd name="T26" fmla="*/ 36 w 96"/>
                <a:gd name="T27" fmla="*/ 8 h 96"/>
                <a:gd name="T28" fmla="*/ 64 w 96"/>
                <a:gd name="T29" fmla="*/ 36 h 96"/>
                <a:gd name="T30" fmla="*/ 36 w 96"/>
                <a:gd name="T31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6">
                  <a:moveTo>
                    <a:pt x="95" y="89"/>
                  </a:moveTo>
                  <a:cubicBezTo>
                    <a:pt x="64" y="58"/>
                    <a:pt x="64" y="58"/>
                    <a:pt x="64" y="58"/>
                  </a:cubicBezTo>
                  <a:cubicBezTo>
                    <a:pt x="69" y="52"/>
                    <a:pt x="72" y="44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44" y="72"/>
                    <a:pt x="52" y="69"/>
                    <a:pt x="58" y="64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6"/>
                    <a:pt x="91" y="96"/>
                    <a:pt x="92" y="96"/>
                  </a:cubicBezTo>
                  <a:cubicBezTo>
                    <a:pt x="93" y="96"/>
                    <a:pt x="94" y="96"/>
                    <a:pt x="95" y="95"/>
                  </a:cubicBezTo>
                  <a:cubicBezTo>
                    <a:pt x="96" y="93"/>
                    <a:pt x="96" y="91"/>
                    <a:pt x="95" y="89"/>
                  </a:cubicBezTo>
                  <a:close/>
                  <a:moveTo>
                    <a:pt x="36" y="64"/>
                  </a:move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ubicBezTo>
                    <a:pt x="51" y="8"/>
                    <a:pt x="64" y="21"/>
                    <a:pt x="64" y="36"/>
                  </a:cubicBezTo>
                  <a:cubicBezTo>
                    <a:pt x="64" y="51"/>
                    <a:pt x="51" y="64"/>
                    <a:pt x="3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58053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556B2AF-8C45-45F5-B0BA-946595B7A4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556B2AF-8C45-45F5-B0BA-946595B7A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C2BDEE7-3F71-453B-8B42-9D356BDAB47E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rgbClr val="E0E3E6"/>
            </a:solidFill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Rectangle: Top Corners Rounded 47">
            <a:extLst>
              <a:ext uri="{FF2B5EF4-FFF2-40B4-BE49-F238E27FC236}">
                <a16:creationId xmlns:a16="http://schemas.microsoft.com/office/drawing/2014/main" id="{842A2510-E40B-4624-98AB-0DD2563E570D}"/>
              </a:ext>
            </a:extLst>
          </p:cNvPr>
          <p:cNvSpPr/>
          <p:nvPr/>
        </p:nvSpPr>
        <p:spPr bwMode="auto">
          <a:xfrm rot="10800000">
            <a:off x="4068500" y="2068014"/>
            <a:ext cx="1431651" cy="407517"/>
          </a:xfrm>
          <a:prstGeom prst="round2Same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EEB8F4-1D37-44FC-AEE5-7439E0B9FD5B}"/>
              </a:ext>
            </a:extLst>
          </p:cNvPr>
          <p:cNvSpPr/>
          <p:nvPr/>
        </p:nvSpPr>
        <p:spPr bwMode="auto">
          <a:xfrm>
            <a:off x="3567838" y="1047598"/>
            <a:ext cx="8624162" cy="1018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8EFFF-D8EB-4D64-A235-EE3A29A809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0843" y="387565"/>
            <a:ext cx="11042931" cy="391607"/>
          </a:xfrm>
        </p:spPr>
        <p:txBody>
          <a:bodyPr/>
          <a:lstStyle/>
          <a:p>
            <a:r>
              <a:rPr lang="en-US" dirty="0"/>
              <a:t>What Does Best-in-Class Quota Setting Look Like?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D17E2A-3BFA-46CA-822C-B53733C7190D}"/>
              </a:ext>
            </a:extLst>
          </p:cNvPr>
          <p:cNvSpPr/>
          <p:nvPr/>
        </p:nvSpPr>
        <p:spPr bwMode="auto">
          <a:xfrm>
            <a:off x="620843" y="1042746"/>
            <a:ext cx="3329931" cy="5257796"/>
          </a:xfrm>
          <a:prstGeom prst="rect">
            <a:avLst/>
          </a:prstGeom>
          <a:solidFill>
            <a:srgbClr val="2F414E">
              <a:alpha val="9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6F8C9A-A8B6-4A43-895F-035FEF6CA27F}"/>
              </a:ext>
            </a:extLst>
          </p:cNvPr>
          <p:cNvSpPr/>
          <p:nvPr/>
        </p:nvSpPr>
        <p:spPr>
          <a:xfrm>
            <a:off x="797540" y="1301017"/>
            <a:ext cx="502734" cy="5027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2800" b="1" dirty="0">
              <a:solidFill>
                <a:schemeClr val="accent3"/>
              </a:solidFill>
              <a:latin typeface="+mj-lt"/>
              <a:cs typeface="Gotham Book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1D01D2-15C9-4953-AB09-BE6AFAA9E85C}"/>
              </a:ext>
            </a:extLst>
          </p:cNvPr>
          <p:cNvSpPr/>
          <p:nvPr/>
        </p:nvSpPr>
        <p:spPr>
          <a:xfrm>
            <a:off x="1479585" y="1236809"/>
            <a:ext cx="2139634" cy="67833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ctr"/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Link company objectives </a:t>
            </a:r>
            <a:br>
              <a:rPr lang="en-US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to sales rep targets.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654589-DB9C-475F-ADAA-5939ED29C802}"/>
              </a:ext>
            </a:extLst>
          </p:cNvPr>
          <p:cNvCxnSpPr>
            <a:cxnSpLocks/>
          </p:cNvCxnSpPr>
          <p:nvPr/>
        </p:nvCxnSpPr>
        <p:spPr>
          <a:xfrm>
            <a:off x="782331" y="1966455"/>
            <a:ext cx="309756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69BAF90-75DE-426A-9CFF-D57C3FD8A25C}"/>
              </a:ext>
            </a:extLst>
          </p:cNvPr>
          <p:cNvSpPr/>
          <p:nvPr/>
        </p:nvSpPr>
        <p:spPr>
          <a:xfrm>
            <a:off x="801266" y="2043065"/>
            <a:ext cx="3101884" cy="13711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company’s revenue goal needs to be intelligently allocated to business units, territories, and sales reps. Unfortunately, it rarely is. Quota attainment, a metric tracked by most sales teams, often lies to executives. Reps who make quota do so because their quota expectation was based on the potential of a sales territory. Reps who miss quota do so because their quota expectation was not based on the potential of the assigned sales territory.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38550B-9B4E-4F72-9993-2E92109A1A87}"/>
              </a:ext>
            </a:extLst>
          </p:cNvPr>
          <p:cNvSpPr/>
          <p:nvPr/>
        </p:nvSpPr>
        <p:spPr>
          <a:xfrm>
            <a:off x="778010" y="3633251"/>
            <a:ext cx="3101883" cy="2492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Approach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E7EB0C-AA7D-468B-9678-DECB66946619}"/>
              </a:ext>
            </a:extLst>
          </p:cNvPr>
          <p:cNvGrpSpPr/>
          <p:nvPr/>
        </p:nvGrpSpPr>
        <p:grpSpPr>
          <a:xfrm>
            <a:off x="741350" y="5810024"/>
            <a:ext cx="3101884" cy="436273"/>
            <a:chOff x="465954" y="5735927"/>
            <a:chExt cx="3101884" cy="4362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5E5408-608E-4E02-BF78-AE4E5A6BF43C}"/>
                </a:ext>
              </a:extLst>
            </p:cNvPr>
            <p:cNvSpPr/>
            <p:nvPr/>
          </p:nvSpPr>
          <p:spPr>
            <a:xfrm>
              <a:off x="665266" y="5735927"/>
              <a:ext cx="2902572" cy="436273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50" b="1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Quota Stress Testing </a:t>
              </a:r>
              <a:r>
                <a:rPr lang="en-US" sz="105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to understand the sales performance, incentive payout, and cost structure under various performance scenarios</a:t>
              </a:r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1DF7AEDA-CE76-493C-8378-42F329933C52}"/>
                </a:ext>
              </a:extLst>
            </p:cNvPr>
            <p:cNvSpPr/>
            <p:nvPr/>
          </p:nvSpPr>
          <p:spPr bwMode="auto">
            <a:xfrm>
              <a:off x="465954" y="5753780"/>
              <a:ext cx="120887" cy="120887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CF35FF-161A-401A-B385-253C17521A10}"/>
              </a:ext>
            </a:extLst>
          </p:cNvPr>
          <p:cNvCxnSpPr>
            <a:cxnSpLocks/>
          </p:cNvCxnSpPr>
          <p:nvPr/>
        </p:nvCxnSpPr>
        <p:spPr>
          <a:xfrm>
            <a:off x="4670045" y="1347764"/>
            <a:ext cx="730335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A2EBA44-FB90-4727-81DF-CC28182AD5A7}"/>
              </a:ext>
            </a:extLst>
          </p:cNvPr>
          <p:cNvGrpSpPr/>
          <p:nvPr/>
        </p:nvGrpSpPr>
        <p:grpSpPr>
          <a:xfrm>
            <a:off x="4068500" y="2607351"/>
            <a:ext cx="7683417" cy="3564850"/>
            <a:chOff x="4155029" y="2722716"/>
            <a:chExt cx="7766045" cy="36031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55BB9E-23B8-4482-84EF-2F8C1AD3D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5029" y="2722716"/>
              <a:ext cx="4572000" cy="25764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2583D5-F413-4916-854D-B66679991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9074" y="3754348"/>
              <a:ext cx="4572000" cy="2571555"/>
            </a:xfrm>
            <a:prstGeom prst="rect">
              <a:avLst/>
            </a:pr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CE61AED-F3B4-4AB0-A12E-F2F8F0B1B7F1}"/>
              </a:ext>
            </a:extLst>
          </p:cNvPr>
          <p:cNvSpPr/>
          <p:nvPr/>
        </p:nvSpPr>
        <p:spPr>
          <a:xfrm>
            <a:off x="4207132" y="2203353"/>
            <a:ext cx="1154386" cy="1938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Example(s)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D19FD28-D8E9-48F4-A69F-1DEA2024E25A}"/>
              </a:ext>
            </a:extLst>
          </p:cNvPr>
          <p:cNvSpPr/>
          <p:nvPr/>
        </p:nvSpPr>
        <p:spPr>
          <a:xfrm>
            <a:off x="4066787" y="1503711"/>
            <a:ext cx="8009200" cy="3046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Aligning quota setting processes to best practice will improve the attainment distribution curve, where approximately 50-60% of sales reps should be at or above quota. This will improve sales model cost efficiency and enable organization to retain top talent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E62FDD-12C2-4673-9916-4A59BE91AE44}"/>
              </a:ext>
            </a:extLst>
          </p:cNvPr>
          <p:cNvSpPr/>
          <p:nvPr/>
        </p:nvSpPr>
        <p:spPr>
          <a:xfrm>
            <a:off x="4066846" y="1223115"/>
            <a:ext cx="1003025" cy="2492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IMPACT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E5817A-735E-4C97-B0FD-44F3E36FDB52}"/>
              </a:ext>
            </a:extLst>
          </p:cNvPr>
          <p:cNvGrpSpPr/>
          <p:nvPr/>
        </p:nvGrpSpPr>
        <p:grpSpPr>
          <a:xfrm>
            <a:off x="937973" y="1464123"/>
            <a:ext cx="221868" cy="206230"/>
            <a:chOff x="6276975" y="3981450"/>
            <a:chExt cx="360363" cy="334963"/>
          </a:xfrm>
          <a:solidFill>
            <a:schemeClr val="accent1"/>
          </a:solidFill>
        </p:grpSpPr>
        <p:sp>
          <p:nvSpPr>
            <p:cNvPr id="55" name="Freeform 98">
              <a:extLst>
                <a:ext uri="{FF2B5EF4-FFF2-40B4-BE49-F238E27FC236}">
                  <a16:creationId xmlns:a16="http://schemas.microsoft.com/office/drawing/2014/main" id="{096E0558-2DDE-467F-BD9E-E2A1AC23BC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2238" y="3981450"/>
              <a:ext cx="165100" cy="334963"/>
            </a:xfrm>
            <a:custGeom>
              <a:avLst/>
              <a:gdLst>
                <a:gd name="T0" fmla="*/ 14 w 44"/>
                <a:gd name="T1" fmla="*/ 37 h 89"/>
                <a:gd name="T2" fmla="*/ 12 w 44"/>
                <a:gd name="T3" fmla="*/ 39 h 89"/>
                <a:gd name="T4" fmla="*/ 10 w 44"/>
                <a:gd name="T5" fmla="*/ 37 h 89"/>
                <a:gd name="T6" fmla="*/ 0 w 44"/>
                <a:gd name="T7" fmla="*/ 31 h 89"/>
                <a:gd name="T8" fmla="*/ 0 w 44"/>
                <a:gd name="T9" fmla="*/ 67 h 89"/>
                <a:gd name="T10" fmla="*/ 22 w 44"/>
                <a:gd name="T11" fmla="*/ 89 h 89"/>
                <a:gd name="T12" fmla="*/ 44 w 44"/>
                <a:gd name="T13" fmla="*/ 67 h 89"/>
                <a:gd name="T14" fmla="*/ 40 w 44"/>
                <a:gd name="T15" fmla="*/ 54 h 89"/>
                <a:gd name="T16" fmla="*/ 28 w 44"/>
                <a:gd name="T17" fmla="*/ 26 h 89"/>
                <a:gd name="T18" fmla="*/ 27 w 44"/>
                <a:gd name="T19" fmla="*/ 26 h 89"/>
                <a:gd name="T20" fmla="*/ 22 w 44"/>
                <a:gd name="T21" fmla="*/ 20 h 89"/>
                <a:gd name="T22" fmla="*/ 16 w 44"/>
                <a:gd name="T23" fmla="*/ 5 h 89"/>
                <a:gd name="T24" fmla="*/ 15 w 44"/>
                <a:gd name="T25" fmla="*/ 4 h 89"/>
                <a:gd name="T26" fmla="*/ 1 w 44"/>
                <a:gd name="T27" fmla="*/ 4 h 89"/>
                <a:gd name="T28" fmla="*/ 0 w 44"/>
                <a:gd name="T29" fmla="*/ 5 h 89"/>
                <a:gd name="T30" fmla="*/ 0 w 44"/>
                <a:gd name="T31" fmla="*/ 27 h 89"/>
                <a:gd name="T32" fmla="*/ 14 w 44"/>
                <a:gd name="T33" fmla="*/ 37 h 89"/>
                <a:gd name="T34" fmla="*/ 22 w 44"/>
                <a:gd name="T35" fmla="*/ 85 h 89"/>
                <a:gd name="T36" fmla="*/ 4 w 44"/>
                <a:gd name="T37" fmla="*/ 67 h 89"/>
                <a:gd name="T38" fmla="*/ 22 w 44"/>
                <a:gd name="T39" fmla="*/ 49 h 89"/>
                <a:gd name="T40" fmla="*/ 40 w 44"/>
                <a:gd name="T41" fmla="*/ 67 h 89"/>
                <a:gd name="T42" fmla="*/ 22 w 44"/>
                <a:gd name="T43" fmla="*/ 8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89">
                  <a:moveTo>
                    <a:pt x="14" y="37"/>
                  </a:moveTo>
                  <a:cubicBezTo>
                    <a:pt x="14" y="38"/>
                    <a:pt x="13" y="39"/>
                    <a:pt x="12" y="39"/>
                  </a:cubicBezTo>
                  <a:cubicBezTo>
                    <a:pt x="11" y="39"/>
                    <a:pt x="10" y="38"/>
                    <a:pt x="10" y="37"/>
                  </a:cubicBezTo>
                  <a:cubicBezTo>
                    <a:pt x="10" y="35"/>
                    <a:pt x="6" y="32"/>
                    <a:pt x="0" y="31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34" y="89"/>
                    <a:pt x="44" y="79"/>
                    <a:pt x="44" y="67"/>
                  </a:cubicBezTo>
                  <a:cubicBezTo>
                    <a:pt x="44" y="62"/>
                    <a:pt x="42" y="58"/>
                    <a:pt x="40" y="5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7" y="2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2" y="0"/>
                    <a:pt x="4" y="0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28"/>
                    <a:pt x="14" y="32"/>
                    <a:pt x="14" y="37"/>
                  </a:cubicBezTo>
                  <a:close/>
                  <a:moveTo>
                    <a:pt x="22" y="85"/>
                  </a:moveTo>
                  <a:cubicBezTo>
                    <a:pt x="12" y="85"/>
                    <a:pt x="4" y="77"/>
                    <a:pt x="4" y="67"/>
                  </a:cubicBezTo>
                  <a:cubicBezTo>
                    <a:pt x="4" y="57"/>
                    <a:pt x="12" y="49"/>
                    <a:pt x="22" y="49"/>
                  </a:cubicBezTo>
                  <a:cubicBezTo>
                    <a:pt x="32" y="49"/>
                    <a:pt x="40" y="57"/>
                    <a:pt x="40" y="67"/>
                  </a:cubicBezTo>
                  <a:cubicBezTo>
                    <a:pt x="40" y="77"/>
                    <a:pt x="32" y="85"/>
                    <a:pt x="22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99">
              <a:extLst>
                <a:ext uri="{FF2B5EF4-FFF2-40B4-BE49-F238E27FC236}">
                  <a16:creationId xmlns:a16="http://schemas.microsoft.com/office/drawing/2014/main" id="{59A7E438-A3B7-4B14-98E5-D905C8798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6975" y="3981450"/>
              <a:ext cx="165100" cy="334963"/>
            </a:xfrm>
            <a:custGeom>
              <a:avLst/>
              <a:gdLst>
                <a:gd name="T0" fmla="*/ 0 w 44"/>
                <a:gd name="T1" fmla="*/ 67 h 89"/>
                <a:gd name="T2" fmla="*/ 22 w 44"/>
                <a:gd name="T3" fmla="*/ 89 h 89"/>
                <a:gd name="T4" fmla="*/ 44 w 44"/>
                <a:gd name="T5" fmla="*/ 67 h 89"/>
                <a:gd name="T6" fmla="*/ 44 w 44"/>
                <a:gd name="T7" fmla="*/ 31 h 89"/>
                <a:gd name="T8" fmla="*/ 34 w 44"/>
                <a:gd name="T9" fmla="*/ 37 h 89"/>
                <a:gd name="T10" fmla="*/ 32 w 44"/>
                <a:gd name="T11" fmla="*/ 39 h 89"/>
                <a:gd name="T12" fmla="*/ 30 w 44"/>
                <a:gd name="T13" fmla="*/ 37 h 89"/>
                <a:gd name="T14" fmla="*/ 44 w 44"/>
                <a:gd name="T15" fmla="*/ 27 h 89"/>
                <a:gd name="T16" fmla="*/ 44 w 44"/>
                <a:gd name="T17" fmla="*/ 5 h 89"/>
                <a:gd name="T18" fmla="*/ 43 w 44"/>
                <a:gd name="T19" fmla="*/ 4 h 89"/>
                <a:gd name="T20" fmla="*/ 29 w 44"/>
                <a:gd name="T21" fmla="*/ 4 h 89"/>
                <a:gd name="T22" fmla="*/ 28 w 44"/>
                <a:gd name="T23" fmla="*/ 4 h 89"/>
                <a:gd name="T24" fmla="*/ 22 w 44"/>
                <a:gd name="T25" fmla="*/ 20 h 89"/>
                <a:gd name="T26" fmla="*/ 17 w 44"/>
                <a:gd name="T27" fmla="*/ 26 h 89"/>
                <a:gd name="T28" fmla="*/ 16 w 44"/>
                <a:gd name="T29" fmla="*/ 26 h 89"/>
                <a:gd name="T30" fmla="*/ 4 w 44"/>
                <a:gd name="T31" fmla="*/ 54 h 89"/>
                <a:gd name="T32" fmla="*/ 0 w 44"/>
                <a:gd name="T33" fmla="*/ 67 h 89"/>
                <a:gd name="T34" fmla="*/ 22 w 44"/>
                <a:gd name="T35" fmla="*/ 85 h 89"/>
                <a:gd name="T36" fmla="*/ 4 w 44"/>
                <a:gd name="T37" fmla="*/ 67 h 89"/>
                <a:gd name="T38" fmla="*/ 22 w 44"/>
                <a:gd name="T39" fmla="*/ 49 h 89"/>
                <a:gd name="T40" fmla="*/ 40 w 44"/>
                <a:gd name="T41" fmla="*/ 67 h 89"/>
                <a:gd name="T42" fmla="*/ 22 w 44"/>
                <a:gd name="T43" fmla="*/ 8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89">
                  <a:moveTo>
                    <a:pt x="0" y="67"/>
                  </a:moveTo>
                  <a:cubicBezTo>
                    <a:pt x="0" y="79"/>
                    <a:pt x="10" y="89"/>
                    <a:pt x="22" y="89"/>
                  </a:cubicBezTo>
                  <a:cubicBezTo>
                    <a:pt x="34" y="89"/>
                    <a:pt x="44" y="79"/>
                    <a:pt x="44" y="67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8" y="32"/>
                    <a:pt x="34" y="35"/>
                    <a:pt x="34" y="37"/>
                  </a:cubicBezTo>
                  <a:cubicBezTo>
                    <a:pt x="34" y="38"/>
                    <a:pt x="33" y="39"/>
                    <a:pt x="32" y="39"/>
                  </a:cubicBezTo>
                  <a:cubicBezTo>
                    <a:pt x="31" y="39"/>
                    <a:pt x="30" y="38"/>
                    <a:pt x="30" y="37"/>
                  </a:cubicBezTo>
                  <a:cubicBezTo>
                    <a:pt x="30" y="32"/>
                    <a:pt x="36" y="28"/>
                    <a:pt x="44" y="27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4"/>
                    <a:pt x="43" y="4"/>
                  </a:cubicBezTo>
                  <a:cubicBezTo>
                    <a:pt x="40" y="0"/>
                    <a:pt x="32" y="0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8"/>
                    <a:pt x="0" y="62"/>
                    <a:pt x="0" y="67"/>
                  </a:cubicBezTo>
                  <a:close/>
                  <a:moveTo>
                    <a:pt x="22" y="85"/>
                  </a:moveTo>
                  <a:cubicBezTo>
                    <a:pt x="12" y="85"/>
                    <a:pt x="4" y="77"/>
                    <a:pt x="4" y="67"/>
                  </a:cubicBezTo>
                  <a:cubicBezTo>
                    <a:pt x="4" y="57"/>
                    <a:pt x="12" y="49"/>
                    <a:pt x="22" y="49"/>
                  </a:cubicBezTo>
                  <a:cubicBezTo>
                    <a:pt x="32" y="49"/>
                    <a:pt x="40" y="57"/>
                    <a:pt x="40" y="67"/>
                  </a:cubicBezTo>
                  <a:cubicBezTo>
                    <a:pt x="40" y="77"/>
                    <a:pt x="32" y="85"/>
                    <a:pt x="22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100">
              <a:extLst>
                <a:ext uri="{FF2B5EF4-FFF2-40B4-BE49-F238E27FC236}">
                  <a16:creationId xmlns:a16="http://schemas.microsoft.com/office/drawing/2014/main" id="{7517191A-BA7A-4429-891F-963FC8223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4181475"/>
              <a:ext cx="58738" cy="60325"/>
            </a:xfrm>
            <a:custGeom>
              <a:avLst/>
              <a:gdLst>
                <a:gd name="T0" fmla="*/ 14 w 16"/>
                <a:gd name="T1" fmla="*/ 4 h 16"/>
                <a:gd name="T2" fmla="*/ 16 w 16"/>
                <a:gd name="T3" fmla="*/ 2 h 16"/>
                <a:gd name="T4" fmla="*/ 14 w 16"/>
                <a:gd name="T5" fmla="*/ 0 h 16"/>
                <a:gd name="T6" fmla="*/ 0 w 16"/>
                <a:gd name="T7" fmla="*/ 14 h 16"/>
                <a:gd name="T8" fmla="*/ 2 w 16"/>
                <a:gd name="T9" fmla="*/ 16 h 16"/>
                <a:gd name="T10" fmla="*/ 4 w 16"/>
                <a:gd name="T11" fmla="*/ 14 h 16"/>
                <a:gd name="T12" fmla="*/ 14 w 1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14" y="4"/>
                  </a:move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3" y="16"/>
                    <a:pt x="4" y="15"/>
                    <a:pt x="4" y="14"/>
                  </a:cubicBezTo>
                  <a:cubicBezTo>
                    <a:pt x="4" y="9"/>
                    <a:pt x="8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01">
              <a:extLst>
                <a:ext uri="{FF2B5EF4-FFF2-40B4-BE49-F238E27FC236}">
                  <a16:creationId xmlns:a16="http://schemas.microsoft.com/office/drawing/2014/main" id="{6C7F8B40-02CD-4AA2-AC29-053771E23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4181475"/>
              <a:ext cx="58738" cy="60325"/>
            </a:xfrm>
            <a:custGeom>
              <a:avLst/>
              <a:gdLst>
                <a:gd name="T0" fmla="*/ 14 w 16"/>
                <a:gd name="T1" fmla="*/ 4 h 16"/>
                <a:gd name="T2" fmla="*/ 16 w 16"/>
                <a:gd name="T3" fmla="*/ 2 h 16"/>
                <a:gd name="T4" fmla="*/ 14 w 16"/>
                <a:gd name="T5" fmla="*/ 0 h 16"/>
                <a:gd name="T6" fmla="*/ 0 w 16"/>
                <a:gd name="T7" fmla="*/ 14 h 16"/>
                <a:gd name="T8" fmla="*/ 2 w 16"/>
                <a:gd name="T9" fmla="*/ 16 h 16"/>
                <a:gd name="T10" fmla="*/ 4 w 16"/>
                <a:gd name="T11" fmla="*/ 14 h 16"/>
                <a:gd name="T12" fmla="*/ 14 w 1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14" y="4"/>
                  </a:move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3" y="16"/>
                    <a:pt x="4" y="15"/>
                    <a:pt x="4" y="14"/>
                  </a:cubicBezTo>
                  <a:cubicBezTo>
                    <a:pt x="4" y="9"/>
                    <a:pt x="8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6D3C824-545B-4012-8FE8-551C1A553A3B}"/>
              </a:ext>
            </a:extLst>
          </p:cNvPr>
          <p:cNvGrpSpPr/>
          <p:nvPr/>
        </p:nvGrpSpPr>
        <p:grpSpPr>
          <a:xfrm>
            <a:off x="741350" y="3964772"/>
            <a:ext cx="3101884" cy="436273"/>
            <a:chOff x="465954" y="4313260"/>
            <a:chExt cx="3101884" cy="4362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8ACB4C-816B-419A-8611-750338762547}"/>
                </a:ext>
              </a:extLst>
            </p:cNvPr>
            <p:cNvSpPr/>
            <p:nvPr/>
          </p:nvSpPr>
          <p:spPr>
            <a:xfrm>
              <a:off x="665266" y="4313260"/>
              <a:ext cx="2902572" cy="436273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50" b="1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Assess Current State </a:t>
              </a:r>
              <a:r>
                <a:rPr lang="en-US" sz="105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determine process strengths and weakness; analyze current state to understand contributing factors to quota attainment </a:t>
              </a:r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527374D3-35F1-4CDE-A2FF-0A203BCDFF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954" y="4334541"/>
              <a:ext cx="119833" cy="120889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69 w 96"/>
                <a:gd name="T11" fmla="*/ 35 h 96"/>
                <a:gd name="T12" fmla="*/ 39 w 96"/>
                <a:gd name="T13" fmla="*/ 63 h 96"/>
                <a:gd name="T14" fmla="*/ 38 w 96"/>
                <a:gd name="T15" fmla="*/ 64 h 96"/>
                <a:gd name="T16" fmla="*/ 37 w 96"/>
                <a:gd name="T17" fmla="*/ 63 h 96"/>
                <a:gd name="T18" fmla="*/ 27 w 96"/>
                <a:gd name="T19" fmla="*/ 53 h 96"/>
                <a:gd name="T20" fmla="*/ 27 w 96"/>
                <a:gd name="T21" fmla="*/ 51 h 96"/>
                <a:gd name="T22" fmla="*/ 29 w 96"/>
                <a:gd name="T23" fmla="*/ 51 h 96"/>
                <a:gd name="T24" fmla="*/ 38 w 96"/>
                <a:gd name="T25" fmla="*/ 59 h 96"/>
                <a:gd name="T26" fmla="*/ 67 w 96"/>
                <a:gd name="T27" fmla="*/ 33 h 96"/>
                <a:gd name="T28" fmla="*/ 69 w 96"/>
                <a:gd name="T29" fmla="*/ 33 h 96"/>
                <a:gd name="T30" fmla="*/ 69 w 96"/>
                <a:gd name="T31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4" y="96"/>
                    <a:pt x="96" y="74"/>
                    <a:pt x="96" y="48"/>
                  </a:cubicBezTo>
                  <a:cubicBezTo>
                    <a:pt x="96" y="22"/>
                    <a:pt x="74" y="0"/>
                    <a:pt x="48" y="0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4EFD68E-A754-4073-BFA2-4517C2F24D80}"/>
              </a:ext>
            </a:extLst>
          </p:cNvPr>
          <p:cNvGrpSpPr/>
          <p:nvPr/>
        </p:nvGrpSpPr>
        <p:grpSpPr>
          <a:xfrm>
            <a:off x="734866" y="4715602"/>
            <a:ext cx="3101884" cy="290849"/>
            <a:chOff x="465954" y="4835957"/>
            <a:chExt cx="3101884" cy="29084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76DA55-9F77-4281-AA07-C6B4C951EBEA}"/>
                </a:ext>
              </a:extLst>
            </p:cNvPr>
            <p:cNvSpPr/>
            <p:nvPr/>
          </p:nvSpPr>
          <p:spPr>
            <a:xfrm>
              <a:off x="665266" y="4835957"/>
              <a:ext cx="2902572" cy="29084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50" b="1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Determine Appropriate Methodology </a:t>
              </a:r>
              <a:r>
                <a:rPr lang="en-US" sz="105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based on available data and organization’s appetite for change</a:t>
              </a:r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FCDBD574-0C31-4EE4-88D0-AD1DD5E7A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954" y="4855565"/>
              <a:ext cx="119833" cy="120889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69 w 96"/>
                <a:gd name="T11" fmla="*/ 35 h 96"/>
                <a:gd name="T12" fmla="*/ 39 w 96"/>
                <a:gd name="T13" fmla="*/ 63 h 96"/>
                <a:gd name="T14" fmla="*/ 38 w 96"/>
                <a:gd name="T15" fmla="*/ 64 h 96"/>
                <a:gd name="T16" fmla="*/ 37 w 96"/>
                <a:gd name="T17" fmla="*/ 63 h 96"/>
                <a:gd name="T18" fmla="*/ 27 w 96"/>
                <a:gd name="T19" fmla="*/ 53 h 96"/>
                <a:gd name="T20" fmla="*/ 27 w 96"/>
                <a:gd name="T21" fmla="*/ 51 h 96"/>
                <a:gd name="T22" fmla="*/ 29 w 96"/>
                <a:gd name="T23" fmla="*/ 51 h 96"/>
                <a:gd name="T24" fmla="*/ 38 w 96"/>
                <a:gd name="T25" fmla="*/ 59 h 96"/>
                <a:gd name="T26" fmla="*/ 67 w 96"/>
                <a:gd name="T27" fmla="*/ 33 h 96"/>
                <a:gd name="T28" fmla="*/ 69 w 96"/>
                <a:gd name="T29" fmla="*/ 33 h 96"/>
                <a:gd name="T30" fmla="*/ 69 w 96"/>
                <a:gd name="T31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4" y="96"/>
                    <a:pt x="96" y="74"/>
                    <a:pt x="96" y="48"/>
                  </a:cubicBezTo>
                  <a:cubicBezTo>
                    <a:pt x="96" y="22"/>
                    <a:pt x="74" y="0"/>
                    <a:pt x="48" y="0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0E7F097-98EF-480A-A73C-FBCE5D1B26E6}"/>
              </a:ext>
            </a:extLst>
          </p:cNvPr>
          <p:cNvGrpSpPr/>
          <p:nvPr/>
        </p:nvGrpSpPr>
        <p:grpSpPr>
          <a:xfrm>
            <a:off x="741350" y="5327084"/>
            <a:ext cx="3101884" cy="290849"/>
            <a:chOff x="465954" y="5358654"/>
            <a:chExt cx="3101884" cy="29084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35610D-7760-4892-840D-567ACAF69690}"/>
                </a:ext>
              </a:extLst>
            </p:cNvPr>
            <p:cNvSpPr/>
            <p:nvPr/>
          </p:nvSpPr>
          <p:spPr>
            <a:xfrm>
              <a:off x="665266" y="5358654"/>
              <a:ext cx="2902572" cy="29084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50" b="1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Apply Quota Allocation Methodology </a:t>
              </a:r>
              <a:r>
                <a:rPr lang="en-US" sz="105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to develop individual rep quotas</a:t>
              </a:r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06AB363D-80F3-4B6B-B63A-15BA33469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954" y="5371826"/>
              <a:ext cx="119833" cy="120889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69 w 96"/>
                <a:gd name="T11" fmla="*/ 35 h 96"/>
                <a:gd name="T12" fmla="*/ 39 w 96"/>
                <a:gd name="T13" fmla="*/ 63 h 96"/>
                <a:gd name="T14" fmla="*/ 38 w 96"/>
                <a:gd name="T15" fmla="*/ 64 h 96"/>
                <a:gd name="T16" fmla="*/ 37 w 96"/>
                <a:gd name="T17" fmla="*/ 63 h 96"/>
                <a:gd name="T18" fmla="*/ 27 w 96"/>
                <a:gd name="T19" fmla="*/ 53 h 96"/>
                <a:gd name="T20" fmla="*/ 27 w 96"/>
                <a:gd name="T21" fmla="*/ 51 h 96"/>
                <a:gd name="T22" fmla="*/ 29 w 96"/>
                <a:gd name="T23" fmla="*/ 51 h 96"/>
                <a:gd name="T24" fmla="*/ 38 w 96"/>
                <a:gd name="T25" fmla="*/ 59 h 96"/>
                <a:gd name="T26" fmla="*/ 67 w 96"/>
                <a:gd name="T27" fmla="*/ 33 h 96"/>
                <a:gd name="T28" fmla="*/ 69 w 96"/>
                <a:gd name="T29" fmla="*/ 33 h 96"/>
                <a:gd name="T30" fmla="*/ 69 w 96"/>
                <a:gd name="T31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4" y="96"/>
                    <a:pt x="96" y="74"/>
                    <a:pt x="96" y="48"/>
                  </a:cubicBezTo>
                  <a:cubicBezTo>
                    <a:pt x="96" y="22"/>
                    <a:pt x="74" y="0"/>
                    <a:pt x="48" y="0"/>
                  </a:cubicBezTo>
                  <a:close/>
                  <a:moveTo>
                    <a:pt x="69" y="35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7" y="64"/>
                    <a:pt x="37" y="64"/>
                    <a:pt x="37" y="6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6" y="53"/>
                    <a:pt x="26" y="51"/>
                    <a:pt x="27" y="51"/>
                  </a:cubicBezTo>
                  <a:cubicBezTo>
                    <a:pt x="27" y="50"/>
                    <a:pt x="29" y="50"/>
                    <a:pt x="29" y="51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9" y="32"/>
                    <a:pt x="69" y="33"/>
                  </a:cubicBezTo>
                  <a:cubicBezTo>
                    <a:pt x="70" y="33"/>
                    <a:pt x="70" y="35"/>
                    <a:pt x="69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753824-FDAC-44A9-8C21-972AD6CFEDC0}"/>
              </a:ext>
            </a:extLst>
          </p:cNvPr>
          <p:cNvCxnSpPr>
            <a:cxnSpLocks/>
          </p:cNvCxnSpPr>
          <p:nvPr/>
        </p:nvCxnSpPr>
        <p:spPr>
          <a:xfrm>
            <a:off x="741350" y="4628128"/>
            <a:ext cx="3097562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05EE6FA-7842-4C64-B25B-979B78C943EF}"/>
              </a:ext>
            </a:extLst>
          </p:cNvPr>
          <p:cNvCxnSpPr>
            <a:cxnSpLocks/>
          </p:cNvCxnSpPr>
          <p:nvPr/>
        </p:nvCxnSpPr>
        <p:spPr>
          <a:xfrm>
            <a:off x="734866" y="5237271"/>
            <a:ext cx="3097562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14878B-9E04-4259-A19D-7AD56B75018D}"/>
              </a:ext>
            </a:extLst>
          </p:cNvPr>
          <p:cNvCxnSpPr>
            <a:cxnSpLocks/>
          </p:cNvCxnSpPr>
          <p:nvPr/>
        </p:nvCxnSpPr>
        <p:spPr>
          <a:xfrm>
            <a:off x="734866" y="5729182"/>
            <a:ext cx="3097562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4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F866F-35CB-E355-5BEF-EEC76CFED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Territory Design</a:t>
            </a:r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CFDC0119-3FB0-12E3-1298-E5DC88FED1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0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062E75-F0A6-B7B7-D7A6-32C9364B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35" y="103169"/>
            <a:ext cx="10962290" cy="767853"/>
          </a:xfrm>
        </p:spPr>
        <p:txBody>
          <a:bodyPr/>
          <a:lstStyle/>
          <a:p>
            <a:r>
              <a:rPr lang="en-US" dirty="0"/>
              <a:t>SBI Quota Setting Approach Follows a Five Step Process, Starting with </a:t>
            </a:r>
            <a:br>
              <a:rPr lang="en-US" dirty="0"/>
            </a:br>
            <a:r>
              <a:rPr lang="en-US" dirty="0"/>
              <a:t>Territory Design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4ACCD9-21E5-9810-1EE9-704BBA89C47D}"/>
              </a:ext>
            </a:extLst>
          </p:cNvPr>
          <p:cNvGrpSpPr/>
          <p:nvPr/>
        </p:nvGrpSpPr>
        <p:grpSpPr>
          <a:xfrm>
            <a:off x="263056" y="3968192"/>
            <a:ext cx="11576845" cy="2124000"/>
            <a:chOff x="263056" y="3968192"/>
            <a:chExt cx="11576845" cy="2124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391343-9721-2F31-0303-0180202F1E7A}"/>
                </a:ext>
              </a:extLst>
            </p:cNvPr>
            <p:cNvGrpSpPr/>
            <p:nvPr/>
          </p:nvGrpSpPr>
          <p:grpSpPr>
            <a:xfrm>
              <a:off x="263056" y="3968192"/>
              <a:ext cx="2194560" cy="2124000"/>
              <a:chOff x="263056" y="3968192"/>
              <a:chExt cx="2194560" cy="2124000"/>
            </a:xfrm>
          </p:grpSpPr>
          <p:sp>
            <p:nvSpPr>
              <p:cNvPr id="21" name="Rectangle: Rounded Corners 47">
                <a:extLst>
                  <a:ext uri="{FF2B5EF4-FFF2-40B4-BE49-F238E27FC236}">
                    <a16:creationId xmlns:a16="http://schemas.microsoft.com/office/drawing/2014/main" id="{680CD346-08D7-30F2-EFAD-7F0128E6CA86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2124000"/>
              </a:xfrm>
              <a:prstGeom prst="roundRect">
                <a:avLst>
                  <a:gd name="adj" fmla="val 27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lIns="36000" tIns="468000" rIns="36000" bIns="45720" rtlCol="0" anchor="ctr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800" dirty="0">
                  <a:latin typeface="+mj-lt"/>
                  <a:cs typeface="Gotham Book" pitchFamily="2" charset="0"/>
                </a:endParaRPr>
              </a:p>
            </p:txBody>
          </p:sp>
          <p:sp>
            <p:nvSpPr>
              <p:cNvPr id="22" name="Rectangle: Rounded Corners 48">
                <a:extLst>
                  <a:ext uri="{FF2B5EF4-FFF2-40B4-BE49-F238E27FC236}">
                    <a16:creationId xmlns:a16="http://schemas.microsoft.com/office/drawing/2014/main" id="{D8E6E729-2B03-E02F-7D12-0F95BD2A6C5F}"/>
                  </a:ext>
                </a:extLst>
              </p:cNvPr>
              <p:cNvSpPr/>
              <p:nvPr/>
            </p:nvSpPr>
            <p:spPr>
              <a:xfrm>
                <a:off x="442294" y="4365571"/>
                <a:ext cx="1836086" cy="153888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Leverage account segmentation outputs to create territories (e.g. geographic or other)  that are grounded in propensity to buy and service addressable market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Define rep level territories that are balanced on spend, potential and number of accounts/opportunities</a:t>
                </a:r>
              </a:p>
            </p:txBody>
          </p:sp>
          <p:sp>
            <p:nvSpPr>
              <p:cNvPr id="23" name="Rectangle: Top Corners Rounded 50">
                <a:extLst>
                  <a:ext uri="{FF2B5EF4-FFF2-40B4-BE49-F238E27FC236}">
                    <a16:creationId xmlns:a16="http://schemas.microsoft.com/office/drawing/2014/main" id="{CA12AC92-D4A6-CAF0-88DE-1252850EAAA0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300075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  <a:cs typeface="Gotham Book" pitchFamily="2" charset="0"/>
                  </a:rPr>
                  <a:t>Description: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19593ED-555B-8C62-9415-B95B313065AF}"/>
                </a:ext>
              </a:extLst>
            </p:cNvPr>
            <p:cNvGrpSpPr/>
            <p:nvPr/>
          </p:nvGrpSpPr>
          <p:grpSpPr>
            <a:xfrm>
              <a:off x="2608627" y="3968192"/>
              <a:ext cx="2194560" cy="2124000"/>
              <a:chOff x="263056" y="3968192"/>
              <a:chExt cx="2194560" cy="2124000"/>
            </a:xfrm>
          </p:grpSpPr>
          <p:sp>
            <p:nvSpPr>
              <p:cNvPr id="18" name="Rectangle: Rounded Corners 52">
                <a:extLst>
                  <a:ext uri="{FF2B5EF4-FFF2-40B4-BE49-F238E27FC236}">
                    <a16:creationId xmlns:a16="http://schemas.microsoft.com/office/drawing/2014/main" id="{335A08DC-0D03-6B3A-5282-5E0F19191041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2124000"/>
              </a:xfrm>
              <a:prstGeom prst="roundRect">
                <a:avLst>
                  <a:gd name="adj" fmla="val 27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lIns="36000" tIns="468000" rIns="36000" bIns="45720" rtlCol="0" anchor="ctr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800" dirty="0">
                  <a:latin typeface="+mj-lt"/>
                  <a:cs typeface="Gotham Book" pitchFamily="2" charset="0"/>
                </a:endParaRPr>
              </a:p>
            </p:txBody>
          </p:sp>
          <p:sp>
            <p:nvSpPr>
              <p:cNvPr id="19" name="Rectangle: Rounded Corners 53">
                <a:extLst>
                  <a:ext uri="{FF2B5EF4-FFF2-40B4-BE49-F238E27FC236}">
                    <a16:creationId xmlns:a16="http://schemas.microsoft.com/office/drawing/2014/main" id="{7DFD4A1E-52C6-B32C-CC6A-75B718D11243}"/>
                  </a:ext>
                </a:extLst>
              </p:cNvPr>
              <p:cNvSpPr/>
              <p:nvPr/>
            </p:nvSpPr>
            <p:spPr>
              <a:xfrm>
                <a:off x="442294" y="4365571"/>
                <a:ext cx="1836086" cy="138499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Review bottoms-up and tops-down quota setting approaches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Assess quota attainment distribution by region, role, tenure, and quota band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Determine correlation between quota achievement and territory potential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Identify gaps to market practice</a:t>
                </a:r>
              </a:p>
            </p:txBody>
          </p:sp>
          <p:sp>
            <p:nvSpPr>
              <p:cNvPr id="20" name="Rectangle: Top Corners Rounded 54">
                <a:extLst>
                  <a:ext uri="{FF2B5EF4-FFF2-40B4-BE49-F238E27FC236}">
                    <a16:creationId xmlns:a16="http://schemas.microsoft.com/office/drawing/2014/main" id="{F65736EB-ECA0-06EF-ABA4-48E0F3DB5184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300075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  <a:cs typeface="Gotham Book" pitchFamily="2" charset="0"/>
                  </a:rPr>
                  <a:t>Description: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76FB56-9C3D-6961-6BEA-4A2296BFD4FE}"/>
                </a:ext>
              </a:extLst>
            </p:cNvPr>
            <p:cNvGrpSpPr/>
            <p:nvPr/>
          </p:nvGrpSpPr>
          <p:grpSpPr>
            <a:xfrm>
              <a:off x="4954198" y="3968192"/>
              <a:ext cx="2194560" cy="2124000"/>
              <a:chOff x="263056" y="3968192"/>
              <a:chExt cx="2194560" cy="2124000"/>
            </a:xfrm>
          </p:grpSpPr>
          <p:sp>
            <p:nvSpPr>
              <p:cNvPr id="15" name="Rectangle: Rounded Corners 56">
                <a:extLst>
                  <a:ext uri="{FF2B5EF4-FFF2-40B4-BE49-F238E27FC236}">
                    <a16:creationId xmlns:a16="http://schemas.microsoft.com/office/drawing/2014/main" id="{436494A9-FF10-1774-A283-BEDEDE520FF6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2124000"/>
              </a:xfrm>
              <a:prstGeom prst="roundRect">
                <a:avLst>
                  <a:gd name="adj" fmla="val 27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lIns="36000" tIns="468000" rIns="36000" bIns="45720" rtlCol="0" anchor="ctr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800" dirty="0">
                  <a:latin typeface="+mj-lt"/>
                  <a:cs typeface="Gotham Book" pitchFamily="2" charset="0"/>
                </a:endParaRPr>
              </a:p>
            </p:txBody>
          </p:sp>
          <p:sp>
            <p:nvSpPr>
              <p:cNvPr id="16" name="Rectangle: Rounded Corners 58">
                <a:extLst>
                  <a:ext uri="{FF2B5EF4-FFF2-40B4-BE49-F238E27FC236}">
                    <a16:creationId xmlns:a16="http://schemas.microsoft.com/office/drawing/2014/main" id="{E4DCF1F7-1E32-FE24-C91F-623EB1F56BED}"/>
                  </a:ext>
                </a:extLst>
              </p:cNvPr>
              <p:cNvSpPr/>
              <p:nvPr/>
            </p:nvSpPr>
            <p:spPr>
              <a:xfrm>
                <a:off x="442294" y="4365571"/>
                <a:ext cx="1836086" cy="107721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Select appropriate allocation methodology based on available data and level of effort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Methodologies include equal allocation, last year plus, opportunity adjustment, and bottoms up market potential</a:t>
                </a:r>
              </a:p>
            </p:txBody>
          </p:sp>
          <p:sp>
            <p:nvSpPr>
              <p:cNvPr id="17" name="Rectangle: Top Corners Rounded 61">
                <a:extLst>
                  <a:ext uri="{FF2B5EF4-FFF2-40B4-BE49-F238E27FC236}">
                    <a16:creationId xmlns:a16="http://schemas.microsoft.com/office/drawing/2014/main" id="{E357405A-980E-B9A8-2ED7-6C3833744DBA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300075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  <a:cs typeface="Gotham Book" pitchFamily="2" charset="0"/>
                  </a:rPr>
                  <a:t>Description: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8BA154-8ADD-5C62-E3DF-E619AAA645CA}"/>
                </a:ext>
              </a:extLst>
            </p:cNvPr>
            <p:cNvGrpSpPr/>
            <p:nvPr/>
          </p:nvGrpSpPr>
          <p:grpSpPr>
            <a:xfrm>
              <a:off x="7299769" y="3968192"/>
              <a:ext cx="2194560" cy="2124000"/>
              <a:chOff x="263056" y="3968192"/>
              <a:chExt cx="2194560" cy="2124000"/>
            </a:xfrm>
          </p:grpSpPr>
          <p:sp>
            <p:nvSpPr>
              <p:cNvPr id="12" name="Rectangle: Rounded Corners 68">
                <a:extLst>
                  <a:ext uri="{FF2B5EF4-FFF2-40B4-BE49-F238E27FC236}">
                    <a16:creationId xmlns:a16="http://schemas.microsoft.com/office/drawing/2014/main" id="{BA19A06B-61EA-A7B4-9C03-0DD15DA47E3B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2124000"/>
              </a:xfrm>
              <a:prstGeom prst="roundRect">
                <a:avLst>
                  <a:gd name="adj" fmla="val 27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lIns="36000" tIns="468000" rIns="36000" bIns="45720" rtlCol="0" anchor="ctr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800" dirty="0">
                  <a:latin typeface="+mj-lt"/>
                  <a:cs typeface="Gotham Book" pitchFamily="2" charset="0"/>
                </a:endParaRPr>
              </a:p>
            </p:txBody>
          </p:sp>
          <p:sp>
            <p:nvSpPr>
              <p:cNvPr id="13" name="Rectangle: Rounded Corners 69">
                <a:extLst>
                  <a:ext uri="{FF2B5EF4-FFF2-40B4-BE49-F238E27FC236}">
                    <a16:creationId xmlns:a16="http://schemas.microsoft.com/office/drawing/2014/main" id="{8338147C-5F40-B3C5-8CAF-6397C78481F5}"/>
                  </a:ext>
                </a:extLst>
              </p:cNvPr>
              <p:cNvSpPr/>
              <p:nvPr/>
            </p:nvSpPr>
            <p:spPr>
              <a:xfrm>
                <a:off x="442294" y="4365571"/>
                <a:ext cx="1836086" cy="46166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Apply quota allocation methodology to establish quotas at the rep/role level</a:t>
                </a:r>
              </a:p>
            </p:txBody>
          </p:sp>
          <p:sp>
            <p:nvSpPr>
              <p:cNvPr id="14" name="Rectangle: Top Corners Rounded 70">
                <a:extLst>
                  <a:ext uri="{FF2B5EF4-FFF2-40B4-BE49-F238E27FC236}">
                    <a16:creationId xmlns:a16="http://schemas.microsoft.com/office/drawing/2014/main" id="{CF3A59B6-CB52-33A5-B21C-022EDC9B0E8E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300075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  <a:cs typeface="Gotham Book" pitchFamily="2" charset="0"/>
                  </a:rPr>
                  <a:t>Description: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97EBFD-7715-8C0C-0B0A-12B575A8970A}"/>
                </a:ext>
              </a:extLst>
            </p:cNvPr>
            <p:cNvGrpSpPr/>
            <p:nvPr/>
          </p:nvGrpSpPr>
          <p:grpSpPr>
            <a:xfrm>
              <a:off x="9645341" y="3968192"/>
              <a:ext cx="2194560" cy="2124000"/>
              <a:chOff x="263056" y="3968192"/>
              <a:chExt cx="2194560" cy="2124000"/>
            </a:xfrm>
          </p:grpSpPr>
          <p:sp>
            <p:nvSpPr>
              <p:cNvPr id="9" name="Rectangle: Rounded Corners 72">
                <a:extLst>
                  <a:ext uri="{FF2B5EF4-FFF2-40B4-BE49-F238E27FC236}">
                    <a16:creationId xmlns:a16="http://schemas.microsoft.com/office/drawing/2014/main" id="{0B7CBE7F-69D6-3ED4-C0E0-9589ED6002EB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2124000"/>
              </a:xfrm>
              <a:prstGeom prst="roundRect">
                <a:avLst>
                  <a:gd name="adj" fmla="val 27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lIns="36000" tIns="468000" rIns="36000" bIns="45720" rtlCol="0" anchor="ctr">
                <a:norm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800" dirty="0">
                  <a:latin typeface="+mj-lt"/>
                  <a:cs typeface="Gotham Book" pitchFamily="2" charset="0"/>
                </a:endParaRPr>
              </a:p>
            </p:txBody>
          </p:sp>
          <p:sp>
            <p:nvSpPr>
              <p:cNvPr id="10" name="Rectangle: Rounded Corners 73">
                <a:extLst>
                  <a:ext uri="{FF2B5EF4-FFF2-40B4-BE49-F238E27FC236}">
                    <a16:creationId xmlns:a16="http://schemas.microsoft.com/office/drawing/2014/main" id="{3609D196-D70F-D698-4500-3FCF195B3F77}"/>
                  </a:ext>
                </a:extLst>
              </p:cNvPr>
              <p:cNvSpPr/>
              <p:nvPr/>
            </p:nvSpPr>
            <p:spPr>
              <a:xfrm>
                <a:off x="442294" y="4365571"/>
                <a:ext cx="1836086" cy="153888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Determine feasibility of rep quotas with a leading indicator driven approach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Understand incentive payout and cost structure under different performance scenarios</a:t>
                </a:r>
              </a:p>
              <a:p>
                <a:pPr marL="171450" indent="-171450"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r>
                  <a:rPr lang="en-US" sz="1000" dirty="0">
                    <a:latin typeface="+mj-lt"/>
                  </a:rPr>
                  <a:t>Compare required opportunities &amp; leads to historical values based on deal size and win rate</a:t>
                </a:r>
              </a:p>
            </p:txBody>
          </p:sp>
          <p:sp>
            <p:nvSpPr>
              <p:cNvPr id="11" name="Rectangle: Top Corners Rounded 74">
                <a:extLst>
                  <a:ext uri="{FF2B5EF4-FFF2-40B4-BE49-F238E27FC236}">
                    <a16:creationId xmlns:a16="http://schemas.microsoft.com/office/drawing/2014/main" id="{B179972C-D4E4-2804-5DED-EBCEF1340A42}"/>
                  </a:ext>
                </a:extLst>
              </p:cNvPr>
              <p:cNvSpPr/>
              <p:nvPr/>
            </p:nvSpPr>
            <p:spPr>
              <a:xfrm>
                <a:off x="263056" y="3968192"/>
                <a:ext cx="2194560" cy="300075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  <a:cs typeface="Gotham Book" pitchFamily="2" charset="0"/>
                  </a:rPr>
                  <a:t>Description:</a:t>
                </a:r>
              </a:p>
            </p:txBody>
          </p:sp>
        </p:grpSp>
      </p:grpSp>
      <p:pic>
        <p:nvPicPr>
          <p:cNvPr id="24" name="Picture 23">
            <a:hlinkClick r:id="rId2" action="ppaction://hlinksldjump"/>
            <a:extLst>
              <a:ext uri="{FF2B5EF4-FFF2-40B4-BE49-F238E27FC236}">
                <a16:creationId xmlns:a16="http://schemas.microsoft.com/office/drawing/2014/main" id="{0B90A7F2-4226-E8E0-8021-91913307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69" y="2643198"/>
            <a:ext cx="2194560" cy="1233629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0DE8ECEB-4883-2A9B-32A3-A7E6B48AD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335" y="2648998"/>
            <a:ext cx="2174566" cy="1222028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6C48AE9F-A099-2196-48BC-39709E416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199" y="2640157"/>
            <a:ext cx="2194560" cy="1239710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2E7CFF97-BF82-106A-0BA4-30AF8B028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8627" y="2640815"/>
            <a:ext cx="2194560" cy="12383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935329C-B1AD-21EB-7835-61CE6096B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057" y="2638061"/>
            <a:ext cx="2194560" cy="12329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6CA60F1-A2A1-24FE-4EFE-9EF6ADB26643}"/>
              </a:ext>
            </a:extLst>
          </p:cNvPr>
          <p:cNvGrpSpPr/>
          <p:nvPr/>
        </p:nvGrpSpPr>
        <p:grpSpPr>
          <a:xfrm>
            <a:off x="263056" y="1523062"/>
            <a:ext cx="11576845" cy="377441"/>
            <a:chOff x="263056" y="1523062"/>
            <a:chExt cx="11576845" cy="377441"/>
          </a:xfrm>
        </p:grpSpPr>
        <p:sp>
          <p:nvSpPr>
            <p:cNvPr id="30" name="Arrow: Pentagon 7">
              <a:extLst>
                <a:ext uri="{FF2B5EF4-FFF2-40B4-BE49-F238E27FC236}">
                  <a16:creationId xmlns:a16="http://schemas.microsoft.com/office/drawing/2014/main" id="{969AB3BA-15AC-BB0D-2F3E-F41BCC90A415}"/>
                </a:ext>
              </a:extLst>
            </p:cNvPr>
            <p:cNvSpPr/>
            <p:nvPr/>
          </p:nvSpPr>
          <p:spPr bwMode="auto">
            <a:xfrm>
              <a:off x="263056" y="1523062"/>
              <a:ext cx="2378544" cy="377441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E0E3E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ID" sz="1200" dirty="0">
                <a:solidFill>
                  <a:schemeClr val="tx2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D3B02A-9E53-23CA-8837-2AB097DCC3E4}"/>
                </a:ext>
              </a:extLst>
            </p:cNvPr>
            <p:cNvSpPr/>
            <p:nvPr/>
          </p:nvSpPr>
          <p:spPr>
            <a:xfrm>
              <a:off x="445749" y="1604060"/>
              <a:ext cx="1399807" cy="215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</a:tabLst>
              </a:pPr>
              <a:r>
                <a:rPr lang="en-US" sz="1400" b="1" dirty="0">
                  <a:latin typeface="Avenir Next LT Pro" panose="020B0504020202020204" pitchFamily="34" charset="77"/>
                  <a:ea typeface="Calibri" charset="0"/>
                  <a:cs typeface="Calibri" charset="0"/>
                </a:rPr>
                <a:t>Territory Design</a:t>
              </a:r>
            </a:p>
          </p:txBody>
        </p:sp>
        <p:sp>
          <p:nvSpPr>
            <p:cNvPr id="32" name="Arrow: Chevron 41">
              <a:extLst>
                <a:ext uri="{FF2B5EF4-FFF2-40B4-BE49-F238E27FC236}">
                  <a16:creationId xmlns:a16="http://schemas.microsoft.com/office/drawing/2014/main" id="{D7276D77-23B4-3C18-E4C5-EAFE8F40A0A8}"/>
                </a:ext>
              </a:extLst>
            </p:cNvPr>
            <p:cNvSpPr/>
            <p:nvPr/>
          </p:nvSpPr>
          <p:spPr bwMode="auto">
            <a:xfrm>
              <a:off x="2608627" y="1523062"/>
              <a:ext cx="9231274" cy="377441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E0E3E6"/>
              </a:solidFill>
            </a:ln>
            <a:effectLst>
              <a:outerShdw blurRad="76200" dist="50800" dir="5400000" algn="tl" rotWithShape="0">
                <a:schemeClr val="tx2">
                  <a:alpha val="4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  <a:tab pos="2011680" algn="l"/>
                  <a:tab pos="2194560" algn="l"/>
                  <a:tab pos="2377440" algn="l"/>
                  <a:tab pos="2560320" algn="l"/>
                  <a:tab pos="2743200" algn="l"/>
                </a:tabLst>
              </a:pPr>
              <a:endParaRPr lang="en-ID" sz="1200" dirty="0">
                <a:solidFill>
                  <a:schemeClr val="tx2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986C8C-EB54-6226-8A95-1AD580596B8B}"/>
                </a:ext>
              </a:extLst>
            </p:cNvPr>
            <p:cNvSpPr/>
            <p:nvPr/>
          </p:nvSpPr>
          <p:spPr>
            <a:xfrm>
              <a:off x="2954004" y="1604060"/>
              <a:ext cx="1217193" cy="215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defTabSz="228600">
                <a:tabLst>
                  <a:tab pos="182880" algn="l"/>
                  <a:tab pos="365760" algn="l"/>
                  <a:tab pos="548640" algn="l"/>
                  <a:tab pos="731520" algn="l"/>
                  <a:tab pos="914400" algn="l"/>
                  <a:tab pos="1097280" algn="l"/>
                  <a:tab pos="1280160" algn="l"/>
                  <a:tab pos="1463040" algn="l"/>
                  <a:tab pos="1645920" algn="l"/>
                  <a:tab pos="1828800" algn="l"/>
                </a:tabLst>
              </a:pPr>
              <a:r>
                <a:rPr lang="en-US" sz="1400" b="1" dirty="0">
                  <a:latin typeface="Avenir Next LT Pro" panose="020B0504020202020204" pitchFamily="34" charset="77"/>
                  <a:ea typeface="Calibri" charset="0"/>
                  <a:cs typeface="Calibri" charset="0"/>
                </a:rPr>
                <a:t>Quota Setting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802B442-EE85-9F9C-0E55-C52AF31777C8}"/>
              </a:ext>
            </a:extLst>
          </p:cNvPr>
          <p:cNvSpPr/>
          <p:nvPr/>
        </p:nvSpPr>
        <p:spPr bwMode="auto">
          <a:xfrm>
            <a:off x="263056" y="2059054"/>
            <a:ext cx="2183250" cy="550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 STEP 1: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Territory Design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09105D-B7C3-25FB-11B0-8A64E7B31519}"/>
              </a:ext>
            </a:extLst>
          </p:cNvPr>
          <p:cNvSpPr/>
          <p:nvPr/>
        </p:nvSpPr>
        <p:spPr bwMode="auto">
          <a:xfrm>
            <a:off x="2608627" y="2048442"/>
            <a:ext cx="2174861" cy="550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STEP 2: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Assess Current State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639917-E763-4C42-C5C1-11D7A4AD1186}"/>
              </a:ext>
            </a:extLst>
          </p:cNvPr>
          <p:cNvSpPr/>
          <p:nvPr/>
        </p:nvSpPr>
        <p:spPr bwMode="auto">
          <a:xfrm>
            <a:off x="4973897" y="2049418"/>
            <a:ext cx="2174861" cy="550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STEP 3: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Determine Methodology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BED31A-4AAC-8C1B-7DF5-FA150D12AFC7}"/>
              </a:ext>
            </a:extLst>
          </p:cNvPr>
          <p:cNvSpPr/>
          <p:nvPr/>
        </p:nvSpPr>
        <p:spPr bwMode="auto">
          <a:xfrm>
            <a:off x="7294365" y="2063546"/>
            <a:ext cx="2199964" cy="550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STEP 4: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Apply Methodology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E0ABA5-E99F-D669-F5E7-C258BD99A783}"/>
              </a:ext>
            </a:extLst>
          </p:cNvPr>
          <p:cNvSpPr/>
          <p:nvPr/>
        </p:nvSpPr>
        <p:spPr bwMode="auto">
          <a:xfrm>
            <a:off x="9639936" y="2059054"/>
            <a:ext cx="2199964" cy="550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200" b="1" dirty="0">
                <a:solidFill>
                  <a:schemeClr val="accent1"/>
                </a:solidFill>
              </a:rPr>
              <a:t>STEP 5:</a:t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Quota Stress Testing</a:t>
            </a:r>
          </a:p>
        </p:txBody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93D0BC17-6E18-355C-7F4F-B12E8F3E36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4176" y="2138363"/>
            <a:ext cx="293482" cy="257175"/>
            <a:chOff x="242" y="1347"/>
            <a:chExt cx="194" cy="170"/>
          </a:xfrm>
          <a:solidFill>
            <a:schemeClr val="accent1"/>
          </a:solidFill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CC903619-04A7-0E71-04E1-717CCB6C5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" y="1347"/>
              <a:ext cx="47" cy="32"/>
            </a:xfrm>
            <a:custGeom>
              <a:avLst/>
              <a:gdLst>
                <a:gd name="T0" fmla="*/ 19 w 23"/>
                <a:gd name="T1" fmla="*/ 16 h 16"/>
                <a:gd name="T2" fmla="*/ 23 w 23"/>
                <a:gd name="T3" fmla="*/ 0 h 16"/>
                <a:gd name="T4" fmla="*/ 9 w 23"/>
                <a:gd name="T5" fmla="*/ 0 h 16"/>
                <a:gd name="T6" fmla="*/ 7 w 23"/>
                <a:gd name="T7" fmla="*/ 1 h 16"/>
                <a:gd name="T8" fmla="*/ 0 w 23"/>
                <a:gd name="T9" fmla="*/ 16 h 16"/>
                <a:gd name="T10" fmla="*/ 19 w 23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6">
                  <a:moveTo>
                    <a:pt x="19" y="16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19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FD60EE35-45B5-1127-BC5A-CAF79006C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" y="1347"/>
              <a:ext cx="38" cy="32"/>
            </a:xfrm>
            <a:custGeom>
              <a:avLst/>
              <a:gdLst>
                <a:gd name="T0" fmla="*/ 38 w 38"/>
                <a:gd name="T1" fmla="*/ 32 h 32"/>
                <a:gd name="T2" fmla="*/ 38 w 38"/>
                <a:gd name="T3" fmla="*/ 0 h 32"/>
                <a:gd name="T4" fmla="*/ 8 w 38"/>
                <a:gd name="T5" fmla="*/ 0 h 32"/>
                <a:gd name="T6" fmla="*/ 0 w 38"/>
                <a:gd name="T7" fmla="*/ 32 h 32"/>
                <a:gd name="T8" fmla="*/ 38 w 3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2">
                  <a:moveTo>
                    <a:pt x="38" y="32"/>
                  </a:moveTo>
                  <a:lnTo>
                    <a:pt x="38" y="0"/>
                  </a:lnTo>
                  <a:lnTo>
                    <a:pt x="8" y="0"/>
                  </a:lnTo>
                  <a:lnTo>
                    <a:pt x="0" y="32"/>
                  </a:lnTo>
                  <a:lnTo>
                    <a:pt x="38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0283C94C-3BDE-B5D2-934A-F8B6F4BA1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1347"/>
              <a:ext cx="47" cy="32"/>
            </a:xfrm>
            <a:custGeom>
              <a:avLst/>
              <a:gdLst>
                <a:gd name="T0" fmla="*/ 38 w 47"/>
                <a:gd name="T1" fmla="*/ 0 h 32"/>
                <a:gd name="T2" fmla="*/ 0 w 47"/>
                <a:gd name="T3" fmla="*/ 0 h 32"/>
                <a:gd name="T4" fmla="*/ 0 w 47"/>
                <a:gd name="T5" fmla="*/ 32 h 32"/>
                <a:gd name="T6" fmla="*/ 47 w 47"/>
                <a:gd name="T7" fmla="*/ 32 h 32"/>
                <a:gd name="T8" fmla="*/ 38 w 4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2">
                  <a:moveTo>
                    <a:pt x="38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47" y="32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C23D8DD4-4AC5-4D96-92C6-7F2C1FE14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" y="1347"/>
              <a:ext cx="46" cy="32"/>
            </a:xfrm>
            <a:custGeom>
              <a:avLst/>
              <a:gdLst>
                <a:gd name="T0" fmla="*/ 4 w 23"/>
                <a:gd name="T1" fmla="*/ 16 h 16"/>
                <a:gd name="T2" fmla="*/ 23 w 23"/>
                <a:gd name="T3" fmla="*/ 16 h 16"/>
                <a:gd name="T4" fmla="*/ 16 w 23"/>
                <a:gd name="T5" fmla="*/ 1 h 16"/>
                <a:gd name="T6" fmla="*/ 14 w 23"/>
                <a:gd name="T7" fmla="*/ 0 h 16"/>
                <a:gd name="T8" fmla="*/ 0 w 23"/>
                <a:gd name="T9" fmla="*/ 0 h 16"/>
                <a:gd name="T10" fmla="*/ 4 w 23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6">
                  <a:moveTo>
                    <a:pt x="4" y="1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8F9E21B1-A9BB-6F86-2DB4-10699398E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1387"/>
              <a:ext cx="49" cy="47"/>
            </a:xfrm>
            <a:custGeom>
              <a:avLst/>
              <a:gdLst>
                <a:gd name="T0" fmla="*/ 24 w 24"/>
                <a:gd name="T1" fmla="*/ 0 h 23"/>
                <a:gd name="T2" fmla="*/ 0 w 24"/>
                <a:gd name="T3" fmla="*/ 0 h 23"/>
                <a:gd name="T4" fmla="*/ 0 w 24"/>
                <a:gd name="T5" fmla="*/ 17 h 23"/>
                <a:gd name="T6" fmla="*/ 24 w 24"/>
                <a:gd name="T7" fmla="*/ 15 h 23"/>
                <a:gd name="T8" fmla="*/ 24 w 24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20"/>
                    <a:pt x="15" y="23"/>
                    <a:pt x="24" y="15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21FE0F2D-F7BB-5FF0-D4DB-F6D0EB888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1387"/>
              <a:ext cx="40" cy="39"/>
            </a:xfrm>
            <a:custGeom>
              <a:avLst/>
              <a:gdLst>
                <a:gd name="T0" fmla="*/ 20 w 20"/>
                <a:gd name="T1" fmla="*/ 0 h 19"/>
                <a:gd name="T2" fmla="*/ 0 w 20"/>
                <a:gd name="T3" fmla="*/ 0 h 19"/>
                <a:gd name="T4" fmla="*/ 0 w 20"/>
                <a:gd name="T5" fmla="*/ 2 h 19"/>
                <a:gd name="T6" fmla="*/ 20 w 20"/>
                <a:gd name="T7" fmla="*/ 14 h 19"/>
                <a:gd name="T8" fmla="*/ 20 w 2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2"/>
                    <a:pt x="11" y="19"/>
                    <a:pt x="20" y="14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A5C57464-88CF-61DC-50E3-933F2DA9C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" y="1387"/>
              <a:ext cx="40" cy="39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14 h 19"/>
                <a:gd name="T4" fmla="*/ 20 w 20"/>
                <a:gd name="T5" fmla="*/ 2 h 19"/>
                <a:gd name="T6" fmla="*/ 20 w 20"/>
                <a:gd name="T7" fmla="*/ 0 h 19"/>
                <a:gd name="T8" fmla="*/ 0 w 2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8" y="19"/>
                    <a:pt x="20" y="13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F98AC8D2-845F-36FB-15C2-7F310B81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" y="1387"/>
              <a:ext cx="40" cy="45"/>
            </a:xfrm>
            <a:custGeom>
              <a:avLst/>
              <a:gdLst>
                <a:gd name="T0" fmla="*/ 20 w 20"/>
                <a:gd name="T1" fmla="*/ 0 h 22"/>
                <a:gd name="T2" fmla="*/ 0 w 20"/>
                <a:gd name="T3" fmla="*/ 0 h 22"/>
                <a:gd name="T4" fmla="*/ 0 w 20"/>
                <a:gd name="T5" fmla="*/ 15 h 22"/>
                <a:gd name="T6" fmla="*/ 20 w 20"/>
                <a:gd name="T7" fmla="*/ 17 h 22"/>
                <a:gd name="T8" fmla="*/ 20 w 20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" y="20"/>
                    <a:pt x="13" y="22"/>
                    <a:pt x="20" y="17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Oval 13">
              <a:extLst>
                <a:ext uri="{FF2B5EF4-FFF2-40B4-BE49-F238E27FC236}">
                  <a16:creationId xmlns:a16="http://schemas.microsoft.com/office/drawing/2014/main" id="{6698248E-71A4-0094-BA06-C8C58A602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" y="1476"/>
              <a:ext cx="9" cy="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8F5E7FB8-A212-15C9-E112-7D63D59AB1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" y="1424"/>
              <a:ext cx="162" cy="93"/>
            </a:xfrm>
            <a:custGeom>
              <a:avLst/>
              <a:gdLst>
                <a:gd name="T0" fmla="*/ 67 w 80"/>
                <a:gd name="T1" fmla="*/ 0 h 46"/>
                <a:gd name="T2" fmla="*/ 38 w 80"/>
                <a:gd name="T3" fmla="*/ 2 h 46"/>
                <a:gd name="T4" fmla="*/ 13 w 80"/>
                <a:gd name="T5" fmla="*/ 0 h 46"/>
                <a:gd name="T6" fmla="*/ 0 w 80"/>
                <a:gd name="T7" fmla="*/ 1 h 46"/>
                <a:gd name="T8" fmla="*/ 0 w 80"/>
                <a:gd name="T9" fmla="*/ 44 h 46"/>
                <a:gd name="T10" fmla="*/ 2 w 80"/>
                <a:gd name="T11" fmla="*/ 46 h 46"/>
                <a:gd name="T12" fmla="*/ 78 w 80"/>
                <a:gd name="T13" fmla="*/ 46 h 46"/>
                <a:gd name="T14" fmla="*/ 80 w 80"/>
                <a:gd name="T15" fmla="*/ 44 h 46"/>
                <a:gd name="T16" fmla="*/ 80 w 80"/>
                <a:gd name="T17" fmla="*/ 1 h 46"/>
                <a:gd name="T18" fmla="*/ 67 w 80"/>
                <a:gd name="T19" fmla="*/ 0 h 46"/>
                <a:gd name="T20" fmla="*/ 40 w 80"/>
                <a:gd name="T21" fmla="*/ 28 h 46"/>
                <a:gd name="T22" fmla="*/ 38 w 80"/>
                <a:gd name="T23" fmla="*/ 30 h 46"/>
                <a:gd name="T24" fmla="*/ 14 w 80"/>
                <a:gd name="T25" fmla="*/ 30 h 46"/>
                <a:gd name="T26" fmla="*/ 12 w 80"/>
                <a:gd name="T27" fmla="*/ 28 h 46"/>
                <a:gd name="T28" fmla="*/ 12 w 80"/>
                <a:gd name="T29" fmla="*/ 12 h 46"/>
                <a:gd name="T30" fmla="*/ 14 w 80"/>
                <a:gd name="T31" fmla="*/ 10 h 46"/>
                <a:gd name="T32" fmla="*/ 38 w 80"/>
                <a:gd name="T33" fmla="*/ 10 h 46"/>
                <a:gd name="T34" fmla="*/ 40 w 80"/>
                <a:gd name="T35" fmla="*/ 12 h 46"/>
                <a:gd name="T36" fmla="*/ 40 w 80"/>
                <a:gd name="T37" fmla="*/ 28 h 46"/>
                <a:gd name="T38" fmla="*/ 68 w 80"/>
                <a:gd name="T39" fmla="*/ 40 h 46"/>
                <a:gd name="T40" fmla="*/ 66 w 80"/>
                <a:gd name="T41" fmla="*/ 42 h 46"/>
                <a:gd name="T42" fmla="*/ 54 w 80"/>
                <a:gd name="T43" fmla="*/ 42 h 46"/>
                <a:gd name="T44" fmla="*/ 52 w 80"/>
                <a:gd name="T45" fmla="*/ 40 h 46"/>
                <a:gd name="T46" fmla="*/ 52 w 80"/>
                <a:gd name="T47" fmla="*/ 12 h 46"/>
                <a:gd name="T48" fmla="*/ 54 w 80"/>
                <a:gd name="T49" fmla="*/ 10 h 46"/>
                <a:gd name="T50" fmla="*/ 66 w 80"/>
                <a:gd name="T51" fmla="*/ 10 h 46"/>
                <a:gd name="T52" fmla="*/ 68 w 80"/>
                <a:gd name="T53" fmla="*/ 12 h 46"/>
                <a:gd name="T54" fmla="*/ 68 w 80"/>
                <a:gd name="T55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46">
                  <a:moveTo>
                    <a:pt x="67" y="0"/>
                  </a:moveTo>
                  <a:cubicBezTo>
                    <a:pt x="57" y="9"/>
                    <a:pt x="44" y="6"/>
                    <a:pt x="38" y="2"/>
                  </a:cubicBezTo>
                  <a:cubicBezTo>
                    <a:pt x="29" y="8"/>
                    <a:pt x="20" y="6"/>
                    <a:pt x="13" y="0"/>
                  </a:cubicBezTo>
                  <a:cubicBezTo>
                    <a:pt x="9" y="2"/>
                    <a:pt x="5" y="3"/>
                    <a:pt x="0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1" y="46"/>
                    <a:pt x="2" y="46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9" y="46"/>
                    <a:pt x="80" y="45"/>
                    <a:pt x="80" y="44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5" y="3"/>
                    <a:pt x="71" y="2"/>
                    <a:pt x="67" y="0"/>
                  </a:cubicBezTo>
                  <a:close/>
                  <a:moveTo>
                    <a:pt x="40" y="28"/>
                  </a:moveTo>
                  <a:cubicBezTo>
                    <a:pt x="40" y="29"/>
                    <a:pt x="39" y="30"/>
                    <a:pt x="38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2" y="29"/>
                    <a:pt x="12" y="2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3" y="10"/>
                    <a:pt x="14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10"/>
                    <a:pt x="40" y="11"/>
                    <a:pt x="40" y="12"/>
                  </a:cubicBezTo>
                  <a:lnTo>
                    <a:pt x="40" y="28"/>
                  </a:lnTo>
                  <a:close/>
                  <a:moveTo>
                    <a:pt x="68" y="40"/>
                  </a:moveTo>
                  <a:cubicBezTo>
                    <a:pt x="68" y="41"/>
                    <a:pt x="67" y="42"/>
                    <a:pt x="66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3" y="42"/>
                    <a:pt x="52" y="41"/>
                    <a:pt x="52" y="4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1"/>
                    <a:pt x="53" y="10"/>
                    <a:pt x="54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0"/>
                    <a:pt x="68" y="11"/>
                    <a:pt x="68" y="12"/>
                  </a:cubicBezTo>
                  <a:lnTo>
                    <a:pt x="68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grpSp>
        <p:nvGrpSpPr>
          <p:cNvPr id="56" name="Group 17">
            <a:extLst>
              <a:ext uri="{FF2B5EF4-FFF2-40B4-BE49-F238E27FC236}">
                <a16:creationId xmlns:a16="http://schemas.microsoft.com/office/drawing/2014/main" id="{DBE935CD-A82F-21CC-391C-93821F2126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4788" y="2136775"/>
            <a:ext cx="279400" cy="279400"/>
            <a:chOff x="1729" y="1346"/>
            <a:chExt cx="176" cy="176"/>
          </a:xfrm>
          <a:solidFill>
            <a:schemeClr val="accent1"/>
          </a:solidFill>
        </p:grpSpPr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CB3D5368-8FF8-250D-B948-28CB7C386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0" y="1427"/>
              <a:ext cx="95" cy="95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42 w 52"/>
                <a:gd name="T11" fmla="*/ 20 h 52"/>
                <a:gd name="T12" fmla="*/ 26 w 52"/>
                <a:gd name="T13" fmla="*/ 37 h 52"/>
                <a:gd name="T14" fmla="*/ 23 w 52"/>
                <a:gd name="T15" fmla="*/ 37 h 52"/>
                <a:gd name="T16" fmla="*/ 11 w 52"/>
                <a:gd name="T17" fmla="*/ 26 h 52"/>
                <a:gd name="T18" fmla="*/ 11 w 52"/>
                <a:gd name="T19" fmla="*/ 23 h 52"/>
                <a:gd name="T20" fmla="*/ 14 w 52"/>
                <a:gd name="T21" fmla="*/ 23 h 52"/>
                <a:gd name="T22" fmla="*/ 24 w 52"/>
                <a:gd name="T23" fmla="*/ 33 h 52"/>
                <a:gd name="T24" fmla="*/ 39 w 52"/>
                <a:gd name="T25" fmla="*/ 17 h 52"/>
                <a:gd name="T26" fmla="*/ 42 w 52"/>
                <a:gd name="T27" fmla="*/ 17 h 52"/>
                <a:gd name="T28" fmla="*/ 42 w 52"/>
                <a:gd name="T29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42" y="20"/>
                  </a:moveTo>
                  <a:cubicBezTo>
                    <a:pt x="26" y="37"/>
                    <a:pt x="26" y="37"/>
                    <a:pt x="26" y="37"/>
                  </a:cubicBezTo>
                  <a:cubicBezTo>
                    <a:pt x="25" y="38"/>
                    <a:pt x="24" y="38"/>
                    <a:pt x="23" y="3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4"/>
                    <a:pt x="11" y="23"/>
                  </a:cubicBezTo>
                  <a:cubicBezTo>
                    <a:pt x="12" y="22"/>
                    <a:pt x="13" y="22"/>
                    <a:pt x="14" y="2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6"/>
                    <a:pt x="41" y="16"/>
                    <a:pt x="42" y="17"/>
                  </a:cubicBezTo>
                  <a:cubicBezTo>
                    <a:pt x="43" y="18"/>
                    <a:pt x="43" y="19"/>
                    <a:pt x="4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8E5CC249-6E97-B129-A3BF-0F8603EAA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1425"/>
              <a:ext cx="83" cy="46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0 w 45"/>
                <a:gd name="T7" fmla="*/ 0 h 25"/>
                <a:gd name="T8" fmla="*/ 0 w 45"/>
                <a:gd name="T9" fmla="*/ 11 h 25"/>
                <a:gd name="T10" fmla="*/ 40 w 45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27" y="12"/>
                    <a:pt x="8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5E034AE1-31CD-CB5D-4A57-6A3E9CFDD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1392"/>
              <a:ext cx="147" cy="49"/>
            </a:xfrm>
            <a:custGeom>
              <a:avLst/>
              <a:gdLst>
                <a:gd name="T0" fmla="*/ 48 w 80"/>
                <a:gd name="T1" fmla="*/ 25 h 27"/>
                <a:gd name="T2" fmla="*/ 78 w 80"/>
                <a:gd name="T3" fmla="*/ 16 h 27"/>
                <a:gd name="T4" fmla="*/ 80 w 80"/>
                <a:gd name="T5" fmla="*/ 15 h 27"/>
                <a:gd name="T6" fmla="*/ 80 w 80"/>
                <a:gd name="T7" fmla="*/ 2 h 27"/>
                <a:gd name="T8" fmla="*/ 40 w 80"/>
                <a:gd name="T9" fmla="*/ 11 h 27"/>
                <a:gd name="T10" fmla="*/ 0 w 80"/>
                <a:gd name="T11" fmla="*/ 0 h 27"/>
                <a:gd name="T12" fmla="*/ 0 w 80"/>
                <a:gd name="T13" fmla="*/ 11 h 27"/>
                <a:gd name="T14" fmla="*/ 48 w 80"/>
                <a:gd name="T1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27">
                  <a:moveTo>
                    <a:pt x="48" y="25"/>
                  </a:moveTo>
                  <a:cubicBezTo>
                    <a:pt x="56" y="17"/>
                    <a:pt x="67" y="13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8"/>
                    <a:pt x="22" y="27"/>
                    <a:pt x="4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F2340738-BC20-F86D-4349-10377B991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1346"/>
              <a:ext cx="147" cy="59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E9895345-6F5E-308C-5ABF-830B47D3D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1458"/>
              <a:ext cx="84" cy="51"/>
            </a:xfrm>
            <a:custGeom>
              <a:avLst/>
              <a:gdLst>
                <a:gd name="T0" fmla="*/ 40 w 46"/>
                <a:gd name="T1" fmla="*/ 11 h 28"/>
                <a:gd name="T2" fmla="*/ 0 w 46"/>
                <a:gd name="T3" fmla="*/ 0 h 28"/>
                <a:gd name="T4" fmla="*/ 0 w 46"/>
                <a:gd name="T5" fmla="*/ 9 h 28"/>
                <a:gd name="T6" fmla="*/ 46 w 46"/>
                <a:gd name="T7" fmla="*/ 27 h 28"/>
                <a:gd name="T8" fmla="*/ 40 w 46"/>
                <a:gd name="T9" fmla="*/ 11 h 28"/>
                <a:gd name="T10" fmla="*/ 40 w 46"/>
                <a:gd name="T1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28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0"/>
                    <a:pt x="21" y="28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62" name="Freeform 26">
            <a:extLst>
              <a:ext uri="{FF2B5EF4-FFF2-40B4-BE49-F238E27FC236}">
                <a16:creationId xmlns:a16="http://schemas.microsoft.com/office/drawing/2014/main" id="{9D18E5D0-3986-DC22-AD99-07C9674574DD}"/>
              </a:ext>
            </a:extLst>
          </p:cNvPr>
          <p:cNvSpPr>
            <a:spLocks noEditPoints="1"/>
          </p:cNvSpPr>
          <p:nvPr/>
        </p:nvSpPr>
        <p:spPr bwMode="auto">
          <a:xfrm>
            <a:off x="5023519" y="2124626"/>
            <a:ext cx="303205" cy="270912"/>
          </a:xfrm>
          <a:custGeom>
            <a:avLst/>
            <a:gdLst>
              <a:gd name="T0" fmla="*/ 4 w 96"/>
              <a:gd name="T1" fmla="*/ 52 h 96"/>
              <a:gd name="T2" fmla="*/ 10 w 96"/>
              <a:gd name="T3" fmla="*/ 52 h 96"/>
              <a:gd name="T4" fmla="*/ 44 w 96"/>
              <a:gd name="T5" fmla="*/ 86 h 96"/>
              <a:gd name="T6" fmla="*/ 44 w 96"/>
              <a:gd name="T7" fmla="*/ 92 h 96"/>
              <a:gd name="T8" fmla="*/ 48 w 96"/>
              <a:gd name="T9" fmla="*/ 96 h 96"/>
              <a:gd name="T10" fmla="*/ 52 w 96"/>
              <a:gd name="T11" fmla="*/ 92 h 96"/>
              <a:gd name="T12" fmla="*/ 52 w 96"/>
              <a:gd name="T13" fmla="*/ 86 h 96"/>
              <a:gd name="T14" fmla="*/ 86 w 96"/>
              <a:gd name="T15" fmla="*/ 52 h 96"/>
              <a:gd name="T16" fmla="*/ 92 w 96"/>
              <a:gd name="T17" fmla="*/ 52 h 96"/>
              <a:gd name="T18" fmla="*/ 96 w 96"/>
              <a:gd name="T19" fmla="*/ 48 h 96"/>
              <a:gd name="T20" fmla="*/ 92 w 96"/>
              <a:gd name="T21" fmla="*/ 44 h 96"/>
              <a:gd name="T22" fmla="*/ 86 w 96"/>
              <a:gd name="T23" fmla="*/ 44 h 96"/>
              <a:gd name="T24" fmla="*/ 52 w 96"/>
              <a:gd name="T25" fmla="*/ 10 h 96"/>
              <a:gd name="T26" fmla="*/ 52 w 96"/>
              <a:gd name="T27" fmla="*/ 4 h 96"/>
              <a:gd name="T28" fmla="*/ 48 w 96"/>
              <a:gd name="T29" fmla="*/ 0 h 96"/>
              <a:gd name="T30" fmla="*/ 44 w 96"/>
              <a:gd name="T31" fmla="*/ 4 h 96"/>
              <a:gd name="T32" fmla="*/ 44 w 96"/>
              <a:gd name="T33" fmla="*/ 10 h 96"/>
              <a:gd name="T34" fmla="*/ 10 w 96"/>
              <a:gd name="T35" fmla="*/ 44 h 96"/>
              <a:gd name="T36" fmla="*/ 4 w 96"/>
              <a:gd name="T37" fmla="*/ 44 h 96"/>
              <a:gd name="T38" fmla="*/ 0 w 96"/>
              <a:gd name="T39" fmla="*/ 48 h 96"/>
              <a:gd name="T40" fmla="*/ 4 w 96"/>
              <a:gd name="T41" fmla="*/ 52 h 96"/>
              <a:gd name="T42" fmla="*/ 18 w 96"/>
              <a:gd name="T43" fmla="*/ 52 h 96"/>
              <a:gd name="T44" fmla="*/ 27 w 96"/>
              <a:gd name="T45" fmla="*/ 52 h 96"/>
              <a:gd name="T46" fmla="*/ 44 w 96"/>
              <a:gd name="T47" fmla="*/ 69 h 96"/>
              <a:gd name="T48" fmla="*/ 44 w 96"/>
              <a:gd name="T49" fmla="*/ 78 h 96"/>
              <a:gd name="T50" fmla="*/ 18 w 96"/>
              <a:gd name="T51" fmla="*/ 52 h 96"/>
              <a:gd name="T52" fmla="*/ 52 w 96"/>
              <a:gd name="T53" fmla="*/ 52 h 96"/>
              <a:gd name="T54" fmla="*/ 61 w 96"/>
              <a:gd name="T55" fmla="*/ 52 h 96"/>
              <a:gd name="T56" fmla="*/ 52 w 96"/>
              <a:gd name="T57" fmla="*/ 61 h 96"/>
              <a:gd name="T58" fmla="*/ 52 w 96"/>
              <a:gd name="T59" fmla="*/ 52 h 96"/>
              <a:gd name="T60" fmla="*/ 52 w 96"/>
              <a:gd name="T61" fmla="*/ 44 h 96"/>
              <a:gd name="T62" fmla="*/ 52 w 96"/>
              <a:gd name="T63" fmla="*/ 35 h 96"/>
              <a:gd name="T64" fmla="*/ 61 w 96"/>
              <a:gd name="T65" fmla="*/ 44 h 96"/>
              <a:gd name="T66" fmla="*/ 52 w 96"/>
              <a:gd name="T67" fmla="*/ 44 h 96"/>
              <a:gd name="T68" fmla="*/ 44 w 96"/>
              <a:gd name="T69" fmla="*/ 44 h 96"/>
              <a:gd name="T70" fmla="*/ 35 w 96"/>
              <a:gd name="T71" fmla="*/ 44 h 96"/>
              <a:gd name="T72" fmla="*/ 44 w 96"/>
              <a:gd name="T73" fmla="*/ 35 h 96"/>
              <a:gd name="T74" fmla="*/ 44 w 96"/>
              <a:gd name="T75" fmla="*/ 44 h 96"/>
              <a:gd name="T76" fmla="*/ 44 w 96"/>
              <a:gd name="T77" fmla="*/ 52 h 96"/>
              <a:gd name="T78" fmla="*/ 44 w 96"/>
              <a:gd name="T79" fmla="*/ 61 h 96"/>
              <a:gd name="T80" fmla="*/ 35 w 96"/>
              <a:gd name="T81" fmla="*/ 52 h 96"/>
              <a:gd name="T82" fmla="*/ 44 w 96"/>
              <a:gd name="T83" fmla="*/ 52 h 96"/>
              <a:gd name="T84" fmla="*/ 52 w 96"/>
              <a:gd name="T85" fmla="*/ 78 h 96"/>
              <a:gd name="T86" fmla="*/ 52 w 96"/>
              <a:gd name="T87" fmla="*/ 69 h 96"/>
              <a:gd name="T88" fmla="*/ 69 w 96"/>
              <a:gd name="T89" fmla="*/ 52 h 96"/>
              <a:gd name="T90" fmla="*/ 78 w 96"/>
              <a:gd name="T91" fmla="*/ 52 h 96"/>
              <a:gd name="T92" fmla="*/ 52 w 96"/>
              <a:gd name="T93" fmla="*/ 78 h 96"/>
              <a:gd name="T94" fmla="*/ 78 w 96"/>
              <a:gd name="T95" fmla="*/ 44 h 96"/>
              <a:gd name="T96" fmla="*/ 69 w 96"/>
              <a:gd name="T97" fmla="*/ 44 h 96"/>
              <a:gd name="T98" fmla="*/ 52 w 96"/>
              <a:gd name="T99" fmla="*/ 27 h 96"/>
              <a:gd name="T100" fmla="*/ 52 w 96"/>
              <a:gd name="T101" fmla="*/ 18 h 96"/>
              <a:gd name="T102" fmla="*/ 78 w 96"/>
              <a:gd name="T103" fmla="*/ 44 h 96"/>
              <a:gd name="T104" fmla="*/ 44 w 96"/>
              <a:gd name="T105" fmla="*/ 18 h 96"/>
              <a:gd name="T106" fmla="*/ 44 w 96"/>
              <a:gd name="T107" fmla="*/ 27 h 96"/>
              <a:gd name="T108" fmla="*/ 27 w 96"/>
              <a:gd name="T109" fmla="*/ 44 h 96"/>
              <a:gd name="T110" fmla="*/ 18 w 96"/>
              <a:gd name="T111" fmla="*/ 44 h 96"/>
              <a:gd name="T112" fmla="*/ 44 w 96"/>
              <a:gd name="T113" fmla="*/ 1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" h="96">
                <a:moveTo>
                  <a:pt x="4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12" y="70"/>
                  <a:pt x="26" y="84"/>
                  <a:pt x="44" y="86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94"/>
                  <a:pt x="46" y="96"/>
                  <a:pt x="48" y="96"/>
                </a:cubicBezTo>
                <a:cubicBezTo>
                  <a:pt x="50" y="96"/>
                  <a:pt x="52" y="94"/>
                  <a:pt x="52" y="92"/>
                </a:cubicBezTo>
                <a:cubicBezTo>
                  <a:pt x="52" y="86"/>
                  <a:pt x="52" y="86"/>
                  <a:pt x="52" y="86"/>
                </a:cubicBezTo>
                <a:cubicBezTo>
                  <a:pt x="70" y="84"/>
                  <a:pt x="84" y="70"/>
                  <a:pt x="86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4" y="52"/>
                  <a:pt x="96" y="50"/>
                  <a:pt x="96" y="48"/>
                </a:cubicBezTo>
                <a:cubicBezTo>
                  <a:pt x="96" y="46"/>
                  <a:pt x="94" y="44"/>
                  <a:pt x="92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26"/>
                  <a:pt x="70" y="12"/>
                  <a:pt x="52" y="10"/>
                </a:cubicBezTo>
                <a:cubicBezTo>
                  <a:pt x="52" y="4"/>
                  <a:pt x="52" y="4"/>
                  <a:pt x="52" y="4"/>
                </a:cubicBezTo>
                <a:cubicBezTo>
                  <a:pt x="52" y="2"/>
                  <a:pt x="50" y="0"/>
                  <a:pt x="48" y="0"/>
                </a:cubicBezTo>
                <a:cubicBezTo>
                  <a:pt x="46" y="0"/>
                  <a:pt x="44" y="2"/>
                  <a:pt x="44" y="4"/>
                </a:cubicBezTo>
                <a:cubicBezTo>
                  <a:pt x="44" y="10"/>
                  <a:pt x="44" y="10"/>
                  <a:pt x="44" y="10"/>
                </a:cubicBezTo>
                <a:cubicBezTo>
                  <a:pt x="26" y="12"/>
                  <a:pt x="12" y="26"/>
                  <a:pt x="10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2" y="44"/>
                  <a:pt x="0" y="46"/>
                  <a:pt x="0" y="48"/>
                </a:cubicBezTo>
                <a:cubicBezTo>
                  <a:pt x="0" y="50"/>
                  <a:pt x="2" y="52"/>
                  <a:pt x="4" y="52"/>
                </a:cubicBezTo>
                <a:close/>
                <a:moveTo>
                  <a:pt x="18" y="52"/>
                </a:moveTo>
                <a:cubicBezTo>
                  <a:pt x="27" y="52"/>
                  <a:pt x="27" y="52"/>
                  <a:pt x="27" y="52"/>
                </a:cubicBezTo>
                <a:cubicBezTo>
                  <a:pt x="29" y="60"/>
                  <a:pt x="36" y="67"/>
                  <a:pt x="44" y="69"/>
                </a:cubicBezTo>
                <a:cubicBezTo>
                  <a:pt x="44" y="78"/>
                  <a:pt x="44" y="78"/>
                  <a:pt x="44" y="78"/>
                </a:cubicBezTo>
                <a:cubicBezTo>
                  <a:pt x="31" y="76"/>
                  <a:pt x="20" y="65"/>
                  <a:pt x="18" y="52"/>
                </a:cubicBezTo>
                <a:close/>
                <a:moveTo>
                  <a:pt x="52" y="52"/>
                </a:moveTo>
                <a:cubicBezTo>
                  <a:pt x="61" y="52"/>
                  <a:pt x="61" y="52"/>
                  <a:pt x="61" y="52"/>
                </a:cubicBezTo>
                <a:cubicBezTo>
                  <a:pt x="59" y="56"/>
                  <a:pt x="56" y="59"/>
                  <a:pt x="52" y="61"/>
                </a:cubicBezTo>
                <a:lnTo>
                  <a:pt x="52" y="52"/>
                </a:lnTo>
                <a:close/>
                <a:moveTo>
                  <a:pt x="52" y="44"/>
                </a:moveTo>
                <a:cubicBezTo>
                  <a:pt x="52" y="35"/>
                  <a:pt x="52" y="35"/>
                  <a:pt x="52" y="35"/>
                </a:cubicBezTo>
                <a:cubicBezTo>
                  <a:pt x="56" y="37"/>
                  <a:pt x="59" y="40"/>
                  <a:pt x="61" y="44"/>
                </a:cubicBezTo>
                <a:lnTo>
                  <a:pt x="52" y="44"/>
                </a:lnTo>
                <a:close/>
                <a:moveTo>
                  <a:pt x="44" y="44"/>
                </a:moveTo>
                <a:cubicBezTo>
                  <a:pt x="35" y="44"/>
                  <a:pt x="35" y="44"/>
                  <a:pt x="35" y="44"/>
                </a:cubicBezTo>
                <a:cubicBezTo>
                  <a:pt x="37" y="40"/>
                  <a:pt x="40" y="37"/>
                  <a:pt x="44" y="35"/>
                </a:cubicBezTo>
                <a:lnTo>
                  <a:pt x="44" y="44"/>
                </a:lnTo>
                <a:close/>
                <a:moveTo>
                  <a:pt x="44" y="52"/>
                </a:moveTo>
                <a:cubicBezTo>
                  <a:pt x="44" y="61"/>
                  <a:pt x="44" y="61"/>
                  <a:pt x="44" y="61"/>
                </a:cubicBezTo>
                <a:cubicBezTo>
                  <a:pt x="40" y="59"/>
                  <a:pt x="37" y="56"/>
                  <a:pt x="35" y="52"/>
                </a:cubicBezTo>
                <a:lnTo>
                  <a:pt x="44" y="52"/>
                </a:lnTo>
                <a:close/>
                <a:moveTo>
                  <a:pt x="52" y="78"/>
                </a:moveTo>
                <a:cubicBezTo>
                  <a:pt x="52" y="69"/>
                  <a:pt x="52" y="69"/>
                  <a:pt x="52" y="69"/>
                </a:cubicBezTo>
                <a:cubicBezTo>
                  <a:pt x="60" y="67"/>
                  <a:pt x="67" y="60"/>
                  <a:pt x="69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6" y="65"/>
                  <a:pt x="65" y="76"/>
                  <a:pt x="52" y="78"/>
                </a:cubicBezTo>
                <a:close/>
                <a:moveTo>
                  <a:pt x="78" y="44"/>
                </a:moveTo>
                <a:cubicBezTo>
                  <a:pt x="69" y="44"/>
                  <a:pt x="69" y="44"/>
                  <a:pt x="69" y="44"/>
                </a:cubicBezTo>
                <a:cubicBezTo>
                  <a:pt x="67" y="36"/>
                  <a:pt x="60" y="29"/>
                  <a:pt x="52" y="27"/>
                </a:cubicBezTo>
                <a:cubicBezTo>
                  <a:pt x="52" y="18"/>
                  <a:pt x="52" y="18"/>
                  <a:pt x="52" y="18"/>
                </a:cubicBezTo>
                <a:cubicBezTo>
                  <a:pt x="65" y="20"/>
                  <a:pt x="76" y="31"/>
                  <a:pt x="78" y="44"/>
                </a:cubicBezTo>
                <a:close/>
                <a:moveTo>
                  <a:pt x="44" y="18"/>
                </a:moveTo>
                <a:cubicBezTo>
                  <a:pt x="44" y="27"/>
                  <a:pt x="44" y="27"/>
                  <a:pt x="44" y="27"/>
                </a:cubicBezTo>
                <a:cubicBezTo>
                  <a:pt x="36" y="29"/>
                  <a:pt x="29" y="36"/>
                  <a:pt x="2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20" y="31"/>
                  <a:pt x="31" y="20"/>
                  <a:pt x="44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3" name="Freeform 35">
            <a:extLst>
              <a:ext uri="{FF2B5EF4-FFF2-40B4-BE49-F238E27FC236}">
                <a16:creationId xmlns:a16="http://schemas.microsoft.com/office/drawing/2014/main" id="{248E0308-8029-E93D-FF9E-1AABE3CDDBCD}"/>
              </a:ext>
            </a:extLst>
          </p:cNvPr>
          <p:cNvSpPr>
            <a:spLocks noEditPoints="1"/>
          </p:cNvSpPr>
          <p:nvPr/>
        </p:nvSpPr>
        <p:spPr bwMode="auto">
          <a:xfrm>
            <a:off x="9697579" y="2147888"/>
            <a:ext cx="254000" cy="279400"/>
          </a:xfrm>
          <a:custGeom>
            <a:avLst/>
            <a:gdLst>
              <a:gd name="T0" fmla="*/ 78 w 87"/>
              <a:gd name="T1" fmla="*/ 34 h 96"/>
              <a:gd name="T2" fmla="*/ 40 w 87"/>
              <a:gd name="T3" fmla="*/ 0 h 96"/>
              <a:gd name="T4" fmla="*/ 0 w 87"/>
              <a:gd name="T5" fmla="*/ 40 h 96"/>
              <a:gd name="T6" fmla="*/ 16 w 87"/>
              <a:gd name="T7" fmla="*/ 72 h 96"/>
              <a:gd name="T8" fmla="*/ 16 w 87"/>
              <a:gd name="T9" fmla="*/ 94 h 96"/>
              <a:gd name="T10" fmla="*/ 18 w 87"/>
              <a:gd name="T11" fmla="*/ 96 h 96"/>
              <a:gd name="T12" fmla="*/ 58 w 87"/>
              <a:gd name="T13" fmla="*/ 96 h 96"/>
              <a:gd name="T14" fmla="*/ 60 w 87"/>
              <a:gd name="T15" fmla="*/ 94 h 96"/>
              <a:gd name="T16" fmla="*/ 60 w 87"/>
              <a:gd name="T17" fmla="*/ 82 h 96"/>
              <a:gd name="T18" fmla="*/ 74 w 87"/>
              <a:gd name="T19" fmla="*/ 78 h 96"/>
              <a:gd name="T20" fmla="*/ 78 w 87"/>
              <a:gd name="T21" fmla="*/ 60 h 96"/>
              <a:gd name="T22" fmla="*/ 82 w 87"/>
              <a:gd name="T23" fmla="*/ 60 h 96"/>
              <a:gd name="T24" fmla="*/ 87 w 87"/>
              <a:gd name="T25" fmla="*/ 54 h 96"/>
              <a:gd name="T26" fmla="*/ 78 w 87"/>
              <a:gd name="T27" fmla="*/ 34 h 96"/>
              <a:gd name="T28" fmla="*/ 60 w 87"/>
              <a:gd name="T29" fmla="*/ 58 h 96"/>
              <a:gd name="T30" fmla="*/ 58 w 87"/>
              <a:gd name="T31" fmla="*/ 60 h 96"/>
              <a:gd name="T32" fmla="*/ 22 w 87"/>
              <a:gd name="T33" fmla="*/ 60 h 96"/>
              <a:gd name="T34" fmla="*/ 20 w 87"/>
              <a:gd name="T35" fmla="*/ 58 h 96"/>
              <a:gd name="T36" fmla="*/ 20 w 87"/>
              <a:gd name="T37" fmla="*/ 22 h 96"/>
              <a:gd name="T38" fmla="*/ 22 w 87"/>
              <a:gd name="T39" fmla="*/ 20 h 96"/>
              <a:gd name="T40" fmla="*/ 59 w 87"/>
              <a:gd name="T41" fmla="*/ 20 h 96"/>
              <a:gd name="T42" fmla="*/ 38 w 87"/>
              <a:gd name="T43" fmla="*/ 40 h 96"/>
              <a:gd name="T44" fmla="*/ 34 w 87"/>
              <a:gd name="T45" fmla="*/ 36 h 96"/>
              <a:gd name="T46" fmla="*/ 26 w 87"/>
              <a:gd name="T47" fmla="*/ 36 h 96"/>
              <a:gd name="T48" fmla="*/ 26 w 87"/>
              <a:gd name="T49" fmla="*/ 44 h 96"/>
              <a:gd name="T50" fmla="*/ 34 w 87"/>
              <a:gd name="T51" fmla="*/ 52 h 96"/>
              <a:gd name="T52" fmla="*/ 38 w 87"/>
              <a:gd name="T53" fmla="*/ 54 h 96"/>
              <a:gd name="T54" fmla="*/ 42 w 87"/>
              <a:gd name="T55" fmla="*/ 52 h 96"/>
              <a:gd name="T56" fmla="*/ 60 w 87"/>
              <a:gd name="T57" fmla="*/ 36 h 96"/>
              <a:gd name="T58" fmla="*/ 60 w 87"/>
              <a:gd name="T59" fmla="*/ 58 h 96"/>
              <a:gd name="T60" fmla="*/ 65 w 87"/>
              <a:gd name="T61" fmla="*/ 25 h 96"/>
              <a:gd name="T62" fmla="*/ 39 w 87"/>
              <a:gd name="T63" fmla="*/ 49 h 96"/>
              <a:gd name="T64" fmla="*/ 39 w 87"/>
              <a:gd name="T65" fmla="*/ 49 h 96"/>
              <a:gd name="T66" fmla="*/ 37 w 87"/>
              <a:gd name="T67" fmla="*/ 49 h 96"/>
              <a:gd name="T68" fmla="*/ 29 w 87"/>
              <a:gd name="T69" fmla="*/ 41 h 96"/>
              <a:gd name="T70" fmla="*/ 29 w 87"/>
              <a:gd name="T71" fmla="*/ 39 h 96"/>
              <a:gd name="T72" fmla="*/ 31 w 87"/>
              <a:gd name="T73" fmla="*/ 39 h 96"/>
              <a:gd name="T74" fmla="*/ 38 w 87"/>
              <a:gd name="T75" fmla="*/ 45 h 96"/>
              <a:gd name="T76" fmla="*/ 63 w 87"/>
              <a:gd name="T77" fmla="*/ 23 h 96"/>
              <a:gd name="T78" fmla="*/ 65 w 87"/>
              <a:gd name="T79" fmla="*/ 23 h 96"/>
              <a:gd name="T80" fmla="*/ 65 w 87"/>
              <a:gd name="T81" fmla="*/ 2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7" h="96">
                <a:moveTo>
                  <a:pt x="78" y="34"/>
                </a:moveTo>
                <a:cubicBezTo>
                  <a:pt x="78" y="13"/>
                  <a:pt x="59" y="0"/>
                  <a:pt x="40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55"/>
                  <a:pt x="5" y="65"/>
                  <a:pt x="16" y="72"/>
                </a:cubicBezTo>
                <a:cubicBezTo>
                  <a:pt x="16" y="94"/>
                  <a:pt x="16" y="94"/>
                  <a:pt x="16" y="94"/>
                </a:cubicBezTo>
                <a:cubicBezTo>
                  <a:pt x="16" y="95"/>
                  <a:pt x="17" y="96"/>
                  <a:pt x="18" y="96"/>
                </a:cubicBezTo>
                <a:cubicBezTo>
                  <a:pt x="58" y="96"/>
                  <a:pt x="58" y="96"/>
                  <a:pt x="58" y="96"/>
                </a:cubicBezTo>
                <a:cubicBezTo>
                  <a:pt x="59" y="96"/>
                  <a:pt x="60" y="95"/>
                  <a:pt x="60" y="94"/>
                </a:cubicBezTo>
                <a:cubicBezTo>
                  <a:pt x="60" y="82"/>
                  <a:pt x="60" y="82"/>
                  <a:pt x="60" y="82"/>
                </a:cubicBezTo>
                <a:cubicBezTo>
                  <a:pt x="67" y="82"/>
                  <a:pt x="71" y="81"/>
                  <a:pt x="74" y="78"/>
                </a:cubicBezTo>
                <a:cubicBezTo>
                  <a:pt x="78" y="75"/>
                  <a:pt x="78" y="65"/>
                  <a:pt x="78" y="60"/>
                </a:cubicBezTo>
                <a:cubicBezTo>
                  <a:pt x="79" y="60"/>
                  <a:pt x="81" y="60"/>
                  <a:pt x="82" y="60"/>
                </a:cubicBezTo>
                <a:cubicBezTo>
                  <a:pt x="84" y="60"/>
                  <a:pt x="87" y="58"/>
                  <a:pt x="87" y="54"/>
                </a:cubicBezTo>
                <a:cubicBezTo>
                  <a:pt x="87" y="47"/>
                  <a:pt x="81" y="41"/>
                  <a:pt x="78" y="34"/>
                </a:cubicBezTo>
                <a:close/>
                <a:moveTo>
                  <a:pt x="60" y="58"/>
                </a:moveTo>
                <a:cubicBezTo>
                  <a:pt x="60" y="59"/>
                  <a:pt x="59" y="60"/>
                  <a:pt x="58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1" y="60"/>
                  <a:pt x="20" y="59"/>
                  <a:pt x="20" y="58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1"/>
                  <a:pt x="21" y="20"/>
                  <a:pt x="22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38" y="40"/>
                  <a:pt x="38" y="40"/>
                  <a:pt x="38" y="40"/>
                </a:cubicBezTo>
                <a:cubicBezTo>
                  <a:pt x="34" y="36"/>
                  <a:pt x="34" y="36"/>
                  <a:pt x="34" y="36"/>
                </a:cubicBezTo>
                <a:cubicBezTo>
                  <a:pt x="32" y="33"/>
                  <a:pt x="28" y="33"/>
                  <a:pt x="26" y="36"/>
                </a:cubicBezTo>
                <a:cubicBezTo>
                  <a:pt x="23" y="38"/>
                  <a:pt x="23" y="42"/>
                  <a:pt x="26" y="44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3"/>
                  <a:pt x="36" y="54"/>
                  <a:pt x="38" y="54"/>
                </a:cubicBezTo>
                <a:cubicBezTo>
                  <a:pt x="39" y="54"/>
                  <a:pt x="41" y="53"/>
                  <a:pt x="42" y="52"/>
                </a:cubicBezTo>
                <a:cubicBezTo>
                  <a:pt x="60" y="36"/>
                  <a:pt x="60" y="36"/>
                  <a:pt x="60" y="36"/>
                </a:cubicBezTo>
                <a:lnTo>
                  <a:pt x="60" y="58"/>
                </a:lnTo>
                <a:close/>
                <a:moveTo>
                  <a:pt x="65" y="25"/>
                </a:move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7" y="50"/>
                  <a:pt x="37" y="49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41"/>
                  <a:pt x="28" y="39"/>
                  <a:pt x="29" y="39"/>
                </a:cubicBezTo>
                <a:cubicBezTo>
                  <a:pt x="29" y="38"/>
                  <a:pt x="31" y="38"/>
                  <a:pt x="31" y="39"/>
                </a:cubicBezTo>
                <a:cubicBezTo>
                  <a:pt x="38" y="45"/>
                  <a:pt x="38" y="45"/>
                  <a:pt x="38" y="45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2"/>
                  <a:pt x="65" y="22"/>
                  <a:pt x="65" y="23"/>
                </a:cubicBezTo>
                <a:cubicBezTo>
                  <a:pt x="66" y="23"/>
                  <a:pt x="66" y="25"/>
                  <a:pt x="65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65" name="Freeform 31">
            <a:extLst>
              <a:ext uri="{FF2B5EF4-FFF2-40B4-BE49-F238E27FC236}">
                <a16:creationId xmlns:a16="http://schemas.microsoft.com/office/drawing/2014/main" id="{92222812-FA06-0E98-F5D5-BADB85ABDEB0}"/>
              </a:ext>
            </a:extLst>
          </p:cNvPr>
          <p:cNvSpPr>
            <a:spLocks noEditPoints="1"/>
          </p:cNvSpPr>
          <p:nvPr/>
        </p:nvSpPr>
        <p:spPr bwMode="auto">
          <a:xfrm>
            <a:off x="7356769" y="2144267"/>
            <a:ext cx="244475" cy="244475"/>
          </a:xfrm>
          <a:custGeom>
            <a:avLst/>
            <a:gdLst>
              <a:gd name="T0" fmla="*/ 82 w 84"/>
              <a:gd name="T1" fmla="*/ 0 h 84"/>
              <a:gd name="T2" fmla="*/ 2 w 84"/>
              <a:gd name="T3" fmla="*/ 0 h 84"/>
              <a:gd name="T4" fmla="*/ 0 w 84"/>
              <a:gd name="T5" fmla="*/ 2 h 84"/>
              <a:gd name="T6" fmla="*/ 0 w 84"/>
              <a:gd name="T7" fmla="*/ 82 h 84"/>
              <a:gd name="T8" fmla="*/ 2 w 84"/>
              <a:gd name="T9" fmla="*/ 84 h 84"/>
              <a:gd name="T10" fmla="*/ 82 w 84"/>
              <a:gd name="T11" fmla="*/ 84 h 84"/>
              <a:gd name="T12" fmla="*/ 84 w 84"/>
              <a:gd name="T13" fmla="*/ 82 h 84"/>
              <a:gd name="T14" fmla="*/ 84 w 84"/>
              <a:gd name="T15" fmla="*/ 2 h 84"/>
              <a:gd name="T16" fmla="*/ 82 w 84"/>
              <a:gd name="T17" fmla="*/ 0 h 84"/>
              <a:gd name="T18" fmla="*/ 72 w 84"/>
              <a:gd name="T19" fmla="*/ 50 h 84"/>
              <a:gd name="T20" fmla="*/ 70 w 84"/>
              <a:gd name="T21" fmla="*/ 52 h 84"/>
              <a:gd name="T22" fmla="*/ 52 w 84"/>
              <a:gd name="T23" fmla="*/ 52 h 84"/>
              <a:gd name="T24" fmla="*/ 52 w 84"/>
              <a:gd name="T25" fmla="*/ 70 h 84"/>
              <a:gd name="T26" fmla="*/ 50 w 84"/>
              <a:gd name="T27" fmla="*/ 72 h 84"/>
              <a:gd name="T28" fmla="*/ 34 w 84"/>
              <a:gd name="T29" fmla="*/ 72 h 84"/>
              <a:gd name="T30" fmla="*/ 32 w 84"/>
              <a:gd name="T31" fmla="*/ 70 h 84"/>
              <a:gd name="T32" fmla="*/ 32 w 84"/>
              <a:gd name="T33" fmla="*/ 52 h 84"/>
              <a:gd name="T34" fmla="*/ 14 w 84"/>
              <a:gd name="T35" fmla="*/ 52 h 84"/>
              <a:gd name="T36" fmla="*/ 12 w 84"/>
              <a:gd name="T37" fmla="*/ 50 h 84"/>
              <a:gd name="T38" fmla="*/ 12 w 84"/>
              <a:gd name="T39" fmla="*/ 34 h 84"/>
              <a:gd name="T40" fmla="*/ 14 w 84"/>
              <a:gd name="T41" fmla="*/ 32 h 84"/>
              <a:gd name="T42" fmla="*/ 32 w 84"/>
              <a:gd name="T43" fmla="*/ 32 h 84"/>
              <a:gd name="T44" fmla="*/ 32 w 84"/>
              <a:gd name="T45" fmla="*/ 14 h 84"/>
              <a:gd name="T46" fmla="*/ 34 w 84"/>
              <a:gd name="T47" fmla="*/ 12 h 84"/>
              <a:gd name="T48" fmla="*/ 50 w 84"/>
              <a:gd name="T49" fmla="*/ 12 h 84"/>
              <a:gd name="T50" fmla="*/ 52 w 84"/>
              <a:gd name="T51" fmla="*/ 14 h 84"/>
              <a:gd name="T52" fmla="*/ 52 w 84"/>
              <a:gd name="T53" fmla="*/ 32 h 84"/>
              <a:gd name="T54" fmla="*/ 70 w 84"/>
              <a:gd name="T55" fmla="*/ 32 h 84"/>
              <a:gd name="T56" fmla="*/ 72 w 84"/>
              <a:gd name="T57" fmla="*/ 34 h 84"/>
              <a:gd name="T58" fmla="*/ 72 w 84"/>
              <a:gd name="T59" fmla="*/ 5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84">
                <a:moveTo>
                  <a:pt x="8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3"/>
                  <a:pt x="1" y="84"/>
                  <a:pt x="2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83" y="84"/>
                  <a:pt x="84" y="83"/>
                  <a:pt x="84" y="8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3" y="0"/>
                  <a:pt x="82" y="0"/>
                </a:cubicBezTo>
                <a:close/>
                <a:moveTo>
                  <a:pt x="72" y="50"/>
                </a:moveTo>
                <a:cubicBezTo>
                  <a:pt x="72" y="51"/>
                  <a:pt x="71" y="52"/>
                  <a:pt x="70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71"/>
                  <a:pt x="51" y="72"/>
                  <a:pt x="50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2"/>
                  <a:pt x="32" y="71"/>
                  <a:pt x="32" y="70"/>
                </a:cubicBezTo>
                <a:cubicBezTo>
                  <a:pt x="32" y="52"/>
                  <a:pt x="32" y="52"/>
                  <a:pt x="32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2"/>
                  <a:pt x="12" y="51"/>
                  <a:pt x="12" y="50"/>
                </a:cubicBezTo>
                <a:cubicBezTo>
                  <a:pt x="12" y="34"/>
                  <a:pt x="12" y="34"/>
                  <a:pt x="12" y="34"/>
                </a:cubicBezTo>
                <a:cubicBezTo>
                  <a:pt x="12" y="33"/>
                  <a:pt x="13" y="32"/>
                  <a:pt x="14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3" y="12"/>
                  <a:pt x="34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1" y="12"/>
                  <a:pt x="52" y="13"/>
                  <a:pt x="52" y="14"/>
                </a:cubicBezTo>
                <a:cubicBezTo>
                  <a:pt x="52" y="32"/>
                  <a:pt x="52" y="32"/>
                  <a:pt x="52" y="32"/>
                </a:cubicBezTo>
                <a:cubicBezTo>
                  <a:pt x="70" y="32"/>
                  <a:pt x="70" y="32"/>
                  <a:pt x="70" y="32"/>
                </a:cubicBezTo>
                <a:cubicBezTo>
                  <a:pt x="71" y="32"/>
                  <a:pt x="72" y="33"/>
                  <a:pt x="72" y="34"/>
                </a:cubicBezTo>
                <a:lnTo>
                  <a:pt x="72" y="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817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F866F-35CB-E355-5BEF-EEC76CFED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Assess Current State</a:t>
            </a:r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CFDC0119-3FB0-12E3-1298-E5DC88FED1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6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F2C04FF-5DFB-E3D7-7632-8B7D06A112DE}"/>
              </a:ext>
            </a:extLst>
          </p:cNvPr>
          <p:cNvSpPr/>
          <p:nvPr/>
        </p:nvSpPr>
        <p:spPr bwMode="auto">
          <a:xfrm>
            <a:off x="266700" y="1336290"/>
            <a:ext cx="11710798" cy="352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6" name="Picture 15" descr="A group of people sitting in front of a window&#10;&#10;Description automatically generated">
            <a:extLst>
              <a:ext uri="{FF2B5EF4-FFF2-40B4-BE49-F238E27FC236}">
                <a16:creationId xmlns:a16="http://schemas.microsoft.com/office/drawing/2014/main" id="{674893AA-89BE-4432-B6EB-83A06E6FF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r="21952" b="222"/>
          <a:stretch>
            <a:fillRect/>
          </a:stretch>
        </p:blipFill>
        <p:spPr>
          <a:xfrm>
            <a:off x="7811604" y="1559707"/>
            <a:ext cx="4165894" cy="4090158"/>
          </a:xfrm>
          <a:custGeom>
            <a:avLst/>
            <a:gdLst>
              <a:gd name="connsiteX0" fmla="*/ 0 w 4165894"/>
              <a:gd name="connsiteY0" fmla="*/ 0 h 4090158"/>
              <a:gd name="connsiteX1" fmla="*/ 4165894 w 4165894"/>
              <a:gd name="connsiteY1" fmla="*/ 0 h 4090158"/>
              <a:gd name="connsiteX2" fmla="*/ 4165894 w 4165894"/>
              <a:gd name="connsiteY2" fmla="*/ 4090158 h 4090158"/>
              <a:gd name="connsiteX3" fmla="*/ 0 w 4165894"/>
              <a:gd name="connsiteY3" fmla="*/ 4090158 h 409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5894" h="4090158">
                <a:moveTo>
                  <a:pt x="0" y="0"/>
                </a:moveTo>
                <a:lnTo>
                  <a:pt x="4165894" y="0"/>
                </a:lnTo>
                <a:lnTo>
                  <a:pt x="4165894" y="4090158"/>
                </a:lnTo>
                <a:lnTo>
                  <a:pt x="0" y="4090158"/>
                </a:lnTo>
                <a:close/>
              </a:path>
            </a:pathLst>
          </a:custGeom>
        </p:spPr>
      </p:pic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2128D098-2392-4329-B2F4-35B650C92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4" t="2121" r="1828" b="6004"/>
          <a:stretch/>
        </p:blipFill>
        <p:spPr>
          <a:xfrm>
            <a:off x="1151863" y="1814537"/>
            <a:ext cx="6522902" cy="332300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06C13F-92F8-441A-9E28-D64D6EA4E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363" y="-243945"/>
            <a:ext cx="11042931" cy="1099457"/>
          </a:xfrm>
        </p:spPr>
        <p:txBody>
          <a:bodyPr/>
          <a:lstStyle/>
          <a:p>
            <a:r>
              <a:rPr lang="en-US" dirty="0"/>
              <a:t>Current State Assessment: </a:t>
            </a:r>
            <a:br>
              <a:rPr lang="en-US" dirty="0"/>
            </a:br>
            <a:r>
              <a:rPr lang="en-US" dirty="0"/>
              <a:t>Assess Achievement Distribution to Understand Gaps to Market Practice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075C3-C48C-459B-882F-D24A1AE4CDFC}"/>
              </a:ext>
            </a:extLst>
          </p:cNvPr>
          <p:cNvSpPr/>
          <p:nvPr/>
        </p:nvSpPr>
        <p:spPr bwMode="auto">
          <a:xfrm>
            <a:off x="7811605" y="1559707"/>
            <a:ext cx="4165894" cy="4090158"/>
          </a:xfrm>
          <a:prstGeom prst="rect">
            <a:avLst/>
          </a:prstGeom>
          <a:solidFill>
            <a:srgbClr val="2F414E">
              <a:alpha val="90000"/>
            </a:srgb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3E7A6-646C-428F-A75A-1922B44C2566}"/>
              </a:ext>
            </a:extLst>
          </p:cNvPr>
          <p:cNvSpPr/>
          <p:nvPr/>
        </p:nvSpPr>
        <p:spPr>
          <a:xfrm>
            <a:off x="8104809" y="2698329"/>
            <a:ext cx="3579484" cy="23698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171450" indent="-171450">
              <a:spcAft>
                <a:spcPts val="300"/>
              </a:spcAft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What percent of individuals achieved target or better (compared to best practice of 50 – 60%)?</a:t>
            </a:r>
          </a:p>
          <a:p>
            <a:pPr marL="171450" indent="-171450">
              <a:spcAft>
                <a:spcPts val="300"/>
              </a:spcAft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What percent of individuals achieved at least excellence (as defined in compensation plan, compared to best practice of 10%)?</a:t>
            </a:r>
          </a:p>
          <a:p>
            <a:pPr marL="171450" indent="-171450">
              <a:spcAft>
                <a:spcPts val="300"/>
              </a:spcAft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What percent of individuals achieved less than threshold (as defined in compensation plan, compared to best practice of 10%)</a:t>
            </a:r>
          </a:p>
          <a:p>
            <a:pPr marL="171450" indent="-171450">
              <a:spcAft>
                <a:spcPts val="300"/>
              </a:spcAft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What is the correlation between territory size and quota achievement?</a:t>
            </a:r>
          </a:p>
          <a:p>
            <a:pPr marL="171450" indent="-171450">
              <a:spcAft>
                <a:spcPts val="300"/>
              </a:spcAft>
              <a:buClr>
                <a:schemeClr val="accent1"/>
              </a:buClr>
              <a:buFont typeface="Calibri" panose="020F0502020204030204" pitchFamily="34" charset="0"/>
              <a:buChar char="›"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What is the correlation between account potential and quota achievement?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1BD4FB-728B-4E99-B9E6-E22A8DED8306}"/>
              </a:ext>
            </a:extLst>
          </p:cNvPr>
          <p:cNvSpPr/>
          <p:nvPr/>
        </p:nvSpPr>
        <p:spPr bwMode="auto">
          <a:xfrm>
            <a:off x="8095988" y="1849502"/>
            <a:ext cx="571500" cy="5715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ID" sz="28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9E8A8F-CF34-4E23-9FD7-69987E3DAB90}"/>
              </a:ext>
            </a:extLst>
          </p:cNvPr>
          <p:cNvSpPr/>
          <p:nvPr/>
        </p:nvSpPr>
        <p:spPr>
          <a:xfrm>
            <a:off x="8825164" y="2012143"/>
            <a:ext cx="2778574" cy="2462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b="1" i="1" dirty="0">
                <a:solidFill>
                  <a:schemeClr val="bg1"/>
                </a:solidFill>
                <a:latin typeface="+mj-lt"/>
              </a:rPr>
              <a:t>Questions to Answer</a:t>
            </a:r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892420B2-89F6-404B-B165-8C48628E2EF5}"/>
              </a:ext>
            </a:extLst>
          </p:cNvPr>
          <p:cNvSpPr>
            <a:spLocks noEditPoints="1"/>
          </p:cNvSpPr>
          <p:nvPr/>
        </p:nvSpPr>
        <p:spPr bwMode="auto">
          <a:xfrm>
            <a:off x="8232827" y="1985029"/>
            <a:ext cx="297821" cy="300445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48 w 96"/>
              <a:gd name="T11" fmla="*/ 76 h 96"/>
              <a:gd name="T12" fmla="*/ 44 w 96"/>
              <a:gd name="T13" fmla="*/ 72 h 96"/>
              <a:gd name="T14" fmla="*/ 48 w 96"/>
              <a:gd name="T15" fmla="*/ 68 h 96"/>
              <a:gd name="T16" fmla="*/ 52 w 96"/>
              <a:gd name="T17" fmla="*/ 72 h 96"/>
              <a:gd name="T18" fmla="*/ 48 w 96"/>
              <a:gd name="T19" fmla="*/ 76 h 96"/>
              <a:gd name="T20" fmla="*/ 50 w 96"/>
              <a:gd name="T21" fmla="*/ 52 h 96"/>
              <a:gd name="T22" fmla="*/ 50 w 96"/>
              <a:gd name="T23" fmla="*/ 62 h 96"/>
              <a:gd name="T24" fmla="*/ 48 w 96"/>
              <a:gd name="T25" fmla="*/ 64 h 96"/>
              <a:gd name="T26" fmla="*/ 46 w 96"/>
              <a:gd name="T27" fmla="*/ 62 h 96"/>
              <a:gd name="T28" fmla="*/ 46 w 96"/>
              <a:gd name="T29" fmla="*/ 50 h 96"/>
              <a:gd name="T30" fmla="*/ 48 w 96"/>
              <a:gd name="T31" fmla="*/ 48 h 96"/>
              <a:gd name="T32" fmla="*/ 58 w 96"/>
              <a:gd name="T33" fmla="*/ 38 h 96"/>
              <a:gd name="T34" fmla="*/ 48 w 96"/>
              <a:gd name="T35" fmla="*/ 28 h 96"/>
              <a:gd name="T36" fmla="*/ 38 w 96"/>
              <a:gd name="T37" fmla="*/ 38 h 96"/>
              <a:gd name="T38" fmla="*/ 36 w 96"/>
              <a:gd name="T39" fmla="*/ 40 h 96"/>
              <a:gd name="T40" fmla="*/ 34 w 96"/>
              <a:gd name="T41" fmla="*/ 38 h 96"/>
              <a:gd name="T42" fmla="*/ 48 w 96"/>
              <a:gd name="T43" fmla="*/ 24 h 96"/>
              <a:gd name="T44" fmla="*/ 62 w 96"/>
              <a:gd name="T45" fmla="*/ 38 h 96"/>
              <a:gd name="T46" fmla="*/ 50 w 96"/>
              <a:gd name="T47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4" y="96"/>
                  <a:pt x="96" y="74"/>
                  <a:pt x="96" y="48"/>
                </a:cubicBezTo>
                <a:cubicBezTo>
                  <a:pt x="96" y="22"/>
                  <a:pt x="74" y="0"/>
                  <a:pt x="48" y="0"/>
                </a:cubicBezTo>
                <a:close/>
                <a:moveTo>
                  <a:pt x="48" y="76"/>
                </a:moveTo>
                <a:cubicBezTo>
                  <a:pt x="46" y="76"/>
                  <a:pt x="44" y="74"/>
                  <a:pt x="44" y="72"/>
                </a:cubicBezTo>
                <a:cubicBezTo>
                  <a:pt x="44" y="70"/>
                  <a:pt x="46" y="68"/>
                  <a:pt x="48" y="68"/>
                </a:cubicBezTo>
                <a:cubicBezTo>
                  <a:pt x="50" y="68"/>
                  <a:pt x="52" y="70"/>
                  <a:pt x="52" y="72"/>
                </a:cubicBezTo>
                <a:cubicBezTo>
                  <a:pt x="52" y="74"/>
                  <a:pt x="50" y="76"/>
                  <a:pt x="48" y="76"/>
                </a:cubicBezTo>
                <a:close/>
                <a:moveTo>
                  <a:pt x="50" y="52"/>
                </a:moveTo>
                <a:cubicBezTo>
                  <a:pt x="50" y="62"/>
                  <a:pt x="50" y="62"/>
                  <a:pt x="50" y="62"/>
                </a:cubicBezTo>
                <a:cubicBezTo>
                  <a:pt x="50" y="63"/>
                  <a:pt x="49" y="64"/>
                  <a:pt x="48" y="64"/>
                </a:cubicBezTo>
                <a:cubicBezTo>
                  <a:pt x="47" y="64"/>
                  <a:pt x="46" y="63"/>
                  <a:pt x="46" y="62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49"/>
                  <a:pt x="47" y="48"/>
                  <a:pt x="48" y="48"/>
                </a:cubicBezTo>
                <a:cubicBezTo>
                  <a:pt x="54" y="48"/>
                  <a:pt x="58" y="44"/>
                  <a:pt x="58" y="38"/>
                </a:cubicBezTo>
                <a:cubicBezTo>
                  <a:pt x="58" y="32"/>
                  <a:pt x="54" y="28"/>
                  <a:pt x="48" y="28"/>
                </a:cubicBezTo>
                <a:cubicBezTo>
                  <a:pt x="42" y="28"/>
                  <a:pt x="38" y="32"/>
                  <a:pt x="38" y="38"/>
                </a:cubicBezTo>
                <a:cubicBezTo>
                  <a:pt x="38" y="39"/>
                  <a:pt x="37" y="40"/>
                  <a:pt x="36" y="40"/>
                </a:cubicBezTo>
                <a:cubicBezTo>
                  <a:pt x="35" y="40"/>
                  <a:pt x="34" y="39"/>
                  <a:pt x="34" y="38"/>
                </a:cubicBezTo>
                <a:cubicBezTo>
                  <a:pt x="34" y="30"/>
                  <a:pt x="40" y="24"/>
                  <a:pt x="48" y="24"/>
                </a:cubicBezTo>
                <a:cubicBezTo>
                  <a:pt x="56" y="24"/>
                  <a:pt x="62" y="30"/>
                  <a:pt x="62" y="38"/>
                </a:cubicBezTo>
                <a:cubicBezTo>
                  <a:pt x="62" y="45"/>
                  <a:pt x="57" y="51"/>
                  <a:pt x="50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84C072DC-6CF5-4B7B-8AF5-93602206C0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450879"/>
              </p:ext>
            </p:extLst>
          </p:nvPr>
        </p:nvGraphicFramePr>
        <p:xfrm>
          <a:off x="430881" y="1985032"/>
          <a:ext cx="7243884" cy="380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03ED71B-A5B6-4A6C-B93F-3BE4A8CAE60E}"/>
              </a:ext>
            </a:extLst>
          </p:cNvPr>
          <p:cNvSpPr/>
          <p:nvPr/>
        </p:nvSpPr>
        <p:spPr>
          <a:xfrm>
            <a:off x="430881" y="1369025"/>
            <a:ext cx="6779446" cy="24622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b="1" i="1" dirty="0">
                <a:solidFill>
                  <a:schemeClr val="accent1"/>
                </a:solidFill>
                <a:latin typeface="+mj-lt"/>
              </a:rPr>
              <a:t>FY19 Quota Achievement Distribution by Role</a:t>
            </a:r>
          </a:p>
        </p:txBody>
      </p:sp>
    </p:spTree>
    <p:extLst>
      <p:ext uri="{BB962C8B-B14F-4D97-AF65-F5344CB8AC3E}">
        <p14:creationId xmlns:p14="http://schemas.microsoft.com/office/powerpoint/2010/main" val="270407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F866F-35CB-E355-5BEF-EEC76CFED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Determine Methodology</a:t>
            </a:r>
          </a:p>
        </p:txBody>
      </p:sp>
      <p:sp>
        <p:nvSpPr>
          <p:cNvPr id="6" name="Text Placeholder 5" hidden="1">
            <a:extLst>
              <a:ext uri="{FF2B5EF4-FFF2-40B4-BE49-F238E27FC236}">
                <a16:creationId xmlns:a16="http://schemas.microsoft.com/office/drawing/2014/main" id="{CFDC0119-3FB0-12E3-1298-E5DC88FED1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4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D2EB8-2AEB-48EF-A3F3-E3329A3CF3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D2EB8-2AEB-48EF-A3F3-E3329A3CF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B7B7F76-BA45-4527-BEF6-79C722B83ED3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rgbClr val="E0E3E6"/>
            </a:solidFill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6C13F-92F8-441A-9E28-D64D6EA4E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793" y="399775"/>
            <a:ext cx="11042931" cy="382539"/>
          </a:xfrm>
        </p:spPr>
        <p:txBody>
          <a:bodyPr/>
          <a:lstStyle/>
          <a:p>
            <a:r>
              <a:rPr lang="en-US" dirty="0"/>
              <a:t>There Are Four Common Quota Allocation Methodologies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5CE16F-4D03-451F-ACD4-9D141A8DEC25}"/>
              </a:ext>
            </a:extLst>
          </p:cNvPr>
          <p:cNvSpPr/>
          <p:nvPr/>
        </p:nvSpPr>
        <p:spPr>
          <a:xfrm>
            <a:off x="9084275" y="2685409"/>
            <a:ext cx="2836800" cy="2677166"/>
          </a:xfrm>
          <a:prstGeom prst="roundRect">
            <a:avLst>
              <a:gd name="adj" fmla="val 272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latin typeface="+mj-lt"/>
              <a:cs typeface="Gotham Book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5F2884-2852-44F7-AFF7-F9AE4D3A45E6}"/>
              </a:ext>
            </a:extLst>
          </p:cNvPr>
          <p:cNvSpPr/>
          <p:nvPr/>
        </p:nvSpPr>
        <p:spPr>
          <a:xfrm>
            <a:off x="266700" y="2685409"/>
            <a:ext cx="2836800" cy="2677166"/>
          </a:xfrm>
          <a:prstGeom prst="roundRect">
            <a:avLst>
              <a:gd name="adj" fmla="val 272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latin typeface="+mj-lt"/>
              <a:cs typeface="Gotham Book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0EF81B-A835-4703-8A35-E28F4906ED29}"/>
              </a:ext>
            </a:extLst>
          </p:cNvPr>
          <p:cNvSpPr/>
          <p:nvPr/>
        </p:nvSpPr>
        <p:spPr>
          <a:xfrm>
            <a:off x="3204917" y="2685409"/>
            <a:ext cx="2836800" cy="2677166"/>
          </a:xfrm>
          <a:prstGeom prst="roundRect">
            <a:avLst>
              <a:gd name="adj" fmla="val 272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latin typeface="+mj-lt"/>
              <a:cs typeface="Gotham Book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184AAD-9A85-4331-8640-595D7D9A34BD}"/>
              </a:ext>
            </a:extLst>
          </p:cNvPr>
          <p:cNvSpPr/>
          <p:nvPr/>
        </p:nvSpPr>
        <p:spPr>
          <a:xfrm>
            <a:off x="6146058" y="2685409"/>
            <a:ext cx="2836800" cy="2677166"/>
          </a:xfrm>
          <a:prstGeom prst="roundRect">
            <a:avLst>
              <a:gd name="adj" fmla="val 2722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latin typeface="+mj-lt"/>
              <a:cs typeface="Gotham Book" pitchFamily="2" charset="0"/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3415C1BA-4757-4CDB-84D0-99CCB7B54C79}"/>
              </a:ext>
            </a:extLst>
          </p:cNvPr>
          <p:cNvSpPr/>
          <p:nvPr/>
        </p:nvSpPr>
        <p:spPr bwMode="auto">
          <a:xfrm>
            <a:off x="3206379" y="2210120"/>
            <a:ext cx="2835338" cy="727850"/>
          </a:xfrm>
          <a:prstGeom prst="round1Rect">
            <a:avLst>
              <a:gd name="adj" fmla="val 30041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DFCB9A13-3F90-4E8E-98FF-960690A031CC}"/>
              </a:ext>
            </a:extLst>
          </p:cNvPr>
          <p:cNvSpPr/>
          <p:nvPr/>
        </p:nvSpPr>
        <p:spPr bwMode="auto">
          <a:xfrm>
            <a:off x="6146058" y="2210120"/>
            <a:ext cx="2835338" cy="727850"/>
          </a:xfrm>
          <a:prstGeom prst="round1Rect">
            <a:avLst>
              <a:gd name="adj" fmla="val 30041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808211D2-F513-4FE5-A259-517A23C29A31}"/>
              </a:ext>
            </a:extLst>
          </p:cNvPr>
          <p:cNvSpPr/>
          <p:nvPr/>
        </p:nvSpPr>
        <p:spPr bwMode="auto">
          <a:xfrm>
            <a:off x="9085736" y="2210120"/>
            <a:ext cx="2835338" cy="727850"/>
          </a:xfrm>
          <a:prstGeom prst="round1Rect">
            <a:avLst>
              <a:gd name="adj" fmla="val 30041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F696AA-EC55-45F9-8DBE-34C3F221E7AD}"/>
              </a:ext>
            </a:extLst>
          </p:cNvPr>
          <p:cNvSpPr/>
          <p:nvPr/>
        </p:nvSpPr>
        <p:spPr bwMode="auto">
          <a:xfrm>
            <a:off x="266700" y="1336290"/>
            <a:ext cx="11654374" cy="352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3853C-66F9-437F-A01B-07DCEC814311}"/>
              </a:ext>
            </a:extLst>
          </p:cNvPr>
          <p:cNvSpPr txBox="1"/>
          <p:nvPr/>
        </p:nvSpPr>
        <p:spPr>
          <a:xfrm>
            <a:off x="4321834" y="1374271"/>
            <a:ext cx="354833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b="1" dirty="0">
                <a:latin typeface="Avenir Next LT Pro" panose="020B0504020202020204" pitchFamily="34" charset="77"/>
                <a:cs typeface="Calibri" charset="0"/>
              </a:rPr>
              <a:t>QUOTA SETTING APPROACHES</a:t>
            </a:r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F55EAF7E-1311-4946-A19D-04FBF1269227}"/>
              </a:ext>
            </a:extLst>
          </p:cNvPr>
          <p:cNvSpPr/>
          <p:nvPr/>
        </p:nvSpPr>
        <p:spPr bwMode="auto">
          <a:xfrm>
            <a:off x="266700" y="2210120"/>
            <a:ext cx="2835338" cy="727850"/>
          </a:xfrm>
          <a:prstGeom prst="round1Rect">
            <a:avLst>
              <a:gd name="adj" fmla="val 30041"/>
            </a:avLst>
          </a:prstGeom>
          <a:solidFill>
            <a:schemeClr val="accent3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151AA3E-C84F-4735-A586-7DB0727D7D86}"/>
              </a:ext>
            </a:extLst>
          </p:cNvPr>
          <p:cNvSpPr/>
          <p:nvPr/>
        </p:nvSpPr>
        <p:spPr>
          <a:xfrm>
            <a:off x="445749" y="2040418"/>
            <a:ext cx="644990" cy="644990"/>
          </a:xfrm>
          <a:custGeom>
            <a:avLst/>
            <a:gdLst>
              <a:gd name="connsiteX0" fmla="*/ 0 w 1145883"/>
              <a:gd name="connsiteY0" fmla="*/ 572942 h 1145883"/>
              <a:gd name="connsiteX1" fmla="*/ 572942 w 1145883"/>
              <a:gd name="connsiteY1" fmla="*/ 0 h 1145883"/>
              <a:gd name="connsiteX2" fmla="*/ 1145884 w 1145883"/>
              <a:gd name="connsiteY2" fmla="*/ 572942 h 1145883"/>
              <a:gd name="connsiteX3" fmla="*/ 572942 w 1145883"/>
              <a:gd name="connsiteY3" fmla="*/ 1145884 h 1145883"/>
              <a:gd name="connsiteX4" fmla="*/ 0 w 1145883"/>
              <a:gd name="connsiteY4" fmla="*/ 572942 h 114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883" h="1145883">
                <a:moveTo>
                  <a:pt x="0" y="572942"/>
                </a:moveTo>
                <a:cubicBezTo>
                  <a:pt x="0" y="256515"/>
                  <a:pt x="256515" y="0"/>
                  <a:pt x="572942" y="0"/>
                </a:cubicBezTo>
                <a:cubicBezTo>
                  <a:pt x="889369" y="0"/>
                  <a:pt x="1145884" y="256515"/>
                  <a:pt x="1145884" y="572942"/>
                </a:cubicBezTo>
                <a:cubicBezTo>
                  <a:pt x="1145884" y="889369"/>
                  <a:pt x="889369" y="1145884"/>
                  <a:pt x="572942" y="1145884"/>
                </a:cubicBezTo>
                <a:cubicBezTo>
                  <a:pt x="256515" y="1145884"/>
                  <a:pt x="0" y="889369"/>
                  <a:pt x="0" y="57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  <a:latin typeface="+mj-lt"/>
              <a:cs typeface="Gotham Book" pitchFamily="2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C806D2F-8902-4312-891A-B98764D39999}"/>
              </a:ext>
            </a:extLst>
          </p:cNvPr>
          <p:cNvSpPr/>
          <p:nvPr/>
        </p:nvSpPr>
        <p:spPr>
          <a:xfrm>
            <a:off x="3379449" y="2040418"/>
            <a:ext cx="644990" cy="644990"/>
          </a:xfrm>
          <a:custGeom>
            <a:avLst/>
            <a:gdLst>
              <a:gd name="connsiteX0" fmla="*/ 0 w 1145883"/>
              <a:gd name="connsiteY0" fmla="*/ 572942 h 1145883"/>
              <a:gd name="connsiteX1" fmla="*/ 572942 w 1145883"/>
              <a:gd name="connsiteY1" fmla="*/ 0 h 1145883"/>
              <a:gd name="connsiteX2" fmla="*/ 1145884 w 1145883"/>
              <a:gd name="connsiteY2" fmla="*/ 572942 h 1145883"/>
              <a:gd name="connsiteX3" fmla="*/ 572942 w 1145883"/>
              <a:gd name="connsiteY3" fmla="*/ 1145884 h 1145883"/>
              <a:gd name="connsiteX4" fmla="*/ 0 w 1145883"/>
              <a:gd name="connsiteY4" fmla="*/ 572942 h 114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883" h="1145883">
                <a:moveTo>
                  <a:pt x="0" y="572942"/>
                </a:moveTo>
                <a:cubicBezTo>
                  <a:pt x="0" y="256515"/>
                  <a:pt x="256515" y="0"/>
                  <a:pt x="572942" y="0"/>
                </a:cubicBezTo>
                <a:cubicBezTo>
                  <a:pt x="889369" y="0"/>
                  <a:pt x="1145884" y="256515"/>
                  <a:pt x="1145884" y="572942"/>
                </a:cubicBezTo>
                <a:cubicBezTo>
                  <a:pt x="1145884" y="889369"/>
                  <a:pt x="889369" y="1145884"/>
                  <a:pt x="572942" y="1145884"/>
                </a:cubicBezTo>
                <a:cubicBezTo>
                  <a:pt x="256515" y="1145884"/>
                  <a:pt x="0" y="889369"/>
                  <a:pt x="0" y="57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  <a:latin typeface="+mj-lt"/>
              <a:cs typeface="Gotham Book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1631FEC-4B43-4A5A-A640-6EF3B7335D32}"/>
              </a:ext>
            </a:extLst>
          </p:cNvPr>
          <p:cNvSpPr/>
          <p:nvPr/>
        </p:nvSpPr>
        <p:spPr>
          <a:xfrm>
            <a:off x="6313149" y="2040418"/>
            <a:ext cx="644990" cy="644990"/>
          </a:xfrm>
          <a:custGeom>
            <a:avLst/>
            <a:gdLst>
              <a:gd name="connsiteX0" fmla="*/ 0 w 1145883"/>
              <a:gd name="connsiteY0" fmla="*/ 572942 h 1145883"/>
              <a:gd name="connsiteX1" fmla="*/ 572942 w 1145883"/>
              <a:gd name="connsiteY1" fmla="*/ 0 h 1145883"/>
              <a:gd name="connsiteX2" fmla="*/ 1145884 w 1145883"/>
              <a:gd name="connsiteY2" fmla="*/ 572942 h 1145883"/>
              <a:gd name="connsiteX3" fmla="*/ 572942 w 1145883"/>
              <a:gd name="connsiteY3" fmla="*/ 1145884 h 1145883"/>
              <a:gd name="connsiteX4" fmla="*/ 0 w 1145883"/>
              <a:gd name="connsiteY4" fmla="*/ 572942 h 114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883" h="1145883">
                <a:moveTo>
                  <a:pt x="0" y="572942"/>
                </a:moveTo>
                <a:cubicBezTo>
                  <a:pt x="0" y="256515"/>
                  <a:pt x="256515" y="0"/>
                  <a:pt x="572942" y="0"/>
                </a:cubicBezTo>
                <a:cubicBezTo>
                  <a:pt x="889369" y="0"/>
                  <a:pt x="1145884" y="256515"/>
                  <a:pt x="1145884" y="572942"/>
                </a:cubicBezTo>
                <a:cubicBezTo>
                  <a:pt x="1145884" y="889369"/>
                  <a:pt x="889369" y="1145884"/>
                  <a:pt x="572942" y="1145884"/>
                </a:cubicBezTo>
                <a:cubicBezTo>
                  <a:pt x="256515" y="1145884"/>
                  <a:pt x="0" y="889369"/>
                  <a:pt x="0" y="57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  <a:latin typeface="+mj-lt"/>
              <a:cs typeface="Gotham Book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7B49BC-00E7-47E1-A088-2B8ED4BA779A}"/>
              </a:ext>
            </a:extLst>
          </p:cNvPr>
          <p:cNvSpPr/>
          <p:nvPr/>
        </p:nvSpPr>
        <p:spPr>
          <a:xfrm>
            <a:off x="9246849" y="2040418"/>
            <a:ext cx="644990" cy="644990"/>
          </a:xfrm>
          <a:custGeom>
            <a:avLst/>
            <a:gdLst>
              <a:gd name="connsiteX0" fmla="*/ 0 w 1145883"/>
              <a:gd name="connsiteY0" fmla="*/ 572942 h 1145883"/>
              <a:gd name="connsiteX1" fmla="*/ 572942 w 1145883"/>
              <a:gd name="connsiteY1" fmla="*/ 0 h 1145883"/>
              <a:gd name="connsiteX2" fmla="*/ 1145884 w 1145883"/>
              <a:gd name="connsiteY2" fmla="*/ 572942 h 1145883"/>
              <a:gd name="connsiteX3" fmla="*/ 572942 w 1145883"/>
              <a:gd name="connsiteY3" fmla="*/ 1145884 h 1145883"/>
              <a:gd name="connsiteX4" fmla="*/ 0 w 1145883"/>
              <a:gd name="connsiteY4" fmla="*/ 572942 h 114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883" h="1145883">
                <a:moveTo>
                  <a:pt x="0" y="572942"/>
                </a:moveTo>
                <a:cubicBezTo>
                  <a:pt x="0" y="256515"/>
                  <a:pt x="256515" y="0"/>
                  <a:pt x="572942" y="0"/>
                </a:cubicBezTo>
                <a:cubicBezTo>
                  <a:pt x="889369" y="0"/>
                  <a:pt x="1145884" y="256515"/>
                  <a:pt x="1145884" y="572942"/>
                </a:cubicBezTo>
                <a:cubicBezTo>
                  <a:pt x="1145884" y="889369"/>
                  <a:pt x="889369" y="1145884"/>
                  <a:pt x="572942" y="1145884"/>
                </a:cubicBezTo>
                <a:cubicBezTo>
                  <a:pt x="256515" y="1145884"/>
                  <a:pt x="0" y="889369"/>
                  <a:pt x="0" y="57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36000" tIns="468000" rIns="3600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  <a:latin typeface="+mj-lt"/>
              <a:cs typeface="Gotham Boo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0FC40C-BAD9-4F94-9C87-F4D01DDEC858}"/>
              </a:ext>
            </a:extLst>
          </p:cNvPr>
          <p:cNvSpPr txBox="1"/>
          <p:nvPr/>
        </p:nvSpPr>
        <p:spPr>
          <a:xfrm>
            <a:off x="1193617" y="2450935"/>
            <a:ext cx="173373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accent1"/>
                </a:solidFill>
                <a:latin typeface="Avenir Next LT Pro" panose="020B0504020202020204" pitchFamily="34" charset="77"/>
                <a:cs typeface="Calibri" charset="0"/>
              </a:rPr>
              <a:t>Equal Allocation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BB1842-2F90-41A8-A38B-2D95B53EF973}"/>
              </a:ext>
            </a:extLst>
          </p:cNvPr>
          <p:cNvSpPr txBox="1"/>
          <p:nvPr/>
        </p:nvSpPr>
        <p:spPr>
          <a:xfrm>
            <a:off x="4127317" y="2450935"/>
            <a:ext cx="173373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accent1"/>
                </a:solidFill>
                <a:latin typeface="Avenir Next LT Pro" panose="020B0504020202020204" pitchFamily="34" charset="77"/>
                <a:cs typeface="Calibri" charset="0"/>
              </a:rPr>
              <a:t>Last Year Plus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101AA-030C-475A-B7C3-2B16202FA9B2}"/>
              </a:ext>
            </a:extLst>
          </p:cNvPr>
          <p:cNvSpPr txBox="1"/>
          <p:nvPr/>
        </p:nvSpPr>
        <p:spPr>
          <a:xfrm>
            <a:off x="7061017" y="2327824"/>
            <a:ext cx="1733733" cy="492443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accent1"/>
                </a:solidFill>
                <a:latin typeface="Avenir Next LT Pro" panose="020B0504020202020204" pitchFamily="34" charset="77"/>
                <a:cs typeface="Calibri" charset="0"/>
              </a:rPr>
              <a:t>Opportunity Adjustments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6D4F57-1A66-428F-BBBC-6A7D4A27BCEC}"/>
              </a:ext>
            </a:extLst>
          </p:cNvPr>
          <p:cNvSpPr txBox="1"/>
          <p:nvPr/>
        </p:nvSpPr>
        <p:spPr>
          <a:xfrm>
            <a:off x="9994717" y="2327824"/>
            <a:ext cx="173373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600" b="1" dirty="0">
                <a:solidFill>
                  <a:schemeClr val="accent1"/>
                </a:solidFill>
                <a:latin typeface="Avenir Next LT Pro" panose="020B0504020202020204" pitchFamily="34" charset="77"/>
                <a:cs typeface="Calibri" charset="0"/>
              </a:rPr>
              <a:t>Bottoms-Up </a:t>
            </a:r>
            <a:br>
              <a:rPr lang="en-US" sz="1600" b="1" dirty="0">
                <a:solidFill>
                  <a:schemeClr val="accent1"/>
                </a:solidFill>
                <a:latin typeface="Avenir Next LT Pro" panose="020B0504020202020204" pitchFamily="34" charset="77"/>
                <a:cs typeface="Calibri" charset="0"/>
              </a:rPr>
            </a:br>
            <a:r>
              <a:rPr lang="en-US" sz="1600" b="1" dirty="0">
                <a:solidFill>
                  <a:schemeClr val="accent1"/>
                </a:solidFill>
                <a:latin typeface="Avenir Next LT Pro" panose="020B0504020202020204" pitchFamily="34" charset="77"/>
                <a:cs typeface="Calibri" charset="0"/>
              </a:rPr>
              <a:t>Market Potential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6D0DAE-BBFB-4340-9A01-1F06DC9CA364}"/>
              </a:ext>
            </a:extLst>
          </p:cNvPr>
          <p:cNvSpPr txBox="1"/>
          <p:nvPr/>
        </p:nvSpPr>
        <p:spPr>
          <a:xfrm>
            <a:off x="445749" y="3041637"/>
            <a:ext cx="248160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latin typeface="Avenir Next LT Pro" panose="020B0504020202020204" pitchFamily="34" charset="77"/>
                <a:cs typeface="Calibri" charset="0"/>
              </a:rPr>
              <a:t>The overall company’s target is divided by the number of reps (e.g. all reps receive the same number)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0989BB-D65A-4755-B033-01626D22905E}"/>
              </a:ext>
            </a:extLst>
          </p:cNvPr>
          <p:cNvSpPr txBox="1"/>
          <p:nvPr/>
        </p:nvSpPr>
        <p:spPr>
          <a:xfrm>
            <a:off x="3379449" y="3041637"/>
            <a:ext cx="2481601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latin typeface="Avenir Next LT Pro" panose="020B0504020202020204" pitchFamily="34" charset="77"/>
                <a:cs typeface="Calibri" charset="0"/>
              </a:rPr>
              <a:t>An overall growth is defined for the business and is applied to the rep’s prior year performance to establish target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9434DE-F68A-47E2-AD7A-853F3C83BE13}"/>
              </a:ext>
            </a:extLst>
          </p:cNvPr>
          <p:cNvSpPr txBox="1"/>
          <p:nvPr/>
        </p:nvSpPr>
        <p:spPr>
          <a:xfrm>
            <a:off x="6313149" y="3041637"/>
            <a:ext cx="248160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latin typeface="Avenir Next LT Pro" panose="020B0504020202020204" pitchFamily="34" charset="77"/>
                <a:cs typeface="Calibri" charset="0"/>
              </a:rPr>
              <a:t>An average quota is established for a given role and adjusted up/down based on the territory’s potential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ECFB95-97C9-477B-8204-F279335557FB}"/>
              </a:ext>
            </a:extLst>
          </p:cNvPr>
          <p:cNvSpPr txBox="1"/>
          <p:nvPr/>
        </p:nvSpPr>
        <p:spPr>
          <a:xfrm>
            <a:off x="9246849" y="3041637"/>
            <a:ext cx="2481601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200" dirty="0">
                <a:latin typeface="Avenir Next LT Pro" panose="020B0504020202020204" pitchFamily="34" charset="77"/>
                <a:cs typeface="Calibri" charset="0"/>
              </a:rPr>
              <a:t>An individual’s quota reflects territory potential; additional adjustments are made to ensure the overall number is met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5D7E451-2431-4D42-B60A-C98F7C96E44E}"/>
              </a:ext>
            </a:extLst>
          </p:cNvPr>
          <p:cNvSpPr/>
          <p:nvPr/>
        </p:nvSpPr>
        <p:spPr bwMode="auto">
          <a:xfrm>
            <a:off x="9240714" y="3883025"/>
            <a:ext cx="2487736" cy="21808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9A8DDAD3-158C-4AD2-9FEA-F1F24460B3EA}"/>
              </a:ext>
            </a:extLst>
          </p:cNvPr>
          <p:cNvSpPr/>
          <p:nvPr/>
        </p:nvSpPr>
        <p:spPr bwMode="auto">
          <a:xfrm>
            <a:off x="9240714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54C714-5D47-41B5-9699-37F9FBD5413E}"/>
              </a:ext>
            </a:extLst>
          </p:cNvPr>
          <p:cNvSpPr txBox="1"/>
          <p:nvPr/>
        </p:nvSpPr>
        <p:spPr>
          <a:xfrm>
            <a:off x="9246849" y="4186855"/>
            <a:ext cx="1117797" cy="807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Creates balanced earnings opportunity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Drives most effective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C7225A-781F-4408-B38E-83954C23B7E8}"/>
              </a:ext>
            </a:extLst>
          </p:cNvPr>
          <p:cNvSpPr txBox="1"/>
          <p:nvPr/>
        </p:nvSpPr>
        <p:spPr>
          <a:xfrm>
            <a:off x="10610653" y="4186855"/>
            <a:ext cx="1117797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Most complex; requires accurate market data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Time-consuming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EB345B8-7926-4C7E-8C35-352DD20EF366}"/>
              </a:ext>
            </a:extLst>
          </p:cNvPr>
          <p:cNvSpPr/>
          <p:nvPr/>
        </p:nvSpPr>
        <p:spPr bwMode="auto">
          <a:xfrm>
            <a:off x="10610653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1CA4AD-0807-4CDD-91DD-184B847A4BE1}"/>
              </a:ext>
            </a:extLst>
          </p:cNvPr>
          <p:cNvSpPr/>
          <p:nvPr/>
        </p:nvSpPr>
        <p:spPr bwMode="auto">
          <a:xfrm>
            <a:off x="6313149" y="3883025"/>
            <a:ext cx="2487736" cy="21808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7330A08E-2B54-43D1-B17B-95C29CA06EDE}"/>
              </a:ext>
            </a:extLst>
          </p:cNvPr>
          <p:cNvSpPr/>
          <p:nvPr/>
        </p:nvSpPr>
        <p:spPr bwMode="auto">
          <a:xfrm>
            <a:off x="6313149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D040A-2174-443B-B920-EC3BBF36CACC}"/>
              </a:ext>
            </a:extLst>
          </p:cNvPr>
          <p:cNvSpPr txBox="1"/>
          <p:nvPr/>
        </p:nvSpPr>
        <p:spPr>
          <a:xfrm>
            <a:off x="6319284" y="4186855"/>
            <a:ext cx="1117797" cy="807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Creates equitable objectives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Easy to administer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559486-F381-45FE-8917-42B51066F9CB}"/>
              </a:ext>
            </a:extLst>
          </p:cNvPr>
          <p:cNvSpPr txBox="1"/>
          <p:nvPr/>
        </p:nvSpPr>
        <p:spPr>
          <a:xfrm>
            <a:off x="7683088" y="4186855"/>
            <a:ext cx="1117797" cy="48474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More complex; requires accurate market data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AFD29E7A-A337-41A7-81AA-AEBCBCC286DD}"/>
              </a:ext>
            </a:extLst>
          </p:cNvPr>
          <p:cNvSpPr/>
          <p:nvPr/>
        </p:nvSpPr>
        <p:spPr bwMode="auto">
          <a:xfrm>
            <a:off x="7683088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1B6661-C9D2-4FE4-AAD7-BED127B87B39}"/>
              </a:ext>
            </a:extLst>
          </p:cNvPr>
          <p:cNvSpPr/>
          <p:nvPr/>
        </p:nvSpPr>
        <p:spPr bwMode="auto">
          <a:xfrm>
            <a:off x="3379449" y="3883025"/>
            <a:ext cx="2487736" cy="21808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12A78D94-38F3-44F2-BAD0-1B3A81D65920}"/>
              </a:ext>
            </a:extLst>
          </p:cNvPr>
          <p:cNvSpPr/>
          <p:nvPr/>
        </p:nvSpPr>
        <p:spPr bwMode="auto">
          <a:xfrm>
            <a:off x="3379449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1F4FAA-96CD-4BA1-9955-37A6F513879E}"/>
              </a:ext>
            </a:extLst>
          </p:cNvPr>
          <p:cNvSpPr txBox="1"/>
          <p:nvPr/>
        </p:nvSpPr>
        <p:spPr>
          <a:xfrm>
            <a:off x="3385584" y="4186855"/>
            <a:ext cx="1117797" cy="807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Simple process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Puts greatest revenue responsibility in top reps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23EDAA-03FF-48C1-8207-743A27C1B232}"/>
              </a:ext>
            </a:extLst>
          </p:cNvPr>
          <p:cNvSpPr txBox="1"/>
          <p:nvPr/>
        </p:nvSpPr>
        <p:spPr>
          <a:xfrm>
            <a:off x="4749388" y="4186855"/>
            <a:ext cx="1117797" cy="9694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Penalizes top performing reps 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Rewards average reps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Can create boom/bust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E86F7FC8-94B2-4FE8-87A6-27655BF0610C}"/>
              </a:ext>
            </a:extLst>
          </p:cNvPr>
          <p:cNvSpPr/>
          <p:nvPr/>
        </p:nvSpPr>
        <p:spPr bwMode="auto">
          <a:xfrm>
            <a:off x="4749388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3ED0B14-A3EF-4B0B-896C-A8047A9F4994}"/>
              </a:ext>
            </a:extLst>
          </p:cNvPr>
          <p:cNvSpPr/>
          <p:nvPr/>
        </p:nvSpPr>
        <p:spPr bwMode="auto">
          <a:xfrm>
            <a:off x="445749" y="3883025"/>
            <a:ext cx="2487736" cy="21808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21B49815-3A5A-48E0-9E71-87E22AAB5BD5}"/>
              </a:ext>
            </a:extLst>
          </p:cNvPr>
          <p:cNvSpPr/>
          <p:nvPr/>
        </p:nvSpPr>
        <p:spPr bwMode="auto">
          <a:xfrm>
            <a:off x="445749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D0C275-3882-4804-991E-AFF31A1F8A35}"/>
              </a:ext>
            </a:extLst>
          </p:cNvPr>
          <p:cNvSpPr txBox="1"/>
          <p:nvPr/>
        </p:nvSpPr>
        <p:spPr>
          <a:xfrm>
            <a:off x="451884" y="4186855"/>
            <a:ext cx="1117797" cy="3231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Simple process</a:t>
            </a:r>
          </a:p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Company-centric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F7E861-33F8-4DBC-8CB4-AE1B0DDB27E9}"/>
              </a:ext>
            </a:extLst>
          </p:cNvPr>
          <p:cNvSpPr txBox="1"/>
          <p:nvPr/>
        </p:nvSpPr>
        <p:spPr>
          <a:xfrm>
            <a:off x="1815688" y="4186855"/>
            <a:ext cx="1117797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Clr>
                <a:schemeClr val="accent1"/>
              </a:buClr>
              <a:buFont typeface="Calibri" panose="020F0502020204030204" pitchFamily="34" charset="0"/>
              <a:buChar char="›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050" dirty="0">
                <a:latin typeface="+mj-lt"/>
              </a:rPr>
              <a:t>Creates a free ride for reps in high-potential territories</a:t>
            </a:r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B605EEFF-DE2D-4173-ADAD-C80575264FC2}"/>
              </a:ext>
            </a:extLst>
          </p:cNvPr>
          <p:cNvSpPr/>
          <p:nvPr/>
        </p:nvSpPr>
        <p:spPr bwMode="auto">
          <a:xfrm>
            <a:off x="1815688" y="3883025"/>
            <a:ext cx="218088" cy="218088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-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4C5AABE-FB37-4376-8CE3-6FDF6E0D61F8}"/>
              </a:ext>
            </a:extLst>
          </p:cNvPr>
          <p:cNvGrpSpPr/>
          <p:nvPr/>
        </p:nvGrpSpPr>
        <p:grpSpPr>
          <a:xfrm>
            <a:off x="588063" y="2182732"/>
            <a:ext cx="360363" cy="360363"/>
            <a:chOff x="7002463" y="1066800"/>
            <a:chExt cx="360363" cy="360363"/>
          </a:xfrm>
          <a:solidFill>
            <a:schemeClr val="accent1"/>
          </a:solidFill>
        </p:grpSpPr>
        <p:sp>
          <p:nvSpPr>
            <p:cNvPr id="53" name="Freeform 159">
              <a:extLst>
                <a:ext uri="{FF2B5EF4-FFF2-40B4-BE49-F238E27FC236}">
                  <a16:creationId xmlns:a16="http://schemas.microsoft.com/office/drawing/2014/main" id="{0DDAC886-7821-4D07-98D1-7BE89AAE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6" y="1135063"/>
              <a:ext cx="58738" cy="134938"/>
            </a:xfrm>
            <a:custGeom>
              <a:avLst/>
              <a:gdLst>
                <a:gd name="T0" fmla="*/ 8 w 16"/>
                <a:gd name="T1" fmla="*/ 8 h 36"/>
                <a:gd name="T2" fmla="*/ 12 w 16"/>
                <a:gd name="T3" fmla="*/ 12 h 36"/>
                <a:gd name="T4" fmla="*/ 14 w 16"/>
                <a:gd name="T5" fmla="*/ 14 h 36"/>
                <a:gd name="T6" fmla="*/ 16 w 16"/>
                <a:gd name="T7" fmla="*/ 12 h 36"/>
                <a:gd name="T8" fmla="*/ 10 w 16"/>
                <a:gd name="T9" fmla="*/ 4 h 36"/>
                <a:gd name="T10" fmla="*/ 10 w 16"/>
                <a:gd name="T11" fmla="*/ 2 h 36"/>
                <a:gd name="T12" fmla="*/ 8 w 16"/>
                <a:gd name="T13" fmla="*/ 0 h 36"/>
                <a:gd name="T14" fmla="*/ 6 w 16"/>
                <a:gd name="T15" fmla="*/ 2 h 36"/>
                <a:gd name="T16" fmla="*/ 6 w 16"/>
                <a:gd name="T17" fmla="*/ 4 h 36"/>
                <a:gd name="T18" fmla="*/ 0 w 16"/>
                <a:gd name="T19" fmla="*/ 12 h 36"/>
                <a:gd name="T20" fmla="*/ 8 w 16"/>
                <a:gd name="T21" fmla="*/ 20 h 36"/>
                <a:gd name="T22" fmla="*/ 12 w 16"/>
                <a:gd name="T23" fmla="*/ 24 h 36"/>
                <a:gd name="T24" fmla="*/ 8 w 16"/>
                <a:gd name="T25" fmla="*/ 28 h 36"/>
                <a:gd name="T26" fmla="*/ 4 w 16"/>
                <a:gd name="T27" fmla="*/ 24 h 36"/>
                <a:gd name="T28" fmla="*/ 2 w 16"/>
                <a:gd name="T29" fmla="*/ 22 h 36"/>
                <a:gd name="T30" fmla="*/ 0 w 16"/>
                <a:gd name="T31" fmla="*/ 24 h 36"/>
                <a:gd name="T32" fmla="*/ 6 w 16"/>
                <a:gd name="T33" fmla="*/ 32 h 36"/>
                <a:gd name="T34" fmla="*/ 6 w 16"/>
                <a:gd name="T35" fmla="*/ 34 h 36"/>
                <a:gd name="T36" fmla="*/ 8 w 16"/>
                <a:gd name="T37" fmla="*/ 36 h 36"/>
                <a:gd name="T38" fmla="*/ 10 w 16"/>
                <a:gd name="T39" fmla="*/ 34 h 36"/>
                <a:gd name="T40" fmla="*/ 10 w 16"/>
                <a:gd name="T41" fmla="*/ 32 h 36"/>
                <a:gd name="T42" fmla="*/ 16 w 16"/>
                <a:gd name="T43" fmla="*/ 24 h 36"/>
                <a:gd name="T44" fmla="*/ 8 w 16"/>
                <a:gd name="T45" fmla="*/ 16 h 36"/>
                <a:gd name="T46" fmla="*/ 4 w 16"/>
                <a:gd name="T47" fmla="*/ 12 h 36"/>
                <a:gd name="T48" fmla="*/ 8 w 16"/>
                <a:gd name="T4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6">
                  <a:moveTo>
                    <a:pt x="8" y="8"/>
                  </a:moveTo>
                  <a:cubicBezTo>
                    <a:pt x="10" y="8"/>
                    <a:pt x="12" y="10"/>
                    <a:pt x="12" y="12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6" y="8"/>
                    <a:pt x="13" y="5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5"/>
                    <a:pt x="0" y="8"/>
                    <a:pt x="0" y="12"/>
                  </a:cubicBezTo>
                  <a:cubicBezTo>
                    <a:pt x="0" y="16"/>
                    <a:pt x="4" y="20"/>
                    <a:pt x="8" y="20"/>
                  </a:cubicBezTo>
                  <a:cubicBezTo>
                    <a:pt x="10" y="20"/>
                    <a:pt x="12" y="22"/>
                    <a:pt x="12" y="24"/>
                  </a:cubicBezTo>
                  <a:cubicBezTo>
                    <a:pt x="12" y="26"/>
                    <a:pt x="10" y="28"/>
                    <a:pt x="8" y="28"/>
                  </a:cubicBezTo>
                  <a:cubicBezTo>
                    <a:pt x="6" y="28"/>
                    <a:pt x="4" y="26"/>
                    <a:pt x="4" y="24"/>
                  </a:cubicBezTo>
                  <a:cubicBezTo>
                    <a:pt x="4" y="23"/>
                    <a:pt x="3" y="22"/>
                    <a:pt x="2" y="22"/>
                  </a:cubicBezTo>
                  <a:cubicBezTo>
                    <a:pt x="1" y="22"/>
                    <a:pt x="0" y="23"/>
                    <a:pt x="0" y="24"/>
                  </a:cubicBezTo>
                  <a:cubicBezTo>
                    <a:pt x="0" y="28"/>
                    <a:pt x="3" y="31"/>
                    <a:pt x="6" y="3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6"/>
                    <a:pt x="8" y="36"/>
                  </a:cubicBezTo>
                  <a:cubicBezTo>
                    <a:pt x="9" y="36"/>
                    <a:pt x="10" y="35"/>
                    <a:pt x="10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3" y="31"/>
                    <a:pt x="16" y="28"/>
                    <a:pt x="16" y="24"/>
                  </a:cubicBezTo>
                  <a:cubicBezTo>
                    <a:pt x="16" y="20"/>
                    <a:pt x="12" y="16"/>
                    <a:pt x="8" y="16"/>
                  </a:cubicBezTo>
                  <a:cubicBezTo>
                    <a:pt x="6" y="16"/>
                    <a:pt x="4" y="14"/>
                    <a:pt x="4" y="12"/>
                  </a:cubicBezTo>
                  <a:cubicBezTo>
                    <a:pt x="4" y="10"/>
                    <a:pt x="6" y="8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160">
              <a:extLst>
                <a:ext uri="{FF2B5EF4-FFF2-40B4-BE49-F238E27FC236}">
                  <a16:creationId xmlns:a16="http://schemas.microsoft.com/office/drawing/2014/main" id="{B42FA667-56E0-4820-BA4E-6D1E6B907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2463" y="1066800"/>
              <a:ext cx="360363" cy="360363"/>
            </a:xfrm>
            <a:custGeom>
              <a:avLst/>
              <a:gdLst>
                <a:gd name="T0" fmla="*/ 95 w 96"/>
                <a:gd name="T1" fmla="*/ 89 h 96"/>
                <a:gd name="T2" fmla="*/ 64 w 96"/>
                <a:gd name="T3" fmla="*/ 58 h 96"/>
                <a:gd name="T4" fmla="*/ 72 w 96"/>
                <a:gd name="T5" fmla="*/ 36 h 96"/>
                <a:gd name="T6" fmla="*/ 36 w 96"/>
                <a:gd name="T7" fmla="*/ 0 h 96"/>
                <a:gd name="T8" fmla="*/ 0 w 96"/>
                <a:gd name="T9" fmla="*/ 36 h 96"/>
                <a:gd name="T10" fmla="*/ 36 w 96"/>
                <a:gd name="T11" fmla="*/ 72 h 96"/>
                <a:gd name="T12" fmla="*/ 58 w 96"/>
                <a:gd name="T13" fmla="*/ 64 h 96"/>
                <a:gd name="T14" fmla="*/ 89 w 96"/>
                <a:gd name="T15" fmla="*/ 95 h 96"/>
                <a:gd name="T16" fmla="*/ 92 w 96"/>
                <a:gd name="T17" fmla="*/ 96 h 96"/>
                <a:gd name="T18" fmla="*/ 95 w 96"/>
                <a:gd name="T19" fmla="*/ 95 h 96"/>
                <a:gd name="T20" fmla="*/ 95 w 96"/>
                <a:gd name="T21" fmla="*/ 89 h 96"/>
                <a:gd name="T22" fmla="*/ 36 w 96"/>
                <a:gd name="T23" fmla="*/ 64 h 96"/>
                <a:gd name="T24" fmla="*/ 8 w 96"/>
                <a:gd name="T25" fmla="*/ 36 h 96"/>
                <a:gd name="T26" fmla="*/ 36 w 96"/>
                <a:gd name="T27" fmla="*/ 8 h 96"/>
                <a:gd name="T28" fmla="*/ 64 w 96"/>
                <a:gd name="T29" fmla="*/ 36 h 96"/>
                <a:gd name="T30" fmla="*/ 36 w 96"/>
                <a:gd name="T31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96">
                  <a:moveTo>
                    <a:pt x="95" y="89"/>
                  </a:moveTo>
                  <a:cubicBezTo>
                    <a:pt x="64" y="58"/>
                    <a:pt x="64" y="58"/>
                    <a:pt x="64" y="58"/>
                  </a:cubicBezTo>
                  <a:cubicBezTo>
                    <a:pt x="69" y="52"/>
                    <a:pt x="72" y="44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44" y="72"/>
                    <a:pt x="52" y="69"/>
                    <a:pt x="58" y="64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6"/>
                    <a:pt x="91" y="96"/>
                    <a:pt x="92" y="96"/>
                  </a:cubicBezTo>
                  <a:cubicBezTo>
                    <a:pt x="93" y="96"/>
                    <a:pt x="94" y="96"/>
                    <a:pt x="95" y="95"/>
                  </a:cubicBezTo>
                  <a:cubicBezTo>
                    <a:pt x="96" y="93"/>
                    <a:pt x="96" y="91"/>
                    <a:pt x="95" y="89"/>
                  </a:cubicBezTo>
                  <a:close/>
                  <a:moveTo>
                    <a:pt x="36" y="64"/>
                  </a:move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ubicBezTo>
                    <a:pt x="51" y="8"/>
                    <a:pt x="64" y="21"/>
                    <a:pt x="64" y="36"/>
                  </a:cubicBezTo>
                  <a:cubicBezTo>
                    <a:pt x="64" y="51"/>
                    <a:pt x="51" y="64"/>
                    <a:pt x="3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280CE23-7BC6-4BCA-BE39-3EFC6F039390}"/>
              </a:ext>
            </a:extLst>
          </p:cNvPr>
          <p:cNvGrpSpPr/>
          <p:nvPr/>
        </p:nvGrpSpPr>
        <p:grpSpPr>
          <a:xfrm>
            <a:off x="3538143" y="2198391"/>
            <a:ext cx="327603" cy="329045"/>
            <a:chOff x="5554663" y="3248025"/>
            <a:chExt cx="360363" cy="361950"/>
          </a:xfrm>
          <a:solidFill>
            <a:schemeClr val="accent1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8F0982-A643-4AC1-AEFC-5C0C75B63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3575" y="3489325"/>
              <a:ext cx="66675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CAA4438-9E32-40F8-B830-8EA1B0AFD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3489325"/>
              <a:ext cx="66675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57D6859-CD52-4402-AFE6-02701AB64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3575" y="3429000"/>
              <a:ext cx="66675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5698AEB-3FAE-40BA-8E0F-46D4E9F1B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3429000"/>
              <a:ext cx="66675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48E0AFE3-8B34-4737-8357-406E8E103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3368675"/>
              <a:ext cx="360363" cy="241300"/>
            </a:xfrm>
            <a:custGeom>
              <a:avLst/>
              <a:gdLst>
                <a:gd name="T0" fmla="*/ 2 w 96"/>
                <a:gd name="T1" fmla="*/ 64 h 64"/>
                <a:gd name="T2" fmla="*/ 96 w 96"/>
                <a:gd name="T3" fmla="*/ 62 h 64"/>
                <a:gd name="T4" fmla="*/ 0 w 96"/>
                <a:gd name="T5" fmla="*/ 0 h 64"/>
                <a:gd name="T6" fmla="*/ 10 w 96"/>
                <a:gd name="T7" fmla="*/ 32 h 64"/>
                <a:gd name="T8" fmla="*/ 10 w 96"/>
                <a:gd name="T9" fmla="*/ 28 h 64"/>
                <a:gd name="T10" fmla="*/ 24 w 96"/>
                <a:gd name="T11" fmla="*/ 16 h 64"/>
                <a:gd name="T12" fmla="*/ 8 w 96"/>
                <a:gd name="T13" fmla="*/ 14 h 64"/>
                <a:gd name="T14" fmla="*/ 24 w 96"/>
                <a:gd name="T15" fmla="*/ 12 h 64"/>
                <a:gd name="T16" fmla="*/ 26 w 96"/>
                <a:gd name="T17" fmla="*/ 4 h 64"/>
                <a:gd name="T18" fmla="*/ 28 w 96"/>
                <a:gd name="T19" fmla="*/ 12 h 64"/>
                <a:gd name="T20" fmla="*/ 46 w 96"/>
                <a:gd name="T21" fmla="*/ 6 h 64"/>
                <a:gd name="T22" fmla="*/ 50 w 96"/>
                <a:gd name="T23" fmla="*/ 6 h 64"/>
                <a:gd name="T24" fmla="*/ 68 w 96"/>
                <a:gd name="T25" fmla="*/ 12 h 64"/>
                <a:gd name="T26" fmla="*/ 70 w 96"/>
                <a:gd name="T27" fmla="*/ 4 h 64"/>
                <a:gd name="T28" fmla="*/ 72 w 96"/>
                <a:gd name="T29" fmla="*/ 12 h 64"/>
                <a:gd name="T30" fmla="*/ 88 w 96"/>
                <a:gd name="T31" fmla="*/ 14 h 64"/>
                <a:gd name="T32" fmla="*/ 72 w 96"/>
                <a:gd name="T33" fmla="*/ 16 h 64"/>
                <a:gd name="T34" fmla="*/ 86 w 96"/>
                <a:gd name="T35" fmla="*/ 28 h 64"/>
                <a:gd name="T36" fmla="*/ 86 w 96"/>
                <a:gd name="T37" fmla="*/ 32 h 64"/>
                <a:gd name="T38" fmla="*/ 72 w 96"/>
                <a:gd name="T39" fmla="*/ 44 h 64"/>
                <a:gd name="T40" fmla="*/ 88 w 96"/>
                <a:gd name="T41" fmla="*/ 46 h 64"/>
                <a:gd name="T42" fmla="*/ 72 w 96"/>
                <a:gd name="T43" fmla="*/ 48 h 64"/>
                <a:gd name="T44" fmla="*/ 70 w 96"/>
                <a:gd name="T45" fmla="*/ 56 h 64"/>
                <a:gd name="T46" fmla="*/ 68 w 96"/>
                <a:gd name="T47" fmla="*/ 48 h 64"/>
                <a:gd name="T48" fmla="*/ 50 w 96"/>
                <a:gd name="T49" fmla="*/ 54 h 64"/>
                <a:gd name="T50" fmla="*/ 46 w 96"/>
                <a:gd name="T51" fmla="*/ 54 h 64"/>
                <a:gd name="T52" fmla="*/ 28 w 96"/>
                <a:gd name="T53" fmla="*/ 48 h 64"/>
                <a:gd name="T54" fmla="*/ 26 w 96"/>
                <a:gd name="T55" fmla="*/ 56 h 64"/>
                <a:gd name="T56" fmla="*/ 24 w 96"/>
                <a:gd name="T57" fmla="*/ 48 h 64"/>
                <a:gd name="T58" fmla="*/ 8 w 96"/>
                <a:gd name="T59" fmla="*/ 46 h 64"/>
                <a:gd name="T60" fmla="*/ 24 w 96"/>
                <a:gd name="T61" fmla="*/ 44 h 64"/>
                <a:gd name="T62" fmla="*/ 10 w 96"/>
                <a:gd name="T6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64">
                  <a:moveTo>
                    <a:pt x="0" y="62"/>
                  </a:move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2"/>
                  </a:lnTo>
                  <a:close/>
                  <a:moveTo>
                    <a:pt x="10" y="32"/>
                  </a:moveTo>
                  <a:cubicBezTo>
                    <a:pt x="9" y="32"/>
                    <a:pt x="8" y="31"/>
                    <a:pt x="8" y="30"/>
                  </a:cubicBezTo>
                  <a:cubicBezTo>
                    <a:pt x="8" y="29"/>
                    <a:pt x="9" y="28"/>
                    <a:pt x="1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8" y="15"/>
                    <a:pt x="8" y="14"/>
                  </a:cubicBezTo>
                  <a:cubicBezTo>
                    <a:pt x="8" y="13"/>
                    <a:pt x="9" y="12"/>
                    <a:pt x="10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5" y="4"/>
                    <a:pt x="26" y="4"/>
                  </a:cubicBezTo>
                  <a:cubicBezTo>
                    <a:pt x="27" y="4"/>
                    <a:pt x="28" y="5"/>
                    <a:pt x="28" y="6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5"/>
                    <a:pt x="47" y="4"/>
                    <a:pt x="48" y="4"/>
                  </a:cubicBezTo>
                  <a:cubicBezTo>
                    <a:pt x="49" y="4"/>
                    <a:pt x="50" y="5"/>
                    <a:pt x="50" y="6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9" y="4"/>
                    <a:pt x="70" y="4"/>
                  </a:cubicBezTo>
                  <a:cubicBezTo>
                    <a:pt x="71" y="4"/>
                    <a:pt x="72" y="5"/>
                    <a:pt x="72" y="6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2"/>
                    <a:pt x="88" y="13"/>
                    <a:pt x="88" y="14"/>
                  </a:cubicBezTo>
                  <a:cubicBezTo>
                    <a:pt x="88" y="15"/>
                    <a:pt x="87" y="16"/>
                    <a:pt x="86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7" y="28"/>
                    <a:pt x="88" y="29"/>
                    <a:pt x="88" y="30"/>
                  </a:cubicBezTo>
                  <a:cubicBezTo>
                    <a:pt x="88" y="31"/>
                    <a:pt x="87" y="32"/>
                    <a:pt x="86" y="32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8" y="45"/>
                    <a:pt x="88" y="46"/>
                  </a:cubicBezTo>
                  <a:cubicBezTo>
                    <a:pt x="88" y="47"/>
                    <a:pt x="87" y="48"/>
                    <a:pt x="86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1" y="56"/>
                    <a:pt x="70" y="56"/>
                  </a:cubicBezTo>
                  <a:cubicBezTo>
                    <a:pt x="69" y="56"/>
                    <a:pt x="68" y="55"/>
                    <a:pt x="68" y="54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0" y="55"/>
                    <a:pt x="49" y="56"/>
                    <a:pt x="48" y="56"/>
                  </a:cubicBezTo>
                  <a:cubicBezTo>
                    <a:pt x="47" y="56"/>
                    <a:pt x="46" y="55"/>
                    <a:pt x="46" y="54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5"/>
                    <a:pt x="27" y="56"/>
                    <a:pt x="26" y="56"/>
                  </a:cubicBezTo>
                  <a:cubicBezTo>
                    <a:pt x="25" y="56"/>
                    <a:pt x="24" y="55"/>
                    <a:pt x="24" y="5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8" y="47"/>
                    <a:pt x="8" y="46"/>
                  </a:cubicBezTo>
                  <a:cubicBezTo>
                    <a:pt x="8" y="45"/>
                    <a:pt x="9" y="44"/>
                    <a:pt x="10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4" y="32"/>
                    <a:pt x="24" y="32"/>
                    <a:pt x="24" y="32"/>
                  </a:cubicBezTo>
                  <a:lnTo>
                    <a:pt x="1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90FAF53B-0605-490B-9D73-9F0A41C2E7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3248025"/>
              <a:ext cx="360363" cy="106363"/>
            </a:xfrm>
            <a:custGeom>
              <a:avLst/>
              <a:gdLst>
                <a:gd name="T0" fmla="*/ 94 w 96"/>
                <a:gd name="T1" fmla="*/ 8 h 28"/>
                <a:gd name="T2" fmla="*/ 80 w 96"/>
                <a:gd name="T3" fmla="*/ 8 h 28"/>
                <a:gd name="T4" fmla="*/ 80 w 96"/>
                <a:gd name="T5" fmla="*/ 2 h 28"/>
                <a:gd name="T6" fmla="*/ 78 w 96"/>
                <a:gd name="T7" fmla="*/ 0 h 28"/>
                <a:gd name="T8" fmla="*/ 66 w 96"/>
                <a:gd name="T9" fmla="*/ 0 h 28"/>
                <a:gd name="T10" fmla="*/ 64 w 96"/>
                <a:gd name="T11" fmla="*/ 2 h 28"/>
                <a:gd name="T12" fmla="*/ 64 w 96"/>
                <a:gd name="T13" fmla="*/ 8 h 28"/>
                <a:gd name="T14" fmla="*/ 32 w 96"/>
                <a:gd name="T15" fmla="*/ 8 h 28"/>
                <a:gd name="T16" fmla="*/ 32 w 96"/>
                <a:gd name="T17" fmla="*/ 2 h 28"/>
                <a:gd name="T18" fmla="*/ 30 w 96"/>
                <a:gd name="T19" fmla="*/ 0 h 28"/>
                <a:gd name="T20" fmla="*/ 18 w 96"/>
                <a:gd name="T21" fmla="*/ 0 h 28"/>
                <a:gd name="T22" fmla="*/ 16 w 96"/>
                <a:gd name="T23" fmla="*/ 2 h 28"/>
                <a:gd name="T24" fmla="*/ 16 w 96"/>
                <a:gd name="T25" fmla="*/ 8 h 28"/>
                <a:gd name="T26" fmla="*/ 2 w 96"/>
                <a:gd name="T27" fmla="*/ 8 h 28"/>
                <a:gd name="T28" fmla="*/ 0 w 96"/>
                <a:gd name="T29" fmla="*/ 10 h 28"/>
                <a:gd name="T30" fmla="*/ 0 w 96"/>
                <a:gd name="T31" fmla="*/ 28 h 28"/>
                <a:gd name="T32" fmla="*/ 96 w 96"/>
                <a:gd name="T33" fmla="*/ 28 h 28"/>
                <a:gd name="T34" fmla="*/ 96 w 96"/>
                <a:gd name="T35" fmla="*/ 10 h 28"/>
                <a:gd name="T36" fmla="*/ 94 w 96"/>
                <a:gd name="T37" fmla="*/ 8 h 28"/>
                <a:gd name="T38" fmla="*/ 28 w 96"/>
                <a:gd name="T39" fmla="*/ 16 h 28"/>
                <a:gd name="T40" fmla="*/ 20 w 96"/>
                <a:gd name="T41" fmla="*/ 16 h 28"/>
                <a:gd name="T42" fmla="*/ 20 w 96"/>
                <a:gd name="T43" fmla="*/ 4 h 28"/>
                <a:gd name="T44" fmla="*/ 28 w 96"/>
                <a:gd name="T45" fmla="*/ 4 h 28"/>
                <a:gd name="T46" fmla="*/ 28 w 96"/>
                <a:gd name="T47" fmla="*/ 16 h 28"/>
                <a:gd name="T48" fmla="*/ 76 w 96"/>
                <a:gd name="T49" fmla="*/ 16 h 28"/>
                <a:gd name="T50" fmla="*/ 68 w 96"/>
                <a:gd name="T51" fmla="*/ 16 h 28"/>
                <a:gd name="T52" fmla="*/ 68 w 96"/>
                <a:gd name="T53" fmla="*/ 4 h 28"/>
                <a:gd name="T54" fmla="*/ 76 w 96"/>
                <a:gd name="T55" fmla="*/ 4 h 28"/>
                <a:gd name="T56" fmla="*/ 76 w 96"/>
                <a:gd name="T57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28">
                  <a:moveTo>
                    <a:pt x="94" y="8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5" y="0"/>
                    <a:pt x="64" y="1"/>
                    <a:pt x="64" y="2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6" y="9"/>
                    <a:pt x="95" y="8"/>
                    <a:pt x="94" y="8"/>
                  </a:cubicBezTo>
                  <a:close/>
                  <a:moveTo>
                    <a:pt x="28" y="1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16"/>
                  </a:lnTo>
                  <a:close/>
                  <a:moveTo>
                    <a:pt x="76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76" y="4"/>
                    <a:pt x="76" y="4"/>
                    <a:pt x="76" y="4"/>
                  </a:cubicBezTo>
                  <a:lnTo>
                    <a:pt x="7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2" name="Freeform 65">
            <a:extLst>
              <a:ext uri="{FF2B5EF4-FFF2-40B4-BE49-F238E27FC236}">
                <a16:creationId xmlns:a16="http://schemas.microsoft.com/office/drawing/2014/main" id="{0454F5B8-9991-477A-BAC7-6BB2DC4B89EA}"/>
              </a:ext>
            </a:extLst>
          </p:cNvPr>
          <p:cNvSpPr>
            <a:spLocks noEditPoints="1"/>
          </p:cNvSpPr>
          <p:nvPr/>
        </p:nvSpPr>
        <p:spPr bwMode="auto">
          <a:xfrm>
            <a:off x="6455463" y="2182732"/>
            <a:ext cx="360363" cy="360363"/>
          </a:xfrm>
          <a:custGeom>
            <a:avLst/>
            <a:gdLst>
              <a:gd name="T0" fmla="*/ 95 w 96"/>
              <a:gd name="T1" fmla="*/ 46 h 96"/>
              <a:gd name="T2" fmla="*/ 92 w 96"/>
              <a:gd name="T3" fmla="*/ 31 h 96"/>
              <a:gd name="T4" fmla="*/ 91 w 96"/>
              <a:gd name="T5" fmla="*/ 28 h 96"/>
              <a:gd name="T6" fmla="*/ 83 w 96"/>
              <a:gd name="T7" fmla="*/ 16 h 96"/>
              <a:gd name="T8" fmla="*/ 80 w 96"/>
              <a:gd name="T9" fmla="*/ 13 h 96"/>
              <a:gd name="T10" fmla="*/ 68 w 96"/>
              <a:gd name="T11" fmla="*/ 5 h 96"/>
              <a:gd name="T12" fmla="*/ 65 w 96"/>
              <a:gd name="T13" fmla="*/ 4 h 96"/>
              <a:gd name="T14" fmla="*/ 50 w 96"/>
              <a:gd name="T15" fmla="*/ 1 h 96"/>
              <a:gd name="T16" fmla="*/ 40 w 96"/>
              <a:gd name="T17" fmla="*/ 8 h 96"/>
              <a:gd name="T18" fmla="*/ 30 w 96"/>
              <a:gd name="T19" fmla="*/ 4 h 96"/>
              <a:gd name="T20" fmla="*/ 26 w 96"/>
              <a:gd name="T21" fmla="*/ 14 h 96"/>
              <a:gd name="T22" fmla="*/ 14 w 96"/>
              <a:gd name="T23" fmla="*/ 14 h 96"/>
              <a:gd name="T24" fmla="*/ 14 w 96"/>
              <a:gd name="T25" fmla="*/ 25 h 96"/>
              <a:gd name="T26" fmla="*/ 4 w 96"/>
              <a:gd name="T27" fmla="*/ 30 h 96"/>
              <a:gd name="T28" fmla="*/ 8 w 96"/>
              <a:gd name="T29" fmla="*/ 40 h 96"/>
              <a:gd name="T30" fmla="*/ 0 w 96"/>
              <a:gd name="T31" fmla="*/ 48 h 96"/>
              <a:gd name="T32" fmla="*/ 8 w 96"/>
              <a:gd name="T33" fmla="*/ 56 h 96"/>
              <a:gd name="T34" fmla="*/ 4 w 96"/>
              <a:gd name="T35" fmla="*/ 66 h 96"/>
              <a:gd name="T36" fmla="*/ 14 w 96"/>
              <a:gd name="T37" fmla="*/ 70 h 96"/>
              <a:gd name="T38" fmla="*/ 14 w 96"/>
              <a:gd name="T39" fmla="*/ 82 h 96"/>
              <a:gd name="T40" fmla="*/ 26 w 96"/>
              <a:gd name="T41" fmla="*/ 82 h 96"/>
              <a:gd name="T42" fmla="*/ 30 w 96"/>
              <a:gd name="T43" fmla="*/ 92 h 96"/>
              <a:gd name="T44" fmla="*/ 40 w 96"/>
              <a:gd name="T45" fmla="*/ 88 h 96"/>
              <a:gd name="T46" fmla="*/ 48 w 96"/>
              <a:gd name="T47" fmla="*/ 96 h 96"/>
              <a:gd name="T48" fmla="*/ 56 w 96"/>
              <a:gd name="T49" fmla="*/ 88 h 96"/>
              <a:gd name="T50" fmla="*/ 66 w 96"/>
              <a:gd name="T51" fmla="*/ 92 h 96"/>
              <a:gd name="T52" fmla="*/ 70 w 96"/>
              <a:gd name="T53" fmla="*/ 82 h 96"/>
              <a:gd name="T54" fmla="*/ 82 w 96"/>
              <a:gd name="T55" fmla="*/ 82 h 96"/>
              <a:gd name="T56" fmla="*/ 82 w 96"/>
              <a:gd name="T57" fmla="*/ 70 h 96"/>
              <a:gd name="T58" fmla="*/ 92 w 96"/>
              <a:gd name="T59" fmla="*/ 66 h 96"/>
              <a:gd name="T60" fmla="*/ 88 w 96"/>
              <a:gd name="T61" fmla="*/ 56 h 96"/>
              <a:gd name="T62" fmla="*/ 96 w 96"/>
              <a:gd name="T63" fmla="*/ 48 h 96"/>
              <a:gd name="T64" fmla="*/ 63 w 96"/>
              <a:gd name="T65" fmla="*/ 70 h 96"/>
              <a:gd name="T66" fmla="*/ 61 w 96"/>
              <a:gd name="T67" fmla="*/ 70 h 96"/>
              <a:gd name="T68" fmla="*/ 35 w 96"/>
              <a:gd name="T69" fmla="*/ 70 h 96"/>
              <a:gd name="T70" fmla="*/ 32 w 96"/>
              <a:gd name="T71" fmla="*/ 67 h 96"/>
              <a:gd name="T72" fmla="*/ 27 w 96"/>
              <a:gd name="T73" fmla="*/ 43 h 96"/>
              <a:gd name="T74" fmla="*/ 28 w 96"/>
              <a:gd name="T75" fmla="*/ 40 h 96"/>
              <a:gd name="T76" fmla="*/ 46 w 96"/>
              <a:gd name="T77" fmla="*/ 27 h 96"/>
              <a:gd name="T78" fmla="*/ 48 w 96"/>
              <a:gd name="T79" fmla="*/ 26 h 96"/>
              <a:gd name="T80" fmla="*/ 55 w 96"/>
              <a:gd name="T81" fmla="*/ 40 h 96"/>
              <a:gd name="T82" fmla="*/ 70 w 96"/>
              <a:gd name="T83" fmla="*/ 41 h 96"/>
              <a:gd name="T84" fmla="*/ 58 w 96"/>
              <a:gd name="T85" fmla="*/ 5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" h="96">
                <a:moveTo>
                  <a:pt x="96" y="48"/>
                </a:moveTo>
                <a:cubicBezTo>
                  <a:pt x="96" y="47"/>
                  <a:pt x="96" y="47"/>
                  <a:pt x="95" y="46"/>
                </a:cubicBezTo>
                <a:cubicBezTo>
                  <a:pt x="88" y="40"/>
                  <a:pt x="88" y="40"/>
                  <a:pt x="88" y="40"/>
                </a:cubicBezTo>
                <a:cubicBezTo>
                  <a:pt x="92" y="31"/>
                  <a:pt x="92" y="31"/>
                  <a:pt x="92" y="31"/>
                </a:cubicBezTo>
                <a:cubicBezTo>
                  <a:pt x="93" y="31"/>
                  <a:pt x="93" y="30"/>
                  <a:pt x="92" y="30"/>
                </a:cubicBezTo>
                <a:cubicBezTo>
                  <a:pt x="92" y="29"/>
                  <a:pt x="92" y="29"/>
                  <a:pt x="91" y="28"/>
                </a:cubicBezTo>
                <a:cubicBezTo>
                  <a:pt x="82" y="25"/>
                  <a:pt x="82" y="25"/>
                  <a:pt x="82" y="25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5"/>
                  <a:pt x="82" y="14"/>
                  <a:pt x="82" y="14"/>
                </a:cubicBezTo>
                <a:cubicBezTo>
                  <a:pt x="82" y="14"/>
                  <a:pt x="81" y="13"/>
                  <a:pt x="80" y="13"/>
                </a:cubicBezTo>
                <a:cubicBezTo>
                  <a:pt x="70" y="14"/>
                  <a:pt x="70" y="14"/>
                  <a:pt x="70" y="14"/>
                </a:cubicBezTo>
                <a:cubicBezTo>
                  <a:pt x="68" y="5"/>
                  <a:pt x="68" y="5"/>
                  <a:pt x="68" y="5"/>
                </a:cubicBezTo>
                <a:cubicBezTo>
                  <a:pt x="67" y="4"/>
                  <a:pt x="67" y="4"/>
                  <a:pt x="66" y="4"/>
                </a:cubicBezTo>
                <a:cubicBezTo>
                  <a:pt x="66" y="3"/>
                  <a:pt x="65" y="3"/>
                  <a:pt x="65" y="4"/>
                </a:cubicBezTo>
                <a:cubicBezTo>
                  <a:pt x="56" y="8"/>
                  <a:pt x="56" y="8"/>
                  <a:pt x="56" y="8"/>
                </a:cubicBezTo>
                <a:cubicBezTo>
                  <a:pt x="50" y="1"/>
                  <a:pt x="50" y="1"/>
                  <a:pt x="50" y="1"/>
                </a:cubicBezTo>
                <a:cubicBezTo>
                  <a:pt x="49" y="0"/>
                  <a:pt x="47" y="0"/>
                  <a:pt x="46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3"/>
                  <a:pt x="30" y="3"/>
                  <a:pt x="30" y="4"/>
                </a:cubicBezTo>
                <a:cubicBezTo>
                  <a:pt x="29" y="4"/>
                  <a:pt x="29" y="4"/>
                  <a:pt x="28" y="5"/>
                </a:cubicBezTo>
                <a:cubicBezTo>
                  <a:pt x="26" y="14"/>
                  <a:pt x="26" y="14"/>
                  <a:pt x="26" y="14"/>
                </a:cubicBezTo>
                <a:cubicBezTo>
                  <a:pt x="16" y="13"/>
                  <a:pt x="16" y="13"/>
                  <a:pt x="16" y="13"/>
                </a:cubicBezTo>
                <a:cubicBezTo>
                  <a:pt x="15" y="13"/>
                  <a:pt x="14" y="14"/>
                  <a:pt x="14" y="14"/>
                </a:cubicBezTo>
                <a:cubicBezTo>
                  <a:pt x="14" y="14"/>
                  <a:pt x="13" y="15"/>
                  <a:pt x="13" y="16"/>
                </a:cubicBezTo>
                <a:cubicBezTo>
                  <a:pt x="14" y="25"/>
                  <a:pt x="14" y="25"/>
                  <a:pt x="14" y="25"/>
                </a:cubicBezTo>
                <a:cubicBezTo>
                  <a:pt x="5" y="28"/>
                  <a:pt x="5" y="28"/>
                  <a:pt x="5" y="28"/>
                </a:cubicBezTo>
                <a:cubicBezTo>
                  <a:pt x="4" y="29"/>
                  <a:pt x="4" y="29"/>
                  <a:pt x="4" y="30"/>
                </a:cubicBezTo>
                <a:cubicBezTo>
                  <a:pt x="3" y="30"/>
                  <a:pt x="3" y="31"/>
                  <a:pt x="4" y="31"/>
                </a:cubicBezTo>
                <a:cubicBezTo>
                  <a:pt x="8" y="40"/>
                  <a:pt x="8" y="40"/>
                  <a:pt x="8" y="40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7"/>
                  <a:pt x="0" y="47"/>
                  <a:pt x="0" y="48"/>
                </a:cubicBezTo>
                <a:cubicBezTo>
                  <a:pt x="0" y="49"/>
                  <a:pt x="0" y="49"/>
                  <a:pt x="1" y="49"/>
                </a:cubicBezTo>
                <a:cubicBezTo>
                  <a:pt x="8" y="56"/>
                  <a:pt x="8" y="56"/>
                  <a:pt x="8" y="56"/>
                </a:cubicBezTo>
                <a:cubicBezTo>
                  <a:pt x="4" y="65"/>
                  <a:pt x="4" y="65"/>
                  <a:pt x="4" y="65"/>
                </a:cubicBezTo>
                <a:cubicBezTo>
                  <a:pt x="3" y="65"/>
                  <a:pt x="3" y="66"/>
                  <a:pt x="4" y="66"/>
                </a:cubicBezTo>
                <a:cubicBezTo>
                  <a:pt x="4" y="67"/>
                  <a:pt x="4" y="67"/>
                  <a:pt x="5" y="67"/>
                </a:cubicBezTo>
                <a:cubicBezTo>
                  <a:pt x="14" y="70"/>
                  <a:pt x="14" y="70"/>
                  <a:pt x="14" y="70"/>
                </a:cubicBezTo>
                <a:cubicBezTo>
                  <a:pt x="13" y="80"/>
                  <a:pt x="13" y="80"/>
                  <a:pt x="13" y="80"/>
                </a:cubicBezTo>
                <a:cubicBezTo>
                  <a:pt x="13" y="81"/>
                  <a:pt x="14" y="81"/>
                  <a:pt x="14" y="82"/>
                </a:cubicBezTo>
                <a:cubicBezTo>
                  <a:pt x="14" y="82"/>
                  <a:pt x="15" y="83"/>
                  <a:pt x="1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8" y="91"/>
                  <a:pt x="28" y="91"/>
                  <a:pt x="28" y="91"/>
                </a:cubicBezTo>
                <a:cubicBezTo>
                  <a:pt x="29" y="92"/>
                  <a:pt x="29" y="92"/>
                  <a:pt x="30" y="92"/>
                </a:cubicBezTo>
                <a:cubicBezTo>
                  <a:pt x="30" y="93"/>
                  <a:pt x="31" y="93"/>
                  <a:pt x="31" y="92"/>
                </a:cubicBezTo>
                <a:cubicBezTo>
                  <a:pt x="40" y="88"/>
                  <a:pt x="40" y="88"/>
                  <a:pt x="40" y="88"/>
                </a:cubicBezTo>
                <a:cubicBezTo>
                  <a:pt x="46" y="95"/>
                  <a:pt x="46" y="95"/>
                  <a:pt x="46" y="95"/>
                </a:cubicBezTo>
                <a:cubicBezTo>
                  <a:pt x="47" y="96"/>
                  <a:pt x="47" y="96"/>
                  <a:pt x="48" y="96"/>
                </a:cubicBezTo>
                <a:cubicBezTo>
                  <a:pt x="49" y="96"/>
                  <a:pt x="49" y="96"/>
                  <a:pt x="50" y="95"/>
                </a:cubicBezTo>
                <a:cubicBezTo>
                  <a:pt x="56" y="88"/>
                  <a:pt x="56" y="88"/>
                  <a:pt x="56" y="88"/>
                </a:cubicBezTo>
                <a:cubicBezTo>
                  <a:pt x="65" y="92"/>
                  <a:pt x="65" y="92"/>
                  <a:pt x="65" y="92"/>
                </a:cubicBezTo>
                <a:cubicBezTo>
                  <a:pt x="65" y="93"/>
                  <a:pt x="66" y="93"/>
                  <a:pt x="66" y="92"/>
                </a:cubicBezTo>
                <a:cubicBezTo>
                  <a:pt x="67" y="92"/>
                  <a:pt x="67" y="92"/>
                  <a:pt x="68" y="91"/>
                </a:cubicBezTo>
                <a:cubicBezTo>
                  <a:pt x="70" y="82"/>
                  <a:pt x="70" y="82"/>
                  <a:pt x="70" y="82"/>
                </a:cubicBezTo>
                <a:cubicBezTo>
                  <a:pt x="80" y="82"/>
                  <a:pt x="80" y="82"/>
                  <a:pt x="80" y="82"/>
                </a:cubicBezTo>
                <a:cubicBezTo>
                  <a:pt x="81" y="83"/>
                  <a:pt x="82" y="82"/>
                  <a:pt x="82" y="82"/>
                </a:cubicBezTo>
                <a:cubicBezTo>
                  <a:pt x="82" y="81"/>
                  <a:pt x="83" y="81"/>
                  <a:pt x="83" y="80"/>
                </a:cubicBezTo>
                <a:cubicBezTo>
                  <a:pt x="82" y="70"/>
                  <a:pt x="82" y="70"/>
                  <a:pt x="82" y="70"/>
                </a:cubicBezTo>
                <a:cubicBezTo>
                  <a:pt x="91" y="67"/>
                  <a:pt x="91" y="67"/>
                  <a:pt x="91" y="67"/>
                </a:cubicBezTo>
                <a:cubicBezTo>
                  <a:pt x="92" y="67"/>
                  <a:pt x="92" y="67"/>
                  <a:pt x="92" y="66"/>
                </a:cubicBezTo>
                <a:cubicBezTo>
                  <a:pt x="93" y="66"/>
                  <a:pt x="93" y="65"/>
                  <a:pt x="92" y="65"/>
                </a:cubicBezTo>
                <a:cubicBezTo>
                  <a:pt x="88" y="56"/>
                  <a:pt x="88" y="56"/>
                  <a:pt x="88" y="56"/>
                </a:cubicBezTo>
                <a:cubicBezTo>
                  <a:pt x="95" y="49"/>
                  <a:pt x="95" y="49"/>
                  <a:pt x="95" y="49"/>
                </a:cubicBezTo>
                <a:cubicBezTo>
                  <a:pt x="96" y="49"/>
                  <a:pt x="96" y="49"/>
                  <a:pt x="96" y="48"/>
                </a:cubicBezTo>
                <a:close/>
                <a:moveTo>
                  <a:pt x="64" y="67"/>
                </a:moveTo>
                <a:cubicBezTo>
                  <a:pt x="64" y="68"/>
                  <a:pt x="64" y="69"/>
                  <a:pt x="63" y="70"/>
                </a:cubicBezTo>
                <a:cubicBezTo>
                  <a:pt x="63" y="70"/>
                  <a:pt x="62" y="70"/>
                  <a:pt x="62" y="70"/>
                </a:cubicBezTo>
                <a:cubicBezTo>
                  <a:pt x="62" y="70"/>
                  <a:pt x="61" y="70"/>
                  <a:pt x="61" y="70"/>
                </a:cubicBezTo>
                <a:cubicBezTo>
                  <a:pt x="48" y="60"/>
                  <a:pt x="48" y="60"/>
                  <a:pt x="48" y="60"/>
                </a:cubicBezTo>
                <a:cubicBezTo>
                  <a:pt x="35" y="70"/>
                  <a:pt x="35" y="70"/>
                  <a:pt x="35" y="70"/>
                </a:cubicBezTo>
                <a:cubicBezTo>
                  <a:pt x="34" y="70"/>
                  <a:pt x="34" y="70"/>
                  <a:pt x="33" y="70"/>
                </a:cubicBezTo>
                <a:cubicBezTo>
                  <a:pt x="32" y="69"/>
                  <a:pt x="32" y="68"/>
                  <a:pt x="32" y="67"/>
                </a:cubicBezTo>
                <a:cubicBezTo>
                  <a:pt x="38" y="53"/>
                  <a:pt x="38" y="53"/>
                  <a:pt x="38" y="53"/>
                </a:cubicBezTo>
                <a:cubicBezTo>
                  <a:pt x="27" y="43"/>
                  <a:pt x="27" y="43"/>
                  <a:pt x="27" y="43"/>
                </a:cubicBezTo>
                <a:cubicBezTo>
                  <a:pt x="26" y="43"/>
                  <a:pt x="26" y="42"/>
                  <a:pt x="26" y="41"/>
                </a:cubicBezTo>
                <a:cubicBezTo>
                  <a:pt x="26" y="40"/>
                  <a:pt x="27" y="40"/>
                  <a:pt x="28" y="40"/>
                </a:cubicBezTo>
                <a:cubicBezTo>
                  <a:pt x="41" y="40"/>
                  <a:pt x="41" y="40"/>
                  <a:pt x="41" y="40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6"/>
                  <a:pt x="47" y="26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49" y="26"/>
                  <a:pt x="50" y="26"/>
                  <a:pt x="50" y="27"/>
                </a:cubicBezTo>
                <a:cubicBezTo>
                  <a:pt x="55" y="40"/>
                  <a:pt x="55" y="40"/>
                  <a:pt x="55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9" y="40"/>
                  <a:pt x="70" y="40"/>
                  <a:pt x="70" y="41"/>
                </a:cubicBezTo>
                <a:cubicBezTo>
                  <a:pt x="70" y="42"/>
                  <a:pt x="70" y="43"/>
                  <a:pt x="69" y="43"/>
                </a:cubicBezTo>
                <a:cubicBezTo>
                  <a:pt x="58" y="53"/>
                  <a:pt x="58" y="53"/>
                  <a:pt x="58" y="53"/>
                </a:cubicBezTo>
                <a:lnTo>
                  <a:pt x="64" y="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5D20D9B-4ED6-4B38-B943-1698F7E7EB8B}"/>
              </a:ext>
            </a:extLst>
          </p:cNvPr>
          <p:cNvGrpSpPr/>
          <p:nvPr/>
        </p:nvGrpSpPr>
        <p:grpSpPr>
          <a:xfrm>
            <a:off x="9404244" y="2212100"/>
            <a:ext cx="330200" cy="301626"/>
            <a:chOff x="2686050" y="1127125"/>
            <a:chExt cx="330200" cy="301626"/>
          </a:xfrm>
          <a:solidFill>
            <a:schemeClr val="accent1"/>
          </a:solidFill>
        </p:grpSpPr>
        <p:sp>
          <p:nvSpPr>
            <p:cNvPr id="64" name="Freeform 90">
              <a:extLst>
                <a:ext uri="{FF2B5EF4-FFF2-40B4-BE49-F238E27FC236}">
                  <a16:creationId xmlns:a16="http://schemas.microsoft.com/office/drawing/2014/main" id="{06B57069-6492-420C-B74C-788073F97F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0338" y="1236663"/>
              <a:ext cx="300038" cy="192088"/>
            </a:xfrm>
            <a:custGeom>
              <a:avLst/>
              <a:gdLst>
                <a:gd name="T0" fmla="*/ 66 w 80"/>
                <a:gd name="T1" fmla="*/ 0 h 51"/>
                <a:gd name="T2" fmla="*/ 52 w 80"/>
                <a:gd name="T3" fmla="*/ 7 h 51"/>
                <a:gd name="T4" fmla="*/ 40 w 80"/>
                <a:gd name="T5" fmla="*/ 2 h 51"/>
                <a:gd name="T6" fmla="*/ 28 w 80"/>
                <a:gd name="T7" fmla="*/ 7 h 51"/>
                <a:gd name="T8" fmla="*/ 14 w 80"/>
                <a:gd name="T9" fmla="*/ 0 h 51"/>
                <a:gd name="T10" fmla="*/ 6 w 80"/>
                <a:gd name="T11" fmla="*/ 3 h 51"/>
                <a:gd name="T12" fmla="*/ 0 w 80"/>
                <a:gd name="T13" fmla="*/ 2 h 51"/>
                <a:gd name="T14" fmla="*/ 0 w 80"/>
                <a:gd name="T15" fmla="*/ 49 h 51"/>
                <a:gd name="T16" fmla="*/ 2 w 80"/>
                <a:gd name="T17" fmla="*/ 51 h 51"/>
                <a:gd name="T18" fmla="*/ 50 w 80"/>
                <a:gd name="T19" fmla="*/ 51 h 51"/>
                <a:gd name="T20" fmla="*/ 70 w 80"/>
                <a:gd name="T21" fmla="*/ 51 h 51"/>
                <a:gd name="T22" fmla="*/ 78 w 80"/>
                <a:gd name="T23" fmla="*/ 51 h 51"/>
                <a:gd name="T24" fmla="*/ 80 w 80"/>
                <a:gd name="T25" fmla="*/ 49 h 51"/>
                <a:gd name="T26" fmla="*/ 80 w 80"/>
                <a:gd name="T27" fmla="*/ 2 h 51"/>
                <a:gd name="T28" fmla="*/ 74 w 80"/>
                <a:gd name="T29" fmla="*/ 3 h 51"/>
                <a:gd name="T30" fmla="*/ 66 w 80"/>
                <a:gd name="T31" fmla="*/ 0 h 51"/>
                <a:gd name="T32" fmla="*/ 40 w 80"/>
                <a:gd name="T33" fmla="*/ 35 h 51"/>
                <a:gd name="T34" fmla="*/ 12 w 80"/>
                <a:gd name="T35" fmla="*/ 35 h 51"/>
                <a:gd name="T36" fmla="*/ 12 w 80"/>
                <a:gd name="T37" fmla="*/ 15 h 51"/>
                <a:gd name="T38" fmla="*/ 40 w 80"/>
                <a:gd name="T39" fmla="*/ 15 h 51"/>
                <a:gd name="T40" fmla="*/ 40 w 80"/>
                <a:gd name="T41" fmla="*/ 35 h 51"/>
                <a:gd name="T42" fmla="*/ 68 w 80"/>
                <a:gd name="T43" fmla="*/ 47 h 51"/>
                <a:gd name="T44" fmla="*/ 52 w 80"/>
                <a:gd name="T45" fmla="*/ 47 h 51"/>
                <a:gd name="T46" fmla="*/ 52 w 80"/>
                <a:gd name="T47" fmla="*/ 15 h 51"/>
                <a:gd name="T48" fmla="*/ 68 w 80"/>
                <a:gd name="T49" fmla="*/ 15 h 51"/>
                <a:gd name="T50" fmla="*/ 68 w 80"/>
                <a:gd name="T51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" h="51">
                  <a:moveTo>
                    <a:pt x="66" y="0"/>
                  </a:moveTo>
                  <a:cubicBezTo>
                    <a:pt x="63" y="4"/>
                    <a:pt x="57" y="7"/>
                    <a:pt x="52" y="7"/>
                  </a:cubicBezTo>
                  <a:cubicBezTo>
                    <a:pt x="48" y="7"/>
                    <a:pt x="43" y="5"/>
                    <a:pt x="40" y="2"/>
                  </a:cubicBezTo>
                  <a:cubicBezTo>
                    <a:pt x="37" y="5"/>
                    <a:pt x="32" y="7"/>
                    <a:pt x="28" y="7"/>
                  </a:cubicBezTo>
                  <a:cubicBezTo>
                    <a:pt x="23" y="7"/>
                    <a:pt x="17" y="4"/>
                    <a:pt x="14" y="0"/>
                  </a:cubicBezTo>
                  <a:cubicBezTo>
                    <a:pt x="12" y="2"/>
                    <a:pt x="9" y="3"/>
                    <a:pt x="6" y="3"/>
                  </a:cubicBezTo>
                  <a:cubicBezTo>
                    <a:pt x="4" y="3"/>
                    <a:pt x="2" y="2"/>
                    <a:pt x="0" y="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1"/>
                    <a:pt x="2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0"/>
                    <a:pt x="80" y="49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6" y="3"/>
                    <a:pt x="74" y="3"/>
                  </a:cubicBezTo>
                  <a:cubicBezTo>
                    <a:pt x="71" y="3"/>
                    <a:pt x="68" y="2"/>
                    <a:pt x="66" y="0"/>
                  </a:cubicBezTo>
                  <a:close/>
                  <a:moveTo>
                    <a:pt x="40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40" y="35"/>
                  </a:lnTo>
                  <a:close/>
                  <a:moveTo>
                    <a:pt x="68" y="47"/>
                  </a:moveTo>
                  <a:cubicBezTo>
                    <a:pt x="52" y="47"/>
                    <a:pt x="52" y="47"/>
                    <a:pt x="52" y="47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68" y="15"/>
                    <a:pt x="68" y="15"/>
                    <a:pt x="68" y="15"/>
                  </a:cubicBezTo>
                  <a:lnTo>
                    <a:pt x="6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91">
              <a:extLst>
                <a:ext uri="{FF2B5EF4-FFF2-40B4-BE49-F238E27FC236}">
                  <a16:creationId xmlns:a16="http://schemas.microsoft.com/office/drawing/2014/main" id="{A4D1A48D-798C-443A-9616-97B91B606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925" y="1187450"/>
              <a:ext cx="60325" cy="4603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9 h 12"/>
                <a:gd name="T4" fmla="*/ 6 w 16"/>
                <a:gd name="T5" fmla="*/ 12 h 12"/>
                <a:gd name="T6" fmla="*/ 16 w 16"/>
                <a:gd name="T7" fmla="*/ 2 h 12"/>
                <a:gd name="T8" fmla="*/ 16 w 16"/>
                <a:gd name="T9" fmla="*/ 0 h 12"/>
                <a:gd name="T10" fmla="*/ 0 w 1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4" y="12"/>
                    <a:pt x="6" y="12"/>
                  </a:cubicBezTo>
                  <a:cubicBezTo>
                    <a:pt x="12" y="12"/>
                    <a:pt x="16" y="8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92">
              <a:extLst>
                <a:ext uri="{FF2B5EF4-FFF2-40B4-BE49-F238E27FC236}">
                  <a16:creationId xmlns:a16="http://schemas.microsoft.com/office/drawing/2014/main" id="{744104D8-0CE9-48A1-83F8-8604703E2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050" y="1127125"/>
              <a:ext cx="71438" cy="46038"/>
            </a:xfrm>
            <a:custGeom>
              <a:avLst/>
              <a:gdLst>
                <a:gd name="T0" fmla="*/ 45 w 45"/>
                <a:gd name="T1" fmla="*/ 29 h 29"/>
                <a:gd name="T2" fmla="*/ 31 w 45"/>
                <a:gd name="T3" fmla="*/ 0 h 29"/>
                <a:gd name="T4" fmla="*/ 0 w 45"/>
                <a:gd name="T5" fmla="*/ 0 h 29"/>
                <a:gd name="T6" fmla="*/ 8 w 45"/>
                <a:gd name="T7" fmla="*/ 29 h 29"/>
                <a:gd name="T8" fmla="*/ 45 w 4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9">
                  <a:moveTo>
                    <a:pt x="45" y="29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8" y="29"/>
                  </a:lnTo>
                  <a:lnTo>
                    <a:pt x="4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93">
              <a:extLst>
                <a:ext uri="{FF2B5EF4-FFF2-40B4-BE49-F238E27FC236}">
                  <a16:creationId xmlns:a16="http://schemas.microsoft.com/office/drawing/2014/main" id="{D71ABB8D-793D-4B4A-9D1F-6D63945A1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1127125"/>
              <a:ext cx="68263" cy="46038"/>
            </a:xfrm>
            <a:custGeom>
              <a:avLst/>
              <a:gdLst>
                <a:gd name="T0" fmla="*/ 43 w 43"/>
                <a:gd name="T1" fmla="*/ 0 h 29"/>
                <a:gd name="T2" fmla="*/ 14 w 43"/>
                <a:gd name="T3" fmla="*/ 0 h 29"/>
                <a:gd name="T4" fmla="*/ 0 w 43"/>
                <a:gd name="T5" fmla="*/ 29 h 29"/>
                <a:gd name="T6" fmla="*/ 35 w 43"/>
                <a:gd name="T7" fmla="*/ 29 h 29"/>
                <a:gd name="T8" fmla="*/ 43 w 43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29">
                  <a:moveTo>
                    <a:pt x="43" y="0"/>
                  </a:moveTo>
                  <a:lnTo>
                    <a:pt x="14" y="0"/>
                  </a:lnTo>
                  <a:lnTo>
                    <a:pt x="0" y="29"/>
                  </a:lnTo>
                  <a:lnTo>
                    <a:pt x="35" y="29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94">
              <a:extLst>
                <a:ext uri="{FF2B5EF4-FFF2-40B4-BE49-F238E27FC236}">
                  <a16:creationId xmlns:a16="http://schemas.microsoft.com/office/drawing/2014/main" id="{791807EB-9544-47D2-A2AB-655DB6822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1127125"/>
              <a:ext cx="82550" cy="46038"/>
            </a:xfrm>
            <a:custGeom>
              <a:avLst/>
              <a:gdLst>
                <a:gd name="T0" fmla="*/ 52 w 52"/>
                <a:gd name="T1" fmla="*/ 0 h 29"/>
                <a:gd name="T2" fmla="*/ 7 w 52"/>
                <a:gd name="T3" fmla="*/ 0 h 29"/>
                <a:gd name="T4" fmla="*/ 0 w 52"/>
                <a:gd name="T5" fmla="*/ 29 h 29"/>
                <a:gd name="T6" fmla="*/ 52 w 52"/>
                <a:gd name="T7" fmla="*/ 29 h 29"/>
                <a:gd name="T8" fmla="*/ 52 w 52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9">
                  <a:moveTo>
                    <a:pt x="52" y="0"/>
                  </a:moveTo>
                  <a:lnTo>
                    <a:pt x="7" y="0"/>
                  </a:lnTo>
                  <a:lnTo>
                    <a:pt x="0" y="29"/>
                  </a:lnTo>
                  <a:lnTo>
                    <a:pt x="52" y="2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95">
              <a:extLst>
                <a:ext uri="{FF2B5EF4-FFF2-40B4-BE49-F238E27FC236}">
                  <a16:creationId xmlns:a16="http://schemas.microsoft.com/office/drawing/2014/main" id="{AAE44229-BF49-4ECA-B88D-AEDFBA687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500" y="1127125"/>
              <a:ext cx="79375" cy="46038"/>
            </a:xfrm>
            <a:custGeom>
              <a:avLst/>
              <a:gdLst>
                <a:gd name="T0" fmla="*/ 43 w 50"/>
                <a:gd name="T1" fmla="*/ 0 h 29"/>
                <a:gd name="T2" fmla="*/ 0 w 50"/>
                <a:gd name="T3" fmla="*/ 0 h 29"/>
                <a:gd name="T4" fmla="*/ 0 w 50"/>
                <a:gd name="T5" fmla="*/ 29 h 29"/>
                <a:gd name="T6" fmla="*/ 50 w 50"/>
                <a:gd name="T7" fmla="*/ 29 h 29"/>
                <a:gd name="T8" fmla="*/ 43 w 5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9">
                  <a:moveTo>
                    <a:pt x="43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0" y="29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96">
              <a:extLst>
                <a:ext uri="{FF2B5EF4-FFF2-40B4-BE49-F238E27FC236}">
                  <a16:creationId xmlns:a16="http://schemas.microsoft.com/office/drawing/2014/main" id="{08B85CBA-20D4-4D6A-B9E3-C6216BB98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050" y="1187450"/>
              <a:ext cx="58738" cy="46038"/>
            </a:xfrm>
            <a:custGeom>
              <a:avLst/>
              <a:gdLst>
                <a:gd name="T0" fmla="*/ 16 w 16"/>
                <a:gd name="T1" fmla="*/ 9 h 12"/>
                <a:gd name="T2" fmla="*/ 16 w 16"/>
                <a:gd name="T3" fmla="*/ 0 h 12"/>
                <a:gd name="T4" fmla="*/ 0 w 16"/>
                <a:gd name="T5" fmla="*/ 0 h 12"/>
                <a:gd name="T6" fmla="*/ 0 w 16"/>
                <a:gd name="T7" fmla="*/ 2 h 12"/>
                <a:gd name="T8" fmla="*/ 10 w 16"/>
                <a:gd name="T9" fmla="*/ 12 h 12"/>
                <a:gd name="T10" fmla="*/ 16 w 16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16" y="9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"/>
                    <a:pt x="4" y="12"/>
                    <a:pt x="10" y="12"/>
                  </a:cubicBezTo>
                  <a:cubicBezTo>
                    <a:pt x="12" y="12"/>
                    <a:pt x="14" y="11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97">
              <a:extLst>
                <a:ext uri="{FF2B5EF4-FFF2-40B4-BE49-F238E27FC236}">
                  <a16:creationId xmlns:a16="http://schemas.microsoft.com/office/drawing/2014/main" id="{8AA6EBA6-A2BA-4DE9-BE54-41A023E88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500" y="1187450"/>
              <a:ext cx="82550" cy="60325"/>
            </a:xfrm>
            <a:custGeom>
              <a:avLst/>
              <a:gdLst>
                <a:gd name="T0" fmla="*/ 22 w 22"/>
                <a:gd name="T1" fmla="*/ 9 h 16"/>
                <a:gd name="T2" fmla="*/ 22 w 22"/>
                <a:gd name="T3" fmla="*/ 0 h 16"/>
                <a:gd name="T4" fmla="*/ 0 w 22"/>
                <a:gd name="T5" fmla="*/ 0 h 16"/>
                <a:gd name="T6" fmla="*/ 0 w 22"/>
                <a:gd name="T7" fmla="*/ 12 h 16"/>
                <a:gd name="T8" fmla="*/ 10 w 22"/>
                <a:gd name="T9" fmla="*/ 16 h 16"/>
                <a:gd name="T10" fmla="*/ 22 w 22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22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4"/>
                    <a:pt x="6" y="16"/>
                    <a:pt x="10" y="16"/>
                  </a:cubicBezTo>
                  <a:cubicBezTo>
                    <a:pt x="15" y="16"/>
                    <a:pt x="19" y="13"/>
                    <a:pt x="2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98">
              <a:extLst>
                <a:ext uri="{FF2B5EF4-FFF2-40B4-BE49-F238E27FC236}">
                  <a16:creationId xmlns:a16="http://schemas.microsoft.com/office/drawing/2014/main" id="{8C8A7719-B08C-4B15-AB9B-302ED0526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1187450"/>
              <a:ext cx="82550" cy="60325"/>
            </a:xfrm>
            <a:custGeom>
              <a:avLst/>
              <a:gdLst>
                <a:gd name="T0" fmla="*/ 12 w 22"/>
                <a:gd name="T1" fmla="*/ 16 h 16"/>
                <a:gd name="T2" fmla="*/ 22 w 22"/>
                <a:gd name="T3" fmla="*/ 12 h 16"/>
                <a:gd name="T4" fmla="*/ 22 w 22"/>
                <a:gd name="T5" fmla="*/ 0 h 16"/>
                <a:gd name="T6" fmla="*/ 0 w 22"/>
                <a:gd name="T7" fmla="*/ 0 h 16"/>
                <a:gd name="T8" fmla="*/ 0 w 22"/>
                <a:gd name="T9" fmla="*/ 9 h 16"/>
                <a:gd name="T10" fmla="*/ 12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12" y="16"/>
                  </a:moveTo>
                  <a:cubicBezTo>
                    <a:pt x="16" y="16"/>
                    <a:pt x="19" y="14"/>
                    <a:pt x="22" y="1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3"/>
                    <a:pt x="7" y="16"/>
                    <a:pt x="1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Oval 99">
              <a:extLst>
                <a:ext uri="{FF2B5EF4-FFF2-40B4-BE49-F238E27FC236}">
                  <a16:creationId xmlns:a16="http://schemas.microsoft.com/office/drawing/2014/main" id="{0554EC9A-053D-4529-94B9-840F51FF7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763" y="1354138"/>
              <a:ext cx="14288" cy="142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BCD84D1-4A2D-469E-8913-A4A6D60C924B}"/>
              </a:ext>
            </a:extLst>
          </p:cNvPr>
          <p:cNvSpPr/>
          <p:nvPr/>
        </p:nvSpPr>
        <p:spPr bwMode="auto">
          <a:xfrm>
            <a:off x="445749" y="5793581"/>
            <a:ext cx="11296276" cy="156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ECA0ED6-D070-449F-A83B-0EC3DF01961E}"/>
              </a:ext>
            </a:extLst>
          </p:cNvPr>
          <p:cNvSpPr/>
          <p:nvPr/>
        </p:nvSpPr>
        <p:spPr bwMode="auto">
          <a:xfrm>
            <a:off x="10335162" y="5586038"/>
            <a:ext cx="1585913" cy="512023"/>
          </a:xfrm>
          <a:prstGeom prst="roundRect">
            <a:avLst>
              <a:gd name="adj" fmla="val 10156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F8E63D2-5DB0-4FB6-B4E2-9C516600F322}"/>
              </a:ext>
            </a:extLst>
          </p:cNvPr>
          <p:cNvSpPr txBox="1"/>
          <p:nvPr/>
        </p:nvSpPr>
        <p:spPr>
          <a:xfrm>
            <a:off x="10494154" y="5672772"/>
            <a:ext cx="12342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100" b="1" dirty="0">
                <a:solidFill>
                  <a:schemeClr val="accent2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More Complex</a:t>
            </a:r>
          </a:p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100" b="1" dirty="0">
                <a:solidFill>
                  <a:schemeClr val="accent2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More Accurate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0F41C2E-28A7-43CC-8B83-2BA0656D00FC}"/>
              </a:ext>
            </a:extLst>
          </p:cNvPr>
          <p:cNvSpPr/>
          <p:nvPr/>
        </p:nvSpPr>
        <p:spPr bwMode="auto">
          <a:xfrm>
            <a:off x="266699" y="5586038"/>
            <a:ext cx="1585913" cy="512023"/>
          </a:xfrm>
          <a:prstGeom prst="roundRect">
            <a:avLst>
              <a:gd name="adj" fmla="val 10156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4C286-A5DF-44F0-93E3-58F6F341AFD8}"/>
              </a:ext>
            </a:extLst>
          </p:cNvPr>
          <p:cNvSpPr txBox="1"/>
          <p:nvPr/>
        </p:nvSpPr>
        <p:spPr>
          <a:xfrm>
            <a:off x="445749" y="5672772"/>
            <a:ext cx="12342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100" b="1" dirty="0">
                <a:solidFill>
                  <a:schemeClr val="accent2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Greater Simplicity</a:t>
            </a:r>
          </a:p>
          <a:p>
            <a:pPr algn="ctr"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1100" b="1" dirty="0">
                <a:solidFill>
                  <a:schemeClr val="accent2"/>
                </a:solidFill>
                <a:latin typeface="Avenir Next LT Pro" panose="020B0504020202020204" pitchFamily="34" charset="77"/>
                <a:ea typeface="Calibri" charset="0"/>
                <a:cs typeface="Calibri" charset="0"/>
              </a:rPr>
              <a:t>Less Accurate</a:t>
            </a:r>
          </a:p>
        </p:txBody>
      </p:sp>
    </p:spTree>
    <p:extLst>
      <p:ext uri="{BB962C8B-B14F-4D97-AF65-F5344CB8AC3E}">
        <p14:creationId xmlns:p14="http://schemas.microsoft.com/office/powerpoint/2010/main" val="296857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7C00F4E-5F1C-4CAF-A227-48BB307774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7C00F4E-5F1C-4CAF-A227-48BB307774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89A8055-0D58-42AC-920A-F96733AB641C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rgbClr val="E0E3E6"/>
            </a:solidFill>
          </a:ln>
          <a:effectLst>
            <a:outerShdw blurRad="76200" dist="50800" dir="5400000" algn="tl" rotWithShape="0">
              <a:schemeClr val="tx2">
                <a:alpha val="4000"/>
              </a:scheme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228600"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2011680" algn="l"/>
                <a:tab pos="2194560" algn="l"/>
                <a:tab pos="2377440" algn="l"/>
                <a:tab pos="2560320" algn="l"/>
                <a:tab pos="2743200" algn="l"/>
              </a:tabLst>
            </a:pP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4" name="Picture 13" descr="A close up of a computer&#10;&#10;Description automatically generated">
            <a:extLst>
              <a:ext uri="{FF2B5EF4-FFF2-40B4-BE49-F238E27FC236}">
                <a16:creationId xmlns:a16="http://schemas.microsoft.com/office/drawing/2014/main" id="{4811450B-1E81-4454-9D34-DFFF0BA953D6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3" r="21061" b="57622"/>
          <a:stretch/>
        </p:blipFill>
        <p:spPr>
          <a:xfrm>
            <a:off x="8475785" y="4229640"/>
            <a:ext cx="3141679" cy="2103089"/>
          </a:xfrm>
          <a:prstGeom prst="rect">
            <a:avLst/>
          </a:prstGeom>
        </p:spPr>
      </p:pic>
      <p:pic>
        <p:nvPicPr>
          <p:cNvPr id="13" name="Picture 12" descr="A close up of a computer&#10;&#10;Description automatically generated">
            <a:extLst>
              <a:ext uri="{FF2B5EF4-FFF2-40B4-BE49-F238E27FC236}">
                <a16:creationId xmlns:a16="http://schemas.microsoft.com/office/drawing/2014/main" id="{A16CFC34-8CB7-47AF-97D8-D6120623A517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3" r="21061" b="57622"/>
          <a:stretch/>
        </p:blipFill>
        <p:spPr>
          <a:xfrm>
            <a:off x="574532" y="4229641"/>
            <a:ext cx="8299837" cy="2103093"/>
          </a:xfrm>
          <a:prstGeom prst="rect">
            <a:avLst/>
          </a:prstGeom>
        </p:spPr>
      </p:pic>
      <p:graphicFrame>
        <p:nvGraphicFramePr>
          <p:cNvPr id="83" name="Table 83">
            <a:extLst>
              <a:ext uri="{FF2B5EF4-FFF2-40B4-BE49-F238E27FC236}">
                <a16:creationId xmlns:a16="http://schemas.microsoft.com/office/drawing/2014/main" id="{0F72B17D-8955-4A8C-85CE-1E1A7FBC2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41788"/>
              </p:ext>
            </p:extLst>
          </p:nvPr>
        </p:nvGraphicFramePr>
        <p:xfrm>
          <a:off x="574532" y="4229643"/>
          <a:ext cx="1104293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33">
                  <a:extLst>
                    <a:ext uri="{9D8B030D-6E8A-4147-A177-3AD203B41FA5}">
                      <a16:colId xmlns:a16="http://schemas.microsoft.com/office/drawing/2014/main" val="1900066233"/>
                    </a:ext>
                  </a:extLst>
                </a:gridCol>
                <a:gridCol w="2760733">
                  <a:extLst>
                    <a:ext uri="{9D8B030D-6E8A-4147-A177-3AD203B41FA5}">
                      <a16:colId xmlns:a16="http://schemas.microsoft.com/office/drawing/2014/main" val="942661713"/>
                    </a:ext>
                  </a:extLst>
                </a:gridCol>
                <a:gridCol w="2760733">
                  <a:extLst>
                    <a:ext uri="{9D8B030D-6E8A-4147-A177-3AD203B41FA5}">
                      <a16:colId xmlns:a16="http://schemas.microsoft.com/office/drawing/2014/main" val="1532724245"/>
                    </a:ext>
                  </a:extLst>
                </a:gridCol>
                <a:gridCol w="2760733">
                  <a:extLst>
                    <a:ext uri="{9D8B030D-6E8A-4147-A177-3AD203B41FA5}">
                      <a16:colId xmlns:a16="http://schemas.microsoft.com/office/drawing/2014/main" val="2367748801"/>
                    </a:ext>
                  </a:extLst>
                </a:gridCol>
              </a:tblGrid>
              <a:tr h="1158224"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Business Lifecycle: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Where a business sits on the maturity curve as a measure of time, sales, and profits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Data Quality: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The condition of data based on accuracy, completeness, consistency, reliability, and recency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Forecast Accuracy: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How likely a rep will achieve allocated quota (e.g. the difference between actual and target)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Simplicity: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The level of sophistication required to apply and implement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307599"/>
                  </a:ext>
                </a:extLst>
              </a:tr>
              <a:tr h="944867"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Speed of Execution: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How quickly the quota setting process can be and needs to be achieved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Ability to Differentiate: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The ability to differentiate quotas based on role, region, industry, and other factors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u="sng" dirty="0">
                          <a:solidFill>
                            <a:schemeClr val="bg1"/>
                          </a:solidFill>
                        </a:rPr>
                        <a:t>Sales Rep Buy-In:</a:t>
                      </a:r>
                    </a:p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How much reps will believe in the equity and achievability of the quota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08891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06C13F-92F8-441A-9E28-D64D6EA4E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534" y="-273326"/>
            <a:ext cx="11042931" cy="1099457"/>
          </a:xfrm>
        </p:spPr>
        <p:txBody>
          <a:bodyPr/>
          <a:lstStyle/>
          <a:p>
            <a:r>
              <a:rPr lang="en-US" dirty="0"/>
              <a:t>SBI’s Approach to Selecting Appropriate Quota Allocation Methodology Depends on Multiple Factors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BC3B982-FB14-4C8C-8554-F1DFE2454023}"/>
              </a:ext>
            </a:extLst>
          </p:cNvPr>
          <p:cNvCxnSpPr>
            <a:cxnSpLocks/>
          </p:cNvCxnSpPr>
          <p:nvPr/>
        </p:nvCxnSpPr>
        <p:spPr>
          <a:xfrm>
            <a:off x="574532" y="4060371"/>
            <a:ext cx="11042932" cy="0"/>
          </a:xfrm>
          <a:prstGeom prst="line">
            <a:avLst/>
          </a:prstGeom>
          <a:ln w="25400">
            <a:solidFill>
              <a:srgbClr val="4151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68C8305A-0B83-4BD4-A62D-30D67C029F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3" r="21061" b="57622"/>
          <a:stretch/>
        </p:blipFill>
        <p:spPr>
          <a:xfrm>
            <a:off x="574533" y="1477110"/>
            <a:ext cx="1922482" cy="243086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D32A32-5BF8-4348-BD4D-E62AB4182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04693"/>
              </p:ext>
            </p:extLst>
          </p:nvPr>
        </p:nvGraphicFramePr>
        <p:xfrm>
          <a:off x="574534" y="995400"/>
          <a:ext cx="11042931" cy="289568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928131">
                  <a:extLst>
                    <a:ext uri="{9D8B030D-6E8A-4147-A177-3AD203B41FA5}">
                      <a16:colId xmlns:a16="http://schemas.microsoft.com/office/drawing/2014/main" val="3526227026"/>
                    </a:ext>
                  </a:extLst>
                </a:gridCol>
                <a:gridCol w="2278700">
                  <a:extLst>
                    <a:ext uri="{9D8B030D-6E8A-4147-A177-3AD203B41FA5}">
                      <a16:colId xmlns:a16="http://schemas.microsoft.com/office/drawing/2014/main" val="1301276381"/>
                    </a:ext>
                  </a:extLst>
                </a:gridCol>
                <a:gridCol w="2278700">
                  <a:extLst>
                    <a:ext uri="{9D8B030D-6E8A-4147-A177-3AD203B41FA5}">
                      <a16:colId xmlns:a16="http://schemas.microsoft.com/office/drawing/2014/main" val="4087236876"/>
                    </a:ext>
                  </a:extLst>
                </a:gridCol>
                <a:gridCol w="2278700">
                  <a:extLst>
                    <a:ext uri="{9D8B030D-6E8A-4147-A177-3AD203B41FA5}">
                      <a16:colId xmlns:a16="http://schemas.microsoft.com/office/drawing/2014/main" val="1464943865"/>
                    </a:ext>
                  </a:extLst>
                </a:gridCol>
                <a:gridCol w="2278700">
                  <a:extLst>
                    <a:ext uri="{9D8B030D-6E8A-4147-A177-3AD203B41FA5}">
                      <a16:colId xmlns:a16="http://schemas.microsoft.com/office/drawing/2014/main" val="3046828775"/>
                    </a:ext>
                  </a:extLst>
                </a:gridCol>
              </a:tblGrid>
              <a:tr h="523688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979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Equal Allocation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979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Last-Year Plus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979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Opportunity Adjusted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8979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Bottoms-Up Market Potential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702635"/>
                  </a:ext>
                </a:extLst>
              </a:tr>
              <a:tr h="3080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Business Lifecycle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Start-Up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High-Growth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1236"/>
                  </a:ext>
                </a:extLst>
              </a:tr>
              <a:tr h="3080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Data Quality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Lowest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120456"/>
                  </a:ext>
                </a:extLst>
              </a:tr>
              <a:tr h="3080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Forecast Accuracy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Lowest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339231"/>
                  </a:ext>
                </a:extLst>
              </a:tr>
              <a:tr h="3080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Simplicity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Simplest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881142"/>
                  </a:ext>
                </a:extLst>
              </a:tr>
              <a:tr h="3080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Speed of Execution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Fastest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955600"/>
                  </a:ext>
                </a:extLst>
              </a:tr>
              <a:tr h="52368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Ability to Differentiate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 Required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C4846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Low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C4846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Moderate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C4846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High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558543"/>
                  </a:ext>
                </a:extLst>
              </a:tr>
              <a:tr h="30805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Sales Rep Buy-In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Highest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1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088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Yja0KJW3D_i31bM8luq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qW.fa5BTY8cpFNSBfxZ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P9g6AZUpbxrPMnzIJU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1nt9KdIbdsBokP4ehY6_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BI PPT">
  <a:themeElements>
    <a:clrScheme name="SBI New Colors">
      <a:dk1>
        <a:srgbClr val="071E31"/>
      </a:dk1>
      <a:lt1>
        <a:srgbClr val="FFFFFF"/>
      </a:lt1>
      <a:dk2>
        <a:srgbClr val="071E31"/>
      </a:dk2>
      <a:lt2>
        <a:srgbClr val="E7E6E6"/>
      </a:lt2>
      <a:accent1>
        <a:srgbClr val="071E31"/>
      </a:accent1>
      <a:accent2>
        <a:srgbClr val="03327C"/>
      </a:accent2>
      <a:accent3>
        <a:srgbClr val="2391CF"/>
      </a:accent3>
      <a:accent4>
        <a:srgbClr val="7AC3F8"/>
      </a:accent4>
      <a:accent5>
        <a:srgbClr val="880E4F"/>
      </a:accent5>
      <a:accent6>
        <a:srgbClr val="F8B737"/>
      </a:accent6>
      <a:hlink>
        <a:srgbClr val="0563C1"/>
      </a:hlink>
      <a:folHlink>
        <a:srgbClr val="880E4F"/>
      </a:folHlink>
    </a:clrScheme>
    <a:fontScheme name="SBI Fon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BI PPT" id="{8519F7B8-F9D6-413C-90EE-17578C13959F}" vid="{8D5C7C41-2EB4-4D67-A566-A6192B30E9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45970336D75C4CAB2ECCCE65268DD7" ma:contentTypeVersion="14" ma:contentTypeDescription="Create a new document." ma:contentTypeScope="" ma:versionID="3d557a90f4d64ddfe2d3d576b0cd8d36">
  <xsd:schema xmlns:xsd="http://www.w3.org/2001/XMLSchema" xmlns:xs="http://www.w3.org/2001/XMLSchema" xmlns:p="http://schemas.microsoft.com/office/2006/metadata/properties" xmlns:ns2="a3b0eac3-55b5-4ee4-ade7-be65d09c5d6e" xmlns:ns3="b71745fe-8e84-41ad-935b-7c5d8babdf9e" targetNamespace="http://schemas.microsoft.com/office/2006/metadata/properties" ma:root="true" ma:fieldsID="14763c1e418e199e061edc34360a609c" ns2:_="" ns3:_="">
    <xsd:import namespace="a3b0eac3-55b5-4ee4-ade7-be65d09c5d6e"/>
    <xsd:import namespace="b71745fe-8e84-41ad-935b-7c5d8babdf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0eac3-55b5-4ee4-ade7-be65d09c5d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1b09f5f-bb09-4671-a415-1b43de82a0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745fe-8e84-41ad-935b-7c5d8babdf9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ac26ba9-e713-4591-b7b4-aedaf132b945}" ma:internalName="TaxCatchAll" ma:showField="CatchAllData" ma:web="b71745fe-8e84-41ad-935b-7c5d8babdf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1745fe-8e84-41ad-935b-7c5d8babdf9e" xsi:nil="true"/>
    <lcf76f155ced4ddcb4097134ff3c332f xmlns="a3b0eac3-55b5-4ee4-ade7-be65d09c5d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61EB66-57A0-44A5-8746-F081C36949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b0eac3-55b5-4ee4-ade7-be65d09c5d6e"/>
    <ds:schemaRef ds:uri="b71745fe-8e84-41ad-935b-7c5d8bab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AFFD68-255E-420A-ADE0-A349EE0787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128FD6-8858-425E-832B-5DB847F75EB9}">
  <ds:schemaRefs>
    <ds:schemaRef ds:uri="http://schemas.microsoft.com/office/2006/metadata/properties"/>
    <ds:schemaRef ds:uri="http://schemas.microsoft.com/office/infopath/2007/PartnerControls"/>
    <ds:schemaRef ds:uri="b71745fe-8e84-41ad-935b-7c5d8babdf9e"/>
    <ds:schemaRef ds:uri="a3b0eac3-55b5-4ee4-ade7-be65d09c5d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220</TotalTime>
  <Words>2559</Words>
  <Application>Microsoft Macintosh PowerPoint</Application>
  <PresentationFormat>Widescreen</PresentationFormat>
  <Paragraphs>603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Avenir Next LT Pro</vt:lpstr>
      <vt:lpstr>Calibri</vt:lpstr>
      <vt:lpstr>Courier New</vt:lpstr>
      <vt:lpstr>SBI PPT</vt:lpstr>
      <vt:lpstr>think-cell Slide</vt:lpstr>
      <vt:lpstr>Quota Setting Playbook</vt:lpstr>
      <vt:lpstr>What Does Best-in-Class Quota Setting Look Like?</vt:lpstr>
      <vt:lpstr>PowerPoint Presentation</vt:lpstr>
      <vt:lpstr>SBI Quota Setting Approach Follows a Five Step Process, Starting with  Territory Design</vt:lpstr>
      <vt:lpstr>PowerPoint Presentation</vt:lpstr>
      <vt:lpstr>Current State Assessment:  Assess Achievement Distribution to Understand Gaps to Market Practice</vt:lpstr>
      <vt:lpstr>PowerPoint Presentation</vt:lpstr>
      <vt:lpstr>There Are Four Common Quota Allocation Methodologies</vt:lpstr>
      <vt:lpstr>SBI’s Approach to Selecting Appropriate Quota Allocation Methodology Depends on Multiple Factors</vt:lpstr>
      <vt:lpstr>PowerPoint Presentation</vt:lpstr>
      <vt:lpstr>An Equal Allocation Methodology Distributes the Same Quota to Each Rep in the Organization</vt:lpstr>
      <vt:lpstr>Last-Year Plus Takes Prior Year’s Performance and Applies the Organization’s Growth Target on Top</vt:lpstr>
      <vt:lpstr>Opportunity Adjusted Establishes an Average Quota per Role and Adjusts Up  or Down Based on Territory Potential, Historical Market Trends, and Rep Skill Set</vt:lpstr>
      <vt:lpstr>Bottoms Up Market Potential Allocates Quota Proportionally to the Market Opportunity in Each Territory</vt:lpstr>
      <vt:lpstr>PowerPoint Presentation</vt:lpstr>
      <vt:lpstr>A Tops-Down and Bottoms-Up Approach to Quota Setting Is Recommended to Ensure Right Balance Between Expectation and Reality</vt:lpstr>
      <vt:lpstr>The Tops-Down Approach Ensures the Board Plan Is Met, While the Bottoms-Up Approach Identifies the Resource Requirements to Achieve the Plan</vt:lpstr>
      <vt:lpstr>Quota Stress Testing Helps the Steering Committee Understand the Incentive Payout Under Various Performance Scenarios</vt:lpstr>
      <vt:lpstr>Leverage Outputs from Quota Stress Testing to Understand the Number of Leads, Opportunities, and Closed-Won Deals Needed to Hit Annual Revenue Targets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SBI PPT Template</dc:title>
  <dc:creator>Aaron Bean</dc:creator>
  <cp:lastModifiedBy>Ivana Drazic</cp:lastModifiedBy>
  <cp:revision>4</cp:revision>
  <dcterms:created xsi:type="dcterms:W3CDTF">2022-12-02T21:37:18Z</dcterms:created>
  <dcterms:modified xsi:type="dcterms:W3CDTF">2024-05-05T21:05:49Z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0x0101002745970336D75C4CAB2ECCCE65268DD7</vt:lpwstr>
  </property>
</Properties>
</file>