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113417823" r:id="rId2"/>
    <p:sldId id="2113417913" r:id="rId3"/>
    <p:sldId id="2113417912" r:id="rId4"/>
    <p:sldId id="2113417831" r:id="rId5"/>
    <p:sldId id="2113417920" r:id="rId6"/>
    <p:sldId id="2113417919" r:id="rId7"/>
    <p:sldId id="2113417910" r:id="rId8"/>
    <p:sldId id="211341799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67" d="100"/>
          <a:sy n="67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26A2C-E713-4A4C-93BC-BBBED794B22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213C4-2BFC-4412-9AFA-607AEA1C1097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b="0" dirty="0">
              <a:solidFill>
                <a:schemeClr val="bg1"/>
              </a:solidFill>
              <a:latin typeface="Avenir Next LT Pro" panose="020B0504020202020204" pitchFamily="34" charset="0"/>
            </a:rPr>
            <a:t>FY22-24 Growth</a:t>
          </a:r>
          <a:endParaRPr lang="en-US" sz="2000" dirty="0">
            <a:solidFill>
              <a:schemeClr val="bg1"/>
            </a:solidFill>
          </a:endParaRPr>
        </a:p>
      </dgm:t>
    </dgm:pt>
    <dgm:pt modelId="{8011C636-72BF-449D-9173-3E2B3D71E260}" type="parTrans" cxnId="{3A04D0FD-41E5-48C1-8AB6-3B6CD9C0AC3C}">
      <dgm:prSet/>
      <dgm:spPr/>
      <dgm:t>
        <a:bodyPr/>
        <a:lstStyle/>
        <a:p>
          <a:endParaRPr lang="en-US"/>
        </a:p>
      </dgm:t>
    </dgm:pt>
    <dgm:pt modelId="{9B651A5C-F88A-4C46-989E-002C3A4032B3}" type="sibTrans" cxnId="{3A04D0FD-41E5-48C1-8AB6-3B6CD9C0AC3C}">
      <dgm:prSet/>
      <dgm:spPr/>
      <dgm:t>
        <a:bodyPr/>
        <a:lstStyle/>
        <a:p>
          <a:endParaRPr lang="en-US"/>
        </a:p>
      </dgm:t>
    </dgm:pt>
    <dgm:pt modelId="{6AE6B54D-2F43-4196-A111-FC2510EF8FAC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Account Retention &amp; Expansion</a:t>
          </a:r>
          <a:endParaRPr lang="en-US" sz="1050" dirty="0"/>
        </a:p>
      </dgm:t>
    </dgm:pt>
    <dgm:pt modelId="{7062B6E6-D43E-4962-A940-6B1B274E4B55}" type="parTrans" cxnId="{CCB86140-C6B5-4B3D-A441-EAF6CFB52821}">
      <dgm:prSet/>
      <dgm:spPr/>
      <dgm:t>
        <a:bodyPr/>
        <a:lstStyle/>
        <a:p>
          <a:endParaRPr lang="en-US"/>
        </a:p>
      </dgm:t>
    </dgm:pt>
    <dgm:pt modelId="{AC6032C3-6F5E-4268-9328-B1F7D66BC57F}" type="sibTrans" cxnId="{CCB86140-C6B5-4B3D-A441-EAF6CFB52821}">
      <dgm:prSet/>
      <dgm:spPr/>
      <dgm:t>
        <a:bodyPr/>
        <a:lstStyle/>
        <a:p>
          <a:endParaRPr lang="en-US"/>
        </a:p>
      </dgm:t>
    </dgm:pt>
    <dgm:pt modelId="{B8D46C5B-2FBD-405B-BDE0-6CEDFA2EA1A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Routes to </a:t>
          </a:r>
        </a:p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Market</a:t>
          </a:r>
          <a:endParaRPr lang="en-US" sz="1050" dirty="0"/>
        </a:p>
      </dgm:t>
    </dgm:pt>
    <dgm:pt modelId="{857505D9-5472-462B-8ABC-DCEDC2FCCC3C}" type="parTrans" cxnId="{37F91B38-3884-4C14-8BDB-233E9A9944FC}">
      <dgm:prSet/>
      <dgm:spPr/>
      <dgm:t>
        <a:bodyPr/>
        <a:lstStyle/>
        <a:p>
          <a:endParaRPr lang="en-US"/>
        </a:p>
      </dgm:t>
    </dgm:pt>
    <dgm:pt modelId="{60B2703C-5F4F-4593-98E2-511124FBC2B7}" type="sibTrans" cxnId="{37F91B38-3884-4C14-8BDB-233E9A9944FC}">
      <dgm:prSet/>
      <dgm:spPr/>
      <dgm:t>
        <a:bodyPr/>
        <a:lstStyle/>
        <a:p>
          <a:endParaRPr lang="en-US"/>
        </a:p>
      </dgm:t>
    </dgm:pt>
    <dgm:pt modelId="{A814609A-832A-4332-888F-A3805D768FE2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Talent Acquisition &amp; Enablement</a:t>
          </a:r>
          <a:endParaRPr lang="en-US" sz="1050" dirty="0"/>
        </a:p>
      </dgm:t>
    </dgm:pt>
    <dgm:pt modelId="{C3BD301A-16D1-4284-815D-FC40CB3CEB9D}" type="parTrans" cxnId="{D3F1EA72-2F9D-47A3-80F0-FD33048B8D2B}">
      <dgm:prSet/>
      <dgm:spPr/>
      <dgm:t>
        <a:bodyPr/>
        <a:lstStyle/>
        <a:p>
          <a:endParaRPr lang="en-US"/>
        </a:p>
      </dgm:t>
    </dgm:pt>
    <dgm:pt modelId="{F901DF5C-6268-49DE-9127-860DCBEF1BA4}" type="sibTrans" cxnId="{D3F1EA72-2F9D-47A3-80F0-FD33048B8D2B}">
      <dgm:prSet/>
      <dgm:spPr/>
      <dgm:t>
        <a:bodyPr/>
        <a:lstStyle/>
        <a:p>
          <a:endParaRPr lang="en-US"/>
        </a:p>
      </dgm:t>
    </dgm:pt>
    <dgm:pt modelId="{D9377A01-96B2-4AF1-9BB9-31781A6F167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Go-to-Market</a:t>
          </a:r>
        </a:p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Operational</a:t>
          </a:r>
        </a:p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Support</a:t>
          </a:r>
          <a:endParaRPr lang="en-US" sz="1050" dirty="0"/>
        </a:p>
      </dgm:t>
    </dgm:pt>
    <dgm:pt modelId="{F80AC747-2FE8-41AF-8517-C7CB0D01E8DD}" type="parTrans" cxnId="{0B5E5379-0505-4F5C-9C80-73776DAD097D}">
      <dgm:prSet/>
      <dgm:spPr/>
      <dgm:t>
        <a:bodyPr/>
        <a:lstStyle/>
        <a:p>
          <a:endParaRPr lang="en-US"/>
        </a:p>
      </dgm:t>
    </dgm:pt>
    <dgm:pt modelId="{3E6A0121-0A0C-4A96-AEB1-C88C7CEDF168}" type="sibTrans" cxnId="{0B5E5379-0505-4F5C-9C80-73776DAD097D}">
      <dgm:prSet/>
      <dgm:spPr/>
      <dgm:t>
        <a:bodyPr/>
        <a:lstStyle/>
        <a:p>
          <a:endParaRPr lang="en-US"/>
        </a:p>
      </dgm:t>
    </dgm:pt>
    <dgm:pt modelId="{C19142C1-0134-4D3B-B294-C501E86256C4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1"/>
              </a:solidFill>
              <a:latin typeface="Avenir Next LT Pro" panose="020B0504020202020204" pitchFamily="34" charset="0"/>
            </a:rPr>
            <a:t>Customer Experience &amp; Engagement</a:t>
          </a:r>
          <a:endParaRPr lang="en-US" sz="1050" dirty="0"/>
        </a:p>
      </dgm:t>
    </dgm:pt>
    <dgm:pt modelId="{5F65C15D-8BA5-439A-8497-0F5C2CFB3D8E}" type="parTrans" cxnId="{ECD231B5-1138-415C-A3C8-9D380B9975A9}">
      <dgm:prSet/>
      <dgm:spPr/>
      <dgm:t>
        <a:bodyPr/>
        <a:lstStyle/>
        <a:p>
          <a:endParaRPr lang="en-US"/>
        </a:p>
      </dgm:t>
    </dgm:pt>
    <dgm:pt modelId="{905DF0BE-91C7-42A3-ACF1-B65EDF87ADC2}" type="sibTrans" cxnId="{ECD231B5-1138-415C-A3C8-9D380B9975A9}">
      <dgm:prSet/>
      <dgm:spPr/>
      <dgm:t>
        <a:bodyPr/>
        <a:lstStyle/>
        <a:p>
          <a:endParaRPr lang="en-US"/>
        </a:p>
      </dgm:t>
    </dgm:pt>
    <dgm:pt modelId="{F5464452-37C4-49A1-A1BE-E69CAFD99701}" type="pres">
      <dgm:prSet presAssocID="{6A426A2C-E713-4A4C-93BC-BBBED794B2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6B7A68-C309-437B-A4DB-537410E226EE}" type="pres">
      <dgm:prSet presAssocID="{CD4213C4-2BFC-4412-9AFA-607AEA1C1097}" presName="centerShape" presStyleLbl="node0" presStyleIdx="0" presStyleCnt="1"/>
      <dgm:spPr/>
    </dgm:pt>
    <dgm:pt modelId="{B0DBCDA0-1802-41E6-A0C1-1313E4D225E4}" type="pres">
      <dgm:prSet presAssocID="{6AE6B54D-2F43-4196-A111-FC2510EF8FAC}" presName="node" presStyleLbl="node1" presStyleIdx="0" presStyleCnt="5">
        <dgm:presLayoutVars>
          <dgm:bulletEnabled val="1"/>
        </dgm:presLayoutVars>
      </dgm:prSet>
      <dgm:spPr/>
    </dgm:pt>
    <dgm:pt modelId="{708FB777-0212-4E7D-92B9-57436FDF4A4A}" type="pres">
      <dgm:prSet presAssocID="{6AE6B54D-2F43-4196-A111-FC2510EF8FAC}" presName="dummy" presStyleCnt="0"/>
      <dgm:spPr/>
    </dgm:pt>
    <dgm:pt modelId="{9DA628C8-B92D-4EC8-A420-FE4D2A17364A}" type="pres">
      <dgm:prSet presAssocID="{AC6032C3-6F5E-4268-9328-B1F7D66BC57F}" presName="sibTrans" presStyleLbl="sibTrans2D1" presStyleIdx="0" presStyleCnt="5"/>
      <dgm:spPr/>
    </dgm:pt>
    <dgm:pt modelId="{646EDC3D-3AB7-4676-A3C7-E6F34E21701E}" type="pres">
      <dgm:prSet presAssocID="{B8D46C5B-2FBD-405B-BDE0-6CEDFA2EA1A3}" presName="node" presStyleLbl="node1" presStyleIdx="1" presStyleCnt="5">
        <dgm:presLayoutVars>
          <dgm:bulletEnabled val="1"/>
        </dgm:presLayoutVars>
      </dgm:prSet>
      <dgm:spPr/>
    </dgm:pt>
    <dgm:pt modelId="{2955A601-A748-436B-A9DA-FFE6833ECAE2}" type="pres">
      <dgm:prSet presAssocID="{B8D46C5B-2FBD-405B-BDE0-6CEDFA2EA1A3}" presName="dummy" presStyleCnt="0"/>
      <dgm:spPr/>
    </dgm:pt>
    <dgm:pt modelId="{97E66253-11B5-4F39-AE48-B22FAF5E64FE}" type="pres">
      <dgm:prSet presAssocID="{60B2703C-5F4F-4593-98E2-511124FBC2B7}" presName="sibTrans" presStyleLbl="sibTrans2D1" presStyleIdx="1" presStyleCnt="5"/>
      <dgm:spPr/>
    </dgm:pt>
    <dgm:pt modelId="{31211A3B-B60E-4F69-BD1C-6C41A10FF8DF}" type="pres">
      <dgm:prSet presAssocID="{A814609A-832A-4332-888F-A3805D768FE2}" presName="node" presStyleLbl="node1" presStyleIdx="2" presStyleCnt="5">
        <dgm:presLayoutVars>
          <dgm:bulletEnabled val="1"/>
        </dgm:presLayoutVars>
      </dgm:prSet>
      <dgm:spPr/>
    </dgm:pt>
    <dgm:pt modelId="{59EAD36F-3ABA-4989-942C-94078E3DCEB2}" type="pres">
      <dgm:prSet presAssocID="{A814609A-832A-4332-888F-A3805D768FE2}" presName="dummy" presStyleCnt="0"/>
      <dgm:spPr/>
    </dgm:pt>
    <dgm:pt modelId="{6E63EFF1-6C01-4147-B5BB-55644E6BFCF0}" type="pres">
      <dgm:prSet presAssocID="{F901DF5C-6268-49DE-9127-860DCBEF1BA4}" presName="sibTrans" presStyleLbl="sibTrans2D1" presStyleIdx="2" presStyleCnt="5"/>
      <dgm:spPr/>
    </dgm:pt>
    <dgm:pt modelId="{C0048BB7-D630-4E1E-902A-81AE47AE788D}" type="pres">
      <dgm:prSet presAssocID="{D9377A01-96B2-4AF1-9BB9-31781A6F1673}" presName="node" presStyleLbl="node1" presStyleIdx="3" presStyleCnt="5">
        <dgm:presLayoutVars>
          <dgm:bulletEnabled val="1"/>
        </dgm:presLayoutVars>
      </dgm:prSet>
      <dgm:spPr/>
    </dgm:pt>
    <dgm:pt modelId="{40EB76FD-23D8-45B0-8061-9ECC7B7C3C27}" type="pres">
      <dgm:prSet presAssocID="{D9377A01-96B2-4AF1-9BB9-31781A6F1673}" presName="dummy" presStyleCnt="0"/>
      <dgm:spPr/>
    </dgm:pt>
    <dgm:pt modelId="{51DEECC0-D3DC-45DE-8CCF-C0D08E55ED19}" type="pres">
      <dgm:prSet presAssocID="{3E6A0121-0A0C-4A96-AEB1-C88C7CEDF168}" presName="sibTrans" presStyleLbl="sibTrans2D1" presStyleIdx="3" presStyleCnt="5"/>
      <dgm:spPr/>
    </dgm:pt>
    <dgm:pt modelId="{0A619551-8DD1-44FD-99AF-58D38FA47913}" type="pres">
      <dgm:prSet presAssocID="{C19142C1-0134-4D3B-B294-C501E86256C4}" presName="node" presStyleLbl="node1" presStyleIdx="4" presStyleCnt="5">
        <dgm:presLayoutVars>
          <dgm:bulletEnabled val="1"/>
        </dgm:presLayoutVars>
      </dgm:prSet>
      <dgm:spPr/>
    </dgm:pt>
    <dgm:pt modelId="{2B3EB38B-F491-4E41-9C6E-7BDC44C6D564}" type="pres">
      <dgm:prSet presAssocID="{C19142C1-0134-4D3B-B294-C501E86256C4}" presName="dummy" presStyleCnt="0"/>
      <dgm:spPr/>
    </dgm:pt>
    <dgm:pt modelId="{6CCD0D4C-E8B8-4695-902A-DB198E0B5B1C}" type="pres">
      <dgm:prSet presAssocID="{905DF0BE-91C7-42A3-ACF1-B65EDF87ADC2}" presName="sibTrans" presStyleLbl="sibTrans2D1" presStyleIdx="4" presStyleCnt="5"/>
      <dgm:spPr/>
    </dgm:pt>
  </dgm:ptLst>
  <dgm:cxnLst>
    <dgm:cxn modelId="{D58DC11A-E7CA-46D2-9F1D-455D2A768D62}" type="presOf" srcId="{D9377A01-96B2-4AF1-9BB9-31781A6F1673}" destId="{C0048BB7-D630-4E1E-902A-81AE47AE788D}" srcOrd="0" destOrd="0" presId="urn:microsoft.com/office/officeart/2005/8/layout/radial6"/>
    <dgm:cxn modelId="{1C19BF1C-C106-4900-BD71-8A5F6316A817}" type="presOf" srcId="{AC6032C3-6F5E-4268-9328-B1F7D66BC57F}" destId="{9DA628C8-B92D-4EC8-A420-FE4D2A17364A}" srcOrd="0" destOrd="0" presId="urn:microsoft.com/office/officeart/2005/8/layout/radial6"/>
    <dgm:cxn modelId="{D439E720-9B1B-428B-BB35-672BA0C08387}" type="presOf" srcId="{C19142C1-0134-4D3B-B294-C501E86256C4}" destId="{0A619551-8DD1-44FD-99AF-58D38FA47913}" srcOrd="0" destOrd="0" presId="urn:microsoft.com/office/officeart/2005/8/layout/radial6"/>
    <dgm:cxn modelId="{37F91B38-3884-4C14-8BDB-233E9A9944FC}" srcId="{CD4213C4-2BFC-4412-9AFA-607AEA1C1097}" destId="{B8D46C5B-2FBD-405B-BDE0-6CEDFA2EA1A3}" srcOrd="1" destOrd="0" parTransId="{857505D9-5472-462B-8ABC-DCEDC2FCCC3C}" sibTransId="{60B2703C-5F4F-4593-98E2-511124FBC2B7}"/>
    <dgm:cxn modelId="{CCB86140-C6B5-4B3D-A441-EAF6CFB52821}" srcId="{CD4213C4-2BFC-4412-9AFA-607AEA1C1097}" destId="{6AE6B54D-2F43-4196-A111-FC2510EF8FAC}" srcOrd="0" destOrd="0" parTransId="{7062B6E6-D43E-4962-A940-6B1B274E4B55}" sibTransId="{AC6032C3-6F5E-4268-9328-B1F7D66BC57F}"/>
    <dgm:cxn modelId="{D3F1EA72-2F9D-47A3-80F0-FD33048B8D2B}" srcId="{CD4213C4-2BFC-4412-9AFA-607AEA1C1097}" destId="{A814609A-832A-4332-888F-A3805D768FE2}" srcOrd="2" destOrd="0" parTransId="{C3BD301A-16D1-4284-815D-FC40CB3CEB9D}" sibTransId="{F901DF5C-6268-49DE-9127-860DCBEF1BA4}"/>
    <dgm:cxn modelId="{0B5E5379-0505-4F5C-9C80-73776DAD097D}" srcId="{CD4213C4-2BFC-4412-9AFA-607AEA1C1097}" destId="{D9377A01-96B2-4AF1-9BB9-31781A6F1673}" srcOrd="3" destOrd="0" parTransId="{F80AC747-2FE8-41AF-8517-C7CB0D01E8DD}" sibTransId="{3E6A0121-0A0C-4A96-AEB1-C88C7CEDF168}"/>
    <dgm:cxn modelId="{80F2A287-FB57-45A2-8302-A69DE1E303D1}" type="presOf" srcId="{CD4213C4-2BFC-4412-9AFA-607AEA1C1097}" destId="{F46B7A68-C309-437B-A4DB-537410E226EE}" srcOrd="0" destOrd="0" presId="urn:microsoft.com/office/officeart/2005/8/layout/radial6"/>
    <dgm:cxn modelId="{392AA694-6961-4A27-BD94-BF6480A05E4C}" type="presOf" srcId="{6A426A2C-E713-4A4C-93BC-BBBED794B227}" destId="{F5464452-37C4-49A1-A1BE-E69CAFD99701}" srcOrd="0" destOrd="0" presId="urn:microsoft.com/office/officeart/2005/8/layout/radial6"/>
    <dgm:cxn modelId="{BCD2C4A2-9800-4E3D-B137-65CA0BC82983}" type="presOf" srcId="{F901DF5C-6268-49DE-9127-860DCBEF1BA4}" destId="{6E63EFF1-6C01-4147-B5BB-55644E6BFCF0}" srcOrd="0" destOrd="0" presId="urn:microsoft.com/office/officeart/2005/8/layout/radial6"/>
    <dgm:cxn modelId="{D38560A9-9481-495D-891B-0065DA777347}" type="presOf" srcId="{A814609A-832A-4332-888F-A3805D768FE2}" destId="{31211A3B-B60E-4F69-BD1C-6C41A10FF8DF}" srcOrd="0" destOrd="0" presId="urn:microsoft.com/office/officeart/2005/8/layout/radial6"/>
    <dgm:cxn modelId="{0EC299AA-0D50-4058-A76B-706039697C06}" type="presOf" srcId="{905DF0BE-91C7-42A3-ACF1-B65EDF87ADC2}" destId="{6CCD0D4C-E8B8-4695-902A-DB198E0B5B1C}" srcOrd="0" destOrd="0" presId="urn:microsoft.com/office/officeart/2005/8/layout/radial6"/>
    <dgm:cxn modelId="{ECD231B5-1138-415C-A3C8-9D380B9975A9}" srcId="{CD4213C4-2BFC-4412-9AFA-607AEA1C1097}" destId="{C19142C1-0134-4D3B-B294-C501E86256C4}" srcOrd="4" destOrd="0" parTransId="{5F65C15D-8BA5-439A-8497-0F5C2CFB3D8E}" sibTransId="{905DF0BE-91C7-42A3-ACF1-B65EDF87ADC2}"/>
    <dgm:cxn modelId="{416B96C4-1671-4002-A9DA-FA20DD886158}" type="presOf" srcId="{60B2703C-5F4F-4593-98E2-511124FBC2B7}" destId="{97E66253-11B5-4F39-AE48-B22FAF5E64FE}" srcOrd="0" destOrd="0" presId="urn:microsoft.com/office/officeart/2005/8/layout/radial6"/>
    <dgm:cxn modelId="{4BB89FE0-2F4C-4E6D-A0CD-31C7F63BBD3C}" type="presOf" srcId="{6AE6B54D-2F43-4196-A111-FC2510EF8FAC}" destId="{B0DBCDA0-1802-41E6-A0C1-1313E4D225E4}" srcOrd="0" destOrd="0" presId="urn:microsoft.com/office/officeart/2005/8/layout/radial6"/>
    <dgm:cxn modelId="{61DF58E1-4A08-4550-B35D-B92714BBD795}" type="presOf" srcId="{B8D46C5B-2FBD-405B-BDE0-6CEDFA2EA1A3}" destId="{646EDC3D-3AB7-4676-A3C7-E6F34E21701E}" srcOrd="0" destOrd="0" presId="urn:microsoft.com/office/officeart/2005/8/layout/radial6"/>
    <dgm:cxn modelId="{3DDE06F2-02AA-49D8-9741-A8AD74FFA5EA}" type="presOf" srcId="{3E6A0121-0A0C-4A96-AEB1-C88C7CEDF168}" destId="{51DEECC0-D3DC-45DE-8CCF-C0D08E55ED19}" srcOrd="0" destOrd="0" presId="urn:microsoft.com/office/officeart/2005/8/layout/radial6"/>
    <dgm:cxn modelId="{3A04D0FD-41E5-48C1-8AB6-3B6CD9C0AC3C}" srcId="{6A426A2C-E713-4A4C-93BC-BBBED794B227}" destId="{CD4213C4-2BFC-4412-9AFA-607AEA1C1097}" srcOrd="0" destOrd="0" parTransId="{8011C636-72BF-449D-9173-3E2B3D71E260}" sibTransId="{9B651A5C-F88A-4C46-989E-002C3A4032B3}"/>
    <dgm:cxn modelId="{D916F373-3FA3-4F98-8C39-0493C9938E05}" type="presParOf" srcId="{F5464452-37C4-49A1-A1BE-E69CAFD99701}" destId="{F46B7A68-C309-437B-A4DB-537410E226EE}" srcOrd="0" destOrd="0" presId="urn:microsoft.com/office/officeart/2005/8/layout/radial6"/>
    <dgm:cxn modelId="{2E69F4B7-AC9C-4A86-84E3-41AD0186116B}" type="presParOf" srcId="{F5464452-37C4-49A1-A1BE-E69CAFD99701}" destId="{B0DBCDA0-1802-41E6-A0C1-1313E4D225E4}" srcOrd="1" destOrd="0" presId="urn:microsoft.com/office/officeart/2005/8/layout/radial6"/>
    <dgm:cxn modelId="{7754AF9C-89B4-48C9-99E0-7B037DAB3341}" type="presParOf" srcId="{F5464452-37C4-49A1-A1BE-E69CAFD99701}" destId="{708FB777-0212-4E7D-92B9-57436FDF4A4A}" srcOrd="2" destOrd="0" presId="urn:microsoft.com/office/officeart/2005/8/layout/radial6"/>
    <dgm:cxn modelId="{A5A580FE-F441-45DB-982F-DC847A96CAE6}" type="presParOf" srcId="{F5464452-37C4-49A1-A1BE-E69CAFD99701}" destId="{9DA628C8-B92D-4EC8-A420-FE4D2A17364A}" srcOrd="3" destOrd="0" presId="urn:microsoft.com/office/officeart/2005/8/layout/radial6"/>
    <dgm:cxn modelId="{D97B9D28-20CB-4D07-A763-A087D6258480}" type="presParOf" srcId="{F5464452-37C4-49A1-A1BE-E69CAFD99701}" destId="{646EDC3D-3AB7-4676-A3C7-E6F34E21701E}" srcOrd="4" destOrd="0" presId="urn:microsoft.com/office/officeart/2005/8/layout/radial6"/>
    <dgm:cxn modelId="{D6B1D14F-8B71-4808-AE15-D02C58748210}" type="presParOf" srcId="{F5464452-37C4-49A1-A1BE-E69CAFD99701}" destId="{2955A601-A748-436B-A9DA-FFE6833ECAE2}" srcOrd="5" destOrd="0" presId="urn:microsoft.com/office/officeart/2005/8/layout/radial6"/>
    <dgm:cxn modelId="{2E5D3C28-65BA-46D7-AFCE-7A2D39DF6A6F}" type="presParOf" srcId="{F5464452-37C4-49A1-A1BE-E69CAFD99701}" destId="{97E66253-11B5-4F39-AE48-B22FAF5E64FE}" srcOrd="6" destOrd="0" presId="urn:microsoft.com/office/officeart/2005/8/layout/radial6"/>
    <dgm:cxn modelId="{CFC85E4C-634E-4D0F-87EB-FEA34E4654F9}" type="presParOf" srcId="{F5464452-37C4-49A1-A1BE-E69CAFD99701}" destId="{31211A3B-B60E-4F69-BD1C-6C41A10FF8DF}" srcOrd="7" destOrd="0" presId="urn:microsoft.com/office/officeart/2005/8/layout/radial6"/>
    <dgm:cxn modelId="{AA8A9A83-59C8-437D-B2FC-DC018AC996B3}" type="presParOf" srcId="{F5464452-37C4-49A1-A1BE-E69CAFD99701}" destId="{59EAD36F-3ABA-4989-942C-94078E3DCEB2}" srcOrd="8" destOrd="0" presId="urn:microsoft.com/office/officeart/2005/8/layout/radial6"/>
    <dgm:cxn modelId="{3F0A17C8-0A10-4BA3-B15B-1E1C66BA7979}" type="presParOf" srcId="{F5464452-37C4-49A1-A1BE-E69CAFD99701}" destId="{6E63EFF1-6C01-4147-B5BB-55644E6BFCF0}" srcOrd="9" destOrd="0" presId="urn:microsoft.com/office/officeart/2005/8/layout/radial6"/>
    <dgm:cxn modelId="{A3481E30-2132-4F8F-92B6-453E68894364}" type="presParOf" srcId="{F5464452-37C4-49A1-A1BE-E69CAFD99701}" destId="{C0048BB7-D630-4E1E-902A-81AE47AE788D}" srcOrd="10" destOrd="0" presId="urn:microsoft.com/office/officeart/2005/8/layout/radial6"/>
    <dgm:cxn modelId="{08B91922-4CBF-4D43-A7DF-F458F2E9F7FB}" type="presParOf" srcId="{F5464452-37C4-49A1-A1BE-E69CAFD99701}" destId="{40EB76FD-23D8-45B0-8061-9ECC7B7C3C27}" srcOrd="11" destOrd="0" presId="urn:microsoft.com/office/officeart/2005/8/layout/radial6"/>
    <dgm:cxn modelId="{9BAC212B-30A8-4772-97AC-980B71EFC184}" type="presParOf" srcId="{F5464452-37C4-49A1-A1BE-E69CAFD99701}" destId="{51DEECC0-D3DC-45DE-8CCF-C0D08E55ED19}" srcOrd="12" destOrd="0" presId="urn:microsoft.com/office/officeart/2005/8/layout/radial6"/>
    <dgm:cxn modelId="{765E0A75-774B-48B4-8B15-E3EC0D279B62}" type="presParOf" srcId="{F5464452-37C4-49A1-A1BE-E69CAFD99701}" destId="{0A619551-8DD1-44FD-99AF-58D38FA47913}" srcOrd="13" destOrd="0" presId="urn:microsoft.com/office/officeart/2005/8/layout/radial6"/>
    <dgm:cxn modelId="{4DB1D065-B19C-4DB3-B19A-1ABB1DE944EB}" type="presParOf" srcId="{F5464452-37C4-49A1-A1BE-E69CAFD99701}" destId="{2B3EB38B-F491-4E41-9C6E-7BDC44C6D564}" srcOrd="14" destOrd="0" presId="urn:microsoft.com/office/officeart/2005/8/layout/radial6"/>
    <dgm:cxn modelId="{0AD9DFBA-FF29-4BE2-BEF4-04D01D09D499}" type="presParOf" srcId="{F5464452-37C4-49A1-A1BE-E69CAFD99701}" destId="{6CCD0D4C-E8B8-4695-902A-DB198E0B5B1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D0D4C-E8B8-4695-902A-DB198E0B5B1C}">
      <dsp:nvSpPr>
        <dsp:cNvPr id="0" name=""/>
        <dsp:cNvSpPr/>
      </dsp:nvSpPr>
      <dsp:spPr>
        <a:xfrm>
          <a:off x="470848" y="612079"/>
          <a:ext cx="3732808" cy="373280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EECC0-D3DC-45DE-8CCF-C0D08E55ED19}">
      <dsp:nvSpPr>
        <dsp:cNvPr id="0" name=""/>
        <dsp:cNvSpPr/>
      </dsp:nvSpPr>
      <dsp:spPr>
        <a:xfrm>
          <a:off x="470848" y="612079"/>
          <a:ext cx="3732808" cy="373280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3EFF1-6C01-4147-B5BB-55644E6BFCF0}">
      <dsp:nvSpPr>
        <dsp:cNvPr id="0" name=""/>
        <dsp:cNvSpPr/>
      </dsp:nvSpPr>
      <dsp:spPr>
        <a:xfrm>
          <a:off x="470848" y="612079"/>
          <a:ext cx="3732808" cy="373280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66253-11B5-4F39-AE48-B22FAF5E64FE}">
      <dsp:nvSpPr>
        <dsp:cNvPr id="0" name=""/>
        <dsp:cNvSpPr/>
      </dsp:nvSpPr>
      <dsp:spPr>
        <a:xfrm>
          <a:off x="470848" y="612079"/>
          <a:ext cx="3732808" cy="373280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628C8-B92D-4EC8-A420-FE4D2A17364A}">
      <dsp:nvSpPr>
        <dsp:cNvPr id="0" name=""/>
        <dsp:cNvSpPr/>
      </dsp:nvSpPr>
      <dsp:spPr>
        <a:xfrm>
          <a:off x="470848" y="612079"/>
          <a:ext cx="3732808" cy="373280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B7A68-C309-437B-A4DB-537410E226EE}">
      <dsp:nvSpPr>
        <dsp:cNvPr id="0" name=""/>
        <dsp:cNvSpPr/>
      </dsp:nvSpPr>
      <dsp:spPr>
        <a:xfrm>
          <a:off x="1477901" y="1619132"/>
          <a:ext cx="1718702" cy="1718702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Avenir Next LT Pro" panose="020B0504020202020204" pitchFamily="34" charset="0"/>
            </a:rPr>
            <a:t>FY22-24 Growth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729599" y="1870830"/>
        <a:ext cx="1215306" cy="1215306"/>
      </dsp:txXfrm>
    </dsp:sp>
    <dsp:sp modelId="{B0DBCDA0-1802-41E6-A0C1-1313E4D225E4}">
      <dsp:nvSpPr>
        <dsp:cNvPr id="0" name=""/>
        <dsp:cNvSpPr/>
      </dsp:nvSpPr>
      <dsp:spPr>
        <a:xfrm>
          <a:off x="1735707" y="53844"/>
          <a:ext cx="1203091" cy="120309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Account Retention &amp; Expansion</a:t>
          </a:r>
          <a:endParaRPr lang="en-US" sz="1050" kern="1200" dirty="0"/>
        </a:p>
      </dsp:txBody>
      <dsp:txXfrm>
        <a:off x="1911896" y="230033"/>
        <a:ext cx="850713" cy="850713"/>
      </dsp:txXfrm>
    </dsp:sp>
    <dsp:sp modelId="{646EDC3D-3AB7-4676-A3C7-E6F34E21701E}">
      <dsp:nvSpPr>
        <dsp:cNvPr id="0" name=""/>
        <dsp:cNvSpPr/>
      </dsp:nvSpPr>
      <dsp:spPr>
        <a:xfrm>
          <a:off x="3469571" y="1313570"/>
          <a:ext cx="1203091" cy="120309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Routes to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Market</a:t>
          </a:r>
          <a:endParaRPr lang="en-US" sz="1050" kern="1200" dirty="0"/>
        </a:p>
      </dsp:txBody>
      <dsp:txXfrm>
        <a:off x="3645760" y="1489759"/>
        <a:ext cx="850713" cy="850713"/>
      </dsp:txXfrm>
    </dsp:sp>
    <dsp:sp modelId="{31211A3B-B60E-4F69-BD1C-6C41A10FF8DF}">
      <dsp:nvSpPr>
        <dsp:cNvPr id="0" name=""/>
        <dsp:cNvSpPr/>
      </dsp:nvSpPr>
      <dsp:spPr>
        <a:xfrm>
          <a:off x="2807294" y="3351850"/>
          <a:ext cx="1203091" cy="120309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Talent Acquisition &amp; Enablement</a:t>
          </a:r>
          <a:endParaRPr lang="en-US" sz="1050" kern="1200" dirty="0"/>
        </a:p>
      </dsp:txBody>
      <dsp:txXfrm>
        <a:off x="2983483" y="3528039"/>
        <a:ext cx="850713" cy="850713"/>
      </dsp:txXfrm>
    </dsp:sp>
    <dsp:sp modelId="{C0048BB7-D630-4E1E-902A-81AE47AE788D}">
      <dsp:nvSpPr>
        <dsp:cNvPr id="0" name=""/>
        <dsp:cNvSpPr/>
      </dsp:nvSpPr>
      <dsp:spPr>
        <a:xfrm>
          <a:off x="664119" y="3351850"/>
          <a:ext cx="1203091" cy="120309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Go-to-Market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Operational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Support</a:t>
          </a:r>
          <a:endParaRPr lang="en-US" sz="1050" kern="1200" dirty="0"/>
        </a:p>
      </dsp:txBody>
      <dsp:txXfrm>
        <a:off x="840308" y="3528039"/>
        <a:ext cx="850713" cy="850713"/>
      </dsp:txXfrm>
    </dsp:sp>
    <dsp:sp modelId="{0A619551-8DD1-44FD-99AF-58D38FA47913}">
      <dsp:nvSpPr>
        <dsp:cNvPr id="0" name=""/>
        <dsp:cNvSpPr/>
      </dsp:nvSpPr>
      <dsp:spPr>
        <a:xfrm>
          <a:off x="1842" y="1313570"/>
          <a:ext cx="1203091" cy="1203091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/>
              </a:solidFill>
              <a:latin typeface="Avenir Next LT Pro" panose="020B0504020202020204" pitchFamily="34" charset="0"/>
            </a:rPr>
            <a:t>Customer Experience &amp; Engagement</a:t>
          </a:r>
          <a:endParaRPr lang="en-US" sz="1050" kern="1200" dirty="0"/>
        </a:p>
      </dsp:txBody>
      <dsp:txXfrm>
        <a:off x="178031" y="1489759"/>
        <a:ext cx="850713" cy="850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33D1-9F66-4FE5-B38B-C69267D0ECF4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2B028-2E3E-49B3-898E-D7B53845E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31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F373768-D31B-4815-A971-0C3468AF75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6776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F373768-D31B-4815-A971-0C3468AF7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4877994-D1D8-4BE0-8625-06DDCBF5BC3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80B478-3DB5-45F0-BE08-189E0DD1E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0"/>
              </a:rPr>
              <a:t>Revenue Growth Program Example</a:t>
            </a:r>
            <a:endParaRPr lang="en-US" sz="3200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3ECC31-B304-34BC-99EF-93F91622195C}"/>
              </a:ext>
            </a:extLst>
          </p:cNvPr>
          <p:cNvSpPr/>
          <p:nvPr/>
        </p:nvSpPr>
        <p:spPr>
          <a:xfrm>
            <a:off x="0" y="930670"/>
            <a:ext cx="12192000" cy="886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E90B5F-039B-4671-BCCC-922FF3B76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5785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E90B5F-039B-4671-BCCC-922FF3B76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10E7A5C-278F-4727-8B9D-28A5AD29D1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CC5-6CAD-4A39-B062-0BD4BEAD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Situation and Context</a:t>
            </a:r>
            <a:br>
              <a:rPr lang="en-US" sz="3200" dirty="0">
                <a:solidFill>
                  <a:schemeClr val="accent2"/>
                </a:solidFill>
                <a:latin typeface="Avenir Next LT Pro" panose="020B0504020202020204" pitchFamily="34" charset="0"/>
              </a:rPr>
            </a:br>
            <a:endParaRPr lang="es-PE" sz="2200" dirty="0">
              <a:solidFill>
                <a:schemeClr val="accent2"/>
              </a:solidFill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6D5372E-19DD-4C3F-AC84-A2BD7AC48167}"/>
              </a:ext>
            </a:extLst>
          </p:cNvPr>
          <p:cNvSpPr/>
          <p:nvPr/>
        </p:nvSpPr>
        <p:spPr bwMode="auto">
          <a:xfrm>
            <a:off x="584012" y="1941996"/>
            <a:ext cx="5965177" cy="4299552"/>
          </a:xfrm>
          <a:prstGeom prst="roundRect">
            <a:avLst>
              <a:gd name="adj" fmla="val 2226"/>
            </a:avLst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33363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ACME has achieved $</a:t>
            </a:r>
            <a:r>
              <a:rPr lang="en-US" sz="1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150m</a:t>
            </a:r>
            <a:r>
              <a:rPr lang="en-US" sz="1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in revenue and $3b+ market cap on the strength of its technology</a:t>
            </a:r>
          </a:p>
          <a:p>
            <a:pPr marL="233363" indent="-233363" defTabSz="228600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33363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Massive growth potential remains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TAM is $40b and growing at 20% CAGR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$40b TAM across ACME’s 3 core use cases: A ($10b), B ($15b), C ($15b) </a:t>
            </a:r>
          </a:p>
          <a:p>
            <a:pPr marL="233363" indent="-233363" defTabSz="228600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33363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Top competitors are outpacing ACME in terms of revenue and/or EV</a:t>
            </a:r>
            <a:endParaRPr lang="en-US" sz="1100" baseline="300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742950" lvl="1" indent="-285750" defTabSz="228600">
              <a:spcBef>
                <a:spcPts val="500"/>
              </a:spcBef>
              <a:buClr>
                <a:schemeClr val="accent2"/>
              </a:buClr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b="1" dirty="0">
                <a:solidFill>
                  <a:schemeClr val="accent5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Competitor 1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: $1b revenue, $14b market cap</a:t>
            </a:r>
          </a:p>
          <a:p>
            <a:pPr marL="742950" lvl="1" indent="-285750" defTabSz="228600">
              <a:spcBef>
                <a:spcPts val="500"/>
              </a:spcBef>
              <a:buClr>
                <a:schemeClr val="accent2"/>
              </a:buClr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b="1" dirty="0">
                <a:solidFill>
                  <a:schemeClr val="accent3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Competitor 2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$250m revenue, $5b market cap</a:t>
            </a:r>
          </a:p>
          <a:p>
            <a:pPr marL="742950" lvl="1" indent="-285750" defTabSz="228600">
              <a:spcBef>
                <a:spcPts val="500"/>
              </a:spcBef>
              <a:buClr>
                <a:schemeClr val="accent2"/>
              </a:buClr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Competitor 3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$380m revenue, $8b market cap</a:t>
            </a:r>
            <a:endParaRPr lang="en-US" sz="1100" i="1" dirty="0">
              <a:solidFill>
                <a:srgbClr val="F19751"/>
              </a:solidFill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233363" indent="-233363" defTabSz="228600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33363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ACME must re-imagine its revenue engine in order to accelerate revenue growth and overtake competitors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Product-centric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customer-centric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orientation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Focus on delivering 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business outcomes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vs. features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Pivot toward 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higher value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customers and deals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Moving from one-size-fits 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to fit-for-purpose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GTM</a:t>
            </a:r>
          </a:p>
          <a:p>
            <a:pPr marL="742950" lvl="1" indent="-285750" defTabSz="228600">
              <a:spcBef>
                <a:spcPts val="500"/>
              </a:spcBef>
              <a:buFont typeface="Avenir Next LT Pro" panose="020B0504020202020204" pitchFamily="34" charset="0"/>
              <a:buChar char="—"/>
              <a:tabLst>
                <a:tab pos="1143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Aggressively scaling the </a:t>
            </a:r>
            <a:r>
              <a:rPr lang="en-US" sz="1100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High Velocity </a:t>
            </a:r>
            <a:r>
              <a:rPr lang="en-US" sz="1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business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A6B5C3-5DD1-5C5A-BBC7-8C6A5422E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777" y="1312281"/>
            <a:ext cx="4997113" cy="488467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09B505-543C-978B-18E1-E35641DD2636}"/>
              </a:ext>
            </a:extLst>
          </p:cNvPr>
          <p:cNvSpPr/>
          <p:nvPr/>
        </p:nvSpPr>
        <p:spPr>
          <a:xfrm>
            <a:off x="9980021" y="-10633"/>
            <a:ext cx="2222612" cy="393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BC293-6844-32B6-5FC0-AEDA8D07C3CC}"/>
              </a:ext>
            </a:extLst>
          </p:cNvPr>
          <p:cNvSpPr txBox="1"/>
          <p:nvPr/>
        </p:nvSpPr>
        <p:spPr>
          <a:xfrm>
            <a:off x="990837" y="1050553"/>
            <a:ext cx="508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Avenir Next LT Pro" panose="020B0504020202020204" pitchFamily="34" charset="0"/>
              </a:rPr>
              <a:t>ACME has phenomenal growth potential…but headwinds exist </a:t>
            </a:r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C14DBE8B-80FE-8D0D-E8A4-61F33AB1CDCA}"/>
              </a:ext>
            </a:extLst>
          </p:cNvPr>
          <p:cNvSpPr/>
          <p:nvPr/>
        </p:nvSpPr>
        <p:spPr>
          <a:xfrm>
            <a:off x="596806" y="1160807"/>
            <a:ext cx="381237" cy="42582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879143-92CB-792B-0DA7-16E920AF52C6}"/>
              </a:ext>
            </a:extLst>
          </p:cNvPr>
          <p:cNvSpPr/>
          <p:nvPr/>
        </p:nvSpPr>
        <p:spPr>
          <a:xfrm>
            <a:off x="0" y="930670"/>
            <a:ext cx="12192000" cy="886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A19DF-0B5D-9538-4A53-714FAA486537}"/>
              </a:ext>
            </a:extLst>
          </p:cNvPr>
          <p:cNvSpPr/>
          <p:nvPr/>
        </p:nvSpPr>
        <p:spPr>
          <a:xfrm>
            <a:off x="1104951" y="2512215"/>
            <a:ext cx="3199535" cy="3669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A7D0D3-D2E9-76DB-3612-1E5F0630F61A}"/>
              </a:ext>
            </a:extLst>
          </p:cNvPr>
          <p:cNvSpPr/>
          <p:nvPr/>
        </p:nvSpPr>
        <p:spPr>
          <a:xfrm>
            <a:off x="8232981" y="2490617"/>
            <a:ext cx="3199535" cy="3669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E90B5F-039B-4671-BCCC-922FF3B76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E90B5F-039B-4671-BCCC-922FF3B76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10E7A5C-278F-4727-8B9D-28A5AD29D1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CC5-6CAD-4A39-B062-0BD4BEAD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3-Year Vision and Journey</a:t>
            </a:r>
            <a:br>
              <a:rPr lang="en-US" sz="3200" dirty="0">
                <a:solidFill>
                  <a:schemeClr val="accent2"/>
                </a:solidFill>
                <a:latin typeface="Avenir Next LT Pro" panose="020B0504020202020204" pitchFamily="34" charset="0"/>
              </a:rPr>
            </a:br>
            <a:endParaRPr lang="es-PE" sz="22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C570AE-AA64-44F1-BECE-FD1216E5EE6F}"/>
              </a:ext>
            </a:extLst>
          </p:cNvPr>
          <p:cNvSpPr txBox="1"/>
          <p:nvPr/>
        </p:nvSpPr>
        <p:spPr>
          <a:xfrm>
            <a:off x="1160013" y="2819963"/>
            <a:ext cx="3082998" cy="2934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$150m in revenue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$3b market cap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~$35k average ACV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Rarely close $1m+ deals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~50% gross renewal rate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Product-centric strategy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One-size-fits-all GTM strategy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Lead with feature functionality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Disjointed channel strategy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Largely untapped Velocity segment</a:t>
            </a:r>
          </a:p>
          <a:p>
            <a:pPr marL="233363" indent="-233363" defTabSz="2286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Affinity with technical buyers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1558A-414F-4F27-9ADA-B148D250D278}"/>
              </a:ext>
            </a:extLst>
          </p:cNvPr>
          <p:cNvSpPr txBox="1"/>
          <p:nvPr/>
        </p:nvSpPr>
        <p:spPr>
          <a:xfrm>
            <a:off x="8366526" y="2655816"/>
            <a:ext cx="2971798" cy="3262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&gt;$1b in revenue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$11b market cap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&gt;$140k average ACV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Regularly close $3-5m deals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&gt;80% gross renewal rate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Market- centric strategy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Segmented, multi-modal GTM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Lead with business value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Channel = force multiplier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Scaled High Velocity business</a:t>
            </a:r>
          </a:p>
          <a:p>
            <a:pPr marL="233363" indent="-233363" defTabSz="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Affinity with technical </a:t>
            </a:r>
            <a:r>
              <a:rPr lang="en-US" sz="1300" i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3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economic buyers</a:t>
            </a:r>
          </a:p>
        </p:txBody>
      </p:sp>
      <p:sp>
        <p:nvSpPr>
          <p:cNvPr id="23" name="Google Shape;4407;p360">
            <a:extLst>
              <a:ext uri="{FF2B5EF4-FFF2-40B4-BE49-F238E27FC236}">
                <a16:creationId xmlns:a16="http://schemas.microsoft.com/office/drawing/2014/main" id="{440652EA-5886-4E1E-B1A3-1125CFC5D168}"/>
              </a:ext>
            </a:extLst>
          </p:cNvPr>
          <p:cNvSpPr/>
          <p:nvPr/>
        </p:nvSpPr>
        <p:spPr>
          <a:xfrm>
            <a:off x="4369730" y="3488807"/>
            <a:ext cx="3798006" cy="70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Fundamental shift in where and how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ACME goes to market</a:t>
            </a:r>
            <a:endParaRPr kumimoji="0" sz="160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venir Next LT Pro" panose="020B05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1DD37A-B7B6-7078-F260-06D32D6945AB}"/>
              </a:ext>
            </a:extLst>
          </p:cNvPr>
          <p:cNvSpPr/>
          <p:nvPr/>
        </p:nvSpPr>
        <p:spPr>
          <a:xfrm>
            <a:off x="9980021" y="-10633"/>
            <a:ext cx="2222612" cy="393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6F6940-50F1-45F7-814A-66C30B15826D}"/>
              </a:ext>
            </a:extLst>
          </p:cNvPr>
          <p:cNvSpPr/>
          <p:nvPr/>
        </p:nvSpPr>
        <p:spPr bwMode="auto">
          <a:xfrm>
            <a:off x="10527322" y="2526454"/>
            <a:ext cx="821635" cy="788670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700" b="1">
                <a:solidFill>
                  <a:schemeClr val="bg1"/>
                </a:solidFill>
                <a:latin typeface="Avenir Next LT Pro" panose="020B0504020202020204" pitchFamily="34" charset="0"/>
              </a:rPr>
              <a:t>FY24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ECAFDA-FBA2-4526-98FE-5C94E68BC166}"/>
              </a:ext>
            </a:extLst>
          </p:cNvPr>
          <p:cNvSpPr/>
          <p:nvPr/>
        </p:nvSpPr>
        <p:spPr bwMode="auto">
          <a:xfrm>
            <a:off x="3421376" y="2558353"/>
            <a:ext cx="821635" cy="788670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700" b="1">
                <a:solidFill>
                  <a:schemeClr val="bg1"/>
                </a:solidFill>
                <a:latin typeface="Avenir Next LT Pro" panose="020B0504020202020204" pitchFamily="34" charset="0"/>
              </a:rPr>
              <a:t>FY21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329DD3-5EE4-97C3-34A0-A404086F00D6}"/>
              </a:ext>
            </a:extLst>
          </p:cNvPr>
          <p:cNvSpPr txBox="1"/>
          <p:nvPr/>
        </p:nvSpPr>
        <p:spPr>
          <a:xfrm>
            <a:off x="990837" y="1189052"/>
            <a:ext cx="9246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 Next LT Pro" panose="020B0504020202020204" pitchFamily="34" charset="0"/>
              </a:rPr>
              <a:t>Dramatically accelerating growth will require re-imagining ACME’s revenue engine </a:t>
            </a:r>
            <a:endParaRPr lang="en-US" dirty="0"/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311DFB21-E192-8A15-CB2C-9D83933765DB}"/>
              </a:ext>
            </a:extLst>
          </p:cNvPr>
          <p:cNvSpPr/>
          <p:nvPr/>
        </p:nvSpPr>
        <p:spPr>
          <a:xfrm>
            <a:off x="609600" y="1160808"/>
            <a:ext cx="381237" cy="42582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818C9C-9844-1F87-880A-7351738746DC}"/>
              </a:ext>
            </a:extLst>
          </p:cNvPr>
          <p:cNvCxnSpPr>
            <a:cxnSpLocks/>
          </p:cNvCxnSpPr>
          <p:nvPr/>
        </p:nvCxnSpPr>
        <p:spPr>
          <a:xfrm>
            <a:off x="4916266" y="4342973"/>
            <a:ext cx="2704933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6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E90B5F-039B-4671-BCCC-922FF3B76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E90B5F-039B-4671-BCCC-922FF3B76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10E7A5C-278F-4727-8B9D-28A5AD29D1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CC5-6CAD-4A39-B062-0BD4BEAD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105279"/>
            <a:ext cx="10962290" cy="767853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Current Growth Initiatives </a:t>
            </a:r>
            <a:br>
              <a:rPr lang="en-US" sz="3200" dirty="0">
                <a:solidFill>
                  <a:schemeClr val="accent2"/>
                </a:solidFill>
                <a:latin typeface="Avenir Next LT Pro" panose="020B0504020202020204" pitchFamily="34" charset="0"/>
              </a:rPr>
            </a:br>
            <a:endParaRPr lang="es-PE" sz="2200" dirty="0">
              <a:solidFill>
                <a:schemeClr val="accent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162654-4226-4F77-917D-19325B20DA25}"/>
              </a:ext>
            </a:extLst>
          </p:cNvPr>
          <p:cNvGrpSpPr/>
          <p:nvPr/>
        </p:nvGrpSpPr>
        <p:grpSpPr>
          <a:xfrm>
            <a:off x="609600" y="1295932"/>
            <a:ext cx="11644825" cy="5065524"/>
            <a:chOff x="349055" y="1295400"/>
            <a:chExt cx="11644825" cy="506552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864514-DA1D-46C4-A5D2-31396A323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2265681"/>
              <a:ext cx="9906000" cy="50798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Google Shape;4418;p360">
              <a:extLst>
                <a:ext uri="{FF2B5EF4-FFF2-40B4-BE49-F238E27FC236}">
                  <a16:creationId xmlns:a16="http://schemas.microsoft.com/office/drawing/2014/main" id="{9D558D5F-410D-42FB-BA68-4A07EECCBD98}"/>
                </a:ext>
              </a:extLst>
            </p:cNvPr>
            <p:cNvSpPr/>
            <p:nvPr/>
          </p:nvSpPr>
          <p:spPr>
            <a:xfrm>
              <a:off x="349055" y="1393959"/>
              <a:ext cx="1555945" cy="48358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1400" kern="0">
                  <a:solidFill>
                    <a:srgbClr val="FFFFFF"/>
                  </a:solidFill>
                  <a:latin typeface="Avenir Next LT Pro" panose="020B0504020202020204" pitchFamily="34" charset="0"/>
                  <a:ea typeface="Inter"/>
                  <a:sym typeface="Inter"/>
                </a:rPr>
                <a:t>Revenue </a:t>
              </a:r>
            </a:p>
            <a:p>
              <a:pPr algn="ctr"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1400" kern="0">
                  <a:solidFill>
                    <a:srgbClr val="FFFFFF"/>
                  </a:solidFill>
                  <a:latin typeface="Avenir Next LT Pro" panose="020B0504020202020204" pitchFamily="34" charset="0"/>
                  <a:ea typeface="Inter"/>
                  <a:sym typeface="Inter"/>
                </a:rPr>
                <a:t>Growth Office</a:t>
              </a:r>
              <a:endParaRPr sz="1400" kern="0">
                <a:solidFill>
                  <a:srgbClr val="FFFFFF"/>
                </a:solidFill>
                <a:latin typeface="Avenir Next LT Pro" panose="020B0504020202020204" pitchFamily="34" charset="0"/>
                <a:ea typeface="Inter"/>
                <a:sym typeface="Inter"/>
              </a:endParaRPr>
            </a:p>
          </p:txBody>
        </p:sp>
        <p:sp>
          <p:nvSpPr>
            <p:cNvPr id="26" name="Google Shape;4400;p360">
              <a:extLst>
                <a:ext uri="{FF2B5EF4-FFF2-40B4-BE49-F238E27FC236}">
                  <a16:creationId xmlns:a16="http://schemas.microsoft.com/office/drawing/2014/main" id="{6A9EE8E6-F2A8-43DA-895D-3C19179F33CC}"/>
                </a:ext>
              </a:extLst>
            </p:cNvPr>
            <p:cNvSpPr/>
            <p:nvPr/>
          </p:nvSpPr>
          <p:spPr>
            <a:xfrm>
              <a:off x="2057400" y="1393960"/>
              <a:ext cx="2013295" cy="7124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400" kern="0" dirty="0">
                  <a:solidFill>
                    <a:srgbClr val="FFFFFF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Key Accounts Strategy</a:t>
              </a:r>
            </a:p>
          </p:txBody>
        </p:sp>
        <p:sp>
          <p:nvSpPr>
            <p:cNvPr id="27" name="Google Shape;4414;p360">
              <a:extLst>
                <a:ext uri="{FF2B5EF4-FFF2-40B4-BE49-F238E27FC236}">
                  <a16:creationId xmlns:a16="http://schemas.microsoft.com/office/drawing/2014/main" id="{4F78A51B-D10E-4C97-B678-27934A8D6FB3}"/>
                </a:ext>
              </a:extLst>
            </p:cNvPr>
            <p:cNvSpPr/>
            <p:nvPr/>
          </p:nvSpPr>
          <p:spPr>
            <a:xfrm>
              <a:off x="2057400" y="2457502"/>
              <a:ext cx="2021050" cy="7124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400" kern="0" dirty="0">
                  <a:solidFill>
                    <a:srgbClr val="FFFFFF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Channel Sales</a:t>
              </a:r>
            </a:p>
          </p:txBody>
        </p:sp>
        <p:sp>
          <p:nvSpPr>
            <p:cNvPr id="28" name="Google Shape;4416;p360">
              <a:extLst>
                <a:ext uri="{FF2B5EF4-FFF2-40B4-BE49-F238E27FC236}">
                  <a16:creationId xmlns:a16="http://schemas.microsoft.com/office/drawing/2014/main" id="{408B2F14-E9BA-457C-A880-78911C686DE0}"/>
                </a:ext>
              </a:extLst>
            </p:cNvPr>
            <p:cNvSpPr/>
            <p:nvPr/>
          </p:nvSpPr>
          <p:spPr>
            <a:xfrm>
              <a:off x="2065155" y="3478582"/>
              <a:ext cx="2013295" cy="7124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400" kern="0">
                  <a:solidFill>
                    <a:srgbClr val="FFFFFF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Customer Success</a:t>
              </a:r>
            </a:p>
          </p:txBody>
        </p:sp>
        <p:sp>
          <p:nvSpPr>
            <p:cNvPr id="29" name="Google Shape;4418;p360">
              <a:extLst>
                <a:ext uri="{FF2B5EF4-FFF2-40B4-BE49-F238E27FC236}">
                  <a16:creationId xmlns:a16="http://schemas.microsoft.com/office/drawing/2014/main" id="{909A1C7B-FA1B-45AE-8709-A5BDC108AEA1}"/>
                </a:ext>
              </a:extLst>
            </p:cNvPr>
            <p:cNvSpPr/>
            <p:nvPr/>
          </p:nvSpPr>
          <p:spPr>
            <a:xfrm>
              <a:off x="2065155" y="4479342"/>
              <a:ext cx="2013295" cy="71241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400" kern="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RevOps</a:t>
              </a:r>
            </a:p>
          </p:txBody>
        </p:sp>
        <p:sp>
          <p:nvSpPr>
            <p:cNvPr id="30" name="Google Shape;4418;p360">
              <a:extLst>
                <a:ext uri="{FF2B5EF4-FFF2-40B4-BE49-F238E27FC236}">
                  <a16:creationId xmlns:a16="http://schemas.microsoft.com/office/drawing/2014/main" id="{0C63FAAD-7E00-42E9-9E61-A16817E3C655}"/>
                </a:ext>
              </a:extLst>
            </p:cNvPr>
            <p:cNvSpPr/>
            <p:nvPr/>
          </p:nvSpPr>
          <p:spPr>
            <a:xfrm>
              <a:off x="2049645" y="5535983"/>
              <a:ext cx="2021050" cy="7124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400" kern="0" dirty="0">
                  <a:solidFill>
                    <a:srgbClr val="FFFFFF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Renewals</a:t>
              </a:r>
            </a:p>
          </p:txBody>
        </p:sp>
        <p:sp>
          <p:nvSpPr>
            <p:cNvPr id="31" name="Google Shape;4407;p360">
              <a:extLst>
                <a:ext uri="{FF2B5EF4-FFF2-40B4-BE49-F238E27FC236}">
                  <a16:creationId xmlns:a16="http://schemas.microsoft.com/office/drawing/2014/main" id="{F944A2EC-F1D6-4AC3-8D92-D553E46AB3A7}"/>
                </a:ext>
              </a:extLst>
            </p:cNvPr>
            <p:cNvSpPr/>
            <p:nvPr/>
          </p:nvSpPr>
          <p:spPr>
            <a:xfrm>
              <a:off x="4135004" y="1393187"/>
              <a:ext cx="1742636" cy="708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GB" sz="1300" b="1" i="1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Goal</a:t>
              </a:r>
              <a:r>
                <a:rPr kumimoji="0" lang="en-GB" sz="13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: </a:t>
              </a:r>
              <a:r>
                <a:rPr kumimoji="0" lang="en-GB" sz="13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Create a platform for driving large deals</a:t>
              </a:r>
              <a:endParaRPr kumimoji="0" sz="13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32" name="Google Shape;4408;p360">
              <a:extLst>
                <a:ext uri="{FF2B5EF4-FFF2-40B4-BE49-F238E27FC236}">
                  <a16:creationId xmlns:a16="http://schemas.microsoft.com/office/drawing/2014/main" id="{87237542-888B-470A-9303-E234DF1DE531}"/>
                </a:ext>
              </a:extLst>
            </p:cNvPr>
            <p:cNvSpPr/>
            <p:nvPr/>
          </p:nvSpPr>
          <p:spPr>
            <a:xfrm>
              <a:off x="4135003" y="2469848"/>
              <a:ext cx="1874639" cy="71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lang="en-GB" sz="1300" b="1" i="1" kern="0" dirty="0">
                  <a:solidFill>
                    <a:schemeClr val="accent2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Goal: </a:t>
              </a:r>
              <a:r>
                <a:rPr lang="en-GB" sz="1300" i="1" kern="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Drive expansion in the </a:t>
              </a:r>
              <a:r>
                <a:rPr kumimoji="0" lang="en-GB" sz="13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High Velocity segment</a:t>
              </a:r>
              <a:endParaRPr kumimoji="0" sz="13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33" name="Google Shape;4409;p360">
              <a:extLst>
                <a:ext uri="{FF2B5EF4-FFF2-40B4-BE49-F238E27FC236}">
                  <a16:creationId xmlns:a16="http://schemas.microsoft.com/office/drawing/2014/main" id="{F74DC364-6F3E-48E2-83A7-8B8166B4F1BF}"/>
                </a:ext>
              </a:extLst>
            </p:cNvPr>
            <p:cNvSpPr/>
            <p:nvPr/>
          </p:nvSpPr>
          <p:spPr>
            <a:xfrm>
              <a:off x="4135004" y="3456862"/>
              <a:ext cx="1351396" cy="71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lang="en-GB" sz="1300" b="1" i="1" kern="0" dirty="0">
                  <a:solidFill>
                    <a:schemeClr val="accent2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Goal: </a:t>
              </a:r>
              <a:r>
                <a:rPr kumimoji="0" lang="en-GB" sz="13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Improve CS impact and effectiveness</a:t>
              </a:r>
              <a:endParaRPr kumimoji="0" sz="13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34" name="Google Shape;4410;p360">
              <a:extLst>
                <a:ext uri="{FF2B5EF4-FFF2-40B4-BE49-F238E27FC236}">
                  <a16:creationId xmlns:a16="http://schemas.microsoft.com/office/drawing/2014/main" id="{DF6CD9C3-2367-4B43-96E3-0C155696C321}"/>
                </a:ext>
              </a:extLst>
            </p:cNvPr>
            <p:cNvSpPr/>
            <p:nvPr/>
          </p:nvSpPr>
          <p:spPr>
            <a:xfrm>
              <a:off x="4124843" y="4446245"/>
              <a:ext cx="1884799" cy="71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lang="en-GB" sz="1300" b="1" i="1" kern="0" dirty="0">
                  <a:solidFill>
                    <a:schemeClr val="accent2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Goal: </a:t>
              </a:r>
              <a:r>
                <a:rPr kumimoji="0" lang="en-GB" sz="13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Increase operational performance visibility</a:t>
              </a:r>
              <a:endParaRPr kumimoji="0" sz="13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35" name="Google Shape;4410;p360">
              <a:extLst>
                <a:ext uri="{FF2B5EF4-FFF2-40B4-BE49-F238E27FC236}">
                  <a16:creationId xmlns:a16="http://schemas.microsoft.com/office/drawing/2014/main" id="{C9B68F5F-4C5E-4C90-A694-1E0F091D1586}"/>
                </a:ext>
              </a:extLst>
            </p:cNvPr>
            <p:cNvSpPr/>
            <p:nvPr/>
          </p:nvSpPr>
          <p:spPr>
            <a:xfrm>
              <a:off x="4123229" y="5517421"/>
              <a:ext cx="1555945" cy="71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lang="en-GB" sz="1300" b="1" i="1" kern="0" dirty="0">
                  <a:solidFill>
                    <a:schemeClr val="accent2"/>
                  </a:solidFill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Goal: </a:t>
              </a:r>
              <a:r>
                <a:rPr kumimoji="0" lang="en-GB" sz="13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Increase gross and net retention rates</a:t>
              </a:r>
              <a:endParaRPr kumimoji="0" sz="13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36" name="Google Shape;4538;p366">
              <a:extLst>
                <a:ext uri="{FF2B5EF4-FFF2-40B4-BE49-F238E27FC236}">
                  <a16:creationId xmlns:a16="http://schemas.microsoft.com/office/drawing/2014/main" id="{C7D7FC08-A7CC-41C3-A812-62E68D5419FE}"/>
                </a:ext>
              </a:extLst>
            </p:cNvPr>
            <p:cNvSpPr txBox="1"/>
            <p:nvPr/>
          </p:nvSpPr>
          <p:spPr>
            <a:xfrm>
              <a:off x="5979160" y="1303842"/>
              <a:ext cx="4572000" cy="91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Segment Enterprise accounts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Develop coverage model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Design key roles</a:t>
              </a:r>
            </a:p>
          </p:txBody>
        </p:sp>
        <p:sp>
          <p:nvSpPr>
            <p:cNvPr id="37" name="Google Shape;4538;p366">
              <a:extLst>
                <a:ext uri="{FF2B5EF4-FFF2-40B4-BE49-F238E27FC236}">
                  <a16:creationId xmlns:a16="http://schemas.microsoft.com/office/drawing/2014/main" id="{F46100F7-9DC7-4547-9F27-2C05D18234C8}"/>
                </a:ext>
              </a:extLst>
            </p:cNvPr>
            <p:cNvSpPr txBox="1"/>
            <p:nvPr/>
          </p:nvSpPr>
          <p:spPr>
            <a:xfrm>
              <a:off x="5990243" y="2457143"/>
              <a:ext cx="3229973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Systematize engagement model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Develop awareness strategy</a:t>
              </a:r>
            </a:p>
          </p:txBody>
        </p:sp>
        <p:sp>
          <p:nvSpPr>
            <p:cNvPr id="38" name="Google Shape;4538;p366">
              <a:extLst>
                <a:ext uri="{FF2B5EF4-FFF2-40B4-BE49-F238E27FC236}">
                  <a16:creationId xmlns:a16="http://schemas.microsoft.com/office/drawing/2014/main" id="{1D1FF874-E3F9-41A6-97D5-289F5FC980CF}"/>
                </a:ext>
              </a:extLst>
            </p:cNvPr>
            <p:cNvSpPr txBox="1"/>
            <p:nvPr/>
          </p:nvSpPr>
          <p:spPr>
            <a:xfrm>
              <a:off x="6004560" y="3377005"/>
              <a:ext cx="2865120" cy="91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Define value props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Design engagement processes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Determine renewal ownership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559F13-B36D-4BB0-8940-23C0F7578E72}"/>
                </a:ext>
              </a:extLst>
            </p:cNvPr>
            <p:cNvSpPr txBox="1"/>
            <p:nvPr/>
          </p:nvSpPr>
          <p:spPr>
            <a:xfrm>
              <a:off x="6009641" y="4489143"/>
              <a:ext cx="2093751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>
                <a:defRPr lang="en-US"/>
              </a:defPPr>
              <a:lvl1pPr marL="342900" lvl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Char char="•"/>
                <a:defRPr sz="1300">
                  <a:latin typeface="Avenir Next LT Pro" panose="020B0504020202020204" pitchFamily="34" charset="0"/>
                  <a:ea typeface="Inter"/>
                  <a:cs typeface="Inter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US" sz="1200">
                  <a:sym typeface="Inter"/>
                </a:rPr>
                <a:t>Build organization </a:t>
              </a:r>
            </a:p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US" sz="1200">
                  <a:sym typeface="Inter"/>
                </a:rPr>
                <a:t>Develop dashboards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5ED526-F8CB-48EA-B117-16998DFC0130}"/>
                </a:ext>
              </a:extLst>
            </p:cNvPr>
            <p:cNvSpPr txBox="1"/>
            <p:nvPr/>
          </p:nvSpPr>
          <p:spPr>
            <a:xfrm>
              <a:off x="6009642" y="5454725"/>
              <a:ext cx="2694620" cy="87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>
                <a:defRPr lang="en-US"/>
              </a:defPPr>
              <a:lvl1pPr marL="342900" lvl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Char char="•"/>
                <a:defRPr sz="1300">
                  <a:latin typeface="Avenir Next LT Pro" panose="020B0504020202020204" pitchFamily="34" charset="0"/>
                  <a:ea typeface="Inter"/>
                  <a:cs typeface="Inter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US" sz="1200">
                  <a:sym typeface="Inter"/>
                </a:rPr>
                <a:t>Design org. model</a:t>
              </a:r>
            </a:p>
            <a:p>
              <a:pPr marL="34290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sym typeface="Inter"/>
                </a:rPr>
                <a:t>Define roles, responsibilities, rules of engagement</a:t>
              </a:r>
            </a:p>
          </p:txBody>
        </p:sp>
        <p:sp>
          <p:nvSpPr>
            <p:cNvPr id="41" name="Google Shape;4538;p366">
              <a:extLst>
                <a:ext uri="{FF2B5EF4-FFF2-40B4-BE49-F238E27FC236}">
                  <a16:creationId xmlns:a16="http://schemas.microsoft.com/office/drawing/2014/main" id="{C9DD9F16-1C6B-4DDD-BC36-57E152E3C43D}"/>
                </a:ext>
              </a:extLst>
            </p:cNvPr>
            <p:cNvSpPr txBox="1"/>
            <p:nvPr/>
          </p:nvSpPr>
          <p:spPr>
            <a:xfrm>
              <a:off x="8793480" y="1295400"/>
              <a:ext cx="3142298" cy="91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Establish account planning process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Develop ABM framework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Build enablement materials</a:t>
              </a:r>
              <a:endParaRPr sz="1200" dirty="0"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42" name="Google Shape;4538;p366">
              <a:extLst>
                <a:ext uri="{FF2B5EF4-FFF2-40B4-BE49-F238E27FC236}">
                  <a16:creationId xmlns:a16="http://schemas.microsoft.com/office/drawing/2014/main" id="{0418B435-AE30-49B6-AF1A-3FB3A57F183C}"/>
                </a:ext>
              </a:extLst>
            </p:cNvPr>
            <p:cNvSpPr txBox="1"/>
            <p:nvPr/>
          </p:nvSpPr>
          <p:spPr>
            <a:xfrm>
              <a:off x="8793480" y="2457143"/>
              <a:ext cx="2648615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Eliminate friction points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Improve onboarding</a:t>
              </a:r>
              <a:endParaRPr sz="1200" dirty="0">
                <a:latin typeface="Avenir Next LT Pro" panose="020B0504020202020204" pitchFamily="34" charset="0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89E855-750E-401F-8C29-DF41748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3271522"/>
              <a:ext cx="9906000" cy="50798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D0A9E0-FBB9-4457-B475-D5CB5C383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4282442"/>
              <a:ext cx="9906000" cy="50798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CCB44A-6033-4CE8-A102-5FC866D67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0" y="5303522"/>
              <a:ext cx="9906000" cy="50798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Google Shape;4538;p366">
              <a:extLst>
                <a:ext uri="{FF2B5EF4-FFF2-40B4-BE49-F238E27FC236}">
                  <a16:creationId xmlns:a16="http://schemas.microsoft.com/office/drawing/2014/main" id="{4C7A7D82-C4EE-4FFF-9F74-1AEAF4E563F2}"/>
                </a:ext>
              </a:extLst>
            </p:cNvPr>
            <p:cNvSpPr txBox="1"/>
            <p:nvPr/>
          </p:nvSpPr>
          <p:spPr>
            <a:xfrm>
              <a:off x="8793480" y="3377005"/>
              <a:ext cx="2706717" cy="91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Redesign coverage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Design key roles</a:t>
              </a:r>
            </a:p>
            <a:p>
              <a:pPr marL="342900" lvl="0" indent="-285750" algn="l" rtl="0"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latin typeface="Avenir Next LT Pro" panose="020B0504020202020204" pitchFamily="34" charset="0"/>
                  <a:ea typeface="Inter"/>
                  <a:cs typeface="Inter"/>
                  <a:sym typeface="Inter"/>
                </a:rPr>
                <a:t>Develop KPIs and scorecards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03251D-3AE1-4121-BE91-917C8B2B52B1}"/>
                </a:ext>
              </a:extLst>
            </p:cNvPr>
            <p:cNvSpPr txBox="1"/>
            <p:nvPr/>
          </p:nvSpPr>
          <p:spPr>
            <a:xfrm>
              <a:off x="8784246" y="4489907"/>
              <a:ext cx="3209634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>
                <a:defRPr lang="en-US"/>
              </a:defPPr>
              <a:lvl1pPr marL="342900" lvl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Char char="•"/>
                <a:defRPr sz="1300">
                  <a:latin typeface="Avenir Next LT Pro" panose="020B0504020202020204" pitchFamily="34" charset="0"/>
                  <a:ea typeface="Inter"/>
                  <a:cs typeface="Inter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US" sz="1200">
                  <a:sym typeface="Inter"/>
                </a:rPr>
                <a:t>Establish Interlock process, cadence</a:t>
              </a:r>
            </a:p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US" sz="1200">
                  <a:sym typeface="Inter"/>
                </a:rPr>
                <a:t>Fortify Sales tools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B48471-3F2D-4C07-9E82-B71C438B1C07}"/>
                </a:ext>
              </a:extLst>
            </p:cNvPr>
            <p:cNvSpPr txBox="1"/>
            <p:nvPr/>
          </p:nvSpPr>
          <p:spPr>
            <a:xfrm>
              <a:off x="8793480" y="5445329"/>
              <a:ext cx="2694619" cy="91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>
                <a:defRPr lang="en-US"/>
              </a:defPPr>
              <a:lvl1pPr marL="342900" lvl="0" indent="-2857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Char char="•"/>
                <a:defRPr sz="1300">
                  <a:latin typeface="Avenir Next LT Pro" panose="020B0504020202020204" pitchFamily="34" charset="0"/>
                  <a:ea typeface="Inter"/>
                  <a:cs typeface="Inter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300"/>
                </a:spcAft>
              </a:pPr>
              <a:r>
                <a:rPr lang="en-US" sz="1200">
                  <a:sym typeface="Inter"/>
                </a:rPr>
                <a:t>Develop coverage model</a:t>
              </a:r>
            </a:p>
            <a:p>
              <a:pPr marL="34290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sym typeface="Inter"/>
                </a:rPr>
                <a:t>Develop comp plan</a:t>
              </a:r>
            </a:p>
            <a:p>
              <a:pPr marL="34290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ts val="1500"/>
                <a:buFont typeface="Arial" panose="020B0604020202020204" pitchFamily="34" charset="0"/>
                <a:buChar char="•"/>
              </a:pPr>
              <a:r>
                <a:rPr lang="en-US" sz="1200">
                  <a:sym typeface="Inter"/>
                </a:rPr>
                <a:t>Develop talent strategy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A1988A-C998-D338-70DA-4AEC8B36BBC8}"/>
              </a:ext>
            </a:extLst>
          </p:cNvPr>
          <p:cNvSpPr/>
          <p:nvPr/>
        </p:nvSpPr>
        <p:spPr>
          <a:xfrm>
            <a:off x="9980021" y="-10633"/>
            <a:ext cx="2222612" cy="393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A4EEE-EF4F-2748-143C-64B8354026FE}"/>
              </a:ext>
            </a:extLst>
          </p:cNvPr>
          <p:cNvSpPr txBox="1"/>
          <p:nvPr/>
        </p:nvSpPr>
        <p:spPr>
          <a:xfrm>
            <a:off x="990837" y="895645"/>
            <a:ext cx="8193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 Next LT Pro" panose="020B0504020202020204" pitchFamily="34" charset="0"/>
              </a:rPr>
              <a:t>Ongoing efforts have put ACME on the path to its 3-year goals </a:t>
            </a:r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9E4C4BFA-AC62-8D4B-42B8-E00F9BD902F8}"/>
              </a:ext>
            </a:extLst>
          </p:cNvPr>
          <p:cNvSpPr/>
          <p:nvPr/>
        </p:nvSpPr>
        <p:spPr>
          <a:xfrm>
            <a:off x="609600" y="870111"/>
            <a:ext cx="381237" cy="42582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1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E90B5F-039B-4671-BCCC-922FF3B76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E90B5F-039B-4671-BCCC-922FF3B76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10E7A5C-278F-4727-8B9D-28A5AD29D1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CC5-6CAD-4A39-B062-0BD4BEAD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Additional Growth Levers</a:t>
            </a:r>
            <a:br>
              <a:rPr lang="en-US" sz="3200" dirty="0">
                <a:solidFill>
                  <a:schemeClr val="accent2"/>
                </a:solidFill>
                <a:latin typeface="Avenir Next LT Pro" panose="020B0504020202020204" pitchFamily="34" charset="0"/>
              </a:rPr>
            </a:br>
            <a:endParaRPr lang="es-PE" sz="2200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8294B-2B33-4919-8290-39B25ED52C0F}"/>
              </a:ext>
            </a:extLst>
          </p:cNvPr>
          <p:cNvSpPr txBox="1"/>
          <p:nvPr/>
        </p:nvSpPr>
        <p:spPr>
          <a:xfrm>
            <a:off x="4328160" y="5070706"/>
            <a:ext cx="16256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Go-to-Market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Operational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F5B06-FD14-4E15-8749-F4AFCEE011E9}"/>
              </a:ext>
            </a:extLst>
          </p:cNvPr>
          <p:cNvSpPr txBox="1"/>
          <p:nvPr/>
        </p:nvSpPr>
        <p:spPr>
          <a:xfrm>
            <a:off x="5186680" y="2152722"/>
            <a:ext cx="17678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Account Retention &amp; Expansion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9215B-4BEE-4678-B0C5-914042C7ADAF}"/>
              </a:ext>
            </a:extLst>
          </p:cNvPr>
          <p:cNvSpPr txBox="1"/>
          <p:nvPr/>
        </p:nvSpPr>
        <p:spPr>
          <a:xfrm>
            <a:off x="3667760" y="3281514"/>
            <a:ext cx="17678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Customer Experience &amp; 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E2224-0748-4229-8243-756F55FBBC2B}"/>
              </a:ext>
            </a:extLst>
          </p:cNvPr>
          <p:cNvSpPr txBox="1"/>
          <p:nvPr/>
        </p:nvSpPr>
        <p:spPr>
          <a:xfrm>
            <a:off x="6705600" y="3434966"/>
            <a:ext cx="17678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Routes to 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63E32-A316-4B30-A95A-F2E27B4269C2}"/>
              </a:ext>
            </a:extLst>
          </p:cNvPr>
          <p:cNvSpPr txBox="1"/>
          <p:nvPr/>
        </p:nvSpPr>
        <p:spPr>
          <a:xfrm>
            <a:off x="6248402" y="5060546"/>
            <a:ext cx="14376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</a:rPr>
              <a:t>Talent Acquisition &amp; Enablement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9656F-76C2-4FA9-A42F-B4D6D7FA6D78}"/>
              </a:ext>
            </a:extLst>
          </p:cNvPr>
          <p:cNvSpPr txBox="1"/>
          <p:nvPr/>
        </p:nvSpPr>
        <p:spPr>
          <a:xfrm>
            <a:off x="8533897" y="4878497"/>
            <a:ext cx="372567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venir Next LT Pro" panose="020B0504020202020204" pitchFamily="34" charset="0"/>
                <a:sym typeface="Inter"/>
              </a:rPr>
              <a:t>Cross-functional talent strategy</a:t>
            </a:r>
          </a:p>
          <a:p>
            <a:pPr marL="231775" indent="-231775" algn="l" defTabSz="914400" rtl="0" eaLnBrk="1" latinLnBrk="0" hangingPunct="1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</a:rPr>
              <a:t>Employee experience design</a:t>
            </a:r>
          </a:p>
          <a:p>
            <a:pPr marL="231775" lvl="0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venir Next LT Pro" panose="020B0504020202020204" pitchFamily="34" charset="0"/>
                <a:sym typeface="Inter"/>
              </a:rPr>
              <a:t>Onboarding programs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venir Next LT Pro" panose="020B0504020202020204" pitchFamily="34" charset="0"/>
                <a:sym typeface="Inter"/>
              </a:rPr>
              <a:t>High potential programs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venir Next LT Pro" panose="020B0504020202020204" pitchFamily="34" charset="0"/>
                <a:sym typeface="Inter"/>
              </a:rPr>
              <a:t>Comp and quota optimization</a:t>
            </a:r>
            <a:endParaRPr lang="en-US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A41CC-1D0A-42D3-9EBF-3EC68AD81420}"/>
              </a:ext>
            </a:extLst>
          </p:cNvPr>
          <p:cNvSpPr txBox="1"/>
          <p:nvPr/>
        </p:nvSpPr>
        <p:spPr>
          <a:xfrm>
            <a:off x="533400" y="2857523"/>
            <a:ext cx="3190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CS workstream execution</a:t>
            </a:r>
          </a:p>
          <a:p>
            <a:pPr marL="234950" lvl="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Segmented Customer Experience (CX) strategy and processes</a:t>
            </a:r>
          </a:p>
          <a:p>
            <a:pPr marL="234950" lvl="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rPr>
              <a:t>Customer use case definition</a:t>
            </a:r>
          </a:p>
          <a:p>
            <a:pPr marL="234950" indent="-234950" algn="l" defTabSz="914400" rtl="0" eaLnBrk="1" latinLnBrk="0" hangingPunct="1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rPr>
              <a:t>CX analytics program</a:t>
            </a:r>
            <a:endParaRPr lang="en-US" sz="1300" kern="1200" dirty="0">
              <a:solidFill>
                <a:schemeClr val="dk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F72E5-D43C-4EFA-878E-9A52E8EBD808}"/>
              </a:ext>
            </a:extLst>
          </p:cNvPr>
          <p:cNvSpPr txBox="1"/>
          <p:nvPr/>
        </p:nvSpPr>
        <p:spPr>
          <a:xfrm>
            <a:off x="8549351" y="2818247"/>
            <a:ext cx="35102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Distribution strategies</a:t>
            </a:r>
          </a:p>
          <a:p>
            <a:pPr marL="231775" lvl="0" indent="-231775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Partner segmentation / prioritization</a:t>
            </a:r>
          </a:p>
          <a:p>
            <a:pPr marL="231775" lvl="0" indent="-231775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Channel engagement model</a:t>
            </a:r>
          </a:p>
          <a:p>
            <a:pPr marL="231775" lvl="0" indent="-231775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Partner incentive model</a:t>
            </a:r>
          </a:p>
          <a:p>
            <a:pPr marL="231775" lvl="0" indent="-231775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Partner enablement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2052F-58DD-4BA2-8B26-9991CB8B501B}"/>
              </a:ext>
            </a:extLst>
          </p:cNvPr>
          <p:cNvSpPr txBox="1"/>
          <p:nvPr/>
        </p:nvSpPr>
        <p:spPr>
          <a:xfrm>
            <a:off x="533400" y="1291638"/>
            <a:ext cx="436767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Value Based Solution selling workstream execution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Renewals Model Shift workstream execution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High Velocity Inside Sales buildout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ea typeface="Inter"/>
                <a:cs typeface="Inter"/>
                <a:sym typeface="Inter"/>
              </a:rPr>
              <a:t>Revenue Marketing strategy and program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A942AB-97D2-462A-BF91-239C61A4A63D}"/>
              </a:ext>
            </a:extLst>
          </p:cNvPr>
          <p:cNvSpPr txBox="1"/>
          <p:nvPr/>
        </p:nvSpPr>
        <p:spPr>
          <a:xfrm>
            <a:off x="533400" y="4878497"/>
            <a:ext cx="361188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1775" algn="l" defTabSz="914400" rtl="0" eaLnBrk="1" latinLnBrk="0" hangingPunct="1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</a:rPr>
              <a:t>Operating model and governance design</a:t>
            </a:r>
          </a:p>
          <a:p>
            <a:pPr marL="233363" indent="-231775" algn="l" defTabSz="914400" rtl="0" eaLnBrk="1" latinLnBrk="0" hangingPunct="1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</a:rPr>
              <a:t>Dataflow design and development</a:t>
            </a:r>
          </a:p>
          <a:p>
            <a:pPr marL="233363" indent="-231775" algn="l" defTabSz="914400" rtl="0" eaLnBrk="1" latinLnBrk="0" hangingPunct="1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kern="1200" dirty="0">
                <a:solidFill>
                  <a:schemeClr val="dk1"/>
                </a:solidFill>
                <a:latin typeface="Avenir Next LT Pro" panose="020B0504020202020204" pitchFamily="34" charset="0"/>
              </a:rPr>
              <a:t>Tech stack integration / consolidation</a:t>
            </a:r>
          </a:p>
          <a:p>
            <a:pPr marL="233363" lvl="0" indent="-23177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venir Next LT Pro" panose="020B0504020202020204" pitchFamily="34" charset="0"/>
                <a:sym typeface="Inter"/>
              </a:rPr>
              <a:t>Monitoring and decision support tools</a:t>
            </a:r>
          </a:p>
          <a:p>
            <a:pPr marL="233363" lvl="0" indent="-23177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Avenir Next LT Pro" panose="020B0504020202020204" pitchFamily="34" charset="0"/>
                <a:sym typeface="Inter"/>
              </a:rPr>
              <a:t>Cross-functional interlock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77E9C-B33A-4F13-A054-26D21EB197CC}"/>
              </a:ext>
            </a:extLst>
          </p:cNvPr>
          <p:cNvSpPr txBox="1"/>
          <p:nvPr/>
        </p:nvSpPr>
        <p:spPr>
          <a:xfrm>
            <a:off x="5262992" y="3876331"/>
            <a:ext cx="1595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>
                <a:solidFill>
                  <a:schemeClr val="tx1">
                    <a:lumMod val="60000"/>
                    <a:lumOff val="40000"/>
                  </a:schemeClr>
                </a:solidFill>
                <a:latin typeface="Avenir Next LT Pro" panose="020B0504020202020204" pitchFamily="34" charset="0"/>
              </a:rPr>
              <a:t>FY22-24 Growth</a:t>
            </a:r>
            <a:endParaRPr lang="en-US" sz="16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6D135-07AF-44E3-94DB-271821284431}"/>
              </a:ext>
            </a:extLst>
          </p:cNvPr>
          <p:cNvSpPr txBox="1"/>
          <p:nvPr/>
        </p:nvSpPr>
        <p:spPr>
          <a:xfrm>
            <a:off x="8549434" y="1291638"/>
            <a:ext cx="351028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sym typeface="Inter"/>
              </a:rPr>
              <a:t>Buying center-level segmentation and GTM strategy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sym typeface="Inter"/>
              </a:rPr>
              <a:t>Pricing model optimization 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300" dirty="0">
                <a:latin typeface="Avenir Next LT Pro" panose="020B0504020202020204" pitchFamily="34" charset="0"/>
                <a:sym typeface="Inter"/>
              </a:rPr>
              <a:t>ABM strategy and execution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36FC8-91B5-5109-A1F4-FC3696E3B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383"/>
              </p:ext>
            </p:extLst>
          </p:nvPr>
        </p:nvGraphicFramePr>
        <p:xfrm>
          <a:off x="3753492" y="1355156"/>
          <a:ext cx="4674506" cy="463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F65F9E-CABE-21AD-47FD-E064893F73E4}"/>
              </a:ext>
            </a:extLst>
          </p:cNvPr>
          <p:cNvSpPr/>
          <p:nvPr/>
        </p:nvSpPr>
        <p:spPr>
          <a:xfrm>
            <a:off x="9980021" y="-8239"/>
            <a:ext cx="2222612" cy="393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B6833-BE48-BB9C-D19E-56A2E8EB7AF6}"/>
              </a:ext>
            </a:extLst>
          </p:cNvPr>
          <p:cNvSpPr txBox="1"/>
          <p:nvPr/>
        </p:nvSpPr>
        <p:spPr>
          <a:xfrm>
            <a:off x="990837" y="897534"/>
            <a:ext cx="951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latin typeface="Avenir Next LT Pro" panose="020B0504020202020204" pitchFamily="34" charset="0"/>
              </a:rPr>
              <a:t>Commercial bets aligning to 5 themes can accelerate ACME’s growth in FY22-24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8CA599-6221-DBD3-32D3-EFCF985773A2}"/>
              </a:ext>
            </a:extLst>
          </p:cNvPr>
          <p:cNvCxnSpPr>
            <a:cxnSpLocks/>
          </p:cNvCxnSpPr>
          <p:nvPr/>
        </p:nvCxnSpPr>
        <p:spPr>
          <a:xfrm flipV="1">
            <a:off x="848312" y="2652612"/>
            <a:ext cx="2757329" cy="63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F18BDC-C337-B5AD-5D5A-F7766B746CA6}"/>
              </a:ext>
            </a:extLst>
          </p:cNvPr>
          <p:cNvCxnSpPr>
            <a:cxnSpLocks/>
          </p:cNvCxnSpPr>
          <p:nvPr/>
        </p:nvCxnSpPr>
        <p:spPr>
          <a:xfrm flipV="1">
            <a:off x="848312" y="4536705"/>
            <a:ext cx="2757329" cy="63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47B2AD-33F7-5A7E-7A1C-50E7D7F4B6CE}"/>
              </a:ext>
            </a:extLst>
          </p:cNvPr>
          <p:cNvCxnSpPr>
            <a:cxnSpLocks/>
          </p:cNvCxnSpPr>
          <p:nvPr/>
        </p:nvCxnSpPr>
        <p:spPr>
          <a:xfrm flipV="1">
            <a:off x="8814561" y="2631973"/>
            <a:ext cx="2757329" cy="63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44C6AC-3A54-4C5D-3077-4408A624D001}"/>
              </a:ext>
            </a:extLst>
          </p:cNvPr>
          <p:cNvCxnSpPr>
            <a:cxnSpLocks/>
          </p:cNvCxnSpPr>
          <p:nvPr/>
        </p:nvCxnSpPr>
        <p:spPr>
          <a:xfrm flipV="1">
            <a:off x="8814560" y="4533527"/>
            <a:ext cx="2757329" cy="63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hevron 25">
            <a:extLst>
              <a:ext uri="{FF2B5EF4-FFF2-40B4-BE49-F238E27FC236}">
                <a16:creationId xmlns:a16="http://schemas.microsoft.com/office/drawing/2014/main" id="{F2F8F04B-C6BB-4725-6FD1-50BF97A8C5B0}"/>
              </a:ext>
            </a:extLst>
          </p:cNvPr>
          <p:cNvSpPr/>
          <p:nvPr/>
        </p:nvSpPr>
        <p:spPr>
          <a:xfrm>
            <a:off x="609600" y="865817"/>
            <a:ext cx="381237" cy="42582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9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E90B5F-039B-4671-BCCC-922FF3B76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E90B5F-039B-4671-BCCC-922FF3B76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10E7A5C-278F-4727-8B9D-28A5AD29D1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CC5-6CAD-4A39-B062-0BD4BEAD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210098"/>
            <a:ext cx="10962290" cy="767853"/>
          </a:xfrm>
        </p:spPr>
        <p:txBody>
          <a:bodyPr vert="horz">
            <a:normAutofit/>
          </a:bodyPr>
          <a:lstStyle/>
          <a:p>
            <a:r>
              <a:rPr lang="en-US" sz="2800" dirty="0">
                <a:latin typeface="Avenir Next LT Pro" panose="020B0504020202020204" pitchFamily="34" charset="0"/>
              </a:rPr>
              <a:t>Prioritizing Commercial Bets</a:t>
            </a:r>
            <a:br>
              <a:rPr lang="en-US" sz="3200" dirty="0">
                <a:latin typeface="Avenir Next LT Pro" panose="020B0504020202020204" pitchFamily="34" charset="0"/>
              </a:rPr>
            </a:br>
            <a:endParaRPr lang="es-PE" sz="2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75DB37-05BB-4324-95FB-1C988CD30E81}"/>
              </a:ext>
            </a:extLst>
          </p:cNvPr>
          <p:cNvSpPr txBox="1"/>
          <p:nvPr/>
        </p:nvSpPr>
        <p:spPr>
          <a:xfrm>
            <a:off x="4868593" y="6104993"/>
            <a:ext cx="2280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Time to Realization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2A3C59-688B-4F6B-9403-2667776FB320}"/>
              </a:ext>
            </a:extLst>
          </p:cNvPr>
          <p:cNvSpPr txBox="1"/>
          <p:nvPr/>
        </p:nvSpPr>
        <p:spPr>
          <a:xfrm rot="16200000">
            <a:off x="-492506" y="3605458"/>
            <a:ext cx="19167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Level of Effort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85F054-8934-41CC-8C22-7FB026B3F8C1}"/>
              </a:ext>
            </a:extLst>
          </p:cNvPr>
          <p:cNvSpPr/>
          <p:nvPr/>
        </p:nvSpPr>
        <p:spPr bwMode="auto">
          <a:xfrm>
            <a:off x="1693089" y="4568957"/>
            <a:ext cx="943062" cy="8573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100">
                <a:solidFill>
                  <a:schemeClr val="bg1"/>
                </a:solidFill>
                <a:latin typeface="Avenir Next LT Pro" panose="020B0504020202020204" pitchFamily="34" charset="0"/>
              </a:rPr>
              <a:t>GTM Ops Support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4026D9-F11F-45D2-B761-5C1459210EB3}"/>
              </a:ext>
            </a:extLst>
          </p:cNvPr>
          <p:cNvSpPr txBox="1"/>
          <p:nvPr/>
        </p:nvSpPr>
        <p:spPr>
          <a:xfrm>
            <a:off x="1522143" y="5437743"/>
            <a:ext cx="1952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Avenir Next LT Pro" panose="020B0504020202020204" pitchFamily="34" charset="0"/>
              </a:rPr>
              <a:t>+Customer LTV</a:t>
            </a:r>
          </a:p>
          <a:p>
            <a:r>
              <a:rPr lang="en-US" sz="1100">
                <a:solidFill>
                  <a:schemeClr val="accent1"/>
                </a:solidFill>
                <a:latin typeface="Avenir Next LT Pro" panose="020B0504020202020204" pitchFamily="34" charset="0"/>
              </a:rPr>
              <a:t>+Cost Efficiency</a:t>
            </a:r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581F76-14A5-4FBC-927A-DA0CBBDA9D1C}"/>
              </a:ext>
            </a:extLst>
          </p:cNvPr>
          <p:cNvSpPr/>
          <p:nvPr/>
        </p:nvSpPr>
        <p:spPr bwMode="auto">
          <a:xfrm>
            <a:off x="2741343" y="3835407"/>
            <a:ext cx="1264254" cy="11907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150">
                <a:solidFill>
                  <a:schemeClr val="bg1"/>
                </a:solidFill>
                <a:latin typeface="Avenir Next LT Pro" panose="020B0504020202020204" pitchFamily="34" charset="0"/>
              </a:rPr>
              <a:t>Talent Acquisition &amp; Enablement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381F4D-69C6-426F-B07D-00628564D57E}"/>
              </a:ext>
            </a:extLst>
          </p:cNvPr>
          <p:cNvSpPr txBox="1"/>
          <p:nvPr/>
        </p:nvSpPr>
        <p:spPr>
          <a:xfrm>
            <a:off x="2415248" y="3376070"/>
            <a:ext cx="18500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+$5-15m in revenue</a:t>
            </a:r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11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+60% seller productivity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214D539-11C2-4C94-93BB-C36F5D982388}"/>
              </a:ext>
            </a:extLst>
          </p:cNvPr>
          <p:cNvSpPr/>
          <p:nvPr/>
        </p:nvSpPr>
        <p:spPr bwMode="auto">
          <a:xfrm>
            <a:off x="6121642" y="2481293"/>
            <a:ext cx="1572701" cy="142314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CX &amp; Engagement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3663F3-B823-4FB9-8FB7-C18A93A88301}"/>
              </a:ext>
            </a:extLst>
          </p:cNvPr>
          <p:cNvSpPr txBox="1"/>
          <p:nvPr/>
        </p:nvSpPr>
        <p:spPr>
          <a:xfrm>
            <a:off x="6274042" y="3962400"/>
            <a:ext cx="1572701" cy="430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+$60m in revenue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+NPS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2BB3FBA-E716-4A56-84A4-8D30876DC86F}"/>
              </a:ext>
            </a:extLst>
          </p:cNvPr>
          <p:cNvSpPr/>
          <p:nvPr/>
        </p:nvSpPr>
        <p:spPr bwMode="auto">
          <a:xfrm>
            <a:off x="4341543" y="2725483"/>
            <a:ext cx="1929244" cy="181156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350">
                <a:solidFill>
                  <a:schemeClr val="bg1"/>
                </a:solidFill>
                <a:latin typeface="Avenir Next LT Pro" panose="020B0504020202020204" pitchFamily="34" charset="0"/>
              </a:rPr>
              <a:t>Routes to Market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4A3E91-BC34-43C2-8D2D-E7C4FF40A4D3}"/>
              </a:ext>
            </a:extLst>
          </p:cNvPr>
          <p:cNvSpPr txBox="1"/>
          <p:nvPr/>
        </p:nvSpPr>
        <p:spPr>
          <a:xfrm>
            <a:off x="4618086" y="4581436"/>
            <a:ext cx="15727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  <a:latin typeface="Avenir Next LT Pro" panose="020B0504020202020204" pitchFamily="34" charset="0"/>
              </a:rPr>
              <a:t>+5-20% in channel sourced revenue: ~$30-80m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D2D569-15E2-4F88-8BA0-EBD063771F8A}"/>
              </a:ext>
            </a:extLst>
          </p:cNvPr>
          <p:cNvSpPr/>
          <p:nvPr/>
        </p:nvSpPr>
        <p:spPr bwMode="auto">
          <a:xfrm>
            <a:off x="7922943" y="1378443"/>
            <a:ext cx="3276600" cy="300103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>
                <a:solidFill>
                  <a:schemeClr val="bg1"/>
                </a:solidFill>
                <a:latin typeface="Avenir Next LT Pro" panose="020B0504020202020204" pitchFamily="34" charset="0"/>
              </a:rPr>
              <a:t>Account Retention &amp; Expansion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966670-4154-467E-AC4A-1F478EB152C0}"/>
              </a:ext>
            </a:extLst>
          </p:cNvPr>
          <p:cNvCxnSpPr>
            <a:cxnSpLocks/>
          </p:cNvCxnSpPr>
          <p:nvPr/>
        </p:nvCxnSpPr>
        <p:spPr>
          <a:xfrm flipV="1">
            <a:off x="683943" y="1509823"/>
            <a:ext cx="0" cy="4530684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EC7AE38-4D6A-421B-8CFF-DAF28517A806}"/>
              </a:ext>
            </a:extLst>
          </p:cNvPr>
          <p:cNvCxnSpPr>
            <a:cxnSpLocks/>
          </p:cNvCxnSpPr>
          <p:nvPr/>
        </p:nvCxnSpPr>
        <p:spPr>
          <a:xfrm>
            <a:off x="683943" y="6040389"/>
            <a:ext cx="11097737" cy="18814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CF94910-B62C-4F77-912B-50EC232E50F9}"/>
              </a:ext>
            </a:extLst>
          </p:cNvPr>
          <p:cNvSpPr txBox="1"/>
          <p:nvPr/>
        </p:nvSpPr>
        <p:spPr>
          <a:xfrm>
            <a:off x="8720473" y="4492757"/>
            <a:ext cx="17015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+$75-100m in revenue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C1CFF-91C0-C5DE-92E0-0226D870A3FF}"/>
              </a:ext>
            </a:extLst>
          </p:cNvPr>
          <p:cNvSpPr/>
          <p:nvPr/>
        </p:nvSpPr>
        <p:spPr>
          <a:xfrm>
            <a:off x="9980021" y="-10633"/>
            <a:ext cx="2222612" cy="393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99BDC00A-6577-13D5-F248-6CFA74EE021F}"/>
              </a:ext>
            </a:extLst>
          </p:cNvPr>
          <p:cNvSpPr/>
          <p:nvPr/>
        </p:nvSpPr>
        <p:spPr>
          <a:xfrm>
            <a:off x="614855" y="865841"/>
            <a:ext cx="381237" cy="425821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6A5A8-F03A-42FD-4044-9D1319F3B7DE}"/>
              </a:ext>
            </a:extLst>
          </p:cNvPr>
          <p:cNvSpPr txBox="1"/>
          <p:nvPr/>
        </p:nvSpPr>
        <p:spPr>
          <a:xfrm>
            <a:off x="996092" y="919561"/>
            <a:ext cx="9657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latin typeface="Avenir Next LT Pro" panose="020B0504020202020204" pitchFamily="34" charset="0"/>
              </a:rPr>
              <a:t>ACME current state + SBI benchmarks informed estimated level of effort, time to 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E90B5F-039B-4671-BCCC-922FF3B76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E90B5F-039B-4671-BCCC-922FF3B76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10E7A5C-278F-4727-8B9D-28A5AD29D1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CC5-6CAD-4A39-B062-0BD4BEAD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50033"/>
            <a:ext cx="10962290" cy="767853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Avenir Next LT Pro" panose="020B0504020202020204" pitchFamily="34" charset="0"/>
              </a:rPr>
              <a:t>Risks</a:t>
            </a:r>
            <a:endParaRPr lang="es-PE" sz="28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85C76CB1-749A-4E99-AB34-84AE5DEB7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3770"/>
              </p:ext>
            </p:extLst>
          </p:nvPr>
        </p:nvGraphicFramePr>
        <p:xfrm>
          <a:off x="609600" y="1023855"/>
          <a:ext cx="10505871" cy="460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04297">
                  <a:extLst>
                    <a:ext uri="{9D8B030D-6E8A-4147-A177-3AD203B41FA5}">
                      <a16:colId xmlns:a16="http://schemas.microsoft.com/office/drawing/2014/main" val="2324997889"/>
                    </a:ext>
                  </a:extLst>
                </a:gridCol>
                <a:gridCol w="3887545">
                  <a:extLst>
                    <a:ext uri="{9D8B030D-6E8A-4147-A177-3AD203B41FA5}">
                      <a16:colId xmlns:a16="http://schemas.microsoft.com/office/drawing/2014/main" val="2966170652"/>
                    </a:ext>
                  </a:extLst>
                </a:gridCol>
                <a:gridCol w="5414029">
                  <a:extLst>
                    <a:ext uri="{9D8B030D-6E8A-4147-A177-3AD203B41FA5}">
                      <a16:colId xmlns:a16="http://schemas.microsoft.com/office/drawing/2014/main" val="851477143"/>
                    </a:ext>
                  </a:extLst>
                </a:gridCol>
              </a:tblGrid>
              <a:tr h="146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1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Risk</a:t>
                      </a:r>
                      <a:endParaRPr lang="en-US" sz="11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Mitigation</a:t>
                      </a:r>
                      <a:endParaRPr lang="en-US" sz="11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45919"/>
                  </a:ext>
                </a:extLst>
              </a:tr>
              <a:tr h="146888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Execution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Maintaining focus and persistence: simultaneously “building the plane while flying it”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Leverage RGO on an ongoing basis to avoid internal conflict between RGO initiatives and BAU activities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10024"/>
                  </a:ext>
                </a:extLst>
              </a:tr>
              <a:tr h="146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Lack of internal capacity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Factor internal capacity constraints in “time to execute”; prioritize initiatives accordingly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Identify gaps to address with supplemental external resources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7202"/>
                  </a:ext>
                </a:extLst>
              </a:tr>
              <a:tr h="146888">
                <a:tc rowSpan="2"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</a:rPr>
                        <a:t>Operational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Disruption to customer relationships stemming from revised coverage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Transition plan for high-touch segments and marketing campaigns for low-touch to positively position the account changes and proactively communicate to customers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37851"/>
                  </a:ext>
                </a:extLst>
              </a:tr>
              <a:tr h="146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Required enhancements to CRM and other systems supporting GTM execution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Establish communication mechanisms / cadence from RGO to IT for prioritizing IT enhancements to support RGO business decisions 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235105"/>
                  </a:ext>
                </a:extLst>
              </a:tr>
              <a:tr h="146888">
                <a:tc rowSpan="3"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</a:rPr>
                        <a:t>Talent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Lack of skillsets to execute initiatives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Continue to identify gaps, develop new job descriptions as necessary, and scale recruiting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20938"/>
                  </a:ext>
                </a:extLst>
              </a:tr>
              <a:tr h="146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Unwanted attrition due to org. disruption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Communicate and positively position changes at SKO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HR to lead change management efforts on an ongoing basis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Succession planning in key roles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18417"/>
                  </a:ext>
                </a:extLst>
              </a:tr>
              <a:tr h="146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Loss of morale / motivation due to changes in territory / comp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Engage HR for support in developing a comprehensive communication and change management strategy, including how revised segmentation and coverage will drive company-wide revenue uplift and improve “total benefits/ comp”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37838"/>
                  </a:ext>
                </a:extLst>
              </a:tr>
              <a:tr h="146888">
                <a:tc rowSpan="2"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Initiative investments fail to generate anticipated returns</a:t>
                      </a:r>
                      <a:endParaRPr lang="en-US" sz="110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venir Next LT Pro" panose="020B0504020202020204" pitchFamily="34" charset="0"/>
                        </a:rPr>
                        <a:t>Communicate proactively, monitor and triage early warning signals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964662"/>
                  </a:ext>
                </a:extLst>
              </a:tr>
              <a:tr h="146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Transformation fails to resonate with investors; EV remains the same or declines</a:t>
                      </a:r>
                      <a:endParaRPr lang="en-US" sz="110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venir Next LT Pro" panose="020B0504020202020204" pitchFamily="34" charset="0"/>
                        </a:rPr>
                        <a:t>Communicate transparently the factors and market conditions that impacted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8147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55C3F97-5007-F9B4-37CD-3E104A35C0F4}"/>
              </a:ext>
            </a:extLst>
          </p:cNvPr>
          <p:cNvSpPr/>
          <p:nvPr/>
        </p:nvSpPr>
        <p:spPr>
          <a:xfrm>
            <a:off x="9980021" y="-10633"/>
            <a:ext cx="2222612" cy="393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75061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Schedule a session with your advisor</a:t>
            </a:r>
          </a:p>
          <a:p>
            <a:r>
              <a:rPr lang="en-US"/>
              <a:t>SBI Advisors help clients with practical advice, whether strategic or surgically tactical, to drive revenue and growth. </a:t>
            </a:r>
          </a:p>
          <a:p>
            <a:r>
              <a:rPr lang="en-US"/>
              <a:t>Contact your advisor to schedule a work session and tune this guidance to your situation.</a:t>
            </a:r>
          </a:p>
          <a:p>
            <a:endParaRPr lang="en-US"/>
          </a:p>
          <a:p>
            <a:r>
              <a:rPr lang="en-US" b="1"/>
              <a:t>Login to SBI Pro:</a:t>
            </a:r>
          </a:p>
          <a:p>
            <a:r>
              <a:rPr lang="en-US">
                <a:hlinkClick r:id="rId2"/>
              </a:rPr>
              <a:t>https://pro.sbigrowth.com/</a:t>
            </a:r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zsPCNysB3kHU.ilpag5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x7krspLNNRwo6R1ecL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x7krspLNNRwo6R1ec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x7krspLNNRwo6R1ecL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x7krspLNNRwo6R1ecL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x7krspLNNRwo6R1ec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1x7krspLNNRwo6R1ec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282</TotalTime>
  <Words>1004</Words>
  <Application>Microsoft Macintosh PowerPoint</Application>
  <PresentationFormat>Widescreen</PresentationFormat>
  <Paragraphs>195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Calibri</vt:lpstr>
      <vt:lpstr>Courier New</vt:lpstr>
      <vt:lpstr>Inter</vt:lpstr>
      <vt:lpstr>Symbol</vt:lpstr>
      <vt:lpstr>SBI PPT</vt:lpstr>
      <vt:lpstr>think-cell Slide</vt:lpstr>
      <vt:lpstr>Revenue Growth Program Example</vt:lpstr>
      <vt:lpstr>Situation and Context </vt:lpstr>
      <vt:lpstr>3-Year Vision and Journey </vt:lpstr>
      <vt:lpstr>Current Growth Initiatives  </vt:lpstr>
      <vt:lpstr>Additional Growth Levers </vt:lpstr>
      <vt:lpstr>Prioritizing Commercial Bets </vt:lpstr>
      <vt:lpstr>Risks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Revenue Growth Program</dc:title>
  <dc:creator>Aaron Bean</dc:creator>
  <cp:lastModifiedBy>Ivana Drazic</cp:lastModifiedBy>
  <cp:revision>4</cp:revision>
  <dcterms:created xsi:type="dcterms:W3CDTF">2022-12-05T21:40:54Z</dcterms:created>
  <dcterms:modified xsi:type="dcterms:W3CDTF">2024-05-08T01:27:44Z</dcterms:modified>
</cp:coreProperties>
</file>